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0" r:id="rId3"/>
  </p:sldMasterIdLst>
  <p:notesMasterIdLst>
    <p:notesMasterId r:id="rId22"/>
  </p:notesMasterIdLst>
  <p:handoutMasterIdLst>
    <p:handoutMasterId r:id="rId23"/>
  </p:handoutMasterIdLst>
  <p:sldIdLst>
    <p:sldId id="284" r:id="rId4"/>
    <p:sldId id="339" r:id="rId5"/>
    <p:sldId id="352" r:id="rId6"/>
    <p:sldId id="364" r:id="rId7"/>
    <p:sldId id="322" r:id="rId8"/>
    <p:sldId id="341" r:id="rId9"/>
    <p:sldId id="362" r:id="rId10"/>
    <p:sldId id="354" r:id="rId11"/>
    <p:sldId id="353" r:id="rId12"/>
    <p:sldId id="356" r:id="rId13"/>
    <p:sldId id="357" r:id="rId14"/>
    <p:sldId id="361" r:id="rId15"/>
    <p:sldId id="359" r:id="rId16"/>
    <p:sldId id="358" r:id="rId17"/>
    <p:sldId id="363" r:id="rId18"/>
    <p:sldId id="365" r:id="rId19"/>
    <p:sldId id="342" r:id="rId20"/>
    <p:sldId id="351" r:id="rId21"/>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zh-CN" altLang="en-US"/>
          </a:p>
        </p:txBody>
      </p:sp>
      <p:sp>
        <p:nvSpPr>
          <p:cNvPr id="130051"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zh-CN" altLang="en-US"/>
          </a:p>
        </p:txBody>
      </p:sp>
      <p:sp>
        <p:nvSpPr>
          <p:cNvPr id="130052"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zh-CN" altLang="en-US"/>
          </a:p>
        </p:txBody>
      </p:sp>
      <p:sp>
        <p:nvSpPr>
          <p:cNvPr id="130053"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Arial" charset="0"/>
              </a:defRPr>
            </a:lvl1pPr>
          </a:lstStyle>
          <a:p>
            <a:pPr>
              <a:defRPr/>
            </a:pPr>
            <a:fld id="{1D24BFE1-845B-4688-8A02-6A6A9A012764}" type="slidenum">
              <a:rPr lang="zh-CN" altLang="en-GB"/>
              <a:pPr>
                <a:defRPr/>
              </a:pPr>
              <a:t>‹#›</a:t>
            </a:fld>
            <a:endParaRPr lang="en-GB" altLang="zh-CN" dirty="0"/>
          </a:p>
        </p:txBody>
      </p:sp>
    </p:spTree>
    <p:extLst>
      <p:ext uri="{BB962C8B-B14F-4D97-AF65-F5344CB8AC3E}">
        <p14:creationId xmlns:p14="http://schemas.microsoft.com/office/powerpoint/2010/main" val="267087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mn-ea"/>
                <a:cs typeface="Arial" charset="0"/>
              </a:defRPr>
            </a:lvl1pPr>
          </a:lstStyle>
          <a:p>
            <a:pPr>
              <a:defRPr/>
            </a:pPr>
            <a:endParaRPr lang="en-US"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ea typeface="+mn-ea"/>
                <a:cs typeface="Arial" charset="0"/>
              </a:defRPr>
            </a:lvl1pPr>
          </a:lstStyle>
          <a:p>
            <a:pPr>
              <a:defRPr/>
            </a:pPr>
            <a:fld id="{F4DE718E-C323-4E50-99DD-6CEF73A3E50C}" type="datetimeFigureOut">
              <a:rPr lang="en-US"/>
              <a:pPr>
                <a:defRPr/>
              </a:pPr>
              <a:t>4/17/2015</a:t>
            </a:fld>
            <a:endParaRPr lang="en-US"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ea typeface="+mn-ea"/>
                <a:cs typeface="Arial" charset="0"/>
              </a:defRPr>
            </a:lvl1pPr>
          </a:lstStyle>
          <a:p>
            <a:pPr>
              <a:defRPr/>
            </a:pPr>
            <a:fld id="{F6C5FD7C-FCAF-40FE-8EFE-55C81D5A1A50}" type="slidenum">
              <a:rPr lang="en-US"/>
              <a:pPr>
                <a:defRPr/>
              </a:pPr>
              <a:t>‹#›</a:t>
            </a:fld>
            <a:endParaRPr lang="en-US" dirty="0"/>
          </a:p>
        </p:txBody>
      </p:sp>
    </p:spTree>
    <p:extLst>
      <p:ext uri="{BB962C8B-B14F-4D97-AF65-F5344CB8AC3E}">
        <p14:creationId xmlns:p14="http://schemas.microsoft.com/office/powerpoint/2010/main" val="1590188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6C5FD7C-FCAF-40FE-8EFE-55C81D5A1A5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B112A17-EA24-46E3-B61F-E704686FDA11}"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43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63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1025" y="260350"/>
            <a:ext cx="2033588" cy="540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260350"/>
            <a:ext cx="5951537"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78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B6ADBD-01E1-4DF5-A448-D3C36A7A9404}" type="datetimeFigureOut">
              <a:rPr lang="zh-CN" altLang="en-US"/>
              <a:pPr>
                <a:defRPr/>
              </a:pPr>
              <a:t>2015/4/17</a:t>
            </a:fld>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C543CC8-572F-4612-A0EE-C66978723642}" type="slidenum">
              <a:rPr lang="zh-CN" altLang="en-US"/>
              <a:pPr>
                <a:defRPr/>
              </a:pPr>
              <a:t>‹#›</a:t>
            </a:fld>
            <a:endParaRPr lang="en-US" altLang="zh-CN" dirty="0"/>
          </a:p>
        </p:txBody>
      </p:sp>
    </p:spTree>
    <p:extLst>
      <p:ext uri="{BB962C8B-B14F-4D97-AF65-F5344CB8AC3E}">
        <p14:creationId xmlns:p14="http://schemas.microsoft.com/office/powerpoint/2010/main" val="360670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1B1BC57-84CA-4BA7-9FE8-5A4676FB3E1D}" type="datetimeFigureOut">
              <a:rPr lang="zh-CN" altLang="en-US"/>
              <a:pPr>
                <a:defRPr/>
              </a:pPr>
              <a:t>2015/4/17</a:t>
            </a:fld>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875C3A21-2556-440C-876B-8F54C23EDD5F}" type="slidenum">
              <a:rPr lang="zh-CN" altLang="en-US"/>
              <a:pPr>
                <a:defRPr/>
              </a:pPr>
              <a:t>‹#›</a:t>
            </a:fld>
            <a:endParaRPr lang="en-US" altLang="zh-CN" dirty="0"/>
          </a:p>
        </p:txBody>
      </p:sp>
    </p:spTree>
    <p:extLst>
      <p:ext uri="{BB962C8B-B14F-4D97-AF65-F5344CB8AC3E}">
        <p14:creationId xmlns:p14="http://schemas.microsoft.com/office/powerpoint/2010/main" val="36774999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7A17D9-E264-410F-90CC-A8697EEE389F}" type="datetimeFigureOut">
              <a:rPr lang="zh-CN" altLang="en-US"/>
              <a:pPr>
                <a:defRPr/>
              </a:pPr>
              <a:t>2015/4/17</a:t>
            </a:fld>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BC737F68-BCF1-4773-9826-5E7CB3D6F266}" type="slidenum">
              <a:rPr lang="zh-CN" altLang="en-US"/>
              <a:pPr>
                <a:defRPr/>
              </a:pPr>
              <a:t>‹#›</a:t>
            </a:fld>
            <a:endParaRPr lang="en-US" altLang="zh-CN" dirty="0"/>
          </a:p>
        </p:txBody>
      </p:sp>
    </p:spTree>
    <p:extLst>
      <p:ext uri="{BB962C8B-B14F-4D97-AF65-F5344CB8AC3E}">
        <p14:creationId xmlns:p14="http://schemas.microsoft.com/office/powerpoint/2010/main" val="263958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308AF54-3520-4A98-8E0F-54079DB922BF}" type="datetimeFigureOut">
              <a:rPr lang="zh-CN" altLang="en-US"/>
              <a:pPr>
                <a:defRPr/>
              </a:pPr>
              <a:t>2015/4/17</a:t>
            </a:fld>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9FF9564D-C6D9-4998-B89F-9D3CF9CFD102}" type="slidenum">
              <a:rPr lang="zh-CN" altLang="en-US"/>
              <a:pPr>
                <a:defRPr/>
              </a:pPr>
              <a:t>‹#›</a:t>
            </a:fld>
            <a:endParaRPr lang="en-US" altLang="zh-CN" dirty="0"/>
          </a:p>
        </p:txBody>
      </p:sp>
    </p:spTree>
    <p:extLst>
      <p:ext uri="{BB962C8B-B14F-4D97-AF65-F5344CB8AC3E}">
        <p14:creationId xmlns:p14="http://schemas.microsoft.com/office/powerpoint/2010/main" val="84155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D48CF7B-BA70-4C18-BB63-1986A86EE5E7}" type="datetimeFigureOut">
              <a:rPr lang="zh-CN" altLang="en-US"/>
              <a:pPr>
                <a:defRPr/>
              </a:pPr>
              <a:t>2015/4/17</a:t>
            </a:fld>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9FD0AC21-EB87-4A95-A9F9-33779B8CFFA8}" type="slidenum">
              <a:rPr lang="zh-CN" altLang="en-US"/>
              <a:pPr>
                <a:defRPr/>
              </a:pPr>
              <a:t>‹#›</a:t>
            </a:fld>
            <a:endParaRPr lang="en-US" altLang="zh-CN" dirty="0"/>
          </a:p>
        </p:txBody>
      </p:sp>
    </p:spTree>
    <p:extLst>
      <p:ext uri="{BB962C8B-B14F-4D97-AF65-F5344CB8AC3E}">
        <p14:creationId xmlns:p14="http://schemas.microsoft.com/office/powerpoint/2010/main" val="214477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85E954B-02E1-4117-B18A-398656C1007F}" type="datetimeFigureOut">
              <a:rPr lang="zh-CN" altLang="en-US"/>
              <a:pPr>
                <a:defRPr/>
              </a:pPr>
              <a:t>2015/4/17</a:t>
            </a:fld>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1EF3D220-3185-414A-B1F5-645C7C44C7B2}" type="slidenum">
              <a:rPr lang="zh-CN" altLang="en-US"/>
              <a:pPr>
                <a:defRPr/>
              </a:pPr>
              <a:t>‹#›</a:t>
            </a:fld>
            <a:endParaRPr lang="en-US" altLang="zh-CN" dirty="0"/>
          </a:p>
        </p:txBody>
      </p:sp>
    </p:spTree>
    <p:extLst>
      <p:ext uri="{BB962C8B-B14F-4D97-AF65-F5344CB8AC3E}">
        <p14:creationId xmlns:p14="http://schemas.microsoft.com/office/powerpoint/2010/main" val="399138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77AB6D-5E3B-4995-A059-23FE832EFDCE}" type="datetimeFigureOut">
              <a:rPr lang="zh-CN" altLang="en-US"/>
              <a:pPr>
                <a:defRPr/>
              </a:pPr>
              <a:t>2015/4/17</a:t>
            </a:fld>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53293E7C-9D8A-4008-A405-6E3A226A4460}" type="slidenum">
              <a:rPr lang="zh-CN" altLang="en-US"/>
              <a:pPr>
                <a:defRPr/>
              </a:pPr>
              <a:t>‹#›</a:t>
            </a:fld>
            <a:endParaRPr lang="en-US" altLang="zh-CN" dirty="0"/>
          </a:p>
        </p:txBody>
      </p:sp>
    </p:spTree>
    <p:extLst>
      <p:ext uri="{BB962C8B-B14F-4D97-AF65-F5344CB8AC3E}">
        <p14:creationId xmlns:p14="http://schemas.microsoft.com/office/powerpoint/2010/main" val="330384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3D5AE5-64FB-4042-96FB-DEB1E94D3F5E}" type="datetimeFigureOut">
              <a:rPr lang="zh-CN" altLang="en-US"/>
              <a:pPr>
                <a:defRPr/>
              </a:pPr>
              <a:t>2015/4/17</a:t>
            </a:fld>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FED85AAA-4A38-4ACE-AAB1-5DCE3A85923A}" type="slidenum">
              <a:rPr lang="zh-CN" altLang="en-US"/>
              <a:pPr>
                <a:defRPr/>
              </a:pPr>
              <a:t>‹#›</a:t>
            </a:fld>
            <a:endParaRPr lang="en-US" altLang="zh-CN" dirty="0"/>
          </a:p>
        </p:txBody>
      </p:sp>
    </p:spTree>
    <p:extLst>
      <p:ext uri="{BB962C8B-B14F-4D97-AF65-F5344CB8AC3E}">
        <p14:creationId xmlns:p14="http://schemas.microsoft.com/office/powerpoint/2010/main" val="18296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674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F3F939-5B9C-4B23-BDB1-33E2547044D7}" type="datetimeFigureOut">
              <a:rPr lang="zh-CN" altLang="en-US"/>
              <a:pPr>
                <a:defRPr/>
              </a:pPr>
              <a:t>2015/4/17</a:t>
            </a:fld>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290EABE1-3E0B-4E80-804F-BA66E5120472}" type="slidenum">
              <a:rPr lang="zh-CN" altLang="en-US"/>
              <a:pPr>
                <a:defRPr/>
              </a:pPr>
              <a:t>‹#›</a:t>
            </a:fld>
            <a:endParaRPr lang="en-US" altLang="zh-CN" dirty="0"/>
          </a:p>
        </p:txBody>
      </p:sp>
    </p:spTree>
    <p:extLst>
      <p:ext uri="{BB962C8B-B14F-4D97-AF65-F5344CB8AC3E}">
        <p14:creationId xmlns:p14="http://schemas.microsoft.com/office/powerpoint/2010/main" val="2241272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1A92E4-2953-4A52-BB95-A5C66CE961B6}" type="datetimeFigureOut">
              <a:rPr lang="zh-CN" altLang="en-US"/>
              <a:pPr>
                <a:defRPr/>
              </a:pPr>
              <a:t>2015/4/17</a:t>
            </a:fld>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3CD39C1-1AD9-4FA9-98A7-F68AEF16D2EB}" type="slidenum">
              <a:rPr lang="zh-CN" altLang="en-US"/>
              <a:pPr>
                <a:defRPr/>
              </a:pPr>
              <a:t>‹#›</a:t>
            </a:fld>
            <a:endParaRPr lang="en-US" altLang="zh-CN" dirty="0"/>
          </a:p>
        </p:txBody>
      </p:sp>
    </p:spTree>
    <p:extLst>
      <p:ext uri="{BB962C8B-B14F-4D97-AF65-F5344CB8AC3E}">
        <p14:creationId xmlns:p14="http://schemas.microsoft.com/office/powerpoint/2010/main" val="161367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D6726A-4602-4135-A2B1-00EFBA16F429}" type="datetimeFigureOut">
              <a:rPr lang="zh-CN" altLang="en-US"/>
              <a:pPr>
                <a:defRPr/>
              </a:pPr>
              <a:t>2015/4/17</a:t>
            </a:fld>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5E53A506-6828-4C31-BD50-F81501CE3EE1}" type="slidenum">
              <a:rPr lang="zh-CN" altLang="en-US"/>
              <a:pPr>
                <a:defRPr/>
              </a:pPr>
              <a:t>‹#›</a:t>
            </a:fld>
            <a:endParaRPr lang="en-US" altLang="zh-CN" dirty="0"/>
          </a:p>
        </p:txBody>
      </p:sp>
    </p:spTree>
    <p:extLst>
      <p:ext uri="{BB962C8B-B14F-4D97-AF65-F5344CB8AC3E}">
        <p14:creationId xmlns:p14="http://schemas.microsoft.com/office/powerpoint/2010/main" val="236657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580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98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4992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8888" y="1844675"/>
            <a:ext cx="3595687"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6975" y="1844675"/>
            <a:ext cx="3597275"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844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413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3461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31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7902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7613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3682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600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60350"/>
            <a:ext cx="1852613" cy="5400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8888" y="260350"/>
            <a:ext cx="5408612"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898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8888" y="1844675"/>
            <a:ext cx="3595687"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6975" y="1844675"/>
            <a:ext cx="3597275"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64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01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593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468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7239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571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60350"/>
            <a:ext cx="8137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1258888" y="1844675"/>
            <a:ext cx="73453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7"/>
          <p:cNvSpPr>
            <a:spLocks noChangeArrowheads="1"/>
          </p:cNvSpPr>
          <p:nvPr userDrawn="1"/>
        </p:nvSpPr>
        <p:spPr bwMode="auto">
          <a:xfrm>
            <a:off x="0" y="0"/>
            <a:ext cx="755650" cy="6858000"/>
          </a:xfrm>
          <a:prstGeom prst="rect">
            <a:avLst/>
          </a:prstGeom>
          <a:solidFill>
            <a:srgbClr val="0032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endParaRPr lang="zh-CN" altLang="en-US" sz="2400" smtClean="0">
              <a:ea typeface="MS PGothic" pitchFamily="34" charset="-128"/>
            </a:endParaRPr>
          </a:p>
        </p:txBody>
      </p:sp>
      <p:sp>
        <p:nvSpPr>
          <p:cNvPr id="1029" name="Rectangle 8"/>
          <p:cNvSpPr>
            <a:spLocks noChangeArrowheads="1"/>
          </p:cNvSpPr>
          <p:nvPr userDrawn="1"/>
        </p:nvSpPr>
        <p:spPr bwMode="auto">
          <a:xfrm>
            <a:off x="395288" y="0"/>
            <a:ext cx="215900" cy="6858000"/>
          </a:xfrm>
          <a:prstGeom prst="rect">
            <a:avLst/>
          </a:prstGeom>
          <a:gradFill rotWithShape="1">
            <a:gsLst>
              <a:gs pos="0">
                <a:srgbClr val="AED1EF">
                  <a:alpha val="70000"/>
                </a:srgbClr>
              </a:gs>
              <a:gs pos="100000">
                <a:srgbClr val="51616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endParaRPr lang="zh-CN" altLang="en-US" sz="2400" smtClean="0">
              <a:ea typeface="MS PGothic" pitchFamily="34" charset="-128"/>
            </a:endParaRPr>
          </a:p>
        </p:txBody>
      </p:sp>
      <p:sp>
        <p:nvSpPr>
          <p:cNvPr id="1030" name="Rectangle 12"/>
          <p:cNvSpPr>
            <a:spLocks noChangeArrowheads="1"/>
          </p:cNvSpPr>
          <p:nvPr userDrawn="1"/>
        </p:nvSpPr>
        <p:spPr bwMode="auto">
          <a:xfrm rot="-5400000">
            <a:off x="4464050" y="-3195637"/>
            <a:ext cx="215900" cy="9144000"/>
          </a:xfrm>
          <a:prstGeom prst="rect">
            <a:avLst/>
          </a:prstGeom>
          <a:gradFill rotWithShape="1">
            <a:gsLst>
              <a:gs pos="0">
                <a:srgbClr val="AED1EF">
                  <a:alpha val="60001"/>
                </a:srgbClr>
              </a:gs>
              <a:gs pos="100000">
                <a:srgbClr val="51616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endParaRPr lang="zh-CN" altLang="en-US" sz="2400" smtClean="0">
              <a:ea typeface="MS PGothic" pitchFamily="34" charset="-128"/>
            </a:endParaRPr>
          </a:p>
        </p:txBody>
      </p:sp>
      <p:pic>
        <p:nvPicPr>
          <p:cNvPr id="1031" name="Picture 13" descr="Logo and 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940425" y="5876925"/>
            <a:ext cx="26590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ea typeface="宋体" pitchFamily="2" charset="-122"/>
        </a:defRPr>
      </a:lvl2pPr>
      <a:lvl3pPr algn="ctr" rtl="0" eaLnBrk="0" fontAlgn="base" hangingPunct="0">
        <a:spcBef>
          <a:spcPct val="0"/>
        </a:spcBef>
        <a:spcAft>
          <a:spcPct val="0"/>
        </a:spcAft>
        <a:defRPr sz="4400">
          <a:solidFill>
            <a:schemeClr val="accent2"/>
          </a:solidFill>
          <a:latin typeface="Arial" charset="0"/>
          <a:ea typeface="宋体" pitchFamily="2" charset="-122"/>
        </a:defRPr>
      </a:lvl3pPr>
      <a:lvl4pPr algn="ctr" rtl="0" eaLnBrk="0" fontAlgn="base" hangingPunct="0">
        <a:spcBef>
          <a:spcPct val="0"/>
        </a:spcBef>
        <a:spcAft>
          <a:spcPct val="0"/>
        </a:spcAft>
        <a:defRPr sz="4400">
          <a:solidFill>
            <a:schemeClr val="accent2"/>
          </a:solidFill>
          <a:latin typeface="Arial" charset="0"/>
          <a:ea typeface="宋体" pitchFamily="2" charset="-122"/>
        </a:defRPr>
      </a:lvl4pPr>
      <a:lvl5pPr algn="ctr" rtl="0" eaLnBrk="0" fontAlgn="base" hangingPunct="0">
        <a:spcBef>
          <a:spcPct val="0"/>
        </a:spcBef>
        <a:spcAft>
          <a:spcPct val="0"/>
        </a:spcAft>
        <a:defRPr sz="4400">
          <a:solidFill>
            <a:schemeClr val="accent2"/>
          </a:solidFill>
          <a:latin typeface="Arial" charset="0"/>
          <a:ea typeface="宋体" pitchFamily="2" charset="-122"/>
        </a:defRPr>
      </a:lvl5pPr>
      <a:lvl6pPr marL="457200" algn="ctr" rtl="0" fontAlgn="base">
        <a:spcBef>
          <a:spcPct val="0"/>
        </a:spcBef>
        <a:spcAft>
          <a:spcPct val="0"/>
        </a:spcAft>
        <a:defRPr sz="4400">
          <a:solidFill>
            <a:schemeClr val="accent2"/>
          </a:solidFill>
          <a:latin typeface="Arial" charset="0"/>
          <a:ea typeface="宋体" pitchFamily="2" charset="-122"/>
        </a:defRPr>
      </a:lvl6pPr>
      <a:lvl7pPr marL="914400" algn="ctr" rtl="0" fontAlgn="base">
        <a:spcBef>
          <a:spcPct val="0"/>
        </a:spcBef>
        <a:spcAft>
          <a:spcPct val="0"/>
        </a:spcAft>
        <a:defRPr sz="4400">
          <a:solidFill>
            <a:schemeClr val="accent2"/>
          </a:solidFill>
          <a:latin typeface="Arial" charset="0"/>
          <a:ea typeface="宋体" pitchFamily="2" charset="-122"/>
        </a:defRPr>
      </a:lvl7pPr>
      <a:lvl8pPr marL="1371600" algn="ctr" rtl="0" fontAlgn="base">
        <a:spcBef>
          <a:spcPct val="0"/>
        </a:spcBef>
        <a:spcAft>
          <a:spcPct val="0"/>
        </a:spcAft>
        <a:defRPr sz="4400">
          <a:solidFill>
            <a:schemeClr val="accent2"/>
          </a:solidFill>
          <a:latin typeface="Arial" charset="0"/>
          <a:ea typeface="宋体" pitchFamily="2" charset="-122"/>
        </a:defRPr>
      </a:lvl8pPr>
      <a:lvl9pPr marL="1828800" algn="ctr" rtl="0" fontAlgn="base">
        <a:spcBef>
          <a:spcPct val="0"/>
        </a:spcBef>
        <a:spcAft>
          <a:spcPct val="0"/>
        </a:spcAft>
        <a:defRPr sz="4400">
          <a:solidFill>
            <a:schemeClr val="accent2"/>
          </a:solidFill>
          <a:latin typeface="Arial" charset="0"/>
          <a:ea typeface="宋体" pitchFamily="2" charset="-122"/>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ea typeface="+mn-ea"/>
                <a:cs typeface="Arial" charset="0"/>
              </a:defRPr>
            </a:lvl1pPr>
          </a:lstStyle>
          <a:p>
            <a:pPr>
              <a:defRPr/>
            </a:pPr>
            <a:fld id="{8D2954E1-F7F1-4E2A-A696-D90B8E54BBE6}" type="datetimeFigureOut">
              <a:rPr lang="zh-CN" altLang="en-US"/>
              <a:pPr>
                <a:defRPr/>
              </a:pPr>
              <a:t>2015/4/17</a:t>
            </a:fld>
            <a:endParaRPr lang="en-US" altLang="zh-CN" dirty="0"/>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ea typeface="+mn-ea"/>
                <a:cs typeface="Arial" charset="0"/>
              </a:defRPr>
            </a:lvl1pPr>
          </a:lstStyle>
          <a:p>
            <a:pPr>
              <a:defRPr/>
            </a:pPr>
            <a:endParaRPr lang="en-US" altLang="zh-CN" dirty="0"/>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ea typeface="+mn-ea"/>
                <a:cs typeface="Arial" charset="0"/>
              </a:defRPr>
            </a:lvl1pPr>
          </a:lstStyle>
          <a:p>
            <a:pPr>
              <a:defRPr/>
            </a:pPr>
            <a:fld id="{A74252FD-DA57-46CA-9EB8-4D3C3C83138D}"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074" name="Rectangle 17"/>
          <p:cNvSpPr>
            <a:spLocks noChangeArrowheads="1"/>
          </p:cNvSpPr>
          <p:nvPr userDrawn="1"/>
        </p:nvSpPr>
        <p:spPr bwMode="auto">
          <a:xfrm>
            <a:off x="0" y="0"/>
            <a:ext cx="9144000" cy="6858000"/>
          </a:xfrm>
          <a:prstGeom prst="rect">
            <a:avLst/>
          </a:prstGeom>
          <a:solidFill>
            <a:srgbClr val="0032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en-US" smtClean="0"/>
          </a:p>
        </p:txBody>
      </p:sp>
      <p:pic>
        <p:nvPicPr>
          <p:cNvPr id="3075" name="Picture 21" descr="Logo and Title 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140200" y="5445125"/>
            <a:ext cx="4205288"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1258888" y="260350"/>
            <a:ext cx="74136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077" name="Rectangle 3"/>
          <p:cNvSpPr>
            <a:spLocks noGrp="1" noChangeArrowheads="1"/>
          </p:cNvSpPr>
          <p:nvPr>
            <p:ph type="body" idx="1"/>
          </p:nvPr>
        </p:nvSpPr>
        <p:spPr bwMode="auto">
          <a:xfrm>
            <a:off x="1258888" y="1844675"/>
            <a:ext cx="73453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000">
          <a:solidFill>
            <a:schemeClr val="accent2"/>
          </a:solidFill>
          <a:latin typeface="+mj-lt"/>
          <a:ea typeface="+mj-ea"/>
          <a:cs typeface="+mj-cs"/>
        </a:defRPr>
      </a:lvl1pPr>
      <a:lvl2pPr algn="l" rtl="0" eaLnBrk="0" fontAlgn="base" hangingPunct="0">
        <a:spcBef>
          <a:spcPct val="0"/>
        </a:spcBef>
        <a:spcAft>
          <a:spcPct val="0"/>
        </a:spcAft>
        <a:defRPr sz="3000">
          <a:solidFill>
            <a:schemeClr val="accent2"/>
          </a:solidFill>
          <a:latin typeface="Arial" charset="0"/>
          <a:ea typeface="宋体" pitchFamily="2" charset="-122"/>
        </a:defRPr>
      </a:lvl2pPr>
      <a:lvl3pPr algn="l" rtl="0" eaLnBrk="0" fontAlgn="base" hangingPunct="0">
        <a:spcBef>
          <a:spcPct val="0"/>
        </a:spcBef>
        <a:spcAft>
          <a:spcPct val="0"/>
        </a:spcAft>
        <a:defRPr sz="3000">
          <a:solidFill>
            <a:schemeClr val="accent2"/>
          </a:solidFill>
          <a:latin typeface="Arial" charset="0"/>
          <a:ea typeface="宋体" pitchFamily="2" charset="-122"/>
        </a:defRPr>
      </a:lvl3pPr>
      <a:lvl4pPr algn="l" rtl="0" eaLnBrk="0" fontAlgn="base" hangingPunct="0">
        <a:spcBef>
          <a:spcPct val="0"/>
        </a:spcBef>
        <a:spcAft>
          <a:spcPct val="0"/>
        </a:spcAft>
        <a:defRPr sz="3000">
          <a:solidFill>
            <a:schemeClr val="accent2"/>
          </a:solidFill>
          <a:latin typeface="Arial" charset="0"/>
          <a:ea typeface="宋体" pitchFamily="2" charset="-122"/>
        </a:defRPr>
      </a:lvl4pPr>
      <a:lvl5pPr algn="l" rtl="0" eaLnBrk="0" fontAlgn="base" hangingPunct="0">
        <a:spcBef>
          <a:spcPct val="0"/>
        </a:spcBef>
        <a:spcAft>
          <a:spcPct val="0"/>
        </a:spcAft>
        <a:defRPr sz="3000">
          <a:solidFill>
            <a:schemeClr val="accent2"/>
          </a:solidFill>
          <a:latin typeface="Arial" charset="0"/>
          <a:ea typeface="宋体" pitchFamily="2" charset="-122"/>
        </a:defRPr>
      </a:lvl5pPr>
      <a:lvl6pPr marL="457200" algn="l" rtl="0" fontAlgn="base">
        <a:spcBef>
          <a:spcPct val="0"/>
        </a:spcBef>
        <a:spcAft>
          <a:spcPct val="0"/>
        </a:spcAft>
        <a:defRPr sz="3000">
          <a:solidFill>
            <a:schemeClr val="accent2"/>
          </a:solidFill>
          <a:latin typeface="Arial" charset="0"/>
          <a:ea typeface="宋体" pitchFamily="2" charset="-122"/>
        </a:defRPr>
      </a:lvl6pPr>
      <a:lvl7pPr marL="914400" algn="l" rtl="0" fontAlgn="base">
        <a:spcBef>
          <a:spcPct val="0"/>
        </a:spcBef>
        <a:spcAft>
          <a:spcPct val="0"/>
        </a:spcAft>
        <a:defRPr sz="3000">
          <a:solidFill>
            <a:schemeClr val="accent2"/>
          </a:solidFill>
          <a:latin typeface="Arial" charset="0"/>
          <a:ea typeface="宋体" pitchFamily="2" charset="-122"/>
        </a:defRPr>
      </a:lvl7pPr>
      <a:lvl8pPr marL="1371600" algn="l" rtl="0" fontAlgn="base">
        <a:spcBef>
          <a:spcPct val="0"/>
        </a:spcBef>
        <a:spcAft>
          <a:spcPct val="0"/>
        </a:spcAft>
        <a:defRPr sz="3000">
          <a:solidFill>
            <a:schemeClr val="accent2"/>
          </a:solidFill>
          <a:latin typeface="Arial" charset="0"/>
          <a:ea typeface="宋体" pitchFamily="2" charset="-122"/>
        </a:defRPr>
      </a:lvl8pPr>
      <a:lvl9pPr marL="1828800" algn="l" rtl="0" fontAlgn="base">
        <a:spcBef>
          <a:spcPct val="0"/>
        </a:spcBef>
        <a:spcAft>
          <a:spcPct val="0"/>
        </a:spcAft>
        <a:defRPr sz="3000">
          <a:solidFill>
            <a:schemeClr val="accent2"/>
          </a:solidFill>
          <a:latin typeface="Arial" charset="0"/>
          <a:ea typeface="宋体" pitchFamily="2" charset="-122"/>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mailto:yaohui.liang@xjtlu.edu.cn" TargetMode="External"/><Relationship Id="rId3" Type="http://schemas.openxmlformats.org/officeDocument/2006/relationships/image" Target="../media/image10.jpeg"/><Relationship Id="rId7" Type="http://schemas.openxmlformats.org/officeDocument/2006/relationships/hyperlink" Target="mailto:yunyi.zhou@xtjlu.edu.cn"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gareth.morris@xjtlu.edu.cn" TargetMode="External"/><Relationship Id="rId5" Type="http://schemas.openxmlformats.org/officeDocument/2006/relationships/hyperlink" Target="mailto:xuanying.shen@xjtlu.edu.cn"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52" name="Picture 4" descr="http://news.xjtlu.edu.cn/images/201408/overlooking%20the%20central%20building%20at%20xjt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 y="7268"/>
            <a:ext cx="9141718" cy="6850732"/>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idx="4294967295"/>
          </p:nvPr>
        </p:nvSpPr>
        <p:spPr>
          <a:xfrm>
            <a:off x="0" y="981075"/>
            <a:ext cx="9144000" cy="850900"/>
          </a:xfrm>
        </p:spPr>
        <p:txBody>
          <a:bodyPr anchor="ctr"/>
          <a:lstStyle/>
          <a:p>
            <a:pPr algn="ctr" eaLnBrk="1" hangingPunct="1"/>
            <a:r>
              <a:rPr lang="en-US" altLang="zh-CN" sz="1200" dirty="0" smtClean="0">
                <a:solidFill>
                  <a:schemeClr val="tx1"/>
                </a:solidFill>
                <a:latin typeface="Calibri" panose="020F0502020204030204" pitchFamily="34" charset="0"/>
                <a:cs typeface="Calibri" panose="020F0502020204030204" pitchFamily="34" charset="0"/>
              </a:rPr>
              <a:t>Xuanying Shen, </a:t>
            </a:r>
            <a:r>
              <a:rPr lang="en-US" altLang="zh-CN" sz="1200" dirty="0">
                <a:solidFill>
                  <a:schemeClr val="tx1"/>
                </a:solidFill>
                <a:latin typeface="Calibri" panose="020F0502020204030204" pitchFamily="34" charset="0"/>
                <a:cs typeface="Calibri" panose="020F0502020204030204" pitchFamily="34" charset="0"/>
              </a:rPr>
              <a:t>Gareth </a:t>
            </a:r>
            <a:r>
              <a:rPr lang="en-US" altLang="zh-CN" sz="1200" dirty="0" smtClean="0">
                <a:solidFill>
                  <a:schemeClr val="tx1"/>
                </a:solidFill>
                <a:latin typeface="Calibri" panose="020F0502020204030204" pitchFamily="34" charset="0"/>
                <a:cs typeface="Calibri" panose="020F0502020204030204" pitchFamily="34" charset="0"/>
              </a:rPr>
              <a:t>Morris,  Yunyi Zhou, Yaohui Liang</a:t>
            </a:r>
            <a:endParaRPr lang="zh-CN" altLang="en-GB" sz="1200" dirty="0" smtClean="0">
              <a:solidFill>
                <a:schemeClr val="tx1"/>
              </a:solidFill>
              <a:latin typeface="Calibri" panose="020F0502020204030204" pitchFamily="34" charset="0"/>
              <a:cs typeface="Calibri" panose="020F0502020204030204" pitchFamily="34" charset="0"/>
            </a:endParaRPr>
          </a:p>
        </p:txBody>
      </p:sp>
      <p:sp>
        <p:nvSpPr>
          <p:cNvPr id="4099" name="Rectangle 3"/>
          <p:cNvSpPr>
            <a:spLocks noGrp="1" noChangeArrowheads="1"/>
          </p:cNvSpPr>
          <p:nvPr>
            <p:ph type="body" idx="4294967295"/>
          </p:nvPr>
        </p:nvSpPr>
        <p:spPr>
          <a:xfrm>
            <a:off x="1187450" y="0"/>
            <a:ext cx="7956550" cy="2016125"/>
          </a:xfrm>
        </p:spPr>
        <p:txBody>
          <a:bodyPr/>
          <a:lstStyle/>
          <a:p>
            <a:pPr algn="ctr" eaLnBrk="1" hangingPunct="1">
              <a:lnSpc>
                <a:spcPct val="90000"/>
              </a:lnSpc>
            </a:pPr>
            <a:r>
              <a:rPr lang="en-US" altLang="zh-CN" sz="4000" b="1" dirty="0" smtClean="0">
                <a:latin typeface="Calibri" panose="020F0502020204030204" pitchFamily="34" charset="0"/>
                <a:cs typeface="Calibri" panose="020F0502020204030204" pitchFamily="34" charset="0"/>
              </a:rPr>
              <a:t>Chinese Language Learning Strategies and Motivation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755650" y="0"/>
            <a:ext cx="7627938" cy="1143000"/>
          </a:xfrm>
        </p:spPr>
        <p:txBody>
          <a:bodyPr anchor="ctr"/>
          <a:lstStyle/>
          <a:p>
            <a:pPr eaLnBrk="1" hangingPunct="1">
              <a:spcBef>
                <a:spcPct val="50000"/>
              </a:spcBef>
            </a:pPr>
            <a:r>
              <a:rPr lang="en-GB" altLang="zh-CN" sz="4000" b="1" dirty="0" smtClean="0">
                <a:solidFill>
                  <a:schemeClr val="tx1"/>
                </a:solidFill>
                <a:latin typeface="Calibri" panose="020F0502020204030204" pitchFamily="34" charset="0"/>
                <a:cs typeface="Calibri" panose="020F0502020204030204" pitchFamily="34" charset="0"/>
              </a:rPr>
              <a:t>Research Question 2b </a:t>
            </a:r>
            <a:r>
              <a:rPr lang="en-GB" altLang="zh-CN" sz="1200" dirty="0" smtClean="0">
                <a:solidFill>
                  <a:schemeClr val="tx1"/>
                </a:solidFill>
                <a:latin typeface="Calibri" panose="020F0502020204030204" pitchFamily="34" charset="0"/>
                <a:cs typeface="Calibri" panose="020F0502020204030204" pitchFamily="34" charset="0"/>
              </a:rPr>
              <a:t>(Students)</a:t>
            </a:r>
            <a:endParaRPr lang="zh-CN" altLang="en-US" sz="1200" dirty="0" smtClean="0">
              <a:solidFill>
                <a:schemeClr val="tx1"/>
              </a:solidFill>
              <a:latin typeface="Calibri" panose="020F0502020204030204" pitchFamily="34" charset="0"/>
              <a:cs typeface="Calibri" panose="020F0502020204030204" pitchFamily="34" charset="0"/>
            </a:endParaRPr>
          </a:p>
        </p:txBody>
      </p:sp>
      <p:sp>
        <p:nvSpPr>
          <p:cNvPr id="8196" name="Content Placeholder 2"/>
          <p:cNvSpPr>
            <a:spLocks noGrp="1"/>
          </p:cNvSpPr>
          <p:nvPr>
            <p:ph idx="1"/>
          </p:nvPr>
        </p:nvSpPr>
        <p:spPr>
          <a:xfrm>
            <a:off x="0" y="1556791"/>
            <a:ext cx="9144000" cy="5113883"/>
          </a:xfrm>
        </p:spPr>
        <p:txBody>
          <a:bodyPr/>
          <a:lstStyle/>
          <a:p>
            <a:pPr>
              <a:defRPr/>
            </a:pPr>
            <a:endParaRPr lang="en-GB" sz="1800" b="1" dirty="0" smtClean="0"/>
          </a:p>
          <a:p>
            <a:pPr>
              <a:defRPr/>
            </a:pPr>
            <a:endParaRPr lang="en-GB" sz="1800" b="1" dirty="0" smtClean="0"/>
          </a:p>
          <a:p>
            <a:pPr>
              <a:defRPr/>
            </a:pPr>
            <a:endParaRPr lang="en-GB" sz="1800" b="1" dirty="0" smtClean="0"/>
          </a:p>
          <a:p>
            <a:pPr>
              <a:defRPr/>
            </a:pPr>
            <a:endParaRPr lang="en-GB" sz="1800" b="1" dirty="0" smtClean="0"/>
          </a:p>
          <a:p>
            <a:pPr>
              <a:defRPr/>
            </a:pPr>
            <a:endParaRPr lang="en-GB" sz="2100" dirty="0" smtClean="0"/>
          </a:p>
          <a:p>
            <a:pPr>
              <a:defRPr/>
            </a:pPr>
            <a:endParaRPr lang="en-GB" sz="2300" dirty="0" smtClean="0"/>
          </a:p>
          <a:p>
            <a:pPr>
              <a:defRPr/>
            </a:pPr>
            <a:endParaRPr lang="en-GB" sz="2400" dirty="0" smtClean="0"/>
          </a:p>
        </p:txBody>
      </p:sp>
      <p:sp>
        <p:nvSpPr>
          <p:cNvPr id="5" name="Content Placeholder 2"/>
          <p:cNvSpPr txBox="1">
            <a:spLocks/>
          </p:cNvSpPr>
          <p:nvPr/>
        </p:nvSpPr>
        <p:spPr bwMode="auto">
          <a:xfrm>
            <a:off x="-15577" y="1744117"/>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defRPr/>
            </a:pPr>
            <a:endParaRPr lang="en-GB" sz="1800" b="1" kern="0" dirty="0" smtClean="0"/>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498743206"/>
              </p:ext>
            </p:extLst>
          </p:nvPr>
        </p:nvGraphicFramePr>
        <p:xfrm>
          <a:off x="179512" y="2276872"/>
          <a:ext cx="8784978" cy="2966720"/>
        </p:xfrm>
        <a:graphic>
          <a:graphicData uri="http://schemas.openxmlformats.org/drawingml/2006/table">
            <a:tbl>
              <a:tblPr firstRow="1" bandRow="1">
                <a:tableStyleId>{5C22544A-7EE6-4342-B048-85BDC9FD1C3A}</a:tableStyleId>
              </a:tblPr>
              <a:tblGrid>
                <a:gridCol w="1464163"/>
                <a:gridCol w="1464163"/>
                <a:gridCol w="1464163"/>
                <a:gridCol w="1464163"/>
                <a:gridCol w="1464163"/>
                <a:gridCol w="1464163"/>
              </a:tblGrid>
              <a:tr h="370840">
                <a:tc>
                  <a:txBody>
                    <a:bodyPr/>
                    <a:lstStyle/>
                    <a:p>
                      <a:pPr algn="ctr" fontAlgn="b"/>
                      <a:r>
                        <a:rPr lang="en-US" sz="1200" b="1" i="0" u="none" strike="noStrike" dirty="0" smtClean="0">
                          <a:solidFill>
                            <a:schemeClr val="tx1"/>
                          </a:solidFill>
                          <a:effectLst/>
                          <a:latin typeface="Calibri"/>
                        </a:rPr>
                        <a:t>Strategy</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ctr"/>
                      <a:r>
                        <a:rPr lang="en-US" sz="1200" b="1" i="0" u="none" strike="noStrike" dirty="0" smtClean="0">
                          <a:solidFill>
                            <a:schemeClr val="tx1"/>
                          </a:solidFill>
                          <a:effectLst/>
                          <a:latin typeface="Calibri"/>
                        </a:rPr>
                        <a:t>Beginner</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Intermediate</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Advanced</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All Students</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All Adults</a:t>
                      </a:r>
                      <a:endParaRPr lang="en-US" sz="1200" b="1" i="0" u="none" strike="noStrike" dirty="0">
                        <a:solidFill>
                          <a:schemeClr val="tx1"/>
                        </a:solidFill>
                        <a:effectLst/>
                        <a:latin typeface="Calibri"/>
                      </a:endParaRPr>
                    </a:p>
                  </a:txBody>
                  <a:tcPr marL="9525" marR="9525" marT="9525" marB="0" anchor="ctr">
                    <a:solidFill>
                      <a:schemeClr val="bg1"/>
                    </a:solidFill>
                  </a:tcPr>
                </a:tc>
              </a:tr>
              <a:tr h="370840">
                <a:tc>
                  <a:txBody>
                    <a:bodyPr/>
                    <a:lstStyle/>
                    <a:p>
                      <a:pPr algn="l" fontAlgn="b"/>
                      <a:r>
                        <a:rPr lang="en-US" sz="1200" b="0" i="0" u="none" strike="noStrike" dirty="0">
                          <a:solidFill>
                            <a:schemeClr val="bg1"/>
                          </a:solidFill>
                          <a:effectLst/>
                          <a:latin typeface="Calibri"/>
                        </a:rPr>
                        <a:t>Social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3.56</a:t>
                      </a:r>
                      <a:r>
                        <a:rPr lang="en-US" sz="1200" b="0" i="0" u="none" strike="noStrike" baseline="0" dirty="0" smtClean="0">
                          <a:solidFill>
                            <a:schemeClr val="bg1"/>
                          </a:solidFill>
                          <a:effectLst/>
                          <a:latin typeface="Calibri"/>
                        </a:rPr>
                        <a:t> (0.93)</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4.06 (0.89)</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3.73 (0.93)</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3.68 (0.94)</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3.57 (</a:t>
                      </a:r>
                      <a:r>
                        <a:rPr lang="en-US" sz="1200" b="0" i="0" u="none" strike="noStrike" dirty="0">
                          <a:solidFill>
                            <a:schemeClr val="bg1"/>
                          </a:solidFill>
                          <a:effectLst/>
                          <a:latin typeface="Calibri"/>
                        </a:rPr>
                        <a:t>1.05)</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Compensation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3.36 (1.12)</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3.64 (0.98)</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3.70 (0.90)</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3.64 (1.07)</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3.30 (</a:t>
                      </a:r>
                      <a:r>
                        <a:rPr lang="en-US" sz="1200" b="0" i="0" u="none" strike="noStrike" dirty="0">
                          <a:solidFill>
                            <a:schemeClr val="bg1"/>
                          </a:solidFill>
                          <a:effectLst/>
                          <a:latin typeface="Calibri"/>
                        </a:rPr>
                        <a:t>1.18)</a:t>
                      </a:r>
                    </a:p>
                  </a:txBody>
                  <a:tcPr marL="9525" marR="9525" marT="9525" marB="0" anchor="ctr">
                    <a:solidFill>
                      <a:srgbClr val="0070C0"/>
                    </a:solidFill>
                  </a:tcPr>
                </a:tc>
              </a:tr>
              <a:tr h="370840">
                <a:tc>
                  <a:txBody>
                    <a:bodyPr/>
                    <a:lstStyle/>
                    <a:p>
                      <a:pPr algn="l" fontAlgn="b"/>
                      <a:r>
                        <a:rPr lang="en-US" sz="1200" b="0" i="0" u="none" strike="noStrike" dirty="0" smtClean="0">
                          <a:solidFill>
                            <a:schemeClr val="bg1"/>
                          </a:solidFill>
                          <a:effectLst/>
                          <a:latin typeface="Calibri"/>
                        </a:rPr>
                        <a:t>Metacognitive </a:t>
                      </a:r>
                      <a:r>
                        <a:rPr lang="en-US" sz="1200" b="0" i="0" u="none" strike="noStrike" dirty="0">
                          <a:solidFill>
                            <a:schemeClr val="bg1"/>
                          </a:solidFill>
                          <a:effectLst/>
                          <a:latin typeface="Calibri"/>
                        </a:rPr>
                        <a:t>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3.29 (1.00)</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3.33 (1.09)</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3.50 (0.74)</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3.31 (0.98)</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3.13 (</a:t>
                      </a:r>
                      <a:r>
                        <a:rPr lang="en-US" sz="1200" b="0" i="0" u="none" strike="noStrike" dirty="0">
                          <a:solidFill>
                            <a:schemeClr val="bg1"/>
                          </a:solidFill>
                          <a:effectLst/>
                          <a:latin typeface="Calibri"/>
                        </a:rPr>
                        <a:t>1.72)</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Cognitive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2.98 (1.17)</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3.18 (1.18)</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3.43 (0.99)</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3.08 (1.16)</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3.10 (</a:t>
                      </a:r>
                      <a:r>
                        <a:rPr lang="en-US" sz="1200" b="0" i="0" u="none" strike="noStrike" dirty="0">
                          <a:solidFill>
                            <a:schemeClr val="bg1"/>
                          </a:solidFill>
                          <a:effectLst/>
                          <a:latin typeface="Calibri"/>
                        </a:rPr>
                        <a:t>1.20)</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Memory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2.91 (1.15)</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3.06 (1.16)</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2.82 (1.06)</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2.93 (1.14)</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2.84 (</a:t>
                      </a:r>
                      <a:r>
                        <a:rPr lang="en-US" sz="1200" b="0" i="0" u="none" strike="noStrike" dirty="0">
                          <a:solidFill>
                            <a:schemeClr val="bg1"/>
                          </a:solidFill>
                          <a:effectLst/>
                          <a:latin typeface="Calibri"/>
                        </a:rPr>
                        <a:t>1.20)</a:t>
                      </a:r>
                    </a:p>
                  </a:txBody>
                  <a:tcPr marL="9525" marR="9525" marT="9525" marB="0" anchor="ctr">
                    <a:solidFill>
                      <a:schemeClr val="bg1">
                        <a:lumMod val="50000"/>
                      </a:schemeClr>
                    </a:solidFill>
                  </a:tcPr>
                </a:tc>
              </a:tr>
              <a:tr h="370840">
                <a:tc>
                  <a:txBody>
                    <a:bodyPr/>
                    <a:lstStyle/>
                    <a:p>
                      <a:pPr algn="l" fontAlgn="b"/>
                      <a:r>
                        <a:rPr lang="en-US" sz="1200" b="0" i="0" u="none" strike="noStrike" dirty="0">
                          <a:solidFill>
                            <a:schemeClr val="bg1"/>
                          </a:solidFill>
                          <a:effectLst/>
                          <a:latin typeface="Calibri"/>
                        </a:rPr>
                        <a:t>Affective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2.87 (1.29)</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2.79 (1.30)</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2.71 (0.94)</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2.83 (1.25)</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2.69 (</a:t>
                      </a:r>
                      <a:r>
                        <a:rPr lang="en-US" sz="1200" b="0" i="0" u="none" strike="noStrike" dirty="0">
                          <a:solidFill>
                            <a:schemeClr val="bg1"/>
                          </a:solidFill>
                          <a:effectLst/>
                          <a:latin typeface="Calibri"/>
                        </a:rPr>
                        <a:t>1.28)</a:t>
                      </a:r>
                    </a:p>
                  </a:txBody>
                  <a:tcPr marL="9525" marR="9525" marT="9525" marB="0" anchor="ctr">
                    <a:solidFill>
                      <a:schemeClr val="bg1">
                        <a:lumMod val="50000"/>
                      </a:schemeClr>
                    </a:solidFill>
                  </a:tcPr>
                </a:tc>
              </a:tr>
              <a:tr h="370840">
                <a:tc>
                  <a:txBody>
                    <a:bodyPr/>
                    <a:lstStyle/>
                    <a:p>
                      <a:pPr algn="l" fontAlgn="b"/>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22)</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6)</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5)</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33)</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63)</a:t>
                      </a:r>
                      <a:endParaRPr lang="en-US" sz="1200" b="1"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8" name="Content Placeholder 2"/>
          <p:cNvSpPr txBox="1">
            <a:spLocks/>
          </p:cNvSpPr>
          <p:nvPr/>
        </p:nvSpPr>
        <p:spPr bwMode="auto">
          <a:xfrm>
            <a:off x="0" y="1484784"/>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lnSpc>
                <a:spcPct val="80000"/>
              </a:lnSpc>
              <a:defRPr/>
            </a:pPr>
            <a:r>
              <a:rPr lang="en-US" altLang="zh-CN" sz="1800" dirty="0">
                <a:latin typeface="Calibri" panose="020F0502020204030204" pitchFamily="34" charset="0"/>
                <a:cs typeface="Calibri" panose="020F0502020204030204" pitchFamily="34" charset="0"/>
              </a:rPr>
              <a:t>Does the </a:t>
            </a:r>
            <a:r>
              <a:rPr lang="en-US" altLang="zh-CN" sz="1800" b="1" dirty="0" smtClean="0">
                <a:latin typeface="Calibri" panose="020F0502020204030204" pitchFamily="34" charset="0"/>
                <a:cs typeface="Calibri" panose="020F0502020204030204" pitchFamily="34" charset="0"/>
              </a:rPr>
              <a:t>language proficiency </a:t>
            </a:r>
            <a:r>
              <a:rPr lang="en-US" altLang="zh-CN" sz="1800" dirty="0" smtClean="0">
                <a:latin typeface="Calibri" panose="020F0502020204030204" pitchFamily="34" charset="0"/>
                <a:cs typeface="Calibri" panose="020F0502020204030204" pitchFamily="34" charset="0"/>
              </a:rPr>
              <a:t>of </a:t>
            </a:r>
            <a:r>
              <a:rPr lang="en-US" altLang="zh-CN" sz="1800" dirty="0">
                <a:latin typeface="Calibri" panose="020F0502020204030204" pitchFamily="34" charset="0"/>
                <a:cs typeface="Calibri" panose="020F0502020204030204" pitchFamily="34" charset="0"/>
              </a:rPr>
              <a:t>adult learners’ influence the language learning strategies they use?</a:t>
            </a:r>
          </a:p>
        </p:txBody>
      </p:sp>
      <p:cxnSp>
        <p:nvCxnSpPr>
          <p:cNvPr id="10" name="Straight Arrow Connector 9"/>
          <p:cNvCxnSpPr/>
          <p:nvPr/>
        </p:nvCxnSpPr>
        <p:spPr>
          <a:xfrm flipV="1">
            <a:off x="2987824" y="270892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87824" y="306896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9992" y="306896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87824" y="342900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99992" y="342900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87824" y="378904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499992" y="378904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87824" y="414908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99992" y="270892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99992" y="414908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87824" y="450912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99992" y="4509120"/>
            <a:ext cx="21602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247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2"/>
          <p:cNvSpPr>
            <a:spLocks noGrp="1" noChangeArrowheads="1"/>
          </p:cNvSpPr>
          <p:nvPr>
            <p:ph type="title"/>
          </p:nvPr>
        </p:nvSpPr>
        <p:spPr>
          <a:xfrm>
            <a:off x="0" y="0"/>
            <a:ext cx="9144000" cy="1143000"/>
          </a:xfrm>
        </p:spPr>
        <p:txBody>
          <a:bodyPr anchor="ctr"/>
          <a:lstStyle/>
          <a:p>
            <a:pPr eaLnBrk="1" hangingPunct="1">
              <a:spcBef>
                <a:spcPct val="50000"/>
              </a:spcBef>
            </a:pPr>
            <a:r>
              <a:rPr lang="en-GB" altLang="zh-CN" sz="4000" b="1" dirty="0" smtClean="0">
                <a:solidFill>
                  <a:schemeClr val="tx1"/>
                </a:solidFill>
                <a:latin typeface="Calibri" panose="020F0502020204030204" pitchFamily="34" charset="0"/>
                <a:cs typeface="Calibri" panose="020F0502020204030204" pitchFamily="34" charset="0"/>
              </a:rPr>
              <a:t>Research Question 2b </a:t>
            </a:r>
            <a:r>
              <a:rPr lang="en-GB" altLang="zh-CN" sz="1200" dirty="0" smtClean="0">
                <a:solidFill>
                  <a:schemeClr val="tx1"/>
                </a:solidFill>
                <a:latin typeface="Calibri" panose="020F0502020204030204" pitchFamily="34" charset="0"/>
                <a:cs typeface="Calibri" panose="020F0502020204030204" pitchFamily="34" charset="0"/>
              </a:rPr>
              <a:t>(Staff) </a:t>
            </a:r>
            <a:endParaRPr lang="zh-CN" altLang="en-US" sz="1200" dirty="0" smtClean="0">
              <a:solidFill>
                <a:schemeClr val="tx1"/>
              </a:solidFill>
              <a:latin typeface="Calibri" panose="020F0502020204030204" pitchFamily="34" charset="0"/>
              <a:cs typeface="Calibri" panose="020F0502020204030204" pitchFamily="34" charset="0"/>
            </a:endParaRPr>
          </a:p>
        </p:txBody>
      </p:sp>
      <p:sp>
        <p:nvSpPr>
          <p:cNvPr id="8196" name="Content Placeholder 2"/>
          <p:cNvSpPr>
            <a:spLocks noGrp="1"/>
          </p:cNvSpPr>
          <p:nvPr>
            <p:ph idx="1"/>
          </p:nvPr>
        </p:nvSpPr>
        <p:spPr>
          <a:xfrm>
            <a:off x="0" y="1556791"/>
            <a:ext cx="9144000" cy="5113883"/>
          </a:xfrm>
        </p:spPr>
        <p:txBody>
          <a:bodyPr/>
          <a:lstStyle/>
          <a:p>
            <a:pPr>
              <a:defRPr/>
            </a:pPr>
            <a:endParaRPr lang="en-GB" sz="1800" b="1" dirty="0" smtClean="0"/>
          </a:p>
          <a:p>
            <a:pPr>
              <a:defRPr/>
            </a:pPr>
            <a:endParaRPr lang="en-GB" sz="1800" b="1" dirty="0" smtClean="0"/>
          </a:p>
          <a:p>
            <a:pPr>
              <a:defRPr/>
            </a:pPr>
            <a:endParaRPr lang="en-GB" sz="1800" b="1" dirty="0" smtClean="0"/>
          </a:p>
          <a:p>
            <a:pPr>
              <a:defRPr/>
            </a:pPr>
            <a:endParaRPr lang="en-GB" sz="1800" b="1" dirty="0" smtClean="0"/>
          </a:p>
          <a:p>
            <a:pPr>
              <a:defRPr/>
            </a:pPr>
            <a:endParaRPr lang="en-GB" sz="2100" dirty="0" smtClean="0"/>
          </a:p>
          <a:p>
            <a:pPr>
              <a:defRPr/>
            </a:pPr>
            <a:endParaRPr lang="en-GB" sz="2300" dirty="0" smtClean="0"/>
          </a:p>
          <a:p>
            <a:pPr>
              <a:defRPr/>
            </a:pPr>
            <a:endParaRPr lang="en-GB" sz="2400" dirty="0" smtClean="0"/>
          </a:p>
        </p:txBody>
      </p:sp>
      <p:sp>
        <p:nvSpPr>
          <p:cNvPr id="5" name="Content Placeholder 2"/>
          <p:cNvSpPr txBox="1">
            <a:spLocks/>
          </p:cNvSpPr>
          <p:nvPr/>
        </p:nvSpPr>
        <p:spPr bwMode="auto">
          <a:xfrm>
            <a:off x="-15577" y="1744117"/>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defRPr/>
            </a:pPr>
            <a:endParaRPr lang="en-GB" sz="1800" b="1" kern="0" dirty="0" smtClean="0"/>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498743206"/>
              </p:ext>
            </p:extLst>
          </p:nvPr>
        </p:nvGraphicFramePr>
        <p:xfrm>
          <a:off x="179512" y="2276872"/>
          <a:ext cx="8784978" cy="2966720"/>
        </p:xfrm>
        <a:graphic>
          <a:graphicData uri="http://schemas.openxmlformats.org/drawingml/2006/table">
            <a:tbl>
              <a:tblPr firstRow="1" bandRow="1">
                <a:tableStyleId>{5C22544A-7EE6-4342-B048-85BDC9FD1C3A}</a:tableStyleId>
              </a:tblPr>
              <a:tblGrid>
                <a:gridCol w="1464163"/>
                <a:gridCol w="1464163"/>
                <a:gridCol w="1464163"/>
                <a:gridCol w="1464163"/>
                <a:gridCol w="1464163"/>
                <a:gridCol w="1464163"/>
              </a:tblGrid>
              <a:tr h="370840">
                <a:tc>
                  <a:txBody>
                    <a:bodyPr/>
                    <a:lstStyle/>
                    <a:p>
                      <a:pPr algn="ctr" fontAlgn="b"/>
                      <a:r>
                        <a:rPr lang="en-US" sz="1200" b="1" i="0" u="none" strike="noStrike" dirty="0" smtClean="0">
                          <a:solidFill>
                            <a:schemeClr val="tx1"/>
                          </a:solidFill>
                          <a:effectLst/>
                          <a:latin typeface="Calibri"/>
                        </a:rPr>
                        <a:t>Strategy</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ctr"/>
                      <a:r>
                        <a:rPr lang="en-US" sz="1200" b="1" i="0" u="none" strike="noStrike" dirty="0" smtClean="0">
                          <a:solidFill>
                            <a:schemeClr val="tx1"/>
                          </a:solidFill>
                          <a:effectLst/>
                          <a:latin typeface="Calibri"/>
                        </a:rPr>
                        <a:t>Beginner</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Higher Beginner</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Intermediate</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All Staff</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All Adults</a:t>
                      </a:r>
                      <a:endParaRPr lang="en-US" sz="1200" b="1" i="0" u="none" strike="noStrike" dirty="0">
                        <a:solidFill>
                          <a:schemeClr val="tx1"/>
                        </a:solidFill>
                        <a:effectLst/>
                        <a:latin typeface="Calibri"/>
                      </a:endParaRPr>
                    </a:p>
                  </a:txBody>
                  <a:tcPr marL="9525" marR="9525" marT="9525" marB="0" anchor="ctr">
                    <a:solidFill>
                      <a:schemeClr val="bg1"/>
                    </a:solidFill>
                  </a:tcPr>
                </a:tc>
              </a:tr>
              <a:tr h="370840">
                <a:tc>
                  <a:txBody>
                    <a:bodyPr/>
                    <a:lstStyle/>
                    <a:p>
                      <a:pPr algn="l" fontAlgn="b"/>
                      <a:r>
                        <a:rPr lang="en-US" sz="1200" b="0" i="0" u="none" strike="noStrike" dirty="0">
                          <a:solidFill>
                            <a:schemeClr val="bg1"/>
                          </a:solidFill>
                          <a:effectLst/>
                          <a:latin typeface="Calibri"/>
                        </a:rPr>
                        <a:t>Social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3.42 (1.09)</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3.55 (0.93)</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3.23</a:t>
                      </a:r>
                      <a:r>
                        <a:rPr lang="en-US" sz="1200" b="0" i="0" u="none" strike="noStrike" baseline="0" dirty="0" smtClean="0">
                          <a:solidFill>
                            <a:schemeClr val="bg1"/>
                          </a:solidFill>
                          <a:effectLst/>
                          <a:latin typeface="Calibri"/>
                        </a:rPr>
                        <a:t> (1.20)</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3.39 (1.14)</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3.57 (</a:t>
                      </a:r>
                      <a:r>
                        <a:rPr lang="en-US" sz="1200" b="0" i="0" u="none" strike="noStrike" dirty="0">
                          <a:solidFill>
                            <a:schemeClr val="bg1"/>
                          </a:solidFill>
                          <a:effectLst/>
                          <a:latin typeface="Calibri"/>
                        </a:rPr>
                        <a:t>1.05)</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Compensation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2.96 (1.35)</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3.27 (1.15)</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3.28 (1.25)</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3.14 (1.28)</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3.30 (</a:t>
                      </a:r>
                      <a:r>
                        <a:rPr lang="en-US" sz="1200" b="0" i="0" u="none" strike="noStrike" dirty="0">
                          <a:solidFill>
                            <a:schemeClr val="bg1"/>
                          </a:solidFill>
                          <a:effectLst/>
                          <a:latin typeface="Calibri"/>
                        </a:rPr>
                        <a:t>1.18)</a:t>
                      </a:r>
                    </a:p>
                  </a:txBody>
                  <a:tcPr marL="9525" marR="9525" marT="9525" marB="0" anchor="ctr">
                    <a:solidFill>
                      <a:srgbClr val="0070C0"/>
                    </a:solidFill>
                  </a:tcPr>
                </a:tc>
              </a:tr>
              <a:tr h="370840">
                <a:tc>
                  <a:txBody>
                    <a:bodyPr/>
                    <a:lstStyle/>
                    <a:p>
                      <a:pPr algn="l" fontAlgn="b"/>
                      <a:r>
                        <a:rPr lang="en-US" sz="1200" b="0" i="0" u="none" strike="noStrike" dirty="0" smtClean="0">
                          <a:solidFill>
                            <a:schemeClr val="bg1"/>
                          </a:solidFill>
                          <a:effectLst/>
                          <a:latin typeface="Calibri"/>
                        </a:rPr>
                        <a:t>Metacognitive </a:t>
                      </a:r>
                      <a:r>
                        <a:rPr lang="en-US" sz="1200" b="0" i="0" u="none" strike="noStrike" dirty="0">
                          <a:solidFill>
                            <a:schemeClr val="bg1"/>
                          </a:solidFill>
                          <a:effectLst/>
                          <a:latin typeface="Calibri"/>
                        </a:rPr>
                        <a:t>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3.04 (1.20)</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3.02 (1.20)</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2.65 (1.21)</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2.90 (1.21)</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3.13 (</a:t>
                      </a:r>
                      <a:r>
                        <a:rPr lang="en-US" sz="1200" b="0" i="0" u="none" strike="noStrike" dirty="0">
                          <a:solidFill>
                            <a:schemeClr val="bg1"/>
                          </a:solidFill>
                          <a:effectLst/>
                          <a:latin typeface="Calibri"/>
                        </a:rPr>
                        <a:t>1.72)</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Cognitive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2.71 (1.29)</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2.96 (1.11)</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3.04 (1.29)</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2.90 (1.25)</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3.10 (</a:t>
                      </a:r>
                      <a:r>
                        <a:rPr lang="en-US" sz="1200" b="0" i="0" u="none" strike="noStrike" dirty="0">
                          <a:solidFill>
                            <a:schemeClr val="bg1"/>
                          </a:solidFill>
                          <a:effectLst/>
                          <a:latin typeface="Calibri"/>
                        </a:rPr>
                        <a:t>1.20)</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Memory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2.80 (1.23)</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2.97 (1.23)</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2.56 (1.30)</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2.76 (1.26)</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2.84 (</a:t>
                      </a:r>
                      <a:r>
                        <a:rPr lang="en-US" sz="1200" b="0" i="0" u="none" strike="noStrike" dirty="0">
                          <a:solidFill>
                            <a:schemeClr val="bg1"/>
                          </a:solidFill>
                          <a:effectLst/>
                          <a:latin typeface="Calibri"/>
                        </a:rPr>
                        <a:t>1.20)</a:t>
                      </a:r>
                    </a:p>
                  </a:txBody>
                  <a:tcPr marL="9525" marR="9525" marT="9525" marB="0" anchor="ctr">
                    <a:solidFill>
                      <a:schemeClr val="bg1">
                        <a:lumMod val="50000"/>
                      </a:schemeClr>
                    </a:solidFill>
                  </a:tcPr>
                </a:tc>
              </a:tr>
              <a:tr h="370840">
                <a:tc>
                  <a:txBody>
                    <a:bodyPr/>
                    <a:lstStyle/>
                    <a:p>
                      <a:pPr algn="l" fontAlgn="b"/>
                      <a:r>
                        <a:rPr lang="en-US" sz="1200" b="0" i="0" u="none" strike="noStrike" dirty="0">
                          <a:solidFill>
                            <a:schemeClr val="bg1"/>
                          </a:solidFill>
                          <a:effectLst/>
                          <a:latin typeface="Calibri"/>
                        </a:rPr>
                        <a:t>Affective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2.52</a:t>
                      </a:r>
                      <a:r>
                        <a:rPr lang="en-US" sz="1200" b="0" i="0" u="none" strike="noStrike" baseline="0" dirty="0" smtClean="0">
                          <a:solidFill>
                            <a:schemeClr val="bg1"/>
                          </a:solidFill>
                          <a:effectLst/>
                          <a:latin typeface="Calibri"/>
                        </a:rPr>
                        <a:t> (1.27)</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2.51 (1.46)</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2.51 (1.25)</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2.51 (1.31)</a:t>
                      </a:r>
                      <a:endParaRPr lang="en-US" sz="1200" b="0" i="0" u="none" strike="noStrike" dirty="0">
                        <a:solidFill>
                          <a:schemeClr val="bg1"/>
                        </a:solidFill>
                        <a:effectLst/>
                        <a:latin typeface="Calibri"/>
                      </a:endParaRP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2.69 (</a:t>
                      </a:r>
                      <a:r>
                        <a:rPr lang="en-US" sz="1200" b="0" i="0" u="none" strike="noStrike" dirty="0">
                          <a:solidFill>
                            <a:schemeClr val="bg1"/>
                          </a:solidFill>
                          <a:effectLst/>
                          <a:latin typeface="Calibri"/>
                        </a:rPr>
                        <a:t>1.28)</a:t>
                      </a:r>
                    </a:p>
                  </a:txBody>
                  <a:tcPr marL="9525" marR="9525" marT="9525" marB="0" anchor="ctr">
                    <a:solidFill>
                      <a:schemeClr val="bg1">
                        <a:lumMod val="50000"/>
                      </a:schemeClr>
                    </a:solidFill>
                  </a:tcPr>
                </a:tc>
              </a:tr>
              <a:tr h="370840">
                <a:tc>
                  <a:txBody>
                    <a:bodyPr/>
                    <a:lstStyle/>
                    <a:p>
                      <a:pPr algn="l" fontAlgn="b"/>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13)</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7)</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10)</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30)</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63)</a:t>
                      </a:r>
                      <a:endParaRPr lang="en-US" sz="1200" b="1"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8" name="Content Placeholder 2"/>
          <p:cNvSpPr txBox="1">
            <a:spLocks/>
          </p:cNvSpPr>
          <p:nvPr/>
        </p:nvSpPr>
        <p:spPr bwMode="auto">
          <a:xfrm>
            <a:off x="0" y="1484784"/>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lnSpc>
                <a:spcPct val="80000"/>
              </a:lnSpc>
              <a:defRPr/>
            </a:pPr>
            <a:r>
              <a:rPr lang="en-US" altLang="zh-CN" sz="1800" dirty="0">
                <a:latin typeface="Calibri" panose="020F0502020204030204" pitchFamily="34" charset="0"/>
                <a:cs typeface="Calibri" panose="020F0502020204030204" pitchFamily="34" charset="0"/>
              </a:rPr>
              <a:t>Does the </a:t>
            </a:r>
            <a:r>
              <a:rPr lang="en-US" altLang="zh-CN" sz="1800" b="1" dirty="0" smtClean="0">
                <a:latin typeface="Calibri" panose="020F0502020204030204" pitchFamily="34" charset="0"/>
                <a:cs typeface="Calibri" panose="020F0502020204030204" pitchFamily="34" charset="0"/>
              </a:rPr>
              <a:t>language proficiency </a:t>
            </a:r>
            <a:r>
              <a:rPr lang="en-US" altLang="zh-CN" sz="1800" dirty="0" smtClean="0">
                <a:latin typeface="Calibri" panose="020F0502020204030204" pitchFamily="34" charset="0"/>
                <a:cs typeface="Calibri" panose="020F0502020204030204" pitchFamily="34" charset="0"/>
              </a:rPr>
              <a:t>of </a:t>
            </a:r>
            <a:r>
              <a:rPr lang="en-US" altLang="zh-CN" sz="1800" dirty="0">
                <a:latin typeface="Calibri" panose="020F0502020204030204" pitchFamily="34" charset="0"/>
                <a:cs typeface="Calibri" panose="020F0502020204030204" pitchFamily="34" charset="0"/>
              </a:rPr>
              <a:t>adult learners’ influence the language learning strategies they use?</a:t>
            </a:r>
          </a:p>
        </p:txBody>
      </p:sp>
      <p:cxnSp>
        <p:nvCxnSpPr>
          <p:cNvPr id="10" name="Straight Arrow Connector 9"/>
          <p:cNvCxnSpPr/>
          <p:nvPr/>
        </p:nvCxnSpPr>
        <p:spPr>
          <a:xfrm flipV="1">
            <a:off x="3131840" y="3068960"/>
            <a:ext cx="144016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31840" y="2708920"/>
            <a:ext cx="144016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12160" y="342900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42900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0" y="414908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572000" y="342900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270892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012160" y="270892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572000" y="270892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572000" y="378904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131840" y="378904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31840" y="450912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31840" y="378904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91680" y="450912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91680" y="378904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691680" y="378904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691680" y="306896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131840" y="306896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680" y="306896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131840" y="3429000"/>
            <a:ext cx="144016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131840" y="3789040"/>
            <a:ext cx="144016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131840" y="4149080"/>
            <a:ext cx="144016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131840" y="4509120"/>
            <a:ext cx="144016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247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9144000" cy="936625"/>
          </a:xfrm>
        </p:spPr>
        <p:txBody>
          <a:bodyPr anchor="ctr"/>
          <a:lstStyle/>
          <a:p>
            <a:pPr eaLnBrk="1" hangingPunct="1"/>
            <a:r>
              <a:rPr lang="en-GB" altLang="zh-CN" sz="4000" b="1" dirty="0" smtClean="0">
                <a:solidFill>
                  <a:schemeClr val="tx1"/>
                </a:solidFill>
                <a:latin typeface="Calibri" panose="020F0502020204030204" pitchFamily="34" charset="0"/>
                <a:cs typeface="Calibri" panose="020F0502020204030204" pitchFamily="34" charset="0"/>
              </a:rPr>
              <a:t>Chinese Language Learning Motivation</a:t>
            </a:r>
            <a:endParaRPr lang="zh-CN" altLang="en-GB" sz="4000" b="1" dirty="0" smtClean="0">
              <a:solidFill>
                <a:schemeClr val="tx1"/>
              </a:solidFill>
              <a:latin typeface="Calibri" panose="020F0502020204030204" pitchFamily="34" charset="0"/>
              <a:cs typeface="Calibri" panose="020F0502020204030204" pitchFamily="34" charset="0"/>
            </a:endParaRPr>
          </a:p>
        </p:txBody>
      </p:sp>
      <p:sp>
        <p:nvSpPr>
          <p:cNvPr id="2" name="Rectangle 3"/>
          <p:cNvSpPr>
            <a:spLocks noGrp="1" noChangeArrowheads="1"/>
          </p:cNvSpPr>
          <p:nvPr>
            <p:ph type="body" idx="4294967295"/>
          </p:nvPr>
        </p:nvSpPr>
        <p:spPr>
          <a:xfrm>
            <a:off x="-15875" y="1341438"/>
            <a:ext cx="9159875" cy="5516562"/>
          </a:xfrm>
        </p:spPr>
        <p:txBody>
          <a:bodyPr/>
          <a:lstStyle/>
          <a:p>
            <a:pPr eaLnBrk="1" hangingPunct="1">
              <a:lnSpc>
                <a:spcPct val="80000"/>
              </a:lnSpc>
              <a:buFontTx/>
              <a:buChar char="•"/>
              <a:defRPr/>
            </a:pPr>
            <a:endParaRPr lang="en-US" altLang="zh-CN" sz="1800" dirty="0" smtClean="0"/>
          </a:p>
          <a:p>
            <a:pPr marL="0" indent="0" eaLnBrk="1" hangingPunct="1">
              <a:lnSpc>
                <a:spcPct val="80000"/>
              </a:lnSpc>
              <a:defRPr/>
            </a:pPr>
            <a:endParaRPr lang="en-US" altLang="zh-CN" sz="20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zh-CN" altLang="en-GB"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268760"/>
            <a:ext cx="6997716" cy="4601392"/>
          </a:xfrm>
          <a:prstGeom prst="rect">
            <a:avLst/>
          </a:prstGeom>
        </p:spPr>
      </p:pic>
    </p:spTree>
    <p:extLst>
      <p:ext uri="{BB962C8B-B14F-4D97-AF65-F5344CB8AC3E}">
        <p14:creationId xmlns:p14="http://schemas.microsoft.com/office/powerpoint/2010/main" val="93968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a:xfrm>
            <a:off x="755650" y="0"/>
            <a:ext cx="7627938" cy="1143000"/>
          </a:xfrm>
        </p:spPr>
        <p:txBody>
          <a:bodyPr anchor="ctr"/>
          <a:lstStyle/>
          <a:p>
            <a:pPr eaLnBrk="1" hangingPunct="1">
              <a:spcBef>
                <a:spcPct val="50000"/>
              </a:spcBef>
            </a:pPr>
            <a:r>
              <a:rPr lang="en-GB" altLang="zh-CN" sz="4000" b="1" dirty="0" smtClean="0">
                <a:solidFill>
                  <a:schemeClr val="tx1"/>
                </a:solidFill>
                <a:latin typeface="Calibri" panose="020F0502020204030204" pitchFamily="34" charset="0"/>
                <a:cs typeface="Calibri" panose="020F0502020204030204" pitchFamily="34" charset="0"/>
              </a:rPr>
              <a:t>Research Question 3a and b</a:t>
            </a:r>
            <a:endParaRPr lang="zh-CN" altLang="en-US" sz="4000" b="1" dirty="0" smtClean="0">
              <a:solidFill>
                <a:schemeClr val="tx1"/>
              </a:solidFill>
              <a:latin typeface="Calibri" panose="020F0502020204030204" pitchFamily="34" charset="0"/>
              <a:cs typeface="Calibri" panose="020F0502020204030204" pitchFamily="34" charset="0"/>
            </a:endParaRPr>
          </a:p>
        </p:txBody>
      </p:sp>
      <p:sp>
        <p:nvSpPr>
          <p:cNvPr id="8196" name="Content Placeholder 2"/>
          <p:cNvSpPr>
            <a:spLocks noGrp="1"/>
          </p:cNvSpPr>
          <p:nvPr>
            <p:ph idx="1"/>
          </p:nvPr>
        </p:nvSpPr>
        <p:spPr>
          <a:xfrm>
            <a:off x="0" y="1196753"/>
            <a:ext cx="9144000" cy="5473922"/>
          </a:xfrm>
        </p:spPr>
        <p:txBody>
          <a:bodyPr/>
          <a:lstStyle/>
          <a:p>
            <a:pPr>
              <a:defRPr/>
            </a:pPr>
            <a:r>
              <a:rPr lang="en-US" altLang="zh-CN" sz="1800" dirty="0" smtClean="0">
                <a:latin typeface="Calibri" panose="020F0502020204030204" pitchFamily="34" charset="0"/>
                <a:cs typeface="Calibri" panose="020F0502020204030204" pitchFamily="34" charset="0"/>
              </a:rPr>
              <a:t>What motivated / currently motivates the learners to study Chinese?</a:t>
            </a:r>
          </a:p>
          <a:p>
            <a:pPr>
              <a:defRPr/>
            </a:pPr>
            <a:endParaRPr lang="en-GB" sz="1800" b="1" dirty="0" smtClean="0"/>
          </a:p>
          <a:p>
            <a:pPr>
              <a:defRPr/>
            </a:pPr>
            <a:endParaRPr lang="en-GB" sz="1800" b="1" dirty="0" smtClean="0"/>
          </a:p>
          <a:p>
            <a:pPr>
              <a:defRPr/>
            </a:pPr>
            <a:endParaRPr lang="en-GB" sz="1800" b="1" dirty="0" smtClean="0"/>
          </a:p>
          <a:p>
            <a:pPr>
              <a:defRPr/>
            </a:pPr>
            <a:endParaRPr lang="en-GB" sz="2100" dirty="0" smtClean="0"/>
          </a:p>
          <a:p>
            <a:pPr>
              <a:defRPr/>
            </a:pPr>
            <a:endParaRPr lang="en-GB" sz="2300" dirty="0" smtClean="0"/>
          </a:p>
          <a:p>
            <a:pPr>
              <a:defRPr/>
            </a:pPr>
            <a:endParaRPr lang="en-GB" sz="2400" dirty="0" smtClean="0"/>
          </a:p>
        </p:txBody>
      </p:sp>
      <p:sp>
        <p:nvSpPr>
          <p:cNvPr id="5" name="Content Placeholder 2"/>
          <p:cNvSpPr txBox="1">
            <a:spLocks/>
          </p:cNvSpPr>
          <p:nvPr/>
        </p:nvSpPr>
        <p:spPr bwMode="auto">
          <a:xfrm>
            <a:off x="-15577" y="1744117"/>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defRPr/>
            </a:pPr>
            <a:endParaRPr lang="en-GB" sz="1800" b="1" kern="0" dirty="0" smtClean="0"/>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498743206"/>
              </p:ext>
            </p:extLst>
          </p:nvPr>
        </p:nvGraphicFramePr>
        <p:xfrm>
          <a:off x="0" y="1916832"/>
          <a:ext cx="9144000" cy="4941166"/>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99441">
                <a:tc>
                  <a:txBody>
                    <a:bodyPr/>
                    <a:lstStyle/>
                    <a:p>
                      <a:pPr algn="ctr" fontAlgn="ctr"/>
                      <a:r>
                        <a:rPr lang="en-US" sz="1200" b="1" i="0" u="none" strike="noStrike" dirty="0" smtClean="0">
                          <a:solidFill>
                            <a:schemeClr val="tx1"/>
                          </a:solidFill>
                          <a:effectLst/>
                          <a:latin typeface="Calibri"/>
                        </a:rPr>
                        <a:t>Initial</a:t>
                      </a:r>
                      <a:r>
                        <a:rPr lang="en-US" sz="1200" b="1" i="0" u="none" strike="noStrike" baseline="0" dirty="0" smtClean="0">
                          <a:solidFill>
                            <a:schemeClr val="tx1"/>
                          </a:solidFill>
                          <a:effectLst/>
                          <a:latin typeface="Calibri"/>
                        </a:rPr>
                        <a:t> Motive</a:t>
                      </a:r>
                    </a:p>
                    <a:p>
                      <a:pPr algn="ctr" fontAlgn="ctr"/>
                      <a:r>
                        <a:rPr lang="en-US" sz="1200" b="1" i="0" u="none" strike="noStrike" baseline="0" dirty="0" smtClean="0">
                          <a:solidFill>
                            <a:schemeClr val="tx1"/>
                          </a:solidFill>
                          <a:effectLst/>
                          <a:latin typeface="Calibri"/>
                        </a:rPr>
                        <a:t>All</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ctr"/>
                      <a:r>
                        <a:rPr lang="en-US" sz="1200" b="1" i="0" u="none" strike="noStrike" dirty="0" smtClean="0">
                          <a:solidFill>
                            <a:schemeClr val="tx1"/>
                          </a:solidFill>
                          <a:effectLst/>
                          <a:latin typeface="Calibri"/>
                        </a:rPr>
                        <a:t>Percentage (N)</a:t>
                      </a:r>
                      <a:r>
                        <a:rPr lang="en-US" sz="1200" b="1" i="0" u="none" strike="noStrike" baseline="0" dirty="0" smtClean="0">
                          <a:solidFill>
                            <a:schemeClr val="tx1"/>
                          </a:solidFill>
                          <a:effectLst/>
                          <a:latin typeface="Calibri"/>
                        </a:rPr>
                        <a:t> All</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Present</a:t>
                      </a:r>
                      <a:r>
                        <a:rPr lang="en-US" sz="1200" b="1" i="0" u="none" strike="noStrike" baseline="0" dirty="0" smtClean="0">
                          <a:solidFill>
                            <a:schemeClr val="tx1"/>
                          </a:solidFill>
                          <a:effectLst/>
                          <a:latin typeface="Calibri"/>
                        </a:rPr>
                        <a:t> Motive</a:t>
                      </a:r>
                    </a:p>
                    <a:p>
                      <a:pPr algn="ctr" fontAlgn="b"/>
                      <a:r>
                        <a:rPr lang="en-US" sz="1200" b="1" i="0" u="none" strike="noStrike" baseline="0" dirty="0" smtClean="0">
                          <a:solidFill>
                            <a:schemeClr val="tx1"/>
                          </a:solidFill>
                          <a:effectLst/>
                          <a:latin typeface="Calibri"/>
                        </a:rPr>
                        <a:t>All</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Percentage (N)</a:t>
                      </a:r>
                    </a:p>
                    <a:p>
                      <a:pPr algn="ctr" fontAlgn="b"/>
                      <a:r>
                        <a:rPr lang="en-US" sz="1200" b="1" i="0" u="none" strike="noStrike" dirty="0" smtClean="0">
                          <a:solidFill>
                            <a:schemeClr val="tx1"/>
                          </a:solidFill>
                          <a:effectLst/>
                          <a:latin typeface="Calibri"/>
                        </a:rPr>
                        <a:t>All</a:t>
                      </a:r>
                      <a:endParaRPr lang="en-US" sz="1200" b="1" i="0" u="none" strike="noStrike" dirty="0">
                        <a:solidFill>
                          <a:schemeClr val="tx1"/>
                        </a:solidFill>
                        <a:effectLst/>
                        <a:latin typeface="Calibri"/>
                      </a:endParaRPr>
                    </a:p>
                  </a:txBody>
                  <a:tcPr marL="9525" marR="9525" marT="9525" marB="0" anchor="ctr">
                    <a:solidFill>
                      <a:schemeClr val="bg1"/>
                    </a:solidFill>
                  </a:tcPr>
                </a:tc>
              </a:tr>
              <a:tr h="493525">
                <a:tc>
                  <a:txBody>
                    <a:bodyPr/>
                    <a:lstStyle/>
                    <a:p>
                      <a:pPr algn="ctr" fontAlgn="b"/>
                      <a:r>
                        <a:rPr lang="en-US" sz="1200" b="0" i="0" u="none" strike="noStrike" dirty="0" smtClean="0">
                          <a:solidFill>
                            <a:schemeClr val="bg1"/>
                          </a:solidFill>
                          <a:effectLst/>
                          <a:latin typeface="Calibri"/>
                        </a:rPr>
                        <a:t>Business</a:t>
                      </a:r>
                    </a:p>
                    <a:p>
                      <a:pPr algn="ctr" fontAlgn="b"/>
                      <a:r>
                        <a:rPr lang="en-US" sz="1200" b="0" i="0" u="none" strike="noStrike" dirty="0" smtClean="0">
                          <a:solidFill>
                            <a:schemeClr val="bg1"/>
                          </a:solidFill>
                          <a:effectLst/>
                          <a:latin typeface="Calibri"/>
                        </a:rPr>
                        <a:t>Employment</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25% (16)</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Communication (Desire)</a:t>
                      </a:r>
                      <a:endParaRPr lang="en-US" sz="12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200" b="0" i="0" u="none" strike="noStrike" dirty="0" smtClean="0">
                          <a:solidFill>
                            <a:schemeClr val="bg1"/>
                          </a:solidFill>
                          <a:effectLst/>
                          <a:latin typeface="Calibri"/>
                        </a:rPr>
                        <a:t>19% (12)</a:t>
                      </a:r>
                      <a:endParaRPr lang="en-US" sz="1200" b="0" i="0" u="none" strike="noStrike" dirty="0">
                        <a:solidFill>
                          <a:schemeClr val="bg1"/>
                        </a:solidFill>
                        <a:effectLst/>
                        <a:latin typeface="Calibri"/>
                      </a:endParaRPr>
                    </a:p>
                  </a:txBody>
                  <a:tcPr marL="9525" marR="9525" marT="9525" marB="0" anchor="ctr">
                    <a:solidFill>
                      <a:srgbClr val="00B050"/>
                    </a:solidFill>
                  </a:tcPr>
                </a:tc>
              </a:tr>
              <a:tr h="493525">
                <a:tc>
                  <a:txBody>
                    <a:bodyPr/>
                    <a:lstStyle/>
                    <a:p>
                      <a:pPr algn="ctr" fontAlgn="b"/>
                      <a:r>
                        <a:rPr lang="en-US" sz="1200" b="0" i="0" u="none" strike="noStrike" dirty="0" smtClean="0">
                          <a:solidFill>
                            <a:schemeClr val="bg1"/>
                          </a:solidFill>
                          <a:effectLst/>
                          <a:latin typeface="Calibri"/>
                        </a:rPr>
                        <a:t>Adaption</a:t>
                      </a:r>
                    </a:p>
                    <a:p>
                      <a:pPr algn="ctr" fontAlgn="b"/>
                      <a:r>
                        <a:rPr lang="en-US" sz="1200" b="0" i="0" u="none" strike="noStrike" dirty="0" smtClean="0">
                          <a:solidFill>
                            <a:schemeClr val="bg1"/>
                          </a:solidFill>
                          <a:effectLst/>
                          <a:latin typeface="Calibri"/>
                        </a:rPr>
                        <a:t>Survival</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22% (14)</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Nothing</a:t>
                      </a:r>
                      <a:endParaRPr lang="en-US" sz="12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200" b="0" i="0" u="none" strike="noStrike" dirty="0" smtClean="0">
                          <a:solidFill>
                            <a:schemeClr val="bg1"/>
                          </a:solidFill>
                          <a:effectLst/>
                          <a:latin typeface="Calibri"/>
                        </a:rPr>
                        <a:t>17% (11)</a:t>
                      </a:r>
                      <a:endParaRPr lang="en-US" sz="1200" b="0" i="0" u="none" strike="noStrike" dirty="0">
                        <a:solidFill>
                          <a:schemeClr val="bg1"/>
                        </a:solidFill>
                        <a:effectLst/>
                        <a:latin typeface="Calibri"/>
                      </a:endParaRPr>
                    </a:p>
                  </a:txBody>
                  <a:tcPr marL="9525" marR="9525" marT="9525" marB="0" anchor="ctr">
                    <a:solidFill>
                      <a:srgbClr val="00B050"/>
                    </a:solidFill>
                  </a:tcPr>
                </a:tc>
              </a:tr>
              <a:tr h="493525">
                <a:tc>
                  <a:txBody>
                    <a:bodyPr/>
                    <a:lstStyle/>
                    <a:p>
                      <a:pPr algn="ctr" fontAlgn="b"/>
                      <a:r>
                        <a:rPr lang="en-US" sz="1200" b="0" i="0" u="none" strike="noStrike" dirty="0" smtClean="0">
                          <a:solidFill>
                            <a:schemeClr val="bg1"/>
                          </a:solidFill>
                          <a:effectLst/>
                          <a:latin typeface="Calibri"/>
                        </a:rPr>
                        <a:t>Language</a:t>
                      </a:r>
                    </a:p>
                    <a:p>
                      <a:pPr algn="ctr" fontAlgn="b"/>
                      <a:r>
                        <a:rPr lang="en-US" sz="1200" b="0" i="0" u="none" strike="noStrike" dirty="0" smtClean="0">
                          <a:solidFill>
                            <a:schemeClr val="bg1"/>
                          </a:solidFill>
                          <a:effectLst/>
                          <a:latin typeface="Calibri"/>
                        </a:rPr>
                        <a:t>Culture</a:t>
                      </a:r>
                      <a:r>
                        <a:rPr lang="en-US" sz="1200" b="0" i="0" u="none" strike="noStrike" baseline="0" dirty="0" smtClean="0">
                          <a:solidFill>
                            <a:schemeClr val="bg1"/>
                          </a:solidFill>
                          <a:effectLst/>
                          <a:latin typeface="Calibri"/>
                        </a:rPr>
                        <a:t> Interest</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21% (13)</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Business</a:t>
                      </a:r>
                    </a:p>
                    <a:p>
                      <a:pPr algn="ctr" fontAlgn="b"/>
                      <a:r>
                        <a:rPr lang="en-US" sz="1200" b="0" i="0" u="none" strike="noStrike" dirty="0" smtClean="0">
                          <a:solidFill>
                            <a:schemeClr val="bg1"/>
                          </a:solidFill>
                          <a:effectLst/>
                          <a:latin typeface="Calibri"/>
                        </a:rPr>
                        <a:t>Employment</a:t>
                      </a:r>
                      <a:endParaRPr lang="en-US" sz="12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200" b="0" i="0" u="none" strike="noStrike" dirty="0" smtClean="0">
                          <a:solidFill>
                            <a:schemeClr val="bg1"/>
                          </a:solidFill>
                          <a:effectLst/>
                          <a:latin typeface="Calibri"/>
                        </a:rPr>
                        <a:t>14% (9)</a:t>
                      </a:r>
                      <a:endParaRPr lang="en-US" sz="1200" b="0" i="0" u="none" strike="noStrike" dirty="0">
                        <a:solidFill>
                          <a:schemeClr val="bg1"/>
                        </a:solidFill>
                        <a:effectLst/>
                        <a:latin typeface="Calibri"/>
                      </a:endParaRPr>
                    </a:p>
                  </a:txBody>
                  <a:tcPr marL="9525" marR="9525" marT="9525" marB="0" anchor="ctr">
                    <a:solidFill>
                      <a:srgbClr val="FF0000"/>
                    </a:solidFill>
                  </a:tcPr>
                </a:tc>
              </a:tr>
              <a:tr h="493525">
                <a:tc>
                  <a:txBody>
                    <a:bodyPr/>
                    <a:lstStyle/>
                    <a:p>
                      <a:pPr algn="ctr" fontAlgn="b"/>
                      <a:r>
                        <a:rPr lang="en-US" sz="1200" b="0" i="0" u="none" strike="noStrike" dirty="0" smtClean="0">
                          <a:solidFill>
                            <a:schemeClr val="bg1"/>
                          </a:solidFill>
                          <a:effectLst/>
                          <a:latin typeface="Calibri"/>
                        </a:rPr>
                        <a:t>Other</a:t>
                      </a:r>
                      <a:r>
                        <a:rPr lang="en-US" sz="1200" b="0" i="0" u="none" strike="noStrike" baseline="0" dirty="0" smtClean="0">
                          <a:solidFill>
                            <a:schemeClr val="bg1"/>
                          </a:solidFill>
                          <a:effectLst/>
                          <a:latin typeface="Calibri"/>
                        </a:rPr>
                        <a:t> People</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14% (9)</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Language </a:t>
                      </a:r>
                    </a:p>
                    <a:p>
                      <a:pPr algn="ctr" fontAlgn="b"/>
                      <a:r>
                        <a:rPr lang="en-US" sz="1200" b="0" i="0" u="none" strike="noStrike" dirty="0" smtClean="0">
                          <a:solidFill>
                            <a:schemeClr val="bg1"/>
                          </a:solidFill>
                          <a:effectLst/>
                          <a:latin typeface="Calibri"/>
                        </a:rPr>
                        <a:t>Culture Interest</a:t>
                      </a:r>
                      <a:endParaRPr lang="en-US" sz="12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200" b="0" i="0" u="none" strike="noStrike" dirty="0" smtClean="0">
                          <a:solidFill>
                            <a:schemeClr val="bg1"/>
                          </a:solidFill>
                          <a:effectLst/>
                          <a:latin typeface="Calibri"/>
                        </a:rPr>
                        <a:t>14% (9)</a:t>
                      </a:r>
                      <a:endParaRPr lang="en-US" sz="1200" b="0" i="0" u="none" strike="noStrike" dirty="0">
                        <a:solidFill>
                          <a:schemeClr val="bg1"/>
                        </a:solidFill>
                        <a:effectLst/>
                        <a:latin typeface="Calibri"/>
                      </a:endParaRPr>
                    </a:p>
                  </a:txBody>
                  <a:tcPr marL="9525" marR="9525" marT="9525" marB="0" anchor="ctr">
                    <a:solidFill>
                      <a:srgbClr val="FF0000"/>
                    </a:solidFill>
                  </a:tcPr>
                </a:tc>
              </a:tr>
              <a:tr h="493525">
                <a:tc>
                  <a:txBody>
                    <a:bodyPr/>
                    <a:lstStyle/>
                    <a:p>
                      <a:pPr algn="ctr" fontAlgn="b"/>
                      <a:r>
                        <a:rPr lang="en-US" sz="1200" b="0" i="0" u="none" strike="noStrike" dirty="0" smtClean="0">
                          <a:solidFill>
                            <a:schemeClr val="bg1"/>
                          </a:solidFill>
                          <a:effectLst/>
                          <a:latin typeface="Calibri"/>
                        </a:rPr>
                        <a:t>Nothing</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8% (5)</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tx1"/>
                          </a:solidFill>
                          <a:effectLst/>
                          <a:latin typeface="Calibri"/>
                        </a:rPr>
                        <a:t>Location</a:t>
                      </a:r>
                    </a:p>
                    <a:p>
                      <a:pPr algn="ctr" fontAlgn="b"/>
                      <a:r>
                        <a:rPr lang="en-US" sz="1200" b="0" i="0" u="none" strike="noStrike" dirty="0" smtClean="0">
                          <a:solidFill>
                            <a:schemeClr val="tx1"/>
                          </a:solidFill>
                          <a:effectLst/>
                          <a:latin typeface="Calibri"/>
                        </a:rPr>
                        <a:t>(Opportunity)</a:t>
                      </a:r>
                      <a:endParaRPr lang="en-US" sz="1200" b="0" i="0" u="none" strike="noStrike" dirty="0">
                        <a:solidFill>
                          <a:schemeClr val="tx1"/>
                        </a:solidFill>
                        <a:effectLst/>
                        <a:latin typeface="Calibri"/>
                      </a:endParaRPr>
                    </a:p>
                  </a:txBody>
                  <a:tcPr marL="9525" marR="9525" marT="9525" marB="0" anchor="ctr">
                    <a:solidFill>
                      <a:srgbClr val="FFC000"/>
                    </a:solidFill>
                  </a:tcPr>
                </a:tc>
                <a:tc>
                  <a:txBody>
                    <a:bodyPr/>
                    <a:lstStyle/>
                    <a:p>
                      <a:pPr algn="ctr" fontAlgn="b"/>
                      <a:r>
                        <a:rPr lang="en-US" sz="1200" b="0" i="0" u="none" strike="noStrike" dirty="0" smtClean="0">
                          <a:solidFill>
                            <a:schemeClr val="tx1"/>
                          </a:solidFill>
                          <a:effectLst/>
                          <a:latin typeface="Calibri"/>
                        </a:rPr>
                        <a:t>11% (7)</a:t>
                      </a:r>
                      <a:endParaRPr lang="en-US" sz="1200" b="0" i="0" u="none" strike="noStrike" dirty="0">
                        <a:solidFill>
                          <a:schemeClr val="tx1"/>
                        </a:solidFill>
                        <a:effectLst/>
                        <a:latin typeface="Calibri"/>
                      </a:endParaRPr>
                    </a:p>
                  </a:txBody>
                  <a:tcPr marL="9525" marR="9525" marT="9525" marB="0" anchor="ctr">
                    <a:solidFill>
                      <a:srgbClr val="FFC000"/>
                    </a:solidFill>
                  </a:tcPr>
                </a:tc>
              </a:tr>
              <a:tr h="493525">
                <a:tc>
                  <a:txBody>
                    <a:bodyPr/>
                    <a:lstStyle/>
                    <a:p>
                      <a:pPr algn="ctr" fontAlgn="b"/>
                      <a:r>
                        <a:rPr lang="en-US" sz="1200" b="0" i="0" u="none" strike="noStrike" dirty="0" smtClean="0">
                          <a:solidFill>
                            <a:schemeClr val="bg1"/>
                          </a:solidFill>
                          <a:effectLst/>
                          <a:latin typeface="Calibri"/>
                        </a:rPr>
                        <a:t>Communication</a:t>
                      </a:r>
                      <a:r>
                        <a:rPr lang="en-US" sz="1200" b="0" i="0" u="none" strike="noStrike" baseline="0" dirty="0" smtClean="0">
                          <a:solidFill>
                            <a:schemeClr val="bg1"/>
                          </a:solidFill>
                          <a:effectLst/>
                          <a:latin typeface="Calibri"/>
                        </a:rPr>
                        <a:t> (Desire)</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6% (4)</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Other People</a:t>
                      </a:r>
                      <a:endParaRPr lang="en-US" sz="12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200" b="0" i="0" u="none" strike="noStrike" dirty="0" smtClean="0">
                          <a:solidFill>
                            <a:schemeClr val="bg1"/>
                          </a:solidFill>
                          <a:effectLst/>
                          <a:latin typeface="Calibri"/>
                        </a:rPr>
                        <a:t>10% (6)</a:t>
                      </a:r>
                      <a:endParaRPr lang="en-US" sz="1200" b="0" i="0" u="none" strike="noStrike" dirty="0">
                        <a:solidFill>
                          <a:schemeClr val="bg1"/>
                        </a:solidFill>
                        <a:effectLst/>
                        <a:latin typeface="Calibri"/>
                      </a:endParaRPr>
                    </a:p>
                  </a:txBody>
                  <a:tcPr marL="9525" marR="9525" marT="9525" marB="0" anchor="ctr">
                    <a:solidFill>
                      <a:srgbClr val="FF0000"/>
                    </a:solidFill>
                  </a:tcPr>
                </a:tc>
              </a:tr>
              <a:tr h="493525">
                <a:tc>
                  <a:txBody>
                    <a:bodyPr/>
                    <a:lstStyle/>
                    <a:p>
                      <a:pPr algn="ctr" fontAlgn="b"/>
                      <a:r>
                        <a:rPr lang="en-US" sz="1200" b="0" i="0" u="none" strike="noStrike" dirty="0" smtClean="0">
                          <a:solidFill>
                            <a:schemeClr val="bg1"/>
                          </a:solidFill>
                          <a:effectLst/>
                          <a:latin typeface="Calibri"/>
                        </a:rPr>
                        <a:t>Travel</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 (1)</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endParaRPr lang="en-US" sz="1200" b="0" i="0" u="none" strike="noStrike" dirty="0">
                        <a:solidFill>
                          <a:schemeClr val="bg1"/>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Adaption </a:t>
                      </a:r>
                    </a:p>
                    <a:p>
                      <a:pPr algn="ctr" fontAlgn="b"/>
                      <a:r>
                        <a:rPr lang="en-US" sz="1200" b="0" i="0" u="none" strike="noStrike" dirty="0" smtClean="0">
                          <a:solidFill>
                            <a:schemeClr val="bg1"/>
                          </a:solidFill>
                          <a:effectLst/>
                          <a:latin typeface="Calibri"/>
                        </a:rPr>
                        <a:t>Survival</a:t>
                      </a:r>
                      <a:endParaRPr lang="en-US" sz="12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200" b="0" i="0" u="none" strike="noStrike" dirty="0" smtClean="0">
                          <a:solidFill>
                            <a:schemeClr val="bg1"/>
                          </a:solidFill>
                          <a:effectLst/>
                          <a:latin typeface="Calibri"/>
                        </a:rPr>
                        <a:t>10% (6)</a:t>
                      </a:r>
                      <a:endParaRPr lang="en-US" sz="1200" b="0" i="0" u="none" strike="noStrike" dirty="0">
                        <a:solidFill>
                          <a:schemeClr val="bg1"/>
                        </a:solidFill>
                        <a:effectLst/>
                        <a:latin typeface="Calibri"/>
                      </a:endParaRPr>
                    </a:p>
                  </a:txBody>
                  <a:tcPr marL="9525" marR="9525" marT="9525" marB="0" anchor="ctr">
                    <a:solidFill>
                      <a:srgbClr val="FF0000"/>
                    </a:solidFill>
                  </a:tcPr>
                </a:tc>
              </a:tr>
              <a:tr h="493525">
                <a:tc>
                  <a:txBody>
                    <a:bodyPr/>
                    <a:lstStyle/>
                    <a:p>
                      <a:pPr algn="ctr" fontAlgn="b"/>
                      <a:r>
                        <a:rPr lang="en-US" sz="1200" b="0" i="0" u="none" strike="noStrike" dirty="0" smtClean="0">
                          <a:solidFill>
                            <a:schemeClr val="bg1"/>
                          </a:solidFill>
                          <a:effectLst/>
                          <a:latin typeface="Calibri"/>
                        </a:rPr>
                        <a:t>Self - Improvement</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 (1)</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l" fontAlgn="b"/>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Self</a:t>
                      </a:r>
                      <a:r>
                        <a:rPr lang="en-US" sz="1200" b="0" i="0" u="none" strike="noStrike" baseline="0" dirty="0" smtClean="0">
                          <a:solidFill>
                            <a:schemeClr val="bg1"/>
                          </a:solidFill>
                          <a:effectLst/>
                          <a:latin typeface="Calibri"/>
                        </a:rPr>
                        <a:t> – </a:t>
                      </a:r>
                    </a:p>
                    <a:p>
                      <a:pPr algn="ctr" fontAlgn="b"/>
                      <a:r>
                        <a:rPr lang="en-US" sz="1200" b="0" i="0" u="none" strike="noStrike" baseline="0" dirty="0" smtClean="0">
                          <a:solidFill>
                            <a:schemeClr val="bg1"/>
                          </a:solidFill>
                          <a:effectLst/>
                          <a:latin typeface="Calibri"/>
                        </a:rPr>
                        <a:t>Improvement</a:t>
                      </a:r>
                      <a:endParaRPr lang="en-US" sz="12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200" b="0" i="0" u="none" strike="noStrike" dirty="0" smtClean="0">
                          <a:solidFill>
                            <a:schemeClr val="bg1"/>
                          </a:solidFill>
                          <a:effectLst/>
                          <a:latin typeface="Calibri"/>
                        </a:rPr>
                        <a:t>3% (2)</a:t>
                      </a:r>
                      <a:endParaRPr lang="en-US" sz="1200" b="0" i="0" u="none" strike="noStrike" dirty="0">
                        <a:solidFill>
                          <a:schemeClr val="bg1"/>
                        </a:solidFill>
                        <a:effectLst/>
                        <a:latin typeface="Calibri"/>
                      </a:endParaRPr>
                    </a:p>
                  </a:txBody>
                  <a:tcPr marL="9525" marR="9525" marT="9525" marB="0" anchor="ctr">
                    <a:solidFill>
                      <a:srgbClr val="00B050"/>
                    </a:solidFill>
                  </a:tcPr>
                </a:tc>
              </a:tr>
              <a:tr h="493525">
                <a:tc>
                  <a:txBody>
                    <a:bodyPr/>
                    <a:lstStyle/>
                    <a:p>
                      <a:pPr algn="ctr" fontAlgn="b"/>
                      <a:endParaRPr lang="en-US" sz="1200" b="0"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endParaRPr lang="en-US" sz="1200" b="0" i="0" u="none" strike="noStrike" dirty="0">
                        <a:solidFill>
                          <a:schemeClr val="tx1"/>
                        </a:solidFill>
                        <a:effectLst/>
                        <a:latin typeface="Calibri"/>
                      </a:endParaRPr>
                    </a:p>
                  </a:txBody>
                  <a:tcPr marL="9525" marR="9525" marT="9525" marB="0" anchor="ctr">
                    <a:solidFill>
                      <a:schemeClr val="bg1"/>
                    </a:solidFill>
                  </a:tcPr>
                </a:tc>
                <a:tc>
                  <a:txBody>
                    <a:bodyPr/>
                    <a:lstStyle/>
                    <a:p>
                      <a:pPr algn="l" fontAlgn="b"/>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1200" b="0" i="0" u="none" strike="noStrike" dirty="0" smtClean="0">
                          <a:solidFill>
                            <a:schemeClr val="bg1"/>
                          </a:solidFill>
                          <a:effectLst/>
                          <a:latin typeface="Calibri"/>
                        </a:rPr>
                        <a:t>Travel</a:t>
                      </a:r>
                      <a:endParaRPr lang="en-US" sz="12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a:t>
                      </a:r>
                      <a:r>
                        <a:rPr lang="en-US" sz="1200" b="0" i="0" u="none" strike="noStrike" baseline="0" dirty="0" smtClean="0">
                          <a:solidFill>
                            <a:schemeClr val="bg1"/>
                          </a:solidFill>
                          <a:effectLst/>
                          <a:latin typeface="Calibri"/>
                        </a:rPr>
                        <a:t> (1)</a:t>
                      </a:r>
                      <a:endParaRPr lang="en-US" sz="1200" b="0" i="0" u="none" strike="noStrike" dirty="0">
                        <a:solidFill>
                          <a:schemeClr val="bg1"/>
                        </a:solidFill>
                        <a:effectLst/>
                        <a:latin typeface="Calibri"/>
                      </a:endParaRPr>
                    </a:p>
                  </a:txBody>
                  <a:tcPr marL="9525" marR="9525" marT="9525" marB="0" anchor="ctr">
                    <a:solidFill>
                      <a:srgbClr val="0070C0"/>
                    </a:solidFill>
                  </a:tcPr>
                </a:tc>
              </a:tr>
            </a:tbl>
          </a:graphicData>
        </a:graphic>
      </p:graphicFrame>
      <p:sp>
        <p:nvSpPr>
          <p:cNvPr id="8" name="Content Placeholder 2"/>
          <p:cNvSpPr txBox="1">
            <a:spLocks/>
          </p:cNvSpPr>
          <p:nvPr/>
        </p:nvSpPr>
        <p:spPr bwMode="auto">
          <a:xfrm>
            <a:off x="0" y="1755725"/>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lnSpc>
                <a:spcPct val="80000"/>
              </a:lnSpc>
              <a:defRPr/>
            </a:pPr>
            <a:endParaRPr lang="en-US" altLang="zh-CN" sz="1800" dirty="0">
              <a:latin typeface="Calibri" panose="020F0502020204030204" pitchFamily="34" charset="0"/>
              <a:cs typeface="Calibri" panose="020F0502020204030204" pitchFamily="34" charset="0"/>
            </a:endParaRPr>
          </a:p>
        </p:txBody>
      </p:sp>
      <p:cxnSp>
        <p:nvCxnSpPr>
          <p:cNvPr id="9" name="Straight Arrow Connector 8"/>
          <p:cNvCxnSpPr/>
          <p:nvPr/>
        </p:nvCxnSpPr>
        <p:spPr>
          <a:xfrm>
            <a:off x="3635896" y="2924944"/>
            <a:ext cx="187220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35896" y="3356992"/>
            <a:ext cx="1872208" cy="2304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35896" y="3861048"/>
            <a:ext cx="18722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35896" y="4365104"/>
            <a:ext cx="187220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635896" y="3140968"/>
            <a:ext cx="1872208" cy="1728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635896" y="2636912"/>
            <a:ext cx="1872208"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35896" y="6021288"/>
            <a:ext cx="18722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247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2" y="0"/>
            <a:ext cx="8424167" cy="980728"/>
          </a:xfrm>
        </p:spPr>
        <p:txBody>
          <a:bodyPr/>
          <a:lstStyle/>
          <a:p>
            <a:r>
              <a:rPr lang="en-GB" altLang="en-US" sz="4000" b="1" dirty="0" smtClean="0">
                <a:solidFill>
                  <a:schemeClr val="tx1"/>
                </a:solidFill>
                <a:latin typeface="Calibri" panose="020F0502020204030204" pitchFamily="34" charset="0"/>
                <a:cs typeface="Calibri" panose="020F0502020204030204" pitchFamily="34" charset="0"/>
              </a:rPr>
              <a:t>Research Question 3a and b </a:t>
            </a:r>
            <a:r>
              <a:rPr lang="en-GB" altLang="en-US" sz="1200" dirty="0" smtClean="0">
                <a:solidFill>
                  <a:schemeClr val="tx1"/>
                </a:solidFill>
                <a:latin typeface="Calibri" panose="020F0502020204030204" pitchFamily="34" charset="0"/>
                <a:cs typeface="Calibri" panose="020F0502020204030204" pitchFamily="34" charset="0"/>
              </a:rPr>
              <a:t>(Students) </a:t>
            </a:r>
          </a:p>
        </p:txBody>
      </p:sp>
      <p:sp>
        <p:nvSpPr>
          <p:cNvPr id="5" name="Content Placeholder 2"/>
          <p:cNvSpPr txBox="1">
            <a:spLocks/>
          </p:cNvSpPr>
          <p:nvPr/>
        </p:nvSpPr>
        <p:spPr bwMode="auto">
          <a:xfrm>
            <a:off x="-15577" y="1744117"/>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defRPr/>
            </a:pPr>
            <a:endParaRPr lang="en-GB" sz="1800" b="1" kern="0" dirty="0" smtClean="0"/>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498743206"/>
              </p:ext>
            </p:extLst>
          </p:nvPr>
        </p:nvGraphicFramePr>
        <p:xfrm>
          <a:off x="0" y="908715"/>
          <a:ext cx="9144000" cy="5976669"/>
        </p:xfrm>
        <a:graphic>
          <a:graphicData uri="http://schemas.openxmlformats.org/drawingml/2006/table">
            <a:tbl>
              <a:tblPr firstRow="1" bandRow="1">
                <a:tableStyleId>{5C22544A-7EE6-4342-B048-85BDC9FD1C3A}</a:tableStyleId>
              </a:tblPr>
              <a:tblGrid>
                <a:gridCol w="2286000"/>
                <a:gridCol w="2286000"/>
                <a:gridCol w="2286000"/>
                <a:gridCol w="2286000"/>
              </a:tblGrid>
              <a:tr h="608282">
                <a:tc>
                  <a:txBody>
                    <a:bodyPr/>
                    <a:lstStyle/>
                    <a:p>
                      <a:pPr algn="ctr" fontAlgn="b"/>
                      <a:r>
                        <a:rPr lang="en-US" sz="1200" b="1" i="0" u="none" strike="noStrike" dirty="0" smtClean="0">
                          <a:solidFill>
                            <a:schemeClr val="tx1"/>
                          </a:solidFill>
                          <a:effectLst/>
                          <a:latin typeface="Calibri"/>
                        </a:rPr>
                        <a:t>Initial</a:t>
                      </a:r>
                      <a:r>
                        <a:rPr lang="en-US" sz="1200" b="1" i="0" u="none" strike="noStrike" baseline="0" dirty="0" smtClean="0">
                          <a:solidFill>
                            <a:schemeClr val="tx1"/>
                          </a:solidFill>
                          <a:effectLst/>
                          <a:latin typeface="Calibri"/>
                        </a:rPr>
                        <a:t> Motives</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ctr"/>
                      <a:r>
                        <a:rPr lang="en-US" sz="1200" b="1" i="0" u="none" strike="noStrike" dirty="0" smtClean="0">
                          <a:solidFill>
                            <a:schemeClr val="tx1"/>
                          </a:solidFill>
                          <a:effectLst/>
                          <a:latin typeface="Calibri"/>
                        </a:rPr>
                        <a:t>Percentage</a:t>
                      </a:r>
                      <a:r>
                        <a:rPr lang="en-US" sz="1200" b="1" i="0" u="none" strike="noStrike" baseline="0" dirty="0" smtClean="0">
                          <a:solidFill>
                            <a:schemeClr val="tx1"/>
                          </a:solidFill>
                          <a:effectLst/>
                          <a:latin typeface="Calibri"/>
                        </a:rPr>
                        <a:t> (Number)</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Present Motives</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Percentage</a:t>
                      </a:r>
                      <a:r>
                        <a:rPr lang="en-US" sz="1200" b="1" i="0" u="none" strike="noStrike" baseline="0" dirty="0" smtClean="0">
                          <a:solidFill>
                            <a:schemeClr val="tx1"/>
                          </a:solidFill>
                          <a:effectLst/>
                          <a:latin typeface="Calibri"/>
                        </a:rPr>
                        <a:t> (Number)</a:t>
                      </a:r>
                      <a:endParaRPr lang="en-US" sz="1200" b="1" i="0" u="none" strike="noStrike" dirty="0">
                        <a:solidFill>
                          <a:schemeClr val="tx1"/>
                        </a:solidFill>
                        <a:effectLst/>
                        <a:latin typeface="Calibri"/>
                      </a:endParaRPr>
                    </a:p>
                  </a:txBody>
                  <a:tcPr marL="9525" marR="9525" marT="9525" marB="0" anchor="ctr">
                    <a:solidFill>
                      <a:schemeClr val="bg1"/>
                    </a:solidFill>
                  </a:tcPr>
                </a:tc>
              </a:tr>
              <a:tr h="608282">
                <a:tc>
                  <a:txBody>
                    <a:bodyPr/>
                    <a:lstStyle/>
                    <a:p>
                      <a:pPr algn="ctr" fontAlgn="b"/>
                      <a:r>
                        <a:rPr lang="en-US" sz="1000" b="0" i="0" u="none" strike="noStrike" dirty="0" smtClean="0">
                          <a:solidFill>
                            <a:schemeClr val="bg1"/>
                          </a:solidFill>
                          <a:effectLst/>
                          <a:latin typeface="Calibri"/>
                        </a:rPr>
                        <a:t>Business</a:t>
                      </a:r>
                    </a:p>
                    <a:p>
                      <a:pPr algn="ctr" fontAlgn="b"/>
                      <a:r>
                        <a:rPr lang="en-US" sz="1000" b="0" i="0" u="none" strike="noStrike" dirty="0" smtClean="0">
                          <a:solidFill>
                            <a:schemeClr val="bg1"/>
                          </a:solidFill>
                          <a:effectLst/>
                          <a:latin typeface="Calibri"/>
                        </a:rPr>
                        <a:t>Employment</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40% (13)</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Business</a:t>
                      </a:r>
                    </a:p>
                    <a:p>
                      <a:pPr algn="ctr" fontAlgn="b"/>
                      <a:r>
                        <a:rPr lang="en-US" sz="1000" b="0" i="0" u="none" strike="noStrike" dirty="0" smtClean="0">
                          <a:solidFill>
                            <a:schemeClr val="bg1"/>
                          </a:solidFill>
                          <a:effectLst/>
                          <a:latin typeface="Calibri"/>
                        </a:rPr>
                        <a:t>Employment</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24% (8)</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r>
                        <a:rPr lang="en-US" sz="1000" b="0" i="0" u="none" strike="noStrike" dirty="0" smtClean="0">
                          <a:solidFill>
                            <a:schemeClr val="bg1"/>
                          </a:solidFill>
                          <a:effectLst/>
                          <a:latin typeface="Calibri"/>
                        </a:rPr>
                        <a:t>Language</a:t>
                      </a:r>
                    </a:p>
                    <a:p>
                      <a:pPr algn="ctr" fontAlgn="b"/>
                      <a:r>
                        <a:rPr lang="en-US" sz="1000" b="0" i="0" u="none" strike="noStrike" baseline="0" dirty="0" smtClean="0">
                          <a:solidFill>
                            <a:schemeClr val="bg1"/>
                          </a:solidFill>
                          <a:effectLst/>
                          <a:latin typeface="Calibri"/>
                        </a:rPr>
                        <a:t>Culture Interest</a:t>
                      </a: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21% (7)</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Nothing</a:t>
                      </a:r>
                      <a:endParaRPr lang="en-US" sz="10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000" b="0" i="0" u="none" strike="noStrike" dirty="0" smtClean="0">
                          <a:solidFill>
                            <a:schemeClr val="bg1"/>
                          </a:solidFill>
                          <a:effectLst/>
                          <a:latin typeface="Calibri"/>
                        </a:rPr>
                        <a:t>21% (7)</a:t>
                      </a:r>
                      <a:endParaRPr lang="en-US" sz="1000" b="0" i="0" u="none" strike="noStrike" dirty="0">
                        <a:solidFill>
                          <a:schemeClr val="bg1"/>
                        </a:solidFill>
                        <a:effectLst/>
                        <a:latin typeface="Calibri"/>
                      </a:endParaRPr>
                    </a:p>
                  </a:txBody>
                  <a:tcPr marL="9525" marR="9525" marT="9525" marB="0" anchor="ctr">
                    <a:solidFill>
                      <a:srgbClr val="00B050"/>
                    </a:solidFill>
                  </a:tcPr>
                </a:tc>
              </a:tr>
              <a:tr h="608282">
                <a:tc>
                  <a:txBody>
                    <a:bodyPr/>
                    <a:lstStyle/>
                    <a:p>
                      <a:pPr algn="ctr" fontAlgn="b"/>
                      <a:r>
                        <a:rPr lang="en-US" sz="1000" b="0" i="0" u="none" strike="noStrike" dirty="0" smtClean="0">
                          <a:solidFill>
                            <a:schemeClr val="bg1"/>
                          </a:solidFill>
                          <a:effectLst/>
                          <a:latin typeface="Calibri"/>
                        </a:rPr>
                        <a:t>Adaption</a:t>
                      </a:r>
                    </a:p>
                    <a:p>
                      <a:pPr algn="ctr" fontAlgn="b"/>
                      <a:r>
                        <a:rPr lang="en-US" sz="1000" b="0" i="0" u="none" strike="noStrike" dirty="0" smtClean="0">
                          <a:solidFill>
                            <a:schemeClr val="bg1"/>
                          </a:solidFill>
                          <a:effectLst/>
                          <a:latin typeface="Calibri"/>
                        </a:rPr>
                        <a:t>Survival</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12% (4)</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Language </a:t>
                      </a:r>
                    </a:p>
                    <a:p>
                      <a:pPr algn="ctr" fontAlgn="b"/>
                      <a:r>
                        <a:rPr lang="en-US" sz="1000" b="0" i="0" u="none" strike="noStrike" dirty="0" smtClean="0">
                          <a:solidFill>
                            <a:schemeClr val="bg1"/>
                          </a:solidFill>
                          <a:effectLst/>
                          <a:latin typeface="Calibri"/>
                        </a:rPr>
                        <a:t>Culture Interest</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15% (5)</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r>
                        <a:rPr lang="en-US" sz="1000" b="0" i="0" u="none" strike="noStrike" dirty="0" smtClean="0">
                          <a:solidFill>
                            <a:schemeClr val="bg1"/>
                          </a:solidFill>
                          <a:effectLst/>
                          <a:latin typeface="Calibri"/>
                        </a:rPr>
                        <a:t>Other People</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12% (4)</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Communication</a:t>
                      </a:r>
                    </a:p>
                    <a:p>
                      <a:pPr algn="ctr" fontAlgn="b"/>
                      <a:r>
                        <a:rPr lang="en-US" sz="1000" b="0" i="0" u="none" strike="noStrike" dirty="0" smtClean="0">
                          <a:solidFill>
                            <a:schemeClr val="bg1"/>
                          </a:solidFill>
                          <a:effectLst/>
                          <a:latin typeface="Calibri"/>
                        </a:rPr>
                        <a:t>(Desire)</a:t>
                      </a:r>
                      <a:endParaRPr lang="en-US" sz="10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000" b="0" i="0" u="none" strike="noStrike" dirty="0" smtClean="0">
                          <a:solidFill>
                            <a:schemeClr val="bg1"/>
                          </a:solidFill>
                          <a:effectLst/>
                          <a:latin typeface="Calibri"/>
                        </a:rPr>
                        <a:t>15% (5)</a:t>
                      </a:r>
                      <a:endParaRPr lang="en-US" sz="1000" b="0" i="0" u="none" strike="noStrike" dirty="0">
                        <a:solidFill>
                          <a:schemeClr val="bg1"/>
                        </a:solidFill>
                        <a:effectLst/>
                        <a:latin typeface="Calibri"/>
                      </a:endParaRPr>
                    </a:p>
                  </a:txBody>
                  <a:tcPr marL="9525" marR="9525" marT="9525" marB="0" anchor="ctr">
                    <a:solidFill>
                      <a:srgbClr val="00B050"/>
                    </a:solidFill>
                  </a:tcPr>
                </a:tc>
              </a:tr>
              <a:tr h="608282">
                <a:tc>
                  <a:txBody>
                    <a:bodyPr/>
                    <a:lstStyle/>
                    <a:p>
                      <a:pPr algn="ctr" fontAlgn="b"/>
                      <a:r>
                        <a:rPr lang="en-US" sz="1000" b="0" i="0" u="none" strike="noStrike" dirty="0" smtClean="0">
                          <a:solidFill>
                            <a:schemeClr val="bg1"/>
                          </a:solidFill>
                          <a:effectLst/>
                          <a:latin typeface="Calibri"/>
                        </a:rPr>
                        <a:t>Nothing</a:t>
                      </a: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12% (4)</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Other People</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9.5% (3)</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r>
                        <a:rPr lang="en-US" sz="1000" b="0" i="0" u="none" strike="noStrike" dirty="0" smtClean="0">
                          <a:solidFill>
                            <a:schemeClr val="bg1"/>
                          </a:solidFill>
                          <a:effectLst/>
                          <a:latin typeface="Calibri"/>
                        </a:rPr>
                        <a:t>Communication (Desire)</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3% (1)</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tx1"/>
                          </a:solidFill>
                          <a:effectLst/>
                          <a:latin typeface="Calibri"/>
                        </a:rPr>
                        <a:t>Location </a:t>
                      </a:r>
                    </a:p>
                    <a:p>
                      <a:pPr algn="ctr" fontAlgn="b"/>
                      <a:r>
                        <a:rPr lang="en-US" sz="1000" b="0" i="0" u="none" strike="noStrike" dirty="0" smtClean="0">
                          <a:solidFill>
                            <a:schemeClr val="tx1"/>
                          </a:solidFill>
                          <a:effectLst/>
                          <a:latin typeface="Calibri"/>
                        </a:rPr>
                        <a:t>(Opportunity)</a:t>
                      </a:r>
                      <a:endParaRPr lang="en-US" sz="1000" b="0" i="0" u="none" strike="noStrike" dirty="0">
                        <a:solidFill>
                          <a:schemeClr val="tx1"/>
                        </a:solidFill>
                        <a:effectLst/>
                        <a:latin typeface="Calibri"/>
                      </a:endParaRPr>
                    </a:p>
                  </a:txBody>
                  <a:tcPr marL="9525" marR="9525" marT="9525" marB="0" anchor="ctr">
                    <a:solidFill>
                      <a:srgbClr val="FFC000"/>
                    </a:solidFill>
                  </a:tcPr>
                </a:tc>
                <a:tc>
                  <a:txBody>
                    <a:bodyPr/>
                    <a:lstStyle/>
                    <a:p>
                      <a:pPr algn="ctr" fontAlgn="b"/>
                      <a:r>
                        <a:rPr lang="en-US" sz="1000" b="0" i="0" u="none" strike="noStrike" dirty="0" smtClean="0">
                          <a:solidFill>
                            <a:schemeClr val="tx1"/>
                          </a:solidFill>
                          <a:effectLst/>
                          <a:latin typeface="Calibri"/>
                        </a:rPr>
                        <a:t>9.5% (3)</a:t>
                      </a:r>
                      <a:endParaRPr lang="en-US" sz="1000" b="0" i="0" u="none" strike="noStrike" dirty="0">
                        <a:solidFill>
                          <a:schemeClr val="tx1"/>
                        </a:solidFill>
                        <a:effectLst/>
                        <a:latin typeface="Calibri"/>
                      </a:endParaRPr>
                    </a:p>
                  </a:txBody>
                  <a:tcPr marL="9525" marR="9525" marT="9525" marB="0" anchor="ctr">
                    <a:solidFill>
                      <a:srgbClr val="FFC000"/>
                    </a:solidFill>
                  </a:tcPr>
                </a:tc>
              </a:tr>
              <a:tr h="608282">
                <a:tc>
                  <a:txBody>
                    <a:bodyPr/>
                    <a:lstStyle/>
                    <a:p>
                      <a:pPr algn="ctr"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1000" b="0" i="0" u="none" strike="noStrike" dirty="0" smtClean="0">
                          <a:solidFill>
                            <a:schemeClr val="bg1"/>
                          </a:solidFill>
                          <a:effectLst/>
                          <a:latin typeface="Calibri"/>
                        </a:rPr>
                        <a:t>Adaption</a:t>
                      </a:r>
                    </a:p>
                    <a:p>
                      <a:pPr algn="ctr" fontAlgn="b"/>
                      <a:r>
                        <a:rPr lang="en-US" sz="1000" b="0" i="0" u="none" strike="noStrike" dirty="0" smtClean="0">
                          <a:solidFill>
                            <a:schemeClr val="bg1"/>
                          </a:solidFill>
                          <a:effectLst/>
                          <a:latin typeface="Calibri"/>
                        </a:rPr>
                        <a:t>Survival</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6% (2)</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endParaRPr lang="en-US" sz="1000" b="1" i="0" u="none" strike="noStrike" dirty="0">
                        <a:solidFill>
                          <a:srgbClr val="000000"/>
                        </a:solidFill>
                        <a:effectLst/>
                        <a:latin typeface="Calibri"/>
                      </a:endParaRPr>
                    </a:p>
                  </a:txBody>
                  <a:tcPr marL="9525" marR="9525" marT="9525" marB="0" anchor="ctr">
                    <a:solidFill>
                      <a:schemeClr val="bg1"/>
                    </a:solidFill>
                  </a:tcPr>
                </a:tc>
              </a:tr>
              <a:tr h="502131">
                <a:tc>
                  <a:txBody>
                    <a:bodyPr/>
                    <a:lstStyle/>
                    <a:p>
                      <a:pPr algn="ctr"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endParaRPr lang="en-US"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endParaRPr lang="en-US" sz="1000" b="1"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8" name="Content Placeholder 2"/>
          <p:cNvSpPr txBox="1">
            <a:spLocks/>
          </p:cNvSpPr>
          <p:nvPr/>
        </p:nvSpPr>
        <p:spPr bwMode="auto">
          <a:xfrm>
            <a:off x="0" y="1755725"/>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lnSpc>
                <a:spcPct val="80000"/>
              </a:lnSpc>
              <a:defRPr/>
            </a:pPr>
            <a:endParaRPr lang="en-US" altLang="zh-C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824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2" y="0"/>
            <a:ext cx="8424167" cy="980728"/>
          </a:xfrm>
        </p:spPr>
        <p:txBody>
          <a:bodyPr/>
          <a:lstStyle/>
          <a:p>
            <a:r>
              <a:rPr lang="en-GB" altLang="en-US" sz="4000" b="1" dirty="0" smtClean="0">
                <a:solidFill>
                  <a:schemeClr val="tx1"/>
                </a:solidFill>
                <a:latin typeface="Calibri" panose="020F0502020204030204" pitchFamily="34" charset="0"/>
                <a:cs typeface="Calibri" panose="020F0502020204030204" pitchFamily="34" charset="0"/>
              </a:rPr>
              <a:t>Research Question 3a and b </a:t>
            </a:r>
            <a:r>
              <a:rPr lang="en-GB" altLang="en-US" sz="1200" dirty="0" smtClean="0">
                <a:solidFill>
                  <a:schemeClr val="tx1"/>
                </a:solidFill>
                <a:latin typeface="Calibri" panose="020F0502020204030204" pitchFamily="34" charset="0"/>
                <a:cs typeface="Calibri" panose="020F0502020204030204" pitchFamily="34" charset="0"/>
              </a:rPr>
              <a:t>(Staff) </a:t>
            </a:r>
          </a:p>
        </p:txBody>
      </p:sp>
      <p:sp>
        <p:nvSpPr>
          <p:cNvPr id="5" name="Content Placeholder 2"/>
          <p:cNvSpPr txBox="1">
            <a:spLocks/>
          </p:cNvSpPr>
          <p:nvPr/>
        </p:nvSpPr>
        <p:spPr bwMode="auto">
          <a:xfrm>
            <a:off x="-15577" y="1744117"/>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defRPr/>
            </a:pPr>
            <a:endParaRPr lang="en-GB" sz="1800" b="1" kern="0" dirty="0" smtClean="0"/>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498743206"/>
              </p:ext>
            </p:extLst>
          </p:nvPr>
        </p:nvGraphicFramePr>
        <p:xfrm>
          <a:off x="0" y="908715"/>
          <a:ext cx="9144000" cy="5949284"/>
        </p:xfrm>
        <a:graphic>
          <a:graphicData uri="http://schemas.openxmlformats.org/drawingml/2006/table">
            <a:tbl>
              <a:tblPr firstRow="1" bandRow="1">
                <a:tableStyleId>{5C22544A-7EE6-4342-B048-85BDC9FD1C3A}</a:tableStyleId>
              </a:tblPr>
              <a:tblGrid>
                <a:gridCol w="2286000"/>
                <a:gridCol w="2286000"/>
                <a:gridCol w="2286000"/>
                <a:gridCol w="2286000"/>
              </a:tblGrid>
              <a:tr h="608282">
                <a:tc>
                  <a:txBody>
                    <a:bodyPr/>
                    <a:lstStyle/>
                    <a:p>
                      <a:pPr algn="ctr" fontAlgn="ctr"/>
                      <a:r>
                        <a:rPr lang="en-US" sz="1200" b="1" i="0" u="none" strike="noStrike" dirty="0" smtClean="0">
                          <a:solidFill>
                            <a:schemeClr val="tx1"/>
                          </a:solidFill>
                          <a:effectLst/>
                          <a:latin typeface="Calibri"/>
                        </a:rPr>
                        <a:t>Initial </a:t>
                      </a:r>
                      <a:r>
                        <a:rPr lang="en-US" sz="1200" b="1" i="0" u="none" strike="noStrike" baseline="0" dirty="0" smtClean="0">
                          <a:solidFill>
                            <a:schemeClr val="tx1"/>
                          </a:solidFill>
                          <a:effectLst/>
                          <a:latin typeface="Calibri"/>
                        </a:rPr>
                        <a:t>Motives</a:t>
                      </a:r>
                    </a:p>
                  </a:txBody>
                  <a:tcPr marL="9525" marR="9525" marT="9525" marB="0" anchor="ctr">
                    <a:solidFill>
                      <a:schemeClr val="bg1"/>
                    </a:solidFill>
                  </a:tcPr>
                </a:tc>
                <a:tc>
                  <a:txBody>
                    <a:bodyPr/>
                    <a:lstStyle/>
                    <a:p>
                      <a:pPr algn="ctr" fontAlgn="ctr"/>
                      <a:r>
                        <a:rPr lang="en-US" sz="1200" b="1" i="0" u="none" strike="noStrike" dirty="0" smtClean="0">
                          <a:solidFill>
                            <a:schemeClr val="tx1"/>
                          </a:solidFill>
                          <a:effectLst/>
                          <a:latin typeface="Calibri"/>
                        </a:rPr>
                        <a:t>Percentage (Number)</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Present</a:t>
                      </a:r>
                      <a:r>
                        <a:rPr lang="en-US" sz="1200" b="1" i="0" u="none" strike="noStrike" baseline="0" dirty="0" smtClean="0">
                          <a:solidFill>
                            <a:schemeClr val="tx1"/>
                          </a:solidFill>
                          <a:effectLst/>
                          <a:latin typeface="Calibri"/>
                        </a:rPr>
                        <a:t> Motives</a:t>
                      </a: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Percentage (Number)</a:t>
                      </a:r>
                    </a:p>
                  </a:txBody>
                  <a:tcPr marL="9525" marR="9525" marT="9525" marB="0" anchor="ctr">
                    <a:solidFill>
                      <a:schemeClr val="bg1"/>
                    </a:solidFill>
                  </a:tcPr>
                </a:tc>
              </a:tr>
              <a:tr h="608282">
                <a:tc>
                  <a:txBody>
                    <a:bodyPr/>
                    <a:lstStyle/>
                    <a:p>
                      <a:pPr algn="ctr" fontAlgn="b"/>
                      <a:r>
                        <a:rPr lang="en-US" sz="1000" b="0" i="0" u="none" strike="noStrike" dirty="0" smtClean="0">
                          <a:solidFill>
                            <a:schemeClr val="bg1"/>
                          </a:solidFill>
                          <a:effectLst/>
                          <a:latin typeface="Calibri"/>
                        </a:rPr>
                        <a:t>Adaption</a:t>
                      </a:r>
                    </a:p>
                    <a:p>
                      <a:pPr algn="ctr" fontAlgn="b"/>
                      <a:r>
                        <a:rPr lang="en-US" sz="1000" b="0" i="0" u="none" strike="noStrike" dirty="0" smtClean="0">
                          <a:solidFill>
                            <a:schemeClr val="bg1"/>
                          </a:solidFill>
                          <a:effectLst/>
                          <a:latin typeface="Calibri"/>
                        </a:rPr>
                        <a:t>Survival</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34% (10)</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Communication</a:t>
                      </a:r>
                    </a:p>
                    <a:p>
                      <a:pPr algn="ctr" fontAlgn="b"/>
                      <a:r>
                        <a:rPr lang="en-US" sz="1000" b="0" i="0" u="none" strike="noStrike" dirty="0" smtClean="0">
                          <a:solidFill>
                            <a:schemeClr val="bg1"/>
                          </a:solidFill>
                          <a:effectLst/>
                          <a:latin typeface="Calibri"/>
                        </a:rPr>
                        <a:t>(Desire)</a:t>
                      </a:r>
                      <a:endParaRPr lang="en-US" sz="10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000" b="0" i="0" u="none" strike="noStrike" dirty="0" smtClean="0">
                          <a:solidFill>
                            <a:schemeClr val="bg1"/>
                          </a:solidFill>
                          <a:effectLst/>
                          <a:latin typeface="Calibri"/>
                        </a:rPr>
                        <a:t>23% (7)</a:t>
                      </a:r>
                      <a:endParaRPr lang="en-US" sz="1000" b="0" i="0" u="none" strike="noStrike" dirty="0">
                        <a:solidFill>
                          <a:schemeClr val="bg1"/>
                        </a:solidFill>
                        <a:effectLst/>
                        <a:latin typeface="Calibri"/>
                      </a:endParaRPr>
                    </a:p>
                  </a:txBody>
                  <a:tcPr marL="9525" marR="9525" marT="9525" marB="0" anchor="ctr">
                    <a:solidFill>
                      <a:srgbClr val="00B050"/>
                    </a:solidFill>
                  </a:tcPr>
                </a:tc>
              </a:tr>
              <a:tr h="608282">
                <a:tc>
                  <a:txBody>
                    <a:bodyPr/>
                    <a:lstStyle/>
                    <a:p>
                      <a:pPr algn="ctr" fontAlgn="b"/>
                      <a:r>
                        <a:rPr lang="en-US" sz="1000" b="0" i="0" u="none" strike="noStrike" dirty="0" smtClean="0">
                          <a:solidFill>
                            <a:schemeClr val="bg1"/>
                          </a:solidFill>
                          <a:effectLst/>
                          <a:latin typeface="Calibri"/>
                        </a:rPr>
                        <a:t>Language</a:t>
                      </a:r>
                    </a:p>
                    <a:p>
                      <a:pPr algn="ctr" fontAlgn="b"/>
                      <a:r>
                        <a:rPr lang="en-US" sz="1000" b="0" i="0" u="none" strike="noStrike" dirty="0" smtClean="0">
                          <a:solidFill>
                            <a:schemeClr val="bg1"/>
                          </a:solidFill>
                          <a:effectLst/>
                          <a:latin typeface="Calibri"/>
                        </a:rPr>
                        <a:t>Culture</a:t>
                      </a:r>
                      <a:r>
                        <a:rPr lang="en-US" sz="1000" b="0" i="0" u="none" strike="noStrike" baseline="0" dirty="0" smtClean="0">
                          <a:solidFill>
                            <a:schemeClr val="bg1"/>
                          </a:solidFill>
                          <a:effectLst/>
                          <a:latin typeface="Calibri"/>
                        </a:rPr>
                        <a:t> Interest</a:t>
                      </a:r>
                      <a:endParaRPr lang="en-US" sz="1000" b="0" i="0" u="none" strike="noStrike" dirty="0" smtClean="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20% (6)</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Adaption</a:t>
                      </a:r>
                    </a:p>
                    <a:p>
                      <a:pPr algn="ctr" fontAlgn="b"/>
                      <a:r>
                        <a:rPr lang="en-US" sz="1000" b="0" i="0" u="none" strike="noStrike" dirty="0" smtClean="0">
                          <a:solidFill>
                            <a:schemeClr val="bg1"/>
                          </a:solidFill>
                          <a:effectLst/>
                          <a:latin typeface="Calibri"/>
                        </a:rPr>
                        <a:t>Survival</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13.5% (4)</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r>
                        <a:rPr lang="en-US" sz="1000" b="0" i="0" u="none" strike="noStrike" dirty="0" smtClean="0">
                          <a:solidFill>
                            <a:schemeClr val="bg1"/>
                          </a:solidFill>
                          <a:effectLst/>
                          <a:latin typeface="Calibri"/>
                        </a:rPr>
                        <a:t>Other People</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17% (5)</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Language</a:t>
                      </a:r>
                    </a:p>
                    <a:p>
                      <a:pPr algn="ctr" fontAlgn="b"/>
                      <a:r>
                        <a:rPr lang="en-US" sz="1000" b="0" i="0" u="none" strike="noStrike" dirty="0" smtClean="0">
                          <a:solidFill>
                            <a:schemeClr val="bg1"/>
                          </a:solidFill>
                          <a:effectLst/>
                          <a:latin typeface="Calibri"/>
                        </a:rPr>
                        <a:t>Culture Interest</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13.5% (4)</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r>
                        <a:rPr lang="en-US" sz="1000" b="0" i="0" u="none" strike="noStrike" dirty="0" smtClean="0">
                          <a:solidFill>
                            <a:schemeClr val="bg1"/>
                          </a:solidFill>
                          <a:effectLst/>
                          <a:latin typeface="Calibri"/>
                        </a:rPr>
                        <a:t>Communication</a:t>
                      </a:r>
                    </a:p>
                    <a:p>
                      <a:pPr algn="ctr" fontAlgn="b"/>
                      <a:r>
                        <a:rPr lang="en-US" sz="1000" b="0" i="0" u="none" strike="noStrike" dirty="0" smtClean="0">
                          <a:solidFill>
                            <a:schemeClr val="bg1"/>
                          </a:solidFill>
                          <a:effectLst/>
                          <a:latin typeface="Calibri"/>
                        </a:rPr>
                        <a:t>(Desire)</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10% (3)</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tx1"/>
                          </a:solidFill>
                          <a:effectLst/>
                          <a:latin typeface="Calibri"/>
                        </a:rPr>
                        <a:t>Location </a:t>
                      </a:r>
                    </a:p>
                    <a:p>
                      <a:pPr algn="ctr" fontAlgn="b"/>
                      <a:r>
                        <a:rPr lang="en-US" sz="1000" b="0" i="0" u="none" strike="noStrike" dirty="0" smtClean="0">
                          <a:solidFill>
                            <a:schemeClr val="tx1"/>
                          </a:solidFill>
                          <a:effectLst/>
                          <a:latin typeface="Calibri"/>
                        </a:rPr>
                        <a:t>(Opportunity)</a:t>
                      </a:r>
                      <a:endParaRPr lang="en-US" sz="1000" b="0" i="0" u="none" strike="noStrike" dirty="0">
                        <a:solidFill>
                          <a:schemeClr val="tx1"/>
                        </a:solidFill>
                        <a:effectLst/>
                        <a:latin typeface="Calibri"/>
                      </a:endParaRPr>
                    </a:p>
                  </a:txBody>
                  <a:tcPr marL="9525" marR="9525" marT="9525" marB="0" anchor="ctr">
                    <a:solidFill>
                      <a:srgbClr val="FFC000"/>
                    </a:solidFill>
                  </a:tcPr>
                </a:tc>
                <a:tc>
                  <a:txBody>
                    <a:bodyPr/>
                    <a:lstStyle/>
                    <a:p>
                      <a:pPr algn="ctr" fontAlgn="b"/>
                      <a:r>
                        <a:rPr lang="en-US" sz="1000" b="0" i="0" u="none" strike="noStrike" dirty="0" smtClean="0">
                          <a:solidFill>
                            <a:schemeClr val="tx1"/>
                          </a:solidFill>
                          <a:effectLst/>
                          <a:latin typeface="Calibri"/>
                        </a:rPr>
                        <a:t>13.5% (4)</a:t>
                      </a:r>
                      <a:endParaRPr lang="en-US" sz="1000" b="0" i="0" u="none" strike="noStrike" dirty="0">
                        <a:solidFill>
                          <a:schemeClr val="tx1"/>
                        </a:solidFill>
                        <a:effectLst/>
                        <a:latin typeface="Calibri"/>
                      </a:endParaRPr>
                    </a:p>
                  </a:txBody>
                  <a:tcPr marL="9525" marR="9525" marT="9525" marB="0" anchor="ctr">
                    <a:solidFill>
                      <a:srgbClr val="FFC000"/>
                    </a:solidFill>
                  </a:tcPr>
                </a:tc>
              </a:tr>
              <a:tr h="608282">
                <a:tc>
                  <a:txBody>
                    <a:bodyPr/>
                    <a:lstStyle/>
                    <a:p>
                      <a:pPr algn="ctr" fontAlgn="b"/>
                      <a:r>
                        <a:rPr lang="en-US" sz="1000" b="0" i="0" u="none" strike="noStrike" dirty="0" smtClean="0">
                          <a:solidFill>
                            <a:schemeClr val="bg1"/>
                          </a:solidFill>
                          <a:effectLst/>
                          <a:latin typeface="Calibri"/>
                        </a:rPr>
                        <a:t>Business</a:t>
                      </a:r>
                    </a:p>
                    <a:p>
                      <a:pPr algn="ctr" fontAlgn="b"/>
                      <a:r>
                        <a:rPr lang="en-US" sz="1000" b="0" i="0" u="none" strike="noStrike" dirty="0" smtClean="0">
                          <a:solidFill>
                            <a:schemeClr val="bg1"/>
                          </a:solidFill>
                          <a:effectLst/>
                          <a:latin typeface="Calibri"/>
                        </a:rPr>
                        <a:t>Employment</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10% (3)</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Nothing</a:t>
                      </a:r>
                      <a:endParaRPr lang="en-US" sz="10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000" b="0" i="0" u="none" strike="noStrike" dirty="0" smtClean="0">
                          <a:solidFill>
                            <a:schemeClr val="bg1"/>
                          </a:solidFill>
                          <a:effectLst/>
                          <a:latin typeface="Calibri"/>
                        </a:rPr>
                        <a:t>13.5% (4)</a:t>
                      </a:r>
                      <a:endParaRPr lang="en-US" sz="1000" b="0" i="0" u="none" strike="noStrike" dirty="0">
                        <a:solidFill>
                          <a:schemeClr val="bg1"/>
                        </a:solidFill>
                        <a:effectLst/>
                        <a:latin typeface="Calibri"/>
                      </a:endParaRPr>
                    </a:p>
                  </a:txBody>
                  <a:tcPr marL="9525" marR="9525" marT="9525" marB="0" anchor="ctr">
                    <a:solidFill>
                      <a:srgbClr val="00B050"/>
                    </a:solidFill>
                  </a:tcPr>
                </a:tc>
              </a:tr>
              <a:tr h="608282">
                <a:tc>
                  <a:txBody>
                    <a:bodyPr/>
                    <a:lstStyle/>
                    <a:p>
                      <a:pPr algn="ctr" fontAlgn="b"/>
                      <a:r>
                        <a:rPr lang="en-US" sz="1000" b="0" i="0" u="none" strike="noStrike" baseline="0" dirty="0" smtClean="0">
                          <a:solidFill>
                            <a:schemeClr val="bg1"/>
                          </a:solidFill>
                          <a:effectLst/>
                          <a:latin typeface="Calibri"/>
                        </a:rPr>
                        <a:t>Travel</a:t>
                      </a: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3% (1)</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Other People</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10% (3)</a:t>
                      </a:r>
                      <a:endParaRPr lang="en-US" sz="1000" b="0" i="0" u="none" strike="noStrike" dirty="0">
                        <a:solidFill>
                          <a:schemeClr val="bg1"/>
                        </a:solidFill>
                        <a:effectLst/>
                        <a:latin typeface="Calibri"/>
                      </a:endParaRPr>
                    </a:p>
                  </a:txBody>
                  <a:tcPr marL="9525" marR="9525" marT="9525" marB="0" anchor="ctr">
                    <a:solidFill>
                      <a:srgbClr val="FF0000"/>
                    </a:solidFill>
                  </a:tcPr>
                </a:tc>
              </a:tr>
              <a:tr h="608282">
                <a:tc>
                  <a:txBody>
                    <a:bodyPr/>
                    <a:lstStyle/>
                    <a:p>
                      <a:pPr algn="ctr" fontAlgn="b"/>
                      <a:r>
                        <a:rPr lang="en-US" sz="1000" b="0" i="0" u="none" strike="noStrike" dirty="0" smtClean="0">
                          <a:solidFill>
                            <a:schemeClr val="bg1"/>
                          </a:solidFill>
                          <a:effectLst/>
                          <a:latin typeface="Calibri"/>
                        </a:rPr>
                        <a:t>Self - Improvement</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3% (1)</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Self -</a:t>
                      </a:r>
                      <a:r>
                        <a:rPr lang="en-US" sz="1000" b="0" i="0" u="none" strike="noStrike" baseline="0" dirty="0" smtClean="0">
                          <a:solidFill>
                            <a:schemeClr val="bg1"/>
                          </a:solidFill>
                          <a:effectLst/>
                          <a:latin typeface="Calibri"/>
                        </a:rPr>
                        <a:t> Improvement</a:t>
                      </a:r>
                      <a:endParaRPr lang="en-US" sz="1000" b="0" i="0" u="none" strike="noStrike" dirty="0">
                        <a:solidFill>
                          <a:schemeClr val="bg1"/>
                        </a:solidFill>
                        <a:effectLst/>
                        <a:latin typeface="Calibri"/>
                      </a:endParaRPr>
                    </a:p>
                  </a:txBody>
                  <a:tcPr marL="9525" marR="9525" marT="9525" marB="0" anchor="ctr">
                    <a:solidFill>
                      <a:srgbClr val="00B050"/>
                    </a:solidFill>
                  </a:tcPr>
                </a:tc>
                <a:tc>
                  <a:txBody>
                    <a:bodyPr/>
                    <a:lstStyle/>
                    <a:p>
                      <a:pPr algn="ctr" fontAlgn="b"/>
                      <a:r>
                        <a:rPr lang="en-US" sz="1000" b="0" i="0" u="none" strike="noStrike" dirty="0" smtClean="0">
                          <a:solidFill>
                            <a:schemeClr val="bg1"/>
                          </a:solidFill>
                          <a:effectLst/>
                          <a:latin typeface="Calibri"/>
                        </a:rPr>
                        <a:t>7% (2)</a:t>
                      </a:r>
                      <a:endParaRPr lang="en-US" sz="1000" b="0" i="0" u="none" strike="noStrike" dirty="0">
                        <a:solidFill>
                          <a:schemeClr val="bg1"/>
                        </a:solidFill>
                        <a:effectLst/>
                        <a:latin typeface="Calibri"/>
                      </a:endParaRPr>
                    </a:p>
                  </a:txBody>
                  <a:tcPr marL="9525" marR="9525" marT="9525" marB="0" anchor="ctr">
                    <a:solidFill>
                      <a:srgbClr val="00B050"/>
                    </a:solidFill>
                  </a:tcPr>
                </a:tc>
              </a:tr>
              <a:tr h="608282">
                <a:tc>
                  <a:txBody>
                    <a:bodyPr/>
                    <a:lstStyle/>
                    <a:p>
                      <a:pPr algn="ctr" fontAlgn="b"/>
                      <a:r>
                        <a:rPr lang="en-US" sz="1000" b="0" i="0" u="none" strike="noStrike" dirty="0" smtClean="0">
                          <a:solidFill>
                            <a:schemeClr val="bg1"/>
                          </a:solidFill>
                          <a:effectLst/>
                          <a:latin typeface="Calibri"/>
                        </a:rPr>
                        <a:t>Nothing</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3% (1)</a:t>
                      </a:r>
                      <a:endParaRPr lang="en-US" sz="1000" b="0" i="0" u="none" strike="noStrike" dirty="0">
                        <a:solidFill>
                          <a:schemeClr val="bg1"/>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Business </a:t>
                      </a:r>
                    </a:p>
                    <a:p>
                      <a:pPr algn="ctr" fontAlgn="b"/>
                      <a:r>
                        <a:rPr lang="en-US" sz="1000" b="0" i="0" u="none" strike="noStrike" dirty="0" smtClean="0">
                          <a:solidFill>
                            <a:schemeClr val="bg1"/>
                          </a:solidFill>
                          <a:effectLst/>
                          <a:latin typeface="Calibri"/>
                        </a:rPr>
                        <a:t>Employment</a:t>
                      </a:r>
                      <a:endParaRPr lang="en-US" sz="1000" b="0" i="0" u="none" strike="noStrike" dirty="0">
                        <a:solidFill>
                          <a:schemeClr val="bg1"/>
                        </a:solidFill>
                        <a:effectLst/>
                        <a:latin typeface="Calibri"/>
                      </a:endParaRPr>
                    </a:p>
                  </a:txBody>
                  <a:tcPr marL="9525" marR="9525" marT="9525" marB="0" anchor="ctr">
                    <a:solidFill>
                      <a:srgbClr val="FF0000"/>
                    </a:solidFill>
                  </a:tcPr>
                </a:tc>
                <a:tc>
                  <a:txBody>
                    <a:bodyPr/>
                    <a:lstStyle/>
                    <a:p>
                      <a:pPr algn="ctr" fontAlgn="b"/>
                      <a:r>
                        <a:rPr lang="en-US" sz="1000" b="0" i="0" u="none" strike="noStrike" dirty="0" smtClean="0">
                          <a:solidFill>
                            <a:schemeClr val="bg1"/>
                          </a:solidFill>
                          <a:effectLst/>
                          <a:latin typeface="Calibri"/>
                        </a:rPr>
                        <a:t>3% (1)</a:t>
                      </a:r>
                      <a:endParaRPr lang="en-US" sz="1000" b="0" i="0" u="none" strike="noStrike" dirty="0">
                        <a:solidFill>
                          <a:schemeClr val="bg1"/>
                        </a:solidFill>
                        <a:effectLst/>
                        <a:latin typeface="Calibri"/>
                      </a:endParaRPr>
                    </a:p>
                  </a:txBody>
                  <a:tcPr marL="9525" marR="9525" marT="9525" marB="0" anchor="ctr">
                    <a:solidFill>
                      <a:srgbClr val="FF0000"/>
                    </a:solidFill>
                  </a:tcPr>
                </a:tc>
              </a:tr>
              <a:tr h="474746">
                <a:tc>
                  <a:txBody>
                    <a:bodyPr/>
                    <a:lstStyle/>
                    <a:p>
                      <a:pPr algn="ctr" fontAlgn="b"/>
                      <a:endParaRPr lang="en-US" sz="1000" b="0"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endParaRPr lang="en-US" sz="1000" b="0"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000" b="0" i="0" u="none" strike="noStrike" dirty="0" smtClean="0">
                          <a:solidFill>
                            <a:srgbClr val="0070C0"/>
                          </a:solidFill>
                          <a:effectLst/>
                          <a:latin typeface="Calibri"/>
                        </a:rPr>
                        <a:t>.</a:t>
                      </a:r>
                    </a:p>
                    <a:p>
                      <a:pPr algn="ctr" fontAlgn="b"/>
                      <a:r>
                        <a:rPr lang="en-US" sz="1000" b="0" i="0" u="none" strike="noStrike" dirty="0" smtClean="0">
                          <a:solidFill>
                            <a:schemeClr val="bg1"/>
                          </a:solidFill>
                          <a:effectLst/>
                          <a:latin typeface="Calibri"/>
                        </a:rPr>
                        <a:t>Travel</a:t>
                      </a:r>
                    </a:p>
                    <a:p>
                      <a:pPr algn="ctr" fontAlgn="b"/>
                      <a:r>
                        <a:rPr lang="en-US" sz="1000" b="0" i="0" u="none" strike="noStrike" dirty="0" smtClean="0">
                          <a:solidFill>
                            <a:srgbClr val="0070C0"/>
                          </a:solidFill>
                          <a:effectLst/>
                          <a:latin typeface="Calibri"/>
                        </a:rPr>
                        <a:t>.</a:t>
                      </a:r>
                      <a:endParaRPr lang="en-US" sz="1000" b="0" i="0" u="none" strike="noStrike" dirty="0">
                        <a:solidFill>
                          <a:srgbClr val="0070C0"/>
                        </a:solidFill>
                        <a:effectLst/>
                        <a:latin typeface="Calibri"/>
                      </a:endParaRPr>
                    </a:p>
                  </a:txBody>
                  <a:tcPr marL="9525" marR="9525" marT="9525" marB="0" anchor="ctr">
                    <a:solidFill>
                      <a:srgbClr val="0070C0"/>
                    </a:solidFill>
                  </a:tcPr>
                </a:tc>
                <a:tc>
                  <a:txBody>
                    <a:bodyPr/>
                    <a:lstStyle/>
                    <a:p>
                      <a:pPr algn="ctr" fontAlgn="b"/>
                      <a:r>
                        <a:rPr lang="en-US" sz="1000" b="0" i="0" u="none" strike="noStrike" dirty="0" smtClean="0">
                          <a:solidFill>
                            <a:schemeClr val="bg1"/>
                          </a:solidFill>
                          <a:effectLst/>
                          <a:latin typeface="Calibri"/>
                        </a:rPr>
                        <a:t>3% (1)</a:t>
                      </a:r>
                      <a:endParaRPr lang="en-US" sz="1000" b="0" i="0" u="none" strike="noStrike" dirty="0">
                        <a:solidFill>
                          <a:schemeClr val="bg1"/>
                        </a:solidFill>
                        <a:effectLst/>
                        <a:latin typeface="Calibri"/>
                      </a:endParaRPr>
                    </a:p>
                  </a:txBody>
                  <a:tcPr marL="9525" marR="9525" marT="9525" marB="0" anchor="ctr">
                    <a:solidFill>
                      <a:srgbClr val="0070C0"/>
                    </a:solidFill>
                  </a:tcPr>
                </a:tc>
              </a:tr>
            </a:tbl>
          </a:graphicData>
        </a:graphic>
      </p:graphicFrame>
    </p:spTree>
    <p:extLst>
      <p:ext uri="{BB962C8B-B14F-4D97-AF65-F5344CB8AC3E}">
        <p14:creationId xmlns:p14="http://schemas.microsoft.com/office/powerpoint/2010/main" val="249824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Morris\Desktop\33.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idx="4294967295"/>
          </p:nvPr>
        </p:nvSpPr>
        <p:spPr>
          <a:xfrm>
            <a:off x="0" y="0"/>
            <a:ext cx="9144000" cy="936625"/>
          </a:xfrm>
        </p:spPr>
        <p:txBody>
          <a:bodyPr anchor="ctr"/>
          <a:lstStyle/>
          <a:p>
            <a:pPr eaLnBrk="1" hangingPunct="1"/>
            <a:r>
              <a:rPr lang="en-GB" altLang="zh-CN" sz="4000" b="1" dirty="0" smtClean="0">
                <a:solidFill>
                  <a:schemeClr val="tx1"/>
                </a:solidFill>
                <a:latin typeface="Calibri" panose="020F0502020204030204" pitchFamily="34" charset="0"/>
                <a:cs typeface="Calibri" panose="020F0502020204030204" pitchFamily="34" charset="0"/>
              </a:rPr>
              <a:t>Summary</a:t>
            </a:r>
            <a:endParaRPr lang="zh-CN" altLang="en-GB" sz="4000" b="1" dirty="0" smtClean="0">
              <a:solidFill>
                <a:schemeClr val="tx1"/>
              </a:solidFill>
              <a:latin typeface="Calibri" panose="020F0502020204030204" pitchFamily="34" charset="0"/>
              <a:cs typeface="Calibri" panose="020F0502020204030204" pitchFamily="34" charset="0"/>
            </a:endParaRPr>
          </a:p>
        </p:txBody>
      </p:sp>
      <p:sp>
        <p:nvSpPr>
          <p:cNvPr id="2" name="Rectangle 3"/>
          <p:cNvSpPr>
            <a:spLocks noGrp="1" noChangeArrowheads="1"/>
          </p:cNvSpPr>
          <p:nvPr>
            <p:ph type="body" idx="4294967295"/>
          </p:nvPr>
        </p:nvSpPr>
        <p:spPr>
          <a:xfrm>
            <a:off x="-15875" y="1052513"/>
            <a:ext cx="9159875" cy="5805487"/>
          </a:xfrm>
        </p:spPr>
        <p:txBody>
          <a:bodyPr/>
          <a:lstStyle/>
          <a:p>
            <a:pPr eaLnBrk="1" hangingPunct="1">
              <a:lnSpc>
                <a:spcPct val="80000"/>
              </a:lnSpc>
              <a:buFontTx/>
              <a:buChar char="•"/>
              <a:defRPr/>
            </a:pPr>
            <a:endParaRPr lang="en-US" altLang="zh-CN" sz="1800" dirty="0" smtClean="0"/>
          </a:p>
          <a:p>
            <a:pPr marL="0" indent="0" eaLnBrk="1" hangingPunct="1">
              <a:lnSpc>
                <a:spcPct val="80000"/>
              </a:lnSpc>
              <a:defRPr/>
            </a:pPr>
            <a:r>
              <a:rPr lang="en-US" altLang="zh-CN" sz="1800" b="1" dirty="0" smtClean="0">
                <a:latin typeface="Calibri" panose="020F0502020204030204" pitchFamily="34" charset="0"/>
                <a:cs typeface="Calibri" panose="020F0502020204030204" pitchFamily="34" charset="0"/>
              </a:rPr>
              <a:t>Strategy Use</a:t>
            </a:r>
          </a:p>
          <a:p>
            <a:pPr marL="0" indent="0" eaLnBrk="1" hangingPunct="1">
              <a:lnSpc>
                <a:spcPct val="80000"/>
              </a:lnSpc>
              <a:defRPr/>
            </a:pPr>
            <a:endParaRPr lang="en-US" altLang="zh-CN" sz="1800" b="1"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Adult learners seem to apply a number of language learning strategies in order to learn Chinese</a:t>
            </a:r>
          </a:p>
          <a:p>
            <a:pPr eaLnBrk="1" hangingPunct="1">
              <a:lnSpc>
                <a:spcPct val="80000"/>
              </a:lnSpc>
              <a:buFontTx/>
              <a:buChar char="•"/>
              <a:defRPr/>
            </a:pPr>
            <a:endParaRPr lang="en-US" altLang="zh-CN" sz="1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Based on the learners’ linguistic background, a reasonably stable rank order appeared to be in evidence, regarding the language learning strategies  they used</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This same rank order was also in evidence regardless of the language proficiency of the students, although in the staff group, notable difference appears with regard to different language proficiency.</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When staff and students have similar language proficiency,  staff tended to use less strategies than students when learning Chinese. They also did so to a lesser extent</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marL="0" indent="0" eaLnBrk="1" hangingPunct="1">
              <a:lnSpc>
                <a:spcPct val="80000"/>
              </a:lnSpc>
              <a:defRPr/>
            </a:pPr>
            <a:r>
              <a:rPr lang="en-US" altLang="zh-CN" sz="1800" b="1" dirty="0" smtClean="0">
                <a:latin typeface="Calibri" panose="020F0502020204030204" pitchFamily="34" charset="0"/>
                <a:cs typeface="Calibri" panose="020F0502020204030204" pitchFamily="34" charset="0"/>
              </a:rPr>
              <a:t>Motivation</a:t>
            </a: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The initial and present motivation of learners has evolved. More motives have emerged</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The relative prominence of the motives has changed and appears to be influenced by context and needs</a:t>
            </a:r>
            <a:endParaRPr lang="en-US" altLang="zh-CN" sz="1800" dirty="0">
              <a:latin typeface="Calibri" panose="020F0502020204030204" pitchFamily="34" charset="0"/>
              <a:cs typeface="Calibri" panose="020F0502020204030204" pitchFamily="34" charset="0"/>
            </a:endParaRPr>
          </a:p>
          <a:p>
            <a:pPr marL="0" indent="0" eaLnBrk="1" hangingPunct="1">
              <a:lnSpc>
                <a:spcPct val="80000"/>
              </a:lnSpc>
              <a:defRPr/>
            </a:pPr>
            <a:endParaRPr lang="en-US" altLang="zh-CN" sz="20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zh-CN" altLang="en-GB" sz="2400" dirty="0" smtClean="0"/>
          </a:p>
        </p:txBody>
      </p:sp>
    </p:spTree>
    <p:extLst>
      <p:ext uri="{BB962C8B-B14F-4D97-AF65-F5344CB8AC3E}">
        <p14:creationId xmlns:p14="http://schemas.microsoft.com/office/powerpoint/2010/main" val="939687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Morris\Desktop\33.JPG"/>
          <p:cNvPicPr>
            <a:picLocks noChangeAspect="1" noChangeArrowheads="1"/>
          </p:cNvPicPr>
          <p:nvPr/>
        </p:nvPicPr>
        <p:blipFill>
          <a:blip r:embed="rId3" cstate="print">
            <a:lum bright="70000" contrast="-70000"/>
          </a:blip>
          <a:srcRect/>
          <a:stretch>
            <a:fillRect/>
          </a:stretch>
        </p:blipFill>
        <p:spPr bwMode="auto">
          <a:xfrm>
            <a:off x="0" y="-1733"/>
            <a:ext cx="9144000" cy="6858000"/>
          </a:xfrm>
          <a:prstGeom prst="rect">
            <a:avLst/>
          </a:prstGeom>
          <a:noFill/>
        </p:spPr>
      </p:pic>
      <p:sp>
        <p:nvSpPr>
          <p:cNvPr id="7170" name="Rectangle 1"/>
          <p:cNvSpPr>
            <a:spLocks noChangeArrowheads="1"/>
          </p:cNvSpPr>
          <p:nvPr/>
        </p:nvSpPr>
        <p:spPr bwMode="auto">
          <a:xfrm>
            <a:off x="3348038" y="306388"/>
            <a:ext cx="25197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GB" altLang="en-US" sz="4000" b="1" dirty="0">
                <a:latin typeface="Calibri" panose="020F0502020204030204" pitchFamily="34" charset="0"/>
                <a:cs typeface="Calibri" panose="020F0502020204030204" pitchFamily="34" charset="0"/>
              </a:rPr>
              <a:t>References</a:t>
            </a:r>
            <a:endParaRPr lang="en-US" altLang="en-US" sz="4000" dirty="0">
              <a:latin typeface="Calibri" panose="020F0502020204030204" pitchFamily="34" charset="0"/>
              <a:cs typeface="Calibri" panose="020F0502020204030204" pitchFamily="34" charset="0"/>
            </a:endParaRPr>
          </a:p>
        </p:txBody>
      </p:sp>
      <p:sp>
        <p:nvSpPr>
          <p:cNvPr id="7171" name="Rectangle 2"/>
          <p:cNvSpPr>
            <a:spLocks noChangeArrowheads="1"/>
          </p:cNvSpPr>
          <p:nvPr/>
        </p:nvSpPr>
        <p:spPr bwMode="auto">
          <a:xfrm>
            <a:off x="827088" y="1444625"/>
            <a:ext cx="8066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buFontTx/>
              <a:buChar char="•"/>
            </a:pPr>
            <a:endParaRPr lang="en-US" altLang="en-US" dirty="0"/>
          </a:p>
          <a:p>
            <a:pPr eaLnBrk="1" hangingPunct="1">
              <a:buFontTx/>
              <a:buChar char="•"/>
            </a:pPr>
            <a:endParaRPr lang="en-GB" altLang="en-US" dirty="0"/>
          </a:p>
        </p:txBody>
      </p:sp>
      <p:sp>
        <p:nvSpPr>
          <p:cNvPr id="7172" name="Rectangle 1"/>
          <p:cNvSpPr>
            <a:spLocks noChangeArrowheads="1"/>
          </p:cNvSpPr>
          <p:nvPr/>
        </p:nvSpPr>
        <p:spPr bwMode="auto">
          <a:xfrm>
            <a:off x="0" y="1557338"/>
            <a:ext cx="9144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800" b="1" dirty="0"/>
              <a:t> </a:t>
            </a:r>
            <a:endParaRPr lang="en-US" altLang="en-US" sz="800" dirty="0"/>
          </a:p>
          <a:p>
            <a:pPr eaLnBrk="1" hangingPunct="1"/>
            <a:r>
              <a:rPr lang="en-GB" altLang="en-US" sz="1200" b="1" dirty="0">
                <a:latin typeface="Calibri" panose="020F0502020204030204" pitchFamily="34" charset="0"/>
                <a:cs typeface="Calibri" panose="020F0502020204030204" pitchFamily="34" charset="0"/>
              </a:rPr>
              <a:t>Chen, Y.</a:t>
            </a:r>
            <a:r>
              <a:rPr lang="en-GB" altLang="en-US" sz="1200" dirty="0">
                <a:latin typeface="Calibri" panose="020F0502020204030204" pitchFamily="34" charset="0"/>
                <a:cs typeface="Calibri" panose="020F0502020204030204" pitchFamily="34" charset="0"/>
              </a:rPr>
              <a:t> (2009). A Ten Year Review of Studies on Chinese Second Language Learning Strategies. </a:t>
            </a:r>
            <a:r>
              <a:rPr lang="en-GB" altLang="en-US" sz="1200" i="1" dirty="0">
                <a:latin typeface="Calibri" panose="020F0502020204030204" pitchFamily="34" charset="0"/>
                <a:cs typeface="Calibri" panose="020F0502020204030204" pitchFamily="34" charset="0"/>
              </a:rPr>
              <a:t>Chinese Study Journal</a:t>
            </a:r>
            <a:r>
              <a:rPr lang="en-US" altLang="en-US" sz="1200" dirty="0">
                <a:latin typeface="Calibri" panose="020F0502020204030204" pitchFamily="34" charset="0"/>
                <a:cs typeface="Calibri" panose="020F0502020204030204" pitchFamily="34" charset="0"/>
              </a:rPr>
              <a:t>, 6, 153-157.</a:t>
            </a:r>
          </a:p>
          <a:p>
            <a:pPr eaLnBrk="1" hangingPunct="1"/>
            <a:r>
              <a:rPr lang="en-US" altLang="en-US" sz="1200" b="1" dirty="0">
                <a:latin typeface="Calibri" panose="020F0502020204030204" pitchFamily="34" charset="0"/>
                <a:cs typeface="Calibri" panose="020F0502020204030204" pitchFamily="34" charset="0"/>
              </a:rPr>
              <a:t> </a:t>
            </a:r>
            <a:endParaRPr lang="en-US" altLang="en-US" sz="1200" dirty="0">
              <a:latin typeface="Calibri" panose="020F0502020204030204" pitchFamily="34" charset="0"/>
              <a:cs typeface="Calibri" panose="020F0502020204030204" pitchFamily="34" charset="0"/>
            </a:endParaRPr>
          </a:p>
          <a:p>
            <a:pPr eaLnBrk="1" hangingPunct="1"/>
            <a:r>
              <a:rPr lang="en-US" altLang="en-US" sz="1200" b="1" dirty="0">
                <a:latin typeface="Calibri" panose="020F0502020204030204" pitchFamily="34" charset="0"/>
                <a:cs typeface="Calibri" panose="020F0502020204030204" pitchFamily="34" charset="0"/>
              </a:rPr>
              <a:t>Dörnyei, Z.</a:t>
            </a:r>
            <a:r>
              <a:rPr lang="en-US" altLang="en-US" sz="1200" dirty="0">
                <a:latin typeface="Calibri" panose="020F0502020204030204" pitchFamily="34" charset="0"/>
                <a:cs typeface="Calibri" panose="020F0502020204030204" pitchFamily="34" charset="0"/>
              </a:rPr>
              <a:t> (1998).Motivation in Second and Foreign Language Learning. </a:t>
            </a:r>
            <a:r>
              <a:rPr lang="en-US" altLang="en-US" sz="1200" i="1" dirty="0">
                <a:latin typeface="Calibri" panose="020F0502020204030204" pitchFamily="34" charset="0"/>
                <a:cs typeface="Calibri" panose="020F0502020204030204" pitchFamily="34" charset="0"/>
              </a:rPr>
              <a:t>Language Teaching,</a:t>
            </a:r>
            <a:r>
              <a:rPr lang="en-US" altLang="en-US" sz="1200" dirty="0">
                <a:latin typeface="Calibri" panose="020F0502020204030204" pitchFamily="34" charset="0"/>
                <a:cs typeface="Calibri" panose="020F0502020204030204" pitchFamily="34" charset="0"/>
              </a:rPr>
              <a:t> 31(3), 117-135.</a:t>
            </a:r>
          </a:p>
          <a:p>
            <a:pPr eaLnBrk="1" hangingPunct="1"/>
            <a:r>
              <a:rPr lang="en-US" altLang="en-US" sz="1200" dirty="0">
                <a:latin typeface="Calibri" panose="020F0502020204030204" pitchFamily="34" charset="0"/>
                <a:cs typeface="Calibri" panose="020F0502020204030204" pitchFamily="34" charset="0"/>
              </a:rPr>
              <a:t> </a:t>
            </a:r>
          </a:p>
          <a:p>
            <a:pPr eaLnBrk="1" hangingPunct="1"/>
            <a:r>
              <a:rPr lang="en-US" altLang="en-US" sz="1200" b="1" dirty="0">
                <a:latin typeface="Calibri" panose="020F0502020204030204" pitchFamily="34" charset="0"/>
                <a:cs typeface="Calibri" panose="020F0502020204030204" pitchFamily="34" charset="0"/>
              </a:rPr>
              <a:t>Dörnyei</a:t>
            </a:r>
            <a:r>
              <a:rPr lang="en-GB" altLang="en-US" sz="1200" b="1" dirty="0">
                <a:latin typeface="Calibri" panose="020F0502020204030204" pitchFamily="34" charset="0"/>
                <a:cs typeface="Calibri" panose="020F0502020204030204" pitchFamily="34" charset="0"/>
              </a:rPr>
              <a:t>, Z.</a:t>
            </a:r>
            <a:r>
              <a:rPr lang="en-GB" altLang="en-US" sz="1200" dirty="0">
                <a:latin typeface="Calibri" panose="020F0502020204030204" pitchFamily="34" charset="0"/>
                <a:cs typeface="Calibri" panose="020F0502020204030204" pitchFamily="34" charset="0"/>
              </a:rPr>
              <a:t> (2001).</a:t>
            </a:r>
            <a:r>
              <a:rPr lang="en-GB" altLang="en-US" sz="1200" i="1" dirty="0">
                <a:latin typeface="Calibri" panose="020F0502020204030204" pitchFamily="34" charset="0"/>
                <a:cs typeface="Calibri" panose="020F0502020204030204" pitchFamily="34" charset="0"/>
              </a:rPr>
              <a:t> Teaching and Researching Motivation. </a:t>
            </a:r>
            <a:r>
              <a:rPr lang="en-GB" altLang="en-US" sz="1200" dirty="0">
                <a:latin typeface="Calibri" panose="020F0502020204030204" pitchFamily="34" charset="0"/>
                <a:cs typeface="Calibri" panose="020F0502020204030204" pitchFamily="34" charset="0"/>
              </a:rPr>
              <a:t>Harlow: Longman</a:t>
            </a:r>
            <a:r>
              <a:rPr lang="en-GB" altLang="en-US" sz="1200" dirty="0" smtClean="0">
                <a:latin typeface="Calibri" panose="020F0502020204030204" pitchFamily="34" charset="0"/>
                <a:cs typeface="Calibri" panose="020F0502020204030204" pitchFamily="34" charset="0"/>
              </a:rPr>
              <a:t>.</a:t>
            </a:r>
          </a:p>
          <a:p>
            <a:pPr eaLnBrk="1" hangingPunct="1"/>
            <a:endParaRPr lang="en-GB" altLang="en-US" sz="1200" dirty="0">
              <a:latin typeface="Calibri" panose="020F0502020204030204" pitchFamily="34" charset="0"/>
              <a:cs typeface="Calibri" panose="020F0502020204030204" pitchFamily="34" charset="0"/>
            </a:endParaRPr>
          </a:p>
          <a:p>
            <a:r>
              <a:rPr lang="en-US" altLang="en-US" sz="1200" b="1" dirty="0">
                <a:latin typeface="Calibri" panose="020F0502020204030204" pitchFamily="34" charset="0"/>
                <a:cs typeface="Calibri" panose="020F0502020204030204" pitchFamily="34" charset="0"/>
              </a:rPr>
              <a:t>Dörnyei</a:t>
            </a:r>
            <a:r>
              <a:rPr lang="en-GB" altLang="en-US" sz="1200" b="1" dirty="0" smtClean="0">
                <a:latin typeface="Calibri" panose="020F0502020204030204" pitchFamily="34" charset="0"/>
                <a:cs typeface="Calibri" panose="020F0502020204030204" pitchFamily="34" charset="0"/>
              </a:rPr>
              <a:t>, Z. Otto, I. </a:t>
            </a:r>
            <a:r>
              <a:rPr lang="en-US" sz="1200" dirty="0">
                <a:latin typeface="Calibri" pitchFamily="34" charset="0"/>
                <a:cs typeface="Calibri" pitchFamily="34" charset="0"/>
              </a:rPr>
              <a:t>Motivation in </a:t>
            </a:r>
            <a:r>
              <a:rPr lang="en-US" sz="1200" dirty="0" smtClean="0">
                <a:latin typeface="Calibri" pitchFamily="34" charset="0"/>
                <a:cs typeface="Calibri" pitchFamily="34" charset="0"/>
              </a:rPr>
              <a:t>Action</a:t>
            </a:r>
            <a:r>
              <a:rPr lang="en-US" sz="1200" dirty="0">
                <a:latin typeface="Calibri" pitchFamily="34" charset="0"/>
                <a:cs typeface="Calibri" pitchFamily="34" charset="0"/>
              </a:rPr>
              <a:t>: A </a:t>
            </a:r>
            <a:r>
              <a:rPr lang="en-US" sz="1200" dirty="0" smtClean="0">
                <a:latin typeface="Calibri" pitchFamily="34" charset="0"/>
                <a:cs typeface="Calibri" pitchFamily="34" charset="0"/>
              </a:rPr>
              <a:t>Process </a:t>
            </a:r>
            <a:r>
              <a:rPr lang="en-US" sz="1200" dirty="0">
                <a:latin typeface="Calibri" pitchFamily="34" charset="0"/>
                <a:cs typeface="Calibri" pitchFamily="34" charset="0"/>
              </a:rPr>
              <a:t>M</a:t>
            </a:r>
            <a:r>
              <a:rPr lang="en-US" sz="1200" dirty="0" smtClean="0">
                <a:latin typeface="Calibri" pitchFamily="34" charset="0"/>
                <a:cs typeface="Calibri" pitchFamily="34" charset="0"/>
              </a:rPr>
              <a:t>odel </a:t>
            </a:r>
            <a:r>
              <a:rPr lang="en-US" sz="1200" dirty="0">
                <a:latin typeface="Calibri" pitchFamily="34" charset="0"/>
                <a:cs typeface="Calibri" pitchFamily="34" charset="0"/>
              </a:rPr>
              <a:t>of L2 </a:t>
            </a:r>
            <a:r>
              <a:rPr lang="en-US" sz="1200" dirty="0" smtClean="0">
                <a:latin typeface="Calibri" pitchFamily="34" charset="0"/>
                <a:cs typeface="Calibri" pitchFamily="34" charset="0"/>
              </a:rPr>
              <a:t>Motivation. </a:t>
            </a:r>
            <a:r>
              <a:rPr lang="en-US" sz="1200" i="1" dirty="0">
                <a:latin typeface="Calibri" pitchFamily="34" charset="0"/>
                <a:cs typeface="Calibri" pitchFamily="34" charset="0"/>
              </a:rPr>
              <a:t>Working Papers in Applied </a:t>
            </a:r>
            <a:r>
              <a:rPr lang="en-US" sz="1200" i="1" dirty="0" smtClean="0">
                <a:latin typeface="Calibri" pitchFamily="34" charset="0"/>
                <a:cs typeface="Calibri" pitchFamily="34" charset="0"/>
              </a:rPr>
              <a:t>Linguistics (Thames Valley University), </a:t>
            </a:r>
            <a:r>
              <a:rPr lang="en-US" sz="1200" dirty="0" smtClean="0">
                <a:latin typeface="Calibri" pitchFamily="34" charset="0"/>
                <a:cs typeface="Calibri" pitchFamily="34" charset="0"/>
              </a:rPr>
              <a:t>4, 43-69.</a:t>
            </a:r>
            <a:endParaRPr lang="en-US" sz="1200" dirty="0">
              <a:latin typeface="Calibri" pitchFamily="34" charset="0"/>
              <a:cs typeface="Calibri" pitchFamily="34" charset="0"/>
            </a:endParaRPr>
          </a:p>
          <a:p>
            <a:pPr eaLnBrk="1" hangingPunct="1"/>
            <a:endParaRPr lang="en-US" altLang="en-US" sz="1200" dirty="0">
              <a:latin typeface="Calibri" panose="020F0502020204030204" pitchFamily="34" charset="0"/>
              <a:cs typeface="Calibri" panose="020F0502020204030204" pitchFamily="34" charset="0"/>
            </a:endParaRPr>
          </a:p>
          <a:p>
            <a:pPr eaLnBrk="1" hangingPunct="1"/>
            <a:r>
              <a:rPr lang="en-US" altLang="en-US" sz="1200" b="1" dirty="0">
                <a:latin typeface="Calibri" panose="020F0502020204030204" pitchFamily="34" charset="0"/>
                <a:cs typeface="Calibri" panose="020F0502020204030204" pitchFamily="34" charset="0"/>
              </a:rPr>
              <a:t>Gao, Y. et al.</a:t>
            </a:r>
            <a:r>
              <a:rPr lang="en-US" altLang="en-US" sz="1200" dirty="0">
                <a:latin typeface="Calibri" panose="020F0502020204030204" pitchFamily="34" charset="0"/>
                <a:cs typeface="Calibri" panose="020F0502020204030204" pitchFamily="34" charset="0"/>
              </a:rPr>
              <a:t> (2004). Motivation Types of English Learning among Chinese University Undergraduates. </a:t>
            </a:r>
            <a:r>
              <a:rPr lang="en-US" altLang="en-US" sz="1200" i="1" dirty="0">
                <a:latin typeface="Calibri" panose="020F0502020204030204" pitchFamily="34" charset="0"/>
                <a:cs typeface="Calibri" panose="020F0502020204030204" pitchFamily="34" charset="0"/>
              </a:rPr>
              <a:t>Asian Journal of English Language </a:t>
            </a:r>
            <a:r>
              <a:rPr lang="en-US" altLang="en-US" sz="1200" i="1" dirty="0" smtClean="0">
                <a:latin typeface="Calibri" panose="020F0502020204030204" pitchFamily="34" charset="0"/>
                <a:cs typeface="Calibri" panose="020F0502020204030204" pitchFamily="34" charset="0"/>
              </a:rPr>
              <a:t>Teaching</a:t>
            </a:r>
            <a:r>
              <a:rPr lang="en-US" altLang="en-US" sz="1200" i="1" dirty="0">
                <a:latin typeface="Calibri" panose="020F0502020204030204" pitchFamily="34" charset="0"/>
                <a:cs typeface="Calibri" panose="020F0502020204030204" pitchFamily="34" charset="0"/>
              </a:rPr>
              <a:t>,</a:t>
            </a:r>
            <a:r>
              <a:rPr lang="en-US" altLang="en-US" sz="1200" dirty="0">
                <a:latin typeface="Calibri" panose="020F0502020204030204" pitchFamily="34" charset="0"/>
                <a:cs typeface="Calibri" panose="020F0502020204030204" pitchFamily="34" charset="0"/>
              </a:rPr>
              <a:t> 14, 45-64</a:t>
            </a:r>
            <a:r>
              <a:rPr lang="en-US" altLang="en-US" sz="1200" dirty="0" smtClean="0">
                <a:latin typeface="Calibri" panose="020F0502020204030204" pitchFamily="34" charset="0"/>
                <a:cs typeface="Calibri" panose="020F0502020204030204" pitchFamily="34" charset="0"/>
              </a:rPr>
              <a:t>.</a:t>
            </a:r>
          </a:p>
          <a:p>
            <a:pPr eaLnBrk="1" hangingPunct="1"/>
            <a:endParaRPr lang="en-US" altLang="en-US" sz="1200" dirty="0">
              <a:latin typeface="Calibri" panose="020F0502020204030204" pitchFamily="34" charset="0"/>
              <a:cs typeface="Calibri" panose="020F0502020204030204" pitchFamily="34" charset="0"/>
            </a:endParaRPr>
          </a:p>
          <a:p>
            <a:pPr eaLnBrk="1" hangingPunct="1"/>
            <a:r>
              <a:rPr lang="en-US" altLang="en-US" sz="1200" b="1" dirty="0" smtClean="0">
                <a:latin typeface="Calibri" panose="020F0502020204030204" pitchFamily="34" charset="0"/>
                <a:cs typeface="Calibri" panose="020F0502020204030204" pitchFamily="34" charset="0"/>
              </a:rPr>
              <a:t>Gardner</a:t>
            </a:r>
            <a:r>
              <a:rPr lang="en-US" altLang="en-US" sz="1200" b="1" dirty="0">
                <a:latin typeface="Calibri" panose="020F0502020204030204" pitchFamily="34" charset="0"/>
                <a:cs typeface="Calibri" panose="020F0502020204030204" pitchFamily="34" charset="0"/>
              </a:rPr>
              <a:t>, R. </a:t>
            </a:r>
            <a:r>
              <a:rPr lang="en-US" altLang="en-US" sz="1200" dirty="0">
                <a:latin typeface="Calibri" panose="020F0502020204030204" pitchFamily="34" charset="0"/>
                <a:cs typeface="Calibri" panose="020F0502020204030204" pitchFamily="34" charset="0"/>
              </a:rPr>
              <a:t>(2001). Language Learning Motivation: The Student, the Teacher and the Researcher. </a:t>
            </a:r>
            <a:r>
              <a:rPr lang="en-US" altLang="en-US" sz="1200" i="1" dirty="0">
                <a:latin typeface="Calibri" panose="020F0502020204030204" pitchFamily="34" charset="0"/>
                <a:cs typeface="Calibri" panose="020F0502020204030204" pitchFamily="34" charset="0"/>
              </a:rPr>
              <a:t>Texas Papers in Foreign Language Education, </a:t>
            </a:r>
            <a:r>
              <a:rPr lang="en-US" altLang="en-US" sz="1200" dirty="0">
                <a:latin typeface="Calibri" panose="020F0502020204030204" pitchFamily="34" charset="0"/>
                <a:cs typeface="Calibri" panose="020F0502020204030204" pitchFamily="34" charset="0"/>
              </a:rPr>
              <a:t>6(1), 1-18</a:t>
            </a:r>
            <a:r>
              <a:rPr lang="en-US" altLang="en-US" sz="1200" dirty="0" smtClean="0">
                <a:latin typeface="Calibri" panose="020F0502020204030204" pitchFamily="34" charset="0"/>
                <a:cs typeface="Calibri" panose="020F0502020204030204" pitchFamily="34" charset="0"/>
              </a:rPr>
              <a:t>.</a:t>
            </a:r>
          </a:p>
          <a:p>
            <a:pPr eaLnBrk="1" hangingPunct="1"/>
            <a:endParaRPr lang="en-US" altLang="en-US" sz="1200" dirty="0">
              <a:latin typeface="Calibri" panose="020F0502020204030204" pitchFamily="34" charset="0"/>
              <a:cs typeface="Calibri" panose="020F0502020204030204" pitchFamily="34" charset="0"/>
            </a:endParaRPr>
          </a:p>
          <a:p>
            <a:r>
              <a:rPr lang="en-US" altLang="en-US" sz="1200" b="1" dirty="0" smtClean="0">
                <a:latin typeface="Calibri" panose="020F0502020204030204" pitchFamily="34" charset="0"/>
                <a:cs typeface="Calibri" panose="020F0502020204030204" pitchFamily="34" charset="0"/>
              </a:rPr>
              <a:t>Gardner, R. Lambert, W. </a:t>
            </a:r>
            <a:r>
              <a:rPr lang="en-US" altLang="en-US" sz="1200" dirty="0" smtClean="0">
                <a:latin typeface="Calibri" panose="020F0502020204030204" pitchFamily="34" charset="0"/>
                <a:cs typeface="Calibri" panose="020F0502020204030204" pitchFamily="34" charset="0"/>
              </a:rPr>
              <a:t>(1972).</a:t>
            </a:r>
            <a:r>
              <a:rPr lang="en-US" sz="1200" dirty="0">
                <a:latin typeface="Calibri" pitchFamily="34" charset="0"/>
                <a:cs typeface="Calibri" pitchFamily="34" charset="0"/>
              </a:rPr>
              <a:t> </a:t>
            </a:r>
            <a:r>
              <a:rPr lang="en-US" sz="1200" i="1" dirty="0" smtClean="0">
                <a:latin typeface="Calibri" pitchFamily="34" charset="0"/>
                <a:cs typeface="Calibri" pitchFamily="34" charset="0"/>
              </a:rPr>
              <a:t>Attitudes </a:t>
            </a:r>
            <a:r>
              <a:rPr lang="en-US" sz="1200" i="1" dirty="0">
                <a:latin typeface="Calibri" pitchFamily="34" charset="0"/>
                <a:cs typeface="Calibri" pitchFamily="34" charset="0"/>
              </a:rPr>
              <a:t>and </a:t>
            </a:r>
            <a:r>
              <a:rPr lang="en-US" sz="1200" i="1" dirty="0" smtClean="0">
                <a:latin typeface="Calibri" pitchFamily="34" charset="0"/>
                <a:cs typeface="Calibri" pitchFamily="34" charset="0"/>
              </a:rPr>
              <a:t>Motivation in </a:t>
            </a:r>
            <a:r>
              <a:rPr lang="en-US" sz="1200" i="1" dirty="0">
                <a:latin typeface="Calibri" pitchFamily="34" charset="0"/>
                <a:cs typeface="Calibri" pitchFamily="34" charset="0"/>
              </a:rPr>
              <a:t>S</a:t>
            </a:r>
            <a:r>
              <a:rPr lang="en-US" sz="1200" i="1" dirty="0" smtClean="0">
                <a:latin typeface="Calibri" pitchFamily="34" charset="0"/>
                <a:cs typeface="Calibri" pitchFamily="34" charset="0"/>
              </a:rPr>
              <a:t>econd </a:t>
            </a:r>
            <a:r>
              <a:rPr lang="en-US" sz="1200" i="1" dirty="0">
                <a:latin typeface="Calibri" pitchFamily="34" charset="0"/>
                <a:cs typeface="Calibri" pitchFamily="34" charset="0"/>
              </a:rPr>
              <a:t>L</a:t>
            </a:r>
            <a:r>
              <a:rPr lang="en-US" sz="1200" i="1" dirty="0" smtClean="0">
                <a:latin typeface="Calibri" pitchFamily="34" charset="0"/>
                <a:cs typeface="Calibri" pitchFamily="34" charset="0"/>
              </a:rPr>
              <a:t>anguage </a:t>
            </a:r>
            <a:r>
              <a:rPr lang="en-US" sz="1200" i="1" dirty="0">
                <a:latin typeface="Calibri" pitchFamily="34" charset="0"/>
                <a:cs typeface="Calibri" pitchFamily="34" charset="0"/>
              </a:rPr>
              <a:t>L</a:t>
            </a:r>
            <a:r>
              <a:rPr lang="en-US" sz="1200" i="1" dirty="0" smtClean="0">
                <a:latin typeface="Calibri" pitchFamily="34" charset="0"/>
                <a:cs typeface="Calibri" pitchFamily="34" charset="0"/>
              </a:rPr>
              <a:t>earning</a:t>
            </a:r>
            <a:r>
              <a:rPr lang="en-US" sz="1200" i="1" dirty="0">
                <a:latin typeface="Calibri" pitchFamily="34" charset="0"/>
                <a:cs typeface="Calibri" pitchFamily="34" charset="0"/>
              </a:rPr>
              <a:t>. </a:t>
            </a:r>
            <a:r>
              <a:rPr lang="en-US" sz="1200" dirty="0">
                <a:latin typeface="Calibri" pitchFamily="34" charset="0"/>
                <a:cs typeface="Calibri" pitchFamily="34" charset="0"/>
              </a:rPr>
              <a:t>Newbury House: Rowley, MA.</a:t>
            </a:r>
            <a:endParaRPr lang="en-US" altLang="en-US" sz="1200" dirty="0">
              <a:latin typeface="Calibri" panose="020F0502020204030204" pitchFamily="34" charset="0"/>
              <a:cs typeface="Calibri" panose="020F0502020204030204" pitchFamily="34" charset="0"/>
            </a:endParaRPr>
          </a:p>
          <a:p>
            <a:pPr eaLnBrk="1" hangingPunct="1"/>
            <a:r>
              <a:rPr lang="en-US" altLang="en-US" sz="1200" dirty="0">
                <a:latin typeface="Calibri" panose="020F0502020204030204" pitchFamily="34" charset="0"/>
                <a:cs typeface="Calibri" panose="020F0502020204030204" pitchFamily="34" charset="0"/>
              </a:rPr>
              <a:t> </a:t>
            </a:r>
          </a:p>
          <a:p>
            <a:pPr eaLnBrk="1" hangingPunct="1"/>
            <a:r>
              <a:rPr lang="en-GB" altLang="en-US" sz="1200" b="1" dirty="0">
                <a:latin typeface="Calibri" panose="020F0502020204030204" pitchFamily="34" charset="0"/>
                <a:cs typeface="Calibri" panose="020F0502020204030204" pitchFamily="34" charset="0"/>
              </a:rPr>
              <a:t>Hong-Nam, K.</a:t>
            </a:r>
            <a:r>
              <a:rPr lang="en-US" altLang="en-US" sz="1200" b="1" dirty="0">
                <a:latin typeface="Calibri" panose="020F0502020204030204" pitchFamily="34" charset="0"/>
                <a:cs typeface="Calibri" panose="020F0502020204030204" pitchFamily="34" charset="0"/>
              </a:rPr>
              <a:t> Leavell</a:t>
            </a:r>
            <a:r>
              <a:rPr lang="en-GB" altLang="en-US" sz="1200" b="1" dirty="0">
                <a:latin typeface="Calibri" panose="020F0502020204030204" pitchFamily="34" charset="0"/>
                <a:cs typeface="Calibri" panose="020F0502020204030204" pitchFamily="34" charset="0"/>
              </a:rPr>
              <a:t>, A. G.</a:t>
            </a:r>
            <a:r>
              <a:rPr lang="en-GB" altLang="en-US" sz="1200" dirty="0">
                <a:latin typeface="Calibri" panose="020F0502020204030204" pitchFamily="34" charset="0"/>
                <a:cs typeface="Calibri" panose="020F0502020204030204" pitchFamily="34" charset="0"/>
              </a:rPr>
              <a:t> (2007). A Comparative Study of Language Learning Strategy Use in an EFL </a:t>
            </a:r>
            <a:r>
              <a:rPr lang="en-GB" altLang="en-US" sz="1200" dirty="0" smtClean="0">
                <a:latin typeface="Calibri" panose="020F0502020204030204" pitchFamily="34" charset="0"/>
                <a:cs typeface="Calibri" panose="020F0502020204030204" pitchFamily="34" charset="0"/>
              </a:rPr>
              <a:t>Context: Monolingual </a:t>
            </a:r>
            <a:r>
              <a:rPr lang="en-GB" altLang="en-US" sz="1200" dirty="0">
                <a:latin typeface="Calibri" panose="020F0502020204030204" pitchFamily="34" charset="0"/>
                <a:cs typeface="Calibri" panose="020F0502020204030204" pitchFamily="34" charset="0"/>
              </a:rPr>
              <a:t>Korean and Bilingual Korean - Chinese University Students. </a:t>
            </a:r>
            <a:r>
              <a:rPr lang="en-GB" altLang="en-US" sz="1200" i="1" dirty="0">
                <a:latin typeface="Calibri" panose="020F0502020204030204" pitchFamily="34" charset="0"/>
                <a:cs typeface="Calibri" panose="020F0502020204030204" pitchFamily="34" charset="0"/>
              </a:rPr>
              <a:t>Asia Pacific Education Review, </a:t>
            </a:r>
            <a:r>
              <a:rPr lang="en-GB" altLang="en-US" sz="1200" dirty="0">
                <a:latin typeface="Calibri" panose="020F0502020204030204" pitchFamily="34" charset="0"/>
                <a:cs typeface="Calibri" panose="020F0502020204030204" pitchFamily="34" charset="0"/>
              </a:rPr>
              <a:t>8 (1), 71-88.</a:t>
            </a:r>
            <a:endParaRPr lang="en-US" altLang="en-US" sz="1200" dirty="0">
              <a:latin typeface="Calibri" panose="020F0502020204030204" pitchFamily="34" charset="0"/>
              <a:cs typeface="Calibri" panose="020F0502020204030204" pitchFamily="34" charset="0"/>
            </a:endParaRPr>
          </a:p>
          <a:p>
            <a:pPr eaLnBrk="1" hangingPunct="1"/>
            <a:r>
              <a:rPr lang="en-US" altLang="en-US" sz="1200" dirty="0">
                <a:latin typeface="Calibri" panose="020F0502020204030204" pitchFamily="34" charset="0"/>
                <a:cs typeface="Calibri" panose="020F0502020204030204" pitchFamily="34" charset="0"/>
              </a:rPr>
              <a:t> </a:t>
            </a:r>
          </a:p>
          <a:p>
            <a:pPr eaLnBrk="1" hangingPunct="1"/>
            <a:r>
              <a:rPr lang="en-GB" altLang="en-US" sz="1200" b="1" dirty="0">
                <a:latin typeface="Calibri" panose="020F0502020204030204" pitchFamily="34" charset="0"/>
                <a:cs typeface="Calibri" panose="020F0502020204030204" pitchFamily="34" charset="0"/>
              </a:rPr>
              <a:t>Oxford, R. L.</a:t>
            </a:r>
            <a:r>
              <a:rPr lang="en-GB" altLang="en-US" sz="1200" dirty="0">
                <a:latin typeface="Calibri" panose="020F0502020204030204" pitchFamily="34" charset="0"/>
                <a:cs typeface="Calibri" panose="020F0502020204030204" pitchFamily="34" charset="0"/>
              </a:rPr>
              <a:t> (1990). </a:t>
            </a:r>
            <a:r>
              <a:rPr lang="en-GB" altLang="en-US" sz="1200" i="1" dirty="0">
                <a:latin typeface="Calibri" panose="020F0502020204030204" pitchFamily="34" charset="0"/>
                <a:cs typeface="Calibri" panose="020F0502020204030204" pitchFamily="34" charset="0"/>
              </a:rPr>
              <a:t>Language Learning Strategies: What Every Teacher Should Know.</a:t>
            </a:r>
            <a:r>
              <a:rPr lang="en-GB" altLang="en-US" sz="1200" dirty="0">
                <a:latin typeface="Calibri" panose="020F0502020204030204" pitchFamily="34" charset="0"/>
                <a:cs typeface="Calibri" panose="020F0502020204030204" pitchFamily="34" charset="0"/>
              </a:rPr>
              <a:t> Boston: Heinle and Heinle. </a:t>
            </a:r>
            <a:endParaRPr lang="en-US" altLang="en-US" sz="1200" dirty="0">
              <a:latin typeface="Calibri" panose="020F0502020204030204" pitchFamily="34" charset="0"/>
              <a:cs typeface="Calibri" panose="020F0502020204030204" pitchFamily="34" charset="0"/>
            </a:endParaRPr>
          </a:p>
          <a:p>
            <a:pPr eaLnBrk="1" hangingPunct="1"/>
            <a:r>
              <a:rPr lang="en-GB" altLang="en-US" sz="1200" dirty="0">
                <a:latin typeface="Calibri" panose="020F0502020204030204" pitchFamily="34" charset="0"/>
                <a:cs typeface="Calibri" panose="020F0502020204030204" pitchFamily="34" charset="0"/>
              </a:rPr>
              <a:t> </a:t>
            </a:r>
            <a:endParaRPr lang="en-US" altLang="en-US" sz="1200" dirty="0">
              <a:latin typeface="Calibri" panose="020F0502020204030204" pitchFamily="34" charset="0"/>
              <a:cs typeface="Calibri" panose="020F0502020204030204" pitchFamily="34" charset="0"/>
            </a:endParaRPr>
          </a:p>
          <a:p>
            <a:pPr eaLnBrk="1" hangingPunct="1"/>
            <a:r>
              <a:rPr lang="en-GB" altLang="en-US" sz="1200" b="1" dirty="0">
                <a:latin typeface="Calibri" panose="020F0502020204030204" pitchFamily="34" charset="0"/>
                <a:cs typeface="Calibri" panose="020F0502020204030204" pitchFamily="34" charset="0"/>
              </a:rPr>
              <a:t>Pan, L. Seargeant, P</a:t>
            </a:r>
            <a:r>
              <a:rPr lang="en-GB" altLang="en-US" sz="1200" dirty="0">
                <a:latin typeface="Calibri" panose="020F0502020204030204" pitchFamily="34" charset="0"/>
                <a:cs typeface="Calibri" panose="020F0502020204030204" pitchFamily="34" charset="0"/>
              </a:rPr>
              <a:t>. (2012). Is English Threatening Chinese Language and Culture? </a:t>
            </a:r>
            <a:r>
              <a:rPr lang="en-GB" altLang="en-US" sz="1200" i="1" dirty="0">
                <a:latin typeface="Calibri" panose="020F0502020204030204" pitchFamily="34" charset="0"/>
                <a:cs typeface="Calibri" panose="020F0502020204030204" pitchFamily="34" charset="0"/>
              </a:rPr>
              <a:t>English Today</a:t>
            </a:r>
            <a:r>
              <a:rPr lang="en-GB" altLang="en-US" sz="1200" dirty="0">
                <a:latin typeface="Calibri" panose="020F0502020204030204" pitchFamily="34" charset="0"/>
                <a:cs typeface="Calibri" panose="020F0502020204030204" pitchFamily="34" charset="0"/>
              </a:rPr>
              <a:t>. 28 (3), 60-66.</a:t>
            </a:r>
            <a:endParaRPr lang="en-US" altLang="en-US" sz="1200" dirty="0">
              <a:latin typeface="Calibri" panose="020F0502020204030204" pitchFamily="34" charset="0"/>
              <a:cs typeface="Calibri" panose="020F0502020204030204" pitchFamily="34" charset="0"/>
            </a:endParaRPr>
          </a:p>
          <a:p>
            <a:pPr eaLnBrk="1" hangingPunct="1"/>
            <a:r>
              <a:rPr lang="en-US" alt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99583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H:\136.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616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18864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en-US" altLang="en-US" sz="1200" dirty="0" smtClean="0">
              <a:solidFill>
                <a:schemeClr val="bg1"/>
              </a:solidFill>
              <a:latin typeface="Calibri" panose="020F0502020204030204" pitchFamily="34" charset="0"/>
              <a:cs typeface="Calibri" panose="020F0502020204030204" pitchFamily="34" charset="0"/>
            </a:endParaRPr>
          </a:p>
          <a:p>
            <a:pPr algn="ctr" eaLnBrk="1" hangingPunct="1"/>
            <a:endParaRPr lang="en-US" altLang="en-US" sz="1200" dirty="0">
              <a:solidFill>
                <a:schemeClr val="bg1"/>
              </a:solidFill>
              <a:latin typeface="Calibri" panose="020F0502020204030204" pitchFamily="34" charset="0"/>
              <a:cs typeface="Calibri" panose="020F0502020204030204" pitchFamily="34" charset="0"/>
            </a:endParaRPr>
          </a:p>
          <a:p>
            <a:pPr algn="ctr" eaLnBrk="1" hangingPunct="1"/>
            <a:r>
              <a:rPr lang="en-US" altLang="en-US" sz="7200" b="1" dirty="0">
                <a:solidFill>
                  <a:srgbClr val="FFFFFF"/>
                </a:solidFill>
                <a:latin typeface="Calibri" panose="020F0502020204030204" pitchFamily="34" charset="0"/>
                <a:cs typeface="Calibri" panose="020F0502020204030204" pitchFamily="34" charset="0"/>
              </a:rPr>
              <a:t>Thank You </a:t>
            </a:r>
            <a:endParaRPr lang="en-US" altLang="en-US" sz="7200" b="1" dirty="0" smtClean="0">
              <a:solidFill>
                <a:srgbClr val="FFFFFF"/>
              </a:solidFill>
              <a:latin typeface="Calibri" panose="020F0502020204030204" pitchFamily="34" charset="0"/>
              <a:cs typeface="Calibri" panose="020F0502020204030204" pitchFamily="34" charset="0"/>
            </a:endParaRPr>
          </a:p>
          <a:p>
            <a:pPr algn="ctr" eaLnBrk="1" hangingPunct="1"/>
            <a:r>
              <a:rPr lang="en-US" altLang="en-US" sz="1600" b="1" dirty="0" smtClean="0">
                <a:solidFill>
                  <a:schemeClr val="bg1"/>
                </a:solidFill>
                <a:latin typeface="Calibri" panose="020F0502020204030204" pitchFamily="34" charset="0"/>
                <a:cs typeface="Calibri" panose="020F0502020204030204" pitchFamily="34" charset="0"/>
              </a:rPr>
              <a:t> </a:t>
            </a:r>
            <a:r>
              <a:rPr lang="en-US" altLang="en-US" sz="1600" b="1" dirty="0" smtClean="0">
                <a:solidFill>
                  <a:schemeClr val="bg1"/>
                </a:solidFill>
                <a:latin typeface="Calibri" panose="020F0502020204030204" pitchFamily="34" charset="0"/>
                <a:cs typeface="Calibri" panose="020F0502020204030204" pitchFamily="34" charset="0"/>
                <a:hlinkClick r:id="rId5"/>
              </a:rPr>
              <a:t>xuanying.shen@xjtlu.edu.cn</a:t>
            </a:r>
            <a:r>
              <a:rPr lang="en-US" altLang="en-US" sz="1600" b="1" dirty="0" smtClean="0">
                <a:solidFill>
                  <a:schemeClr val="bg1"/>
                </a:solidFill>
                <a:latin typeface="Calibri" panose="020F0502020204030204" pitchFamily="34" charset="0"/>
                <a:cs typeface="Calibri" panose="020F0502020204030204" pitchFamily="34" charset="0"/>
              </a:rPr>
              <a:t> </a:t>
            </a:r>
            <a:r>
              <a:rPr lang="en-US" altLang="en-US" sz="1600" b="1" dirty="0" smtClean="0">
                <a:latin typeface="Calibri" panose="020F0502020204030204" pitchFamily="34" charset="0"/>
                <a:cs typeface="Calibri" panose="020F0502020204030204" pitchFamily="34" charset="0"/>
              </a:rPr>
              <a:t>            </a:t>
            </a:r>
            <a:r>
              <a:rPr lang="en-US" altLang="en-US" sz="1600" b="1" dirty="0" smtClean="0">
                <a:solidFill>
                  <a:schemeClr val="bg1"/>
                </a:solidFill>
                <a:latin typeface="Calibri" panose="020F0502020204030204" pitchFamily="34" charset="0"/>
                <a:cs typeface="Calibri" panose="020F0502020204030204" pitchFamily="34" charset="0"/>
                <a:hlinkClick r:id="rId6"/>
              </a:rPr>
              <a:t>gareth.morris@xjtlu.edu.cn</a:t>
            </a:r>
            <a:endParaRPr lang="en-US" altLang="en-US" sz="1600" b="1" dirty="0" smtClean="0">
              <a:solidFill>
                <a:schemeClr val="bg1"/>
              </a:solidFill>
              <a:latin typeface="Calibri" panose="020F0502020204030204" pitchFamily="34" charset="0"/>
              <a:cs typeface="Calibri" panose="020F0502020204030204" pitchFamily="34" charset="0"/>
            </a:endParaRPr>
          </a:p>
          <a:p>
            <a:pPr algn="ctr" eaLnBrk="1" hangingPunct="1"/>
            <a:r>
              <a:rPr lang="en-US" altLang="zh-CN" sz="1600" b="1" dirty="0" smtClean="0">
                <a:solidFill>
                  <a:schemeClr val="bg1"/>
                </a:solidFill>
                <a:latin typeface="Calibri" panose="020F0502020204030204" pitchFamily="34" charset="0"/>
                <a:cs typeface="Calibri" panose="020F0502020204030204" pitchFamily="34" charset="0"/>
                <a:hlinkClick r:id="rId7"/>
              </a:rPr>
              <a:t>yunyi.zhou@xtjlu.edu.cn</a:t>
            </a:r>
            <a:r>
              <a:rPr lang="en-US" altLang="zh-CN" sz="1600" b="1" dirty="0" smtClean="0">
                <a:solidFill>
                  <a:schemeClr val="bg1"/>
                </a:solidFill>
                <a:latin typeface="Calibri" panose="020F0502020204030204" pitchFamily="34" charset="0"/>
                <a:cs typeface="Calibri" panose="020F0502020204030204" pitchFamily="34" charset="0"/>
              </a:rPr>
              <a:t>                  </a:t>
            </a:r>
            <a:r>
              <a:rPr lang="en-US" altLang="zh-CN" sz="1600" b="1" dirty="0" smtClean="0">
                <a:solidFill>
                  <a:schemeClr val="bg1"/>
                </a:solidFill>
                <a:latin typeface="Calibri" panose="020F0502020204030204" pitchFamily="34" charset="0"/>
                <a:cs typeface="Calibri" panose="020F0502020204030204" pitchFamily="34" charset="0"/>
                <a:hlinkClick r:id="rId8"/>
              </a:rPr>
              <a:t>yaohui.liang@xjtlu.edu.cn</a:t>
            </a:r>
            <a:r>
              <a:rPr lang="en-US" altLang="zh-CN" sz="1600" b="1" dirty="0" smtClean="0">
                <a:solidFill>
                  <a:schemeClr val="bg1"/>
                </a:solidFill>
                <a:latin typeface="Calibri" panose="020F0502020204030204" pitchFamily="34" charset="0"/>
                <a:cs typeface="Calibri" panose="020F0502020204030204" pitchFamily="34" charset="0"/>
              </a:rPr>
              <a:t> </a:t>
            </a:r>
            <a:r>
              <a:rPr lang="en-US" altLang="en-US" sz="1600" b="1" dirty="0" smtClean="0">
                <a:latin typeface="Calibri" panose="020F0502020204030204" pitchFamily="34" charset="0"/>
                <a:cs typeface="Calibri" panose="020F0502020204030204" pitchFamily="34" charset="0"/>
              </a:rPr>
              <a:t> </a:t>
            </a:r>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226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24000"/>
          </a:blip>
          <a:tile tx="0" ty="0" sx="100000" sy="100000" flip="none" algn="tl"/>
        </a:blipFill>
        <a:effectLst/>
      </p:bgPr>
    </p:bg>
    <p:spTree>
      <p:nvGrpSpPr>
        <p:cNvPr id="1" name=""/>
        <p:cNvGrpSpPr/>
        <p:nvPr/>
      </p:nvGrpSpPr>
      <p:grpSpPr>
        <a:xfrm>
          <a:off x="0" y="0"/>
          <a:ext cx="0" cy="0"/>
          <a:chOff x="0" y="0"/>
          <a:chExt cx="0" cy="0"/>
        </a:xfrm>
      </p:grpSpPr>
      <p:pic>
        <p:nvPicPr>
          <p:cNvPr id="4" name="Picture 3" descr="cls.png"/>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title" idx="4294967295"/>
          </p:nvPr>
        </p:nvSpPr>
        <p:spPr>
          <a:xfrm>
            <a:off x="0" y="0"/>
            <a:ext cx="9144000" cy="936625"/>
          </a:xfrm>
        </p:spPr>
        <p:txBody>
          <a:bodyPr anchor="ctr"/>
          <a:lstStyle/>
          <a:p>
            <a:pPr eaLnBrk="1" hangingPunct="1"/>
            <a:r>
              <a:rPr lang="en-US" altLang="zh-CN" sz="4000" b="1" dirty="0" smtClean="0">
                <a:solidFill>
                  <a:schemeClr val="tx1"/>
                </a:solidFill>
                <a:latin typeface="Calibri" panose="020F0502020204030204" pitchFamily="34" charset="0"/>
                <a:cs typeface="Calibri" panose="020F0502020204030204" pitchFamily="34" charset="0"/>
              </a:rPr>
              <a:t>Research Rationale</a:t>
            </a:r>
            <a:endParaRPr lang="zh-CN" altLang="en-GB" sz="4000" b="1" dirty="0" smtClean="0">
              <a:solidFill>
                <a:schemeClr val="tx1"/>
              </a:solidFill>
              <a:latin typeface="Calibri" panose="020F0502020204030204" pitchFamily="34" charset="0"/>
              <a:cs typeface="Calibri" panose="020F0502020204030204" pitchFamily="34" charset="0"/>
            </a:endParaRPr>
          </a:p>
        </p:txBody>
      </p:sp>
      <p:sp>
        <p:nvSpPr>
          <p:cNvPr id="2" name="Rectangle 3"/>
          <p:cNvSpPr>
            <a:spLocks noGrp="1" noChangeArrowheads="1"/>
          </p:cNvSpPr>
          <p:nvPr>
            <p:ph type="body" idx="4294967295"/>
          </p:nvPr>
        </p:nvSpPr>
        <p:spPr>
          <a:xfrm>
            <a:off x="-15875" y="1052513"/>
            <a:ext cx="9159875" cy="5805487"/>
          </a:xfrm>
        </p:spPr>
        <p:txBody>
          <a:bodyPr/>
          <a:lstStyle/>
          <a:p>
            <a:pPr eaLnBrk="1" hangingPunct="1">
              <a:lnSpc>
                <a:spcPct val="80000"/>
              </a:lnSpc>
              <a:buFontTx/>
              <a:buChar char="•"/>
              <a:defRPr/>
            </a:pPr>
            <a:endParaRPr lang="en-US" altLang="zh-CN" sz="1800" dirty="0" smtClean="0"/>
          </a:p>
          <a:p>
            <a:pPr marL="0" indent="0" eaLnBrk="1" hangingPunct="1">
              <a:lnSpc>
                <a:spcPct val="80000"/>
              </a:lnSpc>
              <a:defRPr/>
            </a:pPr>
            <a:r>
              <a:rPr lang="en-US" altLang="zh-CN" sz="1800" b="1" dirty="0" smtClean="0">
                <a:latin typeface="Calibri" panose="020F0502020204030204" pitchFamily="34" charset="0"/>
                <a:cs typeface="Calibri" panose="020F0502020204030204" pitchFamily="34" charset="0"/>
              </a:rPr>
              <a:t>Pedagogic Commitment</a:t>
            </a:r>
          </a:p>
          <a:p>
            <a:pPr marL="0" indent="0" eaLnBrk="1" hangingPunct="1">
              <a:lnSpc>
                <a:spcPct val="80000"/>
              </a:lnSpc>
              <a:defRPr/>
            </a:pPr>
            <a:endParaRPr lang="en-US" altLang="zh-CN" sz="1800" b="1"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Improvement of Chinese Language Teaching Team (CLTT) programme offerings</a:t>
            </a:r>
          </a:p>
          <a:p>
            <a:pPr eaLnBrk="1" hangingPunct="1">
              <a:lnSpc>
                <a:spcPct val="80000"/>
              </a:lnSpc>
              <a:buFontTx/>
              <a:buChar char="•"/>
              <a:defRPr/>
            </a:pPr>
            <a:endParaRPr lang="en-US" altLang="zh-CN" sz="1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a:latin typeface="Calibri" panose="020F0502020204030204" pitchFamily="34" charset="0"/>
                <a:cs typeface="Calibri" panose="020F0502020204030204" pitchFamily="34" charset="0"/>
              </a:rPr>
              <a:t>Increasing number and scope </a:t>
            </a:r>
            <a:r>
              <a:rPr lang="en-US" altLang="zh-CN" sz="1800" dirty="0" smtClean="0">
                <a:latin typeface="Calibri" panose="020F0502020204030204" pitchFamily="34" charset="0"/>
                <a:cs typeface="Calibri" panose="020F0502020204030204" pitchFamily="34" charset="0"/>
              </a:rPr>
              <a:t>of CLTT modules</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Increasing number and diversity of learners</a:t>
            </a: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marL="0" indent="0" eaLnBrk="1" hangingPunct="1">
              <a:lnSpc>
                <a:spcPct val="80000"/>
              </a:lnSpc>
              <a:defRPr/>
            </a:pPr>
            <a:r>
              <a:rPr lang="en-US" altLang="zh-CN" sz="1800" b="1" dirty="0" smtClean="0">
                <a:latin typeface="Calibri" panose="020F0502020204030204" pitchFamily="34" charset="0"/>
                <a:cs typeface="Calibri" panose="020F0502020204030204" pitchFamily="34" charset="0"/>
              </a:rPr>
              <a:t>Professional and Research Opportunity</a:t>
            </a: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Professional development of staff</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Literature gap vs. English language learning motivation in China </a:t>
            </a:r>
            <a:r>
              <a:rPr lang="en-US" altLang="zh-CN" sz="1200" dirty="0" smtClean="0">
                <a:latin typeface="Calibri" panose="020F0502020204030204" pitchFamily="34" charset="0"/>
                <a:cs typeface="Calibri" panose="020F0502020204030204" pitchFamily="34" charset="0"/>
              </a:rPr>
              <a:t>(Gao et al., 2004)</a:t>
            </a:r>
            <a:r>
              <a:rPr lang="en-US" altLang="zh-CN" sz="1800" dirty="0" smtClean="0">
                <a:latin typeface="Calibri" panose="020F0502020204030204" pitchFamily="34" charset="0"/>
                <a:cs typeface="Calibri" panose="020F0502020204030204" pitchFamily="34" charset="0"/>
              </a:rPr>
              <a:t>, and into Chinese language learning strategies given growing importance of the language </a:t>
            </a:r>
            <a:r>
              <a:rPr lang="en-US" altLang="zh-CN" sz="1200" dirty="0" smtClean="0">
                <a:latin typeface="Calibri" panose="020F0502020204030204" pitchFamily="34" charset="0"/>
                <a:cs typeface="Calibri" panose="020F0502020204030204" pitchFamily="34" charset="0"/>
              </a:rPr>
              <a:t>(Chen, 2008)</a:t>
            </a:r>
          </a:p>
          <a:p>
            <a:pPr eaLnBrk="1" hangingPunct="1">
              <a:lnSpc>
                <a:spcPct val="80000"/>
              </a:lnSpc>
              <a:buFontTx/>
              <a:buChar char="•"/>
              <a:defRPr/>
            </a:pPr>
            <a:endParaRPr lang="en-US" altLang="zh-CN" sz="1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AILA Commitment</a:t>
            </a:r>
          </a:p>
          <a:p>
            <a:pPr marL="0" indent="0" eaLnBrk="1" hangingPunct="1">
              <a:lnSpc>
                <a:spcPct val="80000"/>
              </a:lnSpc>
              <a:defRPr/>
            </a:pPr>
            <a:endParaRPr lang="en-US" altLang="zh-CN" sz="20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zh-CN" altLang="en-GB" sz="2400" dirty="0" smtClean="0"/>
          </a:p>
        </p:txBody>
      </p:sp>
    </p:spTree>
    <p:extLst>
      <p:ext uri="{BB962C8B-B14F-4D97-AF65-F5344CB8AC3E}">
        <p14:creationId xmlns:p14="http://schemas.microsoft.com/office/powerpoint/2010/main" val="939687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ls.png"/>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title" idx="4294967295"/>
          </p:nvPr>
        </p:nvSpPr>
        <p:spPr>
          <a:xfrm>
            <a:off x="0" y="0"/>
            <a:ext cx="9144000" cy="936625"/>
          </a:xfrm>
        </p:spPr>
        <p:txBody>
          <a:bodyPr anchor="ctr"/>
          <a:lstStyle/>
          <a:p>
            <a:pPr eaLnBrk="1" hangingPunct="1"/>
            <a:r>
              <a:rPr lang="en-US" altLang="zh-CN" sz="4000" b="1" dirty="0" smtClean="0">
                <a:solidFill>
                  <a:schemeClr val="tx1"/>
                </a:solidFill>
                <a:latin typeface="Calibri" panose="020F0502020204030204" pitchFamily="34" charset="0"/>
                <a:cs typeface="Calibri" panose="020F0502020204030204" pitchFamily="34" charset="0"/>
              </a:rPr>
              <a:t>Strategy Focus Rationale</a:t>
            </a:r>
            <a:endParaRPr lang="zh-CN" altLang="en-GB" sz="4000" b="1" dirty="0" smtClean="0">
              <a:solidFill>
                <a:schemeClr val="tx1"/>
              </a:solidFill>
              <a:latin typeface="Calibri" panose="020F0502020204030204" pitchFamily="34" charset="0"/>
              <a:cs typeface="Calibri" panose="020F0502020204030204" pitchFamily="34" charset="0"/>
            </a:endParaRPr>
          </a:p>
        </p:txBody>
      </p:sp>
      <p:sp>
        <p:nvSpPr>
          <p:cNvPr id="2" name="Rectangle 3"/>
          <p:cNvSpPr>
            <a:spLocks noGrp="1" noChangeArrowheads="1"/>
          </p:cNvSpPr>
          <p:nvPr>
            <p:ph type="body" idx="4294967295"/>
          </p:nvPr>
        </p:nvSpPr>
        <p:spPr>
          <a:xfrm>
            <a:off x="-15875" y="1125538"/>
            <a:ext cx="9159875" cy="5514975"/>
          </a:xfrm>
        </p:spPr>
        <p:txBody>
          <a:bodyPr/>
          <a:lstStyle/>
          <a:p>
            <a:pPr marL="0" indent="0" eaLnBrk="1" hangingPunct="1">
              <a:lnSpc>
                <a:spcPct val="80000"/>
              </a:lnSpc>
              <a:defRPr/>
            </a:pPr>
            <a:endParaRPr lang="en-US" altLang="zh-CN" sz="1800" b="1"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This is an essential component in the language learning process </a:t>
            </a:r>
            <a:r>
              <a:rPr lang="en-US" altLang="zh-CN" sz="1200" dirty="0" smtClean="0">
                <a:latin typeface="Calibri" panose="020F0502020204030204" pitchFamily="34" charset="0"/>
                <a:cs typeface="Calibri" panose="020F0502020204030204" pitchFamily="34" charset="0"/>
              </a:rPr>
              <a:t>(Hong-Nam and Leavell, 2007)</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Knowledge of learner strategies can play an important role in improving the teaching quality. This is because student habits, preferences and needs can be better considered, and viewed alongside achievement may highlight where changes could be made</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Knowledge of strategy use may also indicate where too much / little time is being spent in-class (if in-class language learning strategies are considered independently)</a:t>
            </a:r>
            <a:endParaRPr lang="en-US" altLang="zh-CN" sz="1800" dirty="0">
              <a:latin typeface="Calibri" panose="020F0502020204030204" pitchFamily="34" charset="0"/>
              <a:cs typeface="Calibri" panose="020F0502020204030204" pitchFamily="34" charset="0"/>
            </a:endParaRPr>
          </a:p>
          <a:p>
            <a:pPr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Knowledge can also help to improve the learning  process, as well as enhance self awareness</a:t>
            </a: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en-US" altLang="zh-CN" sz="20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zh-CN" altLang="en-GB" sz="2400" dirty="0" smtClean="0"/>
          </a:p>
        </p:txBody>
      </p:sp>
    </p:spTree>
    <p:extLst>
      <p:ext uri="{BB962C8B-B14F-4D97-AF65-F5344CB8AC3E}">
        <p14:creationId xmlns:p14="http://schemas.microsoft.com/office/powerpoint/2010/main" val="83550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ls.png"/>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title" idx="4294967295"/>
          </p:nvPr>
        </p:nvSpPr>
        <p:spPr>
          <a:xfrm>
            <a:off x="0" y="0"/>
            <a:ext cx="9144000" cy="936625"/>
          </a:xfrm>
        </p:spPr>
        <p:txBody>
          <a:bodyPr anchor="ctr"/>
          <a:lstStyle/>
          <a:p>
            <a:pPr eaLnBrk="1" hangingPunct="1"/>
            <a:r>
              <a:rPr lang="en-US" altLang="zh-CN" sz="4000" b="1" dirty="0" smtClean="0">
                <a:solidFill>
                  <a:schemeClr val="tx1"/>
                </a:solidFill>
                <a:latin typeface="Calibri" panose="020F0502020204030204" pitchFamily="34" charset="0"/>
                <a:cs typeface="Calibri" panose="020F0502020204030204" pitchFamily="34" charset="0"/>
              </a:rPr>
              <a:t>Motivation Focus Rationale</a:t>
            </a:r>
            <a:endParaRPr lang="zh-CN" altLang="en-GB" sz="4000" b="1" dirty="0" smtClean="0">
              <a:solidFill>
                <a:schemeClr val="tx1"/>
              </a:solidFill>
              <a:latin typeface="Calibri" panose="020F0502020204030204" pitchFamily="34" charset="0"/>
              <a:cs typeface="Calibri" panose="020F0502020204030204" pitchFamily="34" charset="0"/>
            </a:endParaRPr>
          </a:p>
        </p:txBody>
      </p:sp>
      <p:sp>
        <p:nvSpPr>
          <p:cNvPr id="2" name="Rectangle 3"/>
          <p:cNvSpPr>
            <a:spLocks noGrp="1" noChangeArrowheads="1"/>
          </p:cNvSpPr>
          <p:nvPr>
            <p:ph type="body" idx="4294967295"/>
          </p:nvPr>
        </p:nvSpPr>
        <p:spPr>
          <a:xfrm>
            <a:off x="-15875" y="1341438"/>
            <a:ext cx="9159875" cy="5516562"/>
          </a:xfrm>
        </p:spPr>
        <p:txBody>
          <a:bodyPr/>
          <a:lstStyle/>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There is a relationship between language competence, academic achievement and  subsequently future employment (especially in an English medium university)</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Motivation is regarded as the driving force behind why, with what amount of effort and for how long a language is learnt</a:t>
            </a:r>
            <a:r>
              <a:rPr lang="en-US" altLang="zh-CN" sz="1200" dirty="0" smtClean="0">
                <a:latin typeface="Calibri" panose="020F0502020204030204" pitchFamily="34" charset="0"/>
                <a:cs typeface="Calibri" panose="020F0502020204030204" pitchFamily="34" charset="0"/>
              </a:rPr>
              <a:t> (</a:t>
            </a:r>
            <a:r>
              <a:rPr lang="en-US" altLang="en-US" sz="1200" dirty="0" smtClean="0">
                <a:latin typeface="Calibri" panose="020F0502020204030204" pitchFamily="34" charset="0"/>
                <a:cs typeface="Calibri" panose="020F0502020204030204" pitchFamily="34" charset="0"/>
              </a:rPr>
              <a:t>Dörnyei, 1998, 2001; Gardner 2001</a:t>
            </a:r>
            <a:r>
              <a:rPr lang="en-US" altLang="zh-CN" sz="1200" dirty="0" smtClean="0">
                <a:latin typeface="Calibri" panose="020F0502020204030204" pitchFamily="34" charset="0"/>
                <a:cs typeface="Calibri" panose="020F0502020204030204" pitchFamily="34" charset="0"/>
              </a:rPr>
              <a:t>)</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Motives are affected by the context </a:t>
            </a:r>
            <a:r>
              <a:rPr lang="en-US" altLang="zh-CN" sz="1200" dirty="0" smtClean="0">
                <a:latin typeface="Calibri" panose="020F0502020204030204" pitchFamily="34" charset="0"/>
                <a:cs typeface="Calibri" panose="020F0502020204030204" pitchFamily="34" charset="0"/>
              </a:rPr>
              <a:t>(Gardner and Lambert, 1972)</a:t>
            </a:r>
          </a:p>
          <a:p>
            <a:pPr eaLnBrk="1" hangingPunct="1">
              <a:lnSpc>
                <a:spcPct val="80000"/>
              </a:lnSpc>
              <a:buFontTx/>
              <a:buChar char="•"/>
              <a:defRPr/>
            </a:pPr>
            <a:r>
              <a:rPr lang="en-US" altLang="zh-CN" sz="1800" dirty="0" smtClean="0">
                <a:latin typeface="Calibri" panose="020F0502020204030204" pitchFamily="34" charset="0"/>
                <a:cs typeface="Calibri" panose="020F0502020204030204" pitchFamily="34" charset="0"/>
              </a:rPr>
              <a:t>Motives are also temporal </a:t>
            </a:r>
            <a:r>
              <a:rPr lang="en-US" altLang="zh-CN" sz="1200" dirty="0" smtClean="0">
                <a:latin typeface="Calibri" panose="020F0502020204030204" pitchFamily="34" charset="0"/>
                <a:cs typeface="Calibri" panose="020F0502020204030204" pitchFamily="34" charset="0"/>
              </a:rPr>
              <a:t>(</a:t>
            </a:r>
            <a:r>
              <a:rPr lang="en-US" altLang="en-US" sz="1200" dirty="0" smtClean="0">
                <a:latin typeface="Calibri" panose="020F0502020204030204" pitchFamily="34" charset="0"/>
                <a:cs typeface="Calibri" panose="020F0502020204030204" pitchFamily="34" charset="0"/>
              </a:rPr>
              <a:t>Dörnyei and Otto, 1998)</a:t>
            </a:r>
          </a:p>
          <a:p>
            <a:pPr eaLnBrk="1" hangingPunct="1">
              <a:lnSpc>
                <a:spcPct val="80000"/>
              </a:lnSpc>
              <a:buFontTx/>
              <a:buChar char="•"/>
              <a:defRPr/>
            </a:pPr>
            <a:endParaRPr lang="en-US" altLang="en-US"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en-US"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en-US" sz="1800" dirty="0" smtClean="0">
                <a:latin typeface="Calibri" panose="020F0502020204030204" pitchFamily="34" charset="0"/>
                <a:cs typeface="Calibri" panose="020F0502020204030204" pitchFamily="34" charset="0"/>
              </a:rPr>
              <a:t>Knowing what motivates students has implications for curriculum / syllabus design, student satisfaction and course effectiveness</a:t>
            </a:r>
            <a:endParaRPr lang="en-US" altLang="zh-CN" sz="1800" dirty="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en-US" altLang="zh-CN" sz="2000" dirty="0" smtClean="0">
              <a:latin typeface="Calibri" panose="020F0502020204030204" pitchFamily="34" charset="0"/>
              <a:cs typeface="Calibri" panose="020F0502020204030204" pitchFamily="34" charset="0"/>
            </a:endParaRPr>
          </a:p>
          <a:p>
            <a:pPr marL="0" indent="0" eaLnBrk="1" hangingPunct="1">
              <a:lnSpc>
                <a:spcPct val="80000"/>
              </a:lnSpc>
              <a:defRPr/>
            </a:pPr>
            <a:endParaRPr lang="zh-CN" altLang="en-GB" sz="2400" dirty="0" smtClean="0"/>
          </a:p>
        </p:txBody>
      </p:sp>
    </p:spTree>
    <p:extLst>
      <p:ext uri="{BB962C8B-B14F-4D97-AF65-F5344CB8AC3E}">
        <p14:creationId xmlns:p14="http://schemas.microsoft.com/office/powerpoint/2010/main" val="83550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GARETH LILEI CHARLIE\0. Photos\2007\20 LL Work 11-2007\02.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idx="4294967295"/>
          </p:nvPr>
        </p:nvSpPr>
        <p:spPr>
          <a:xfrm>
            <a:off x="0" y="0"/>
            <a:ext cx="7627938" cy="1143000"/>
          </a:xfrm>
        </p:spPr>
        <p:txBody>
          <a:bodyPr anchor="ctr"/>
          <a:lstStyle/>
          <a:p>
            <a:pPr eaLnBrk="1" hangingPunct="1">
              <a:spcBef>
                <a:spcPct val="50000"/>
              </a:spcBef>
            </a:pPr>
            <a:r>
              <a:rPr lang="en-US" altLang="zh-CN" sz="4000" b="1" dirty="0" smtClean="0">
                <a:solidFill>
                  <a:schemeClr val="tx1"/>
                </a:solidFill>
                <a:latin typeface="Calibri" panose="020F0502020204030204" pitchFamily="34" charset="0"/>
                <a:cs typeface="Calibri" panose="020F0502020204030204" pitchFamily="34" charset="0"/>
              </a:rPr>
              <a:t>Research Questions</a:t>
            </a:r>
            <a:endParaRPr lang="zh-CN" altLang="en-US" sz="4000" b="1" dirty="0" smtClean="0">
              <a:solidFill>
                <a:schemeClr val="tx1"/>
              </a:solidFill>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idx="4294967295"/>
          </p:nvPr>
        </p:nvSpPr>
        <p:spPr>
          <a:xfrm>
            <a:off x="0" y="1341438"/>
            <a:ext cx="9144000" cy="5300662"/>
          </a:xfrm>
        </p:spPr>
        <p:txBody>
          <a:bodyPr/>
          <a:lstStyle/>
          <a:p>
            <a:pPr eaLnBrk="1" hangingPunct="1">
              <a:lnSpc>
                <a:spcPct val="80000"/>
              </a:lnSpc>
              <a:buFontTx/>
              <a:buChar char="•"/>
              <a:defRPr/>
            </a:pPr>
            <a:r>
              <a:rPr lang="en-US" altLang="zh-CN" sz="1800" b="1" dirty="0" smtClean="0">
                <a:latin typeface="Calibri" panose="020F0502020204030204" pitchFamily="34" charset="0"/>
                <a:cs typeface="Calibri" panose="020F0502020204030204" pitchFamily="34" charset="0"/>
              </a:rPr>
              <a:t>Research Question 1</a:t>
            </a: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marL="0" indent="0" eaLnBrk="1" hangingPunct="1">
              <a:lnSpc>
                <a:spcPct val="80000"/>
              </a:lnSpc>
              <a:defRPr/>
            </a:pPr>
            <a:r>
              <a:rPr lang="en-US" altLang="zh-CN" sz="1800" dirty="0" smtClean="0">
                <a:latin typeface="Calibri" panose="020F0502020204030204" pitchFamily="34" charset="0"/>
                <a:cs typeface="Calibri" panose="020F0502020204030204" pitchFamily="34" charset="0"/>
              </a:rPr>
              <a:t>What Chinese language learning strategies do adult learners’ </a:t>
            </a:r>
            <a:r>
              <a:rPr lang="en-US" altLang="zh-CN" sz="1800" dirty="0">
                <a:latin typeface="Calibri" panose="020F0502020204030204" pitchFamily="34" charset="0"/>
                <a:cs typeface="Calibri" panose="020F0502020204030204" pitchFamily="34" charset="0"/>
              </a:rPr>
              <a:t>u</a:t>
            </a:r>
            <a:r>
              <a:rPr lang="en-US" altLang="zh-CN" sz="1800" dirty="0" smtClean="0">
                <a:latin typeface="Calibri" panose="020F0502020204030204" pitchFamily="34" charset="0"/>
                <a:cs typeface="Calibri" panose="020F0502020204030204" pitchFamily="34" charset="0"/>
              </a:rPr>
              <a:t>se?</a:t>
            </a: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b="1" dirty="0" smtClean="0">
                <a:latin typeface="Calibri" panose="020F0502020204030204" pitchFamily="34" charset="0"/>
                <a:cs typeface="Calibri" panose="020F0502020204030204" pitchFamily="34" charset="0"/>
              </a:rPr>
              <a:t>Research Question 2 (a and b)</a:t>
            </a:r>
          </a:p>
          <a:p>
            <a:pPr eaLnBrk="1" hangingPunct="1">
              <a:lnSpc>
                <a:spcPct val="80000"/>
              </a:lnSpc>
              <a:buFontTx/>
              <a:buChar char="•"/>
              <a:defRPr/>
            </a:pPr>
            <a:endParaRPr lang="en-US" altLang="zh-CN" sz="1800" dirty="0" smtClean="0">
              <a:latin typeface="Calibri" panose="020F0502020204030204" pitchFamily="34" charset="0"/>
              <a:cs typeface="Calibri" panose="020F0502020204030204" pitchFamily="34" charset="0"/>
            </a:endParaRPr>
          </a:p>
          <a:p>
            <a:pPr marL="457200" indent="-457200" eaLnBrk="1" hangingPunct="1">
              <a:lnSpc>
                <a:spcPct val="80000"/>
              </a:lnSpc>
              <a:buAutoNum type="alphaLcParenBoth"/>
              <a:defRPr/>
            </a:pPr>
            <a:r>
              <a:rPr lang="en-US" altLang="zh-CN" sz="1800" dirty="0" smtClean="0">
                <a:latin typeface="Calibri" panose="020F0502020204030204" pitchFamily="34" charset="0"/>
                <a:cs typeface="Calibri" panose="020F0502020204030204" pitchFamily="34" charset="0"/>
              </a:rPr>
              <a:t>Does the linguistic background of adult learners’ influence the language learning strategies they use?</a:t>
            </a:r>
          </a:p>
          <a:p>
            <a:pPr marL="457200" indent="-457200" eaLnBrk="1" hangingPunct="1">
              <a:lnSpc>
                <a:spcPct val="80000"/>
              </a:lnSpc>
              <a:buFontTx/>
              <a:buAutoNum type="alphaLcParenBoth"/>
              <a:defRPr/>
            </a:pPr>
            <a:r>
              <a:rPr lang="en-US" altLang="zh-CN" sz="1800" dirty="0">
                <a:latin typeface="Calibri" panose="020F0502020204030204" pitchFamily="34" charset="0"/>
                <a:cs typeface="Calibri" panose="020F0502020204030204" pitchFamily="34" charset="0"/>
              </a:rPr>
              <a:t>Does </a:t>
            </a:r>
            <a:r>
              <a:rPr lang="en-US" altLang="zh-CN" sz="1800" dirty="0" smtClean="0">
                <a:latin typeface="Calibri" panose="020F0502020204030204" pitchFamily="34" charset="0"/>
                <a:cs typeface="Calibri" panose="020F0502020204030204" pitchFamily="34" charset="0"/>
              </a:rPr>
              <a:t>the language </a:t>
            </a:r>
            <a:r>
              <a:rPr lang="en-US" altLang="zh-CN" sz="1800" dirty="0">
                <a:latin typeface="Calibri" panose="020F0502020204030204" pitchFamily="34" charset="0"/>
                <a:cs typeface="Calibri" panose="020F0502020204030204" pitchFamily="34" charset="0"/>
              </a:rPr>
              <a:t>proficiency of adult learners’ </a:t>
            </a:r>
            <a:r>
              <a:rPr lang="en-US" altLang="zh-CN" sz="1800" dirty="0" smtClean="0">
                <a:latin typeface="Calibri" panose="020F0502020204030204" pitchFamily="34" charset="0"/>
                <a:cs typeface="Calibri" panose="020F0502020204030204" pitchFamily="34" charset="0"/>
              </a:rPr>
              <a:t>influence the language </a:t>
            </a:r>
            <a:r>
              <a:rPr lang="en-US" altLang="zh-CN" sz="1800" dirty="0">
                <a:latin typeface="Calibri" panose="020F0502020204030204" pitchFamily="34" charset="0"/>
                <a:cs typeface="Calibri" panose="020F0502020204030204" pitchFamily="34" charset="0"/>
              </a:rPr>
              <a:t>learning </a:t>
            </a:r>
            <a:r>
              <a:rPr lang="en-US" altLang="zh-CN" sz="1800" dirty="0" smtClean="0">
                <a:latin typeface="Calibri" panose="020F0502020204030204" pitchFamily="34" charset="0"/>
                <a:cs typeface="Calibri" panose="020F0502020204030204" pitchFamily="34" charset="0"/>
              </a:rPr>
              <a:t>strategies they </a:t>
            </a:r>
            <a:r>
              <a:rPr lang="en-US" altLang="zh-CN" sz="1800" dirty="0">
                <a:latin typeface="Calibri" panose="020F0502020204030204" pitchFamily="34" charset="0"/>
                <a:cs typeface="Calibri" panose="020F0502020204030204" pitchFamily="34" charset="0"/>
              </a:rPr>
              <a:t>use</a:t>
            </a:r>
            <a:r>
              <a:rPr lang="en-US" altLang="zh-CN" sz="1800" dirty="0" smtClean="0">
                <a:latin typeface="Calibri" panose="020F0502020204030204" pitchFamily="34" charset="0"/>
                <a:cs typeface="Calibri" panose="020F0502020204030204" pitchFamily="34" charset="0"/>
              </a:rPr>
              <a:t>?</a:t>
            </a:r>
          </a:p>
          <a:p>
            <a:pPr marL="457200" indent="-457200" eaLnBrk="1" hangingPunct="1">
              <a:lnSpc>
                <a:spcPct val="80000"/>
              </a:lnSpc>
              <a:buFontTx/>
              <a:buAutoNum type="alphaLcParenBoth"/>
              <a:defRPr/>
            </a:pPr>
            <a:endParaRPr lang="en-US" altLang="zh-CN" sz="1800" dirty="0">
              <a:latin typeface="Calibri" panose="020F0502020204030204" pitchFamily="34" charset="0"/>
              <a:cs typeface="Calibri" panose="020F0502020204030204" pitchFamily="34" charset="0"/>
            </a:endParaRPr>
          </a:p>
          <a:p>
            <a:pPr marL="0" indent="0" eaLnBrk="1" hangingPunct="1">
              <a:lnSpc>
                <a:spcPct val="80000"/>
              </a:lnSpc>
              <a:defRPr/>
            </a:pPr>
            <a:endParaRPr lang="en-US" altLang="zh-CN" sz="1800" dirty="0" smtClean="0">
              <a:latin typeface="Calibri" panose="020F0502020204030204" pitchFamily="34" charset="0"/>
              <a:cs typeface="Calibri" panose="020F0502020204030204" pitchFamily="34" charset="0"/>
            </a:endParaRPr>
          </a:p>
          <a:p>
            <a:pPr eaLnBrk="1" hangingPunct="1">
              <a:lnSpc>
                <a:spcPct val="80000"/>
              </a:lnSpc>
              <a:buFontTx/>
              <a:buChar char="•"/>
              <a:defRPr/>
            </a:pPr>
            <a:r>
              <a:rPr lang="en-US" altLang="zh-CN" sz="1800" b="1" dirty="0" smtClean="0">
                <a:latin typeface="Calibri" panose="020F0502020204030204" pitchFamily="34" charset="0"/>
                <a:cs typeface="Calibri" panose="020F0502020204030204" pitchFamily="34" charset="0"/>
              </a:rPr>
              <a:t>Research Question 3 (a and b)</a:t>
            </a:r>
          </a:p>
          <a:p>
            <a:pPr marL="0" indent="0" eaLnBrk="1" hangingPunct="1">
              <a:lnSpc>
                <a:spcPct val="80000"/>
              </a:lnSpc>
              <a:defRPr/>
            </a:pPr>
            <a:r>
              <a:rPr lang="en-US" altLang="zh-CN" sz="1800" dirty="0">
                <a:latin typeface="Calibri" panose="020F0502020204030204" pitchFamily="34" charset="0"/>
                <a:cs typeface="Calibri" panose="020F0502020204030204" pitchFamily="34" charset="0"/>
              </a:rPr>
              <a:t> </a:t>
            </a:r>
            <a:r>
              <a:rPr lang="en-US" altLang="zh-CN" sz="1800" dirty="0" smtClean="0">
                <a:latin typeface="Calibri" panose="020F0502020204030204" pitchFamily="34" charset="0"/>
                <a:cs typeface="Calibri" panose="020F0502020204030204" pitchFamily="34" charset="0"/>
              </a:rPr>
              <a:t>    </a:t>
            </a:r>
          </a:p>
          <a:p>
            <a:pPr marL="457200" indent="-457200" eaLnBrk="1" hangingPunct="1">
              <a:lnSpc>
                <a:spcPct val="80000"/>
              </a:lnSpc>
              <a:buAutoNum type="alphaLcParenBoth"/>
              <a:defRPr/>
            </a:pPr>
            <a:r>
              <a:rPr lang="en-US" altLang="zh-CN" sz="1800" dirty="0" smtClean="0">
                <a:latin typeface="Calibri" panose="020F0502020204030204" pitchFamily="34" charset="0"/>
                <a:cs typeface="Calibri" panose="020F0502020204030204" pitchFamily="34" charset="0"/>
              </a:rPr>
              <a:t>What motivated the learners to study Chinese?</a:t>
            </a:r>
          </a:p>
          <a:p>
            <a:pPr marL="457200" indent="-457200" eaLnBrk="1" hangingPunct="1">
              <a:lnSpc>
                <a:spcPct val="80000"/>
              </a:lnSpc>
              <a:buFontTx/>
              <a:buAutoNum type="alphaLcParenBoth"/>
              <a:defRPr/>
            </a:pPr>
            <a:r>
              <a:rPr lang="en-US" altLang="zh-CN" sz="1800" dirty="0" smtClean="0">
                <a:latin typeface="Calibri" panose="020F0502020204030204" pitchFamily="34" charset="0"/>
                <a:cs typeface="Calibri" panose="020F0502020204030204" pitchFamily="34" charset="0"/>
              </a:rPr>
              <a:t>What currently motivates the </a:t>
            </a:r>
            <a:r>
              <a:rPr lang="en-US" altLang="zh-CN" sz="1800" dirty="0">
                <a:latin typeface="Calibri" panose="020F0502020204030204" pitchFamily="34" charset="0"/>
                <a:cs typeface="Calibri" panose="020F0502020204030204" pitchFamily="34" charset="0"/>
              </a:rPr>
              <a:t>learners to study Chinese?</a:t>
            </a:r>
          </a:p>
          <a:p>
            <a:pPr marL="457200" indent="-457200" eaLnBrk="1" hangingPunct="1">
              <a:lnSpc>
                <a:spcPct val="80000"/>
              </a:lnSpc>
              <a:buAutoNum type="alphaLcParenBoth"/>
              <a:defRPr/>
            </a:pPr>
            <a:endParaRPr lang="en-US" altLang="zh-CN" sz="2000" dirty="0" smtClean="0">
              <a:latin typeface="Calibri" panose="020F0502020204030204" pitchFamily="34" charset="0"/>
              <a:cs typeface="Calibri" panose="020F0502020204030204" pitchFamily="34" charset="0"/>
            </a:endParaRPr>
          </a:p>
          <a:p>
            <a:pPr marL="457200" indent="-457200" eaLnBrk="1" hangingPunct="1">
              <a:lnSpc>
                <a:spcPct val="80000"/>
              </a:lnSpc>
              <a:buAutoNum type="alphaLcParenBoth"/>
              <a:defRPr/>
            </a:pPr>
            <a:endParaRPr lang="en-US" altLang="zh-CN" sz="2000"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GARETH LILEI CHARLIE\0. Photos\2007\20 LL Work 11-2007\02.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5" name="Rectangle 2"/>
          <p:cNvSpPr>
            <a:spLocks noGrp="1" noChangeArrowheads="1"/>
          </p:cNvSpPr>
          <p:nvPr>
            <p:ph type="title"/>
          </p:nvPr>
        </p:nvSpPr>
        <p:spPr>
          <a:xfrm>
            <a:off x="755650" y="0"/>
            <a:ext cx="7627938" cy="1143000"/>
          </a:xfrm>
        </p:spPr>
        <p:txBody>
          <a:bodyPr anchor="ctr"/>
          <a:lstStyle/>
          <a:p>
            <a:pPr eaLnBrk="1" hangingPunct="1">
              <a:spcBef>
                <a:spcPct val="50000"/>
              </a:spcBef>
            </a:pPr>
            <a:r>
              <a:rPr lang="en-GB" altLang="zh-CN" sz="4000" b="1" dirty="0" smtClean="0">
                <a:solidFill>
                  <a:schemeClr val="tx1"/>
                </a:solidFill>
                <a:latin typeface="Calibri" panose="020F0502020204030204" pitchFamily="34" charset="0"/>
                <a:cs typeface="Calibri" panose="020F0502020204030204" pitchFamily="34" charset="0"/>
              </a:rPr>
              <a:t>Methodology</a:t>
            </a:r>
            <a:endParaRPr lang="zh-CN" altLang="en-US" sz="4000" b="1" dirty="0" smtClean="0">
              <a:solidFill>
                <a:schemeClr val="tx1"/>
              </a:solidFill>
              <a:latin typeface="Calibri" panose="020F0502020204030204" pitchFamily="34" charset="0"/>
              <a:cs typeface="Calibri" panose="020F0502020204030204" pitchFamily="34" charset="0"/>
            </a:endParaRPr>
          </a:p>
        </p:txBody>
      </p:sp>
      <p:sp>
        <p:nvSpPr>
          <p:cNvPr id="8196" name="Content Placeholder 2"/>
          <p:cNvSpPr>
            <a:spLocks noGrp="1"/>
          </p:cNvSpPr>
          <p:nvPr>
            <p:ph idx="1"/>
          </p:nvPr>
        </p:nvSpPr>
        <p:spPr>
          <a:xfrm>
            <a:off x="0" y="1412776"/>
            <a:ext cx="9144000" cy="5113883"/>
          </a:xfrm>
        </p:spPr>
        <p:txBody>
          <a:bodyPr/>
          <a:lstStyle/>
          <a:p>
            <a:pPr>
              <a:defRPr/>
            </a:pPr>
            <a:r>
              <a:rPr lang="en-GB" sz="1800" b="1" dirty="0" smtClean="0">
                <a:latin typeface="Calibri" panose="020F0502020204030204" pitchFamily="34" charset="0"/>
                <a:cs typeface="Calibri" panose="020F0502020204030204" pitchFamily="34" charset="0"/>
              </a:rPr>
              <a:t>Participants and Site:  </a:t>
            </a:r>
            <a:r>
              <a:rPr lang="en-GB" sz="1800" dirty="0" smtClean="0">
                <a:latin typeface="Calibri" panose="020F0502020204030204" pitchFamily="34" charset="0"/>
                <a:cs typeface="Calibri" panose="020F0502020204030204" pitchFamily="34" charset="0"/>
              </a:rPr>
              <a:t>63 language learners studying / working at XJTLU </a:t>
            </a:r>
          </a:p>
          <a:p>
            <a:pPr>
              <a:defRPr/>
            </a:pPr>
            <a:r>
              <a:rPr lang="en-GB" sz="1800" dirty="0" smtClean="0">
                <a:latin typeface="Calibri" panose="020F0502020204030204" pitchFamily="34" charset="0"/>
                <a:cs typeface="Calibri" panose="020F0502020204030204" pitchFamily="34" charset="0"/>
              </a:rPr>
              <a:t>30 staff / expatriate residents and 33 institutional / visiting students </a:t>
            </a:r>
          </a:p>
          <a:p>
            <a:pPr>
              <a:defRPr/>
            </a:pPr>
            <a:endParaRPr lang="en-GB" sz="1800" b="1" dirty="0" smtClean="0">
              <a:latin typeface="Calibri" panose="020F0502020204030204" pitchFamily="34" charset="0"/>
              <a:cs typeface="Calibri" panose="020F0502020204030204" pitchFamily="34" charset="0"/>
            </a:endParaRPr>
          </a:p>
          <a:p>
            <a:pPr>
              <a:defRPr/>
            </a:pPr>
            <a:r>
              <a:rPr lang="en-GB" sz="1800" b="1" dirty="0" smtClean="0">
                <a:latin typeface="Calibri" panose="020F0502020204030204" pitchFamily="34" charset="0"/>
                <a:cs typeface="Calibri" panose="020F0502020204030204" pitchFamily="34" charset="0"/>
              </a:rPr>
              <a:t>Research Instrument:  </a:t>
            </a:r>
            <a:r>
              <a:rPr lang="en-GB" sz="1800" dirty="0" smtClean="0">
                <a:latin typeface="Calibri" panose="020F0502020204030204" pitchFamily="34" charset="0"/>
                <a:cs typeface="Calibri" panose="020F0502020204030204" pitchFamily="34" charset="0"/>
              </a:rPr>
              <a:t>Questionnaire</a:t>
            </a:r>
          </a:p>
          <a:p>
            <a:pPr>
              <a:defRPr/>
            </a:pPr>
            <a:r>
              <a:rPr lang="en-GB" sz="1800" dirty="0" smtClean="0">
                <a:latin typeface="Calibri" panose="020F0502020204030204" pitchFamily="34" charset="0"/>
                <a:cs typeface="Calibri" panose="020F0502020204030204" pitchFamily="34" charset="0"/>
              </a:rPr>
              <a:t>Adapted from Oxford’s (1990) Strategy Inventory of Language Learning (SILL)</a:t>
            </a:r>
          </a:p>
          <a:p>
            <a:pPr>
              <a:defRPr/>
            </a:pPr>
            <a:endParaRPr lang="en-GB" sz="1800" b="1" dirty="0" smtClean="0">
              <a:latin typeface="Calibri" panose="020F0502020204030204" pitchFamily="34" charset="0"/>
              <a:cs typeface="Calibri" panose="020F0502020204030204" pitchFamily="34" charset="0"/>
            </a:endParaRPr>
          </a:p>
          <a:p>
            <a:pPr>
              <a:defRPr/>
            </a:pPr>
            <a:r>
              <a:rPr lang="en-GB" sz="1800" b="1" dirty="0" smtClean="0">
                <a:latin typeface="Calibri" panose="020F0502020204030204" pitchFamily="34" charset="0"/>
                <a:cs typeface="Calibri" panose="020F0502020204030204" pitchFamily="34" charset="0"/>
              </a:rPr>
              <a:t>Data Collection: </a:t>
            </a:r>
            <a:r>
              <a:rPr lang="en-GB" sz="1800" dirty="0" smtClean="0">
                <a:latin typeface="Calibri" panose="020F0502020204030204" pitchFamily="34" charset="0"/>
                <a:cs typeface="Calibri" panose="020F0502020204030204" pitchFamily="34" charset="0"/>
              </a:rPr>
              <a:t>In person, via colleagues</a:t>
            </a:r>
          </a:p>
          <a:p>
            <a:pPr>
              <a:defRPr/>
            </a:pPr>
            <a:endParaRPr lang="en-GB" sz="1800" b="1" dirty="0" smtClean="0">
              <a:latin typeface="Calibri" panose="020F0502020204030204" pitchFamily="34" charset="0"/>
              <a:cs typeface="Calibri" panose="020F0502020204030204" pitchFamily="34" charset="0"/>
            </a:endParaRPr>
          </a:p>
          <a:p>
            <a:pPr>
              <a:defRPr/>
            </a:pPr>
            <a:r>
              <a:rPr lang="en-GB" sz="1800" b="1" dirty="0" smtClean="0">
                <a:latin typeface="Calibri" panose="020F0502020204030204" pitchFamily="34" charset="0"/>
                <a:cs typeface="Calibri" panose="020F0502020204030204" pitchFamily="34" charset="0"/>
              </a:rPr>
              <a:t>Ethical Commitments: </a:t>
            </a:r>
            <a:r>
              <a:rPr lang="en-GB" sz="1800" dirty="0" smtClean="0">
                <a:latin typeface="Calibri" panose="020F0502020204030204" pitchFamily="34" charset="0"/>
                <a:cs typeface="Calibri" panose="020F0502020204030204" pitchFamily="34" charset="0"/>
              </a:rPr>
              <a:t>Aligned to XJTLU’s and BERA</a:t>
            </a:r>
            <a:r>
              <a:rPr lang="en-US" altLang="zh-CN" sz="1800" dirty="0" smtClean="0">
                <a:latin typeface="Calibri" panose="020F0502020204030204" pitchFamily="34" charset="0"/>
                <a:cs typeface="Calibri" panose="020F0502020204030204" pitchFamily="34" charset="0"/>
              </a:rPr>
              <a:t> (British </a:t>
            </a:r>
            <a:r>
              <a:rPr lang="en-US" altLang="zh-CN" sz="1800" dirty="0">
                <a:latin typeface="Calibri" panose="020F0502020204030204" pitchFamily="34" charset="0"/>
                <a:cs typeface="Calibri" panose="020F0502020204030204" pitchFamily="34" charset="0"/>
              </a:rPr>
              <a:t>E</a:t>
            </a:r>
            <a:r>
              <a:rPr lang="en-US" altLang="zh-CN" sz="1800" dirty="0" smtClean="0">
                <a:latin typeface="Calibri" panose="020F0502020204030204" pitchFamily="34" charset="0"/>
                <a:cs typeface="Calibri" panose="020F0502020204030204" pitchFamily="34" charset="0"/>
              </a:rPr>
              <a:t>ducation </a:t>
            </a:r>
            <a:r>
              <a:rPr lang="en-US" altLang="zh-CN" sz="1800" dirty="0">
                <a:latin typeface="Calibri" panose="020F0502020204030204" pitchFamily="34" charset="0"/>
                <a:cs typeface="Calibri" panose="020F0502020204030204" pitchFamily="34" charset="0"/>
              </a:rPr>
              <a:t>R</a:t>
            </a:r>
            <a:r>
              <a:rPr lang="en-US" altLang="zh-CN" sz="1800" dirty="0" smtClean="0">
                <a:latin typeface="Calibri" panose="020F0502020204030204" pitchFamily="34" charset="0"/>
                <a:cs typeface="Calibri" panose="020F0502020204030204" pitchFamily="34" charset="0"/>
              </a:rPr>
              <a:t>esearch </a:t>
            </a:r>
            <a:r>
              <a:rPr lang="en-US" altLang="zh-CN" sz="1800" dirty="0">
                <a:latin typeface="Calibri" panose="020F0502020204030204" pitchFamily="34" charset="0"/>
                <a:cs typeface="Calibri" panose="020F0502020204030204" pitchFamily="34" charset="0"/>
              </a:rPr>
              <a:t>A</a:t>
            </a:r>
            <a:r>
              <a:rPr lang="en-US" altLang="zh-CN" sz="1800" dirty="0" smtClean="0">
                <a:latin typeface="Calibri" panose="020F0502020204030204" pitchFamily="34" charset="0"/>
                <a:cs typeface="Calibri" panose="020F0502020204030204" pitchFamily="34" charset="0"/>
              </a:rPr>
              <a:t>ssociation)</a:t>
            </a:r>
          </a:p>
          <a:p>
            <a:pPr>
              <a:defRPr/>
            </a:pPr>
            <a:r>
              <a:rPr lang="en-US" altLang="zh-CN" sz="1800" dirty="0" smtClean="0">
                <a:latin typeface="Calibri" panose="020F0502020204030204" pitchFamily="34" charset="0"/>
                <a:cs typeface="Calibri" panose="020F0502020204030204" pitchFamily="34" charset="0"/>
              </a:rPr>
              <a:t>(e.g. Informed consent, anonymity, </a:t>
            </a:r>
            <a:r>
              <a:rPr lang="en-US" altLang="zh-CN" sz="1800" dirty="0">
                <a:latin typeface="Calibri" panose="020F0502020204030204" pitchFamily="34" charset="0"/>
                <a:cs typeface="Calibri" panose="020F0502020204030204" pitchFamily="34" charset="0"/>
              </a:rPr>
              <a:t>s</a:t>
            </a:r>
            <a:r>
              <a:rPr lang="en-US" altLang="zh-CN" sz="1800" dirty="0" smtClean="0">
                <a:latin typeface="Calibri" panose="020F0502020204030204" pitchFamily="34" charset="0"/>
                <a:cs typeface="Calibri" panose="020F0502020204030204" pitchFamily="34" charset="0"/>
              </a:rPr>
              <a:t>afeguard </a:t>
            </a:r>
            <a:r>
              <a:rPr lang="en-US" altLang="zh-CN" sz="1800" dirty="0">
                <a:latin typeface="Calibri" panose="020F0502020204030204" pitchFamily="34" charset="0"/>
                <a:cs typeface="Calibri" panose="020F0502020204030204" pitchFamily="34" charset="0"/>
              </a:rPr>
              <a:t>p</a:t>
            </a:r>
            <a:r>
              <a:rPr lang="en-US" altLang="zh-CN" sz="1800" dirty="0" smtClean="0">
                <a:latin typeface="Calibri" panose="020F0502020204030204" pitchFamily="34" charset="0"/>
                <a:cs typeface="Calibri" panose="020F0502020204030204" pitchFamily="34" charset="0"/>
              </a:rPr>
              <a:t>articipant wellbeing)</a:t>
            </a:r>
          </a:p>
          <a:p>
            <a:pPr>
              <a:defRPr/>
            </a:pPr>
            <a:endParaRPr lang="en-GB" sz="1800" b="1" dirty="0" smtClean="0">
              <a:latin typeface="Calibri" panose="020F0502020204030204" pitchFamily="34" charset="0"/>
              <a:cs typeface="Calibri" panose="020F0502020204030204" pitchFamily="34" charset="0"/>
            </a:endParaRPr>
          </a:p>
          <a:p>
            <a:pPr>
              <a:defRPr/>
            </a:pPr>
            <a:r>
              <a:rPr lang="en-GB" sz="1800" b="1" dirty="0" smtClean="0">
                <a:latin typeface="Calibri" panose="020F0502020204030204" pitchFamily="34" charset="0"/>
                <a:cs typeface="Calibri" panose="020F0502020204030204" pitchFamily="34" charset="0"/>
              </a:rPr>
              <a:t>Data Analysis: </a:t>
            </a:r>
            <a:r>
              <a:rPr lang="en-GB" sz="1800" dirty="0" smtClean="0">
                <a:latin typeface="Calibri" panose="020F0502020204030204" pitchFamily="34" charset="0"/>
                <a:cs typeface="Calibri" panose="020F0502020204030204" pitchFamily="34" charset="0"/>
              </a:rPr>
              <a:t>Descriptive</a:t>
            </a:r>
            <a:endParaRPr lang="en-GB" sz="1800" b="1" dirty="0" smtClean="0"/>
          </a:p>
          <a:p>
            <a:pPr>
              <a:defRPr/>
            </a:pPr>
            <a:endParaRPr lang="en-GB" sz="1800" b="1" dirty="0" smtClean="0"/>
          </a:p>
          <a:p>
            <a:pPr>
              <a:defRPr/>
            </a:pPr>
            <a:endParaRPr lang="en-GB" sz="1800" b="1" dirty="0" smtClean="0"/>
          </a:p>
          <a:p>
            <a:pPr>
              <a:defRPr/>
            </a:pPr>
            <a:endParaRPr lang="en-GB" sz="1800" b="1" dirty="0" smtClean="0"/>
          </a:p>
          <a:p>
            <a:pPr>
              <a:defRPr/>
            </a:pPr>
            <a:endParaRPr lang="en-GB" sz="1800" b="1" dirty="0" smtClean="0"/>
          </a:p>
          <a:p>
            <a:pPr>
              <a:defRPr/>
            </a:pPr>
            <a:endParaRPr lang="en-GB" sz="2100" dirty="0" smtClean="0"/>
          </a:p>
          <a:p>
            <a:pPr>
              <a:defRPr/>
            </a:pPr>
            <a:endParaRPr lang="en-GB" sz="2300" dirty="0" smtClean="0"/>
          </a:p>
          <a:p>
            <a:pPr>
              <a:defRPr/>
            </a:pPr>
            <a:endParaRPr lang="en-GB" sz="2400" dirty="0" smtClean="0"/>
          </a:p>
          <a:p>
            <a:pPr>
              <a:defRPr/>
            </a:pPr>
            <a:endParaRPr lang="en-GB" sz="2400" dirty="0" smtClean="0"/>
          </a:p>
        </p:txBody>
      </p:sp>
    </p:spTree>
    <p:extLst>
      <p:ext uri="{BB962C8B-B14F-4D97-AF65-F5344CB8AC3E}">
        <p14:creationId xmlns:p14="http://schemas.microsoft.com/office/powerpoint/2010/main" val="263871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9144000" cy="936625"/>
          </a:xfrm>
        </p:spPr>
        <p:txBody>
          <a:bodyPr anchor="ctr"/>
          <a:lstStyle/>
          <a:p>
            <a:pPr eaLnBrk="1" hangingPunct="1"/>
            <a:r>
              <a:rPr lang="en-GB" altLang="zh-CN" sz="4000" b="1" dirty="0" smtClean="0">
                <a:solidFill>
                  <a:schemeClr val="tx1"/>
                </a:solidFill>
                <a:latin typeface="Calibri" panose="020F0502020204030204" pitchFamily="34" charset="0"/>
                <a:cs typeface="Calibri" panose="020F0502020204030204" pitchFamily="34" charset="0"/>
              </a:rPr>
              <a:t>Chinese Language Learning Strategies</a:t>
            </a:r>
            <a:endParaRPr lang="zh-CN" altLang="en-GB" sz="4000" b="1" dirty="0" smtClean="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9701"/>
            <a:ext cx="9144000" cy="4718597"/>
          </a:xfrm>
          <a:prstGeom prst="rect">
            <a:avLst/>
          </a:prstGeom>
        </p:spPr>
      </p:pic>
    </p:spTree>
    <p:extLst>
      <p:ext uri="{BB962C8B-B14F-4D97-AF65-F5344CB8AC3E}">
        <p14:creationId xmlns:p14="http://schemas.microsoft.com/office/powerpoint/2010/main" val="93968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755650" y="0"/>
            <a:ext cx="7627938" cy="1143000"/>
          </a:xfrm>
        </p:spPr>
        <p:txBody>
          <a:bodyPr anchor="ctr"/>
          <a:lstStyle/>
          <a:p>
            <a:pPr eaLnBrk="1" hangingPunct="1">
              <a:spcBef>
                <a:spcPct val="50000"/>
              </a:spcBef>
            </a:pPr>
            <a:r>
              <a:rPr lang="en-GB" altLang="zh-CN" sz="4000" b="1" dirty="0" smtClean="0">
                <a:solidFill>
                  <a:schemeClr val="tx1"/>
                </a:solidFill>
                <a:latin typeface="Calibri" panose="020F0502020204030204" pitchFamily="34" charset="0"/>
                <a:cs typeface="Calibri" panose="020F0502020204030204" pitchFamily="34" charset="0"/>
              </a:rPr>
              <a:t>Research Question 1</a:t>
            </a:r>
            <a:endParaRPr lang="zh-CN" altLang="en-US" sz="4000" b="1" dirty="0" smtClean="0">
              <a:solidFill>
                <a:schemeClr val="tx1"/>
              </a:solidFill>
              <a:latin typeface="Calibri" panose="020F0502020204030204" pitchFamily="34" charset="0"/>
              <a:cs typeface="Calibri" panose="020F0502020204030204" pitchFamily="34" charset="0"/>
            </a:endParaRPr>
          </a:p>
        </p:txBody>
      </p:sp>
      <p:sp>
        <p:nvSpPr>
          <p:cNvPr id="8196" name="Content Placeholder 2"/>
          <p:cNvSpPr>
            <a:spLocks noGrp="1"/>
          </p:cNvSpPr>
          <p:nvPr>
            <p:ph idx="1"/>
          </p:nvPr>
        </p:nvSpPr>
        <p:spPr>
          <a:xfrm>
            <a:off x="0" y="1556791"/>
            <a:ext cx="9144000" cy="5113883"/>
          </a:xfrm>
        </p:spPr>
        <p:txBody>
          <a:bodyPr/>
          <a:lstStyle/>
          <a:p>
            <a:pPr>
              <a:defRPr/>
            </a:pPr>
            <a:endParaRPr lang="en-GB" sz="1800" b="1" dirty="0" smtClean="0"/>
          </a:p>
          <a:p>
            <a:pPr>
              <a:defRPr/>
            </a:pPr>
            <a:endParaRPr lang="en-GB" sz="1800" b="1" dirty="0" smtClean="0"/>
          </a:p>
          <a:p>
            <a:pPr>
              <a:defRPr/>
            </a:pPr>
            <a:endParaRPr lang="en-GB" sz="1800" b="1" dirty="0" smtClean="0"/>
          </a:p>
          <a:p>
            <a:pPr>
              <a:defRPr/>
            </a:pPr>
            <a:endParaRPr lang="en-GB" sz="1800" b="1" dirty="0" smtClean="0"/>
          </a:p>
          <a:p>
            <a:pPr>
              <a:defRPr/>
            </a:pPr>
            <a:endParaRPr lang="en-GB" sz="2100" dirty="0" smtClean="0"/>
          </a:p>
          <a:p>
            <a:pPr>
              <a:defRPr/>
            </a:pPr>
            <a:endParaRPr lang="en-GB" sz="2300" dirty="0" smtClean="0"/>
          </a:p>
          <a:p>
            <a:pPr>
              <a:defRPr/>
            </a:pPr>
            <a:endParaRPr lang="en-GB" sz="2400" dirty="0" smtClean="0"/>
          </a:p>
          <a:p>
            <a:pPr>
              <a:defRPr/>
            </a:pPr>
            <a:endParaRPr lang="en-GB" sz="2400" dirty="0" smtClean="0"/>
          </a:p>
        </p:txBody>
      </p:sp>
      <p:sp>
        <p:nvSpPr>
          <p:cNvPr id="5" name="Content Placeholder 2"/>
          <p:cNvSpPr txBox="1">
            <a:spLocks/>
          </p:cNvSpPr>
          <p:nvPr/>
        </p:nvSpPr>
        <p:spPr bwMode="auto">
          <a:xfrm>
            <a:off x="0" y="1412776"/>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lnSpc>
                <a:spcPct val="80000"/>
              </a:lnSpc>
              <a:defRPr/>
            </a:pPr>
            <a:r>
              <a:rPr lang="en-US" altLang="zh-CN" sz="1800" dirty="0">
                <a:latin typeface="Calibri" panose="020F0502020204030204" pitchFamily="34" charset="0"/>
                <a:cs typeface="Calibri" panose="020F0502020204030204" pitchFamily="34" charset="0"/>
              </a:rPr>
              <a:t>What Chinese language learning strategies do adult learners’ use</a:t>
            </a:r>
            <a:r>
              <a:rPr lang="en-US" altLang="zh-CN" sz="1800" dirty="0" smtClean="0">
                <a:latin typeface="Calibri" panose="020F0502020204030204" pitchFamily="34" charset="0"/>
                <a:cs typeface="Calibri" panose="020F0502020204030204" pitchFamily="34" charset="0"/>
              </a:rPr>
              <a:t>?</a:t>
            </a:r>
            <a:endParaRPr lang="en-US" altLang="zh-CN" sz="1800" dirty="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30673821"/>
              </p:ext>
            </p:extLst>
          </p:nvPr>
        </p:nvGraphicFramePr>
        <p:xfrm>
          <a:off x="1907704" y="2060848"/>
          <a:ext cx="5040560" cy="2966720"/>
        </p:xfrm>
        <a:graphic>
          <a:graphicData uri="http://schemas.openxmlformats.org/drawingml/2006/table">
            <a:tbl>
              <a:tblPr firstRow="1" bandRow="1">
                <a:tableStyleId>{5C22544A-7EE6-4342-B048-85BDC9FD1C3A}</a:tableStyleId>
              </a:tblPr>
              <a:tblGrid>
                <a:gridCol w="2520280"/>
                <a:gridCol w="2520280"/>
              </a:tblGrid>
              <a:tr h="370840">
                <a:tc>
                  <a:txBody>
                    <a:bodyPr/>
                    <a:lstStyle/>
                    <a:p>
                      <a:pPr algn="ctr" fontAlgn="b"/>
                      <a:r>
                        <a:rPr lang="en-US" sz="1200" b="1" i="0" u="none" strike="noStrike" dirty="0" smtClean="0">
                          <a:solidFill>
                            <a:srgbClr val="000000"/>
                          </a:solidFill>
                          <a:effectLst/>
                          <a:latin typeface="Calibri"/>
                        </a:rPr>
                        <a:t>Strategy</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rgbClr val="000000"/>
                          </a:solidFill>
                          <a:effectLst/>
                          <a:latin typeface="Calibri"/>
                        </a:rPr>
                        <a:t>Mean (Standard Deviation)</a:t>
                      </a:r>
                      <a:endParaRPr lang="en-US" sz="1200" b="1" i="0" u="none" strike="noStrike" dirty="0">
                        <a:solidFill>
                          <a:srgbClr val="000000"/>
                        </a:solidFill>
                        <a:effectLst/>
                        <a:latin typeface="Calibri"/>
                      </a:endParaRPr>
                    </a:p>
                  </a:txBody>
                  <a:tcPr marL="9525" marR="9525" marT="9525" marB="0" anchor="ctr">
                    <a:solidFill>
                      <a:schemeClr val="bg1"/>
                    </a:solidFill>
                  </a:tcPr>
                </a:tc>
              </a:tr>
              <a:tr h="370840">
                <a:tc>
                  <a:txBody>
                    <a:bodyPr/>
                    <a:lstStyle/>
                    <a:p>
                      <a:pPr algn="l" fontAlgn="b"/>
                      <a:r>
                        <a:rPr lang="en-US" sz="1200" b="0" i="0" u="none" strike="noStrike" dirty="0">
                          <a:solidFill>
                            <a:schemeClr val="bg1"/>
                          </a:solidFill>
                          <a:effectLst/>
                          <a:latin typeface="Calibri"/>
                        </a:rPr>
                        <a:t>Social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3.57 (</a:t>
                      </a:r>
                      <a:r>
                        <a:rPr lang="en-US" sz="1200" b="0" i="0" u="none" strike="noStrike" dirty="0">
                          <a:solidFill>
                            <a:schemeClr val="bg1"/>
                          </a:solidFill>
                          <a:effectLst/>
                          <a:latin typeface="Calibri"/>
                        </a:rPr>
                        <a:t>1.05)</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Compensation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3.30 (</a:t>
                      </a:r>
                      <a:r>
                        <a:rPr lang="en-US" sz="1200" b="0" i="0" u="none" strike="noStrike" dirty="0">
                          <a:solidFill>
                            <a:schemeClr val="bg1"/>
                          </a:solidFill>
                          <a:effectLst/>
                          <a:latin typeface="Calibri"/>
                        </a:rPr>
                        <a:t>1.18)</a:t>
                      </a:r>
                    </a:p>
                  </a:txBody>
                  <a:tcPr marL="9525" marR="9525" marT="9525" marB="0" anchor="ctr">
                    <a:solidFill>
                      <a:srgbClr val="0070C0"/>
                    </a:solidFill>
                  </a:tcPr>
                </a:tc>
              </a:tr>
              <a:tr h="370840">
                <a:tc>
                  <a:txBody>
                    <a:bodyPr/>
                    <a:lstStyle/>
                    <a:p>
                      <a:pPr algn="l" fontAlgn="b"/>
                      <a:r>
                        <a:rPr lang="en-US" sz="1200" b="0" i="0" u="none" strike="noStrike" dirty="0" smtClean="0">
                          <a:solidFill>
                            <a:schemeClr val="bg1"/>
                          </a:solidFill>
                          <a:effectLst/>
                          <a:latin typeface="Calibri"/>
                        </a:rPr>
                        <a:t>Metacognitive </a:t>
                      </a:r>
                      <a:r>
                        <a:rPr lang="en-US" sz="1200" b="0" i="0" u="none" strike="noStrike" dirty="0">
                          <a:solidFill>
                            <a:schemeClr val="bg1"/>
                          </a:solidFill>
                          <a:effectLst/>
                          <a:latin typeface="Calibri"/>
                        </a:rPr>
                        <a:t>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3.13 (</a:t>
                      </a:r>
                      <a:r>
                        <a:rPr lang="en-US" sz="1200" b="0" i="0" u="none" strike="noStrike" dirty="0">
                          <a:solidFill>
                            <a:schemeClr val="bg1"/>
                          </a:solidFill>
                          <a:effectLst/>
                          <a:latin typeface="Calibri"/>
                        </a:rPr>
                        <a:t>1.72)</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Cognitive Strategy</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3.10 (</a:t>
                      </a:r>
                      <a:r>
                        <a:rPr lang="en-US" sz="1200" b="0" i="0" u="none" strike="noStrike" dirty="0">
                          <a:solidFill>
                            <a:schemeClr val="bg1"/>
                          </a:solidFill>
                          <a:effectLst/>
                          <a:latin typeface="Calibri"/>
                        </a:rPr>
                        <a:t>1.20)</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Memory Strategy</a:t>
                      </a: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2.84 (</a:t>
                      </a:r>
                      <a:r>
                        <a:rPr lang="en-US" sz="1200" b="0" i="0" u="none" strike="noStrike" dirty="0">
                          <a:solidFill>
                            <a:schemeClr val="bg1"/>
                          </a:solidFill>
                          <a:effectLst/>
                          <a:latin typeface="Calibri"/>
                        </a:rPr>
                        <a:t>1.20)</a:t>
                      </a:r>
                    </a:p>
                  </a:txBody>
                  <a:tcPr marL="9525" marR="9525" marT="9525" marB="0" anchor="ctr">
                    <a:solidFill>
                      <a:schemeClr val="bg1">
                        <a:lumMod val="50000"/>
                      </a:schemeClr>
                    </a:solidFill>
                  </a:tcPr>
                </a:tc>
              </a:tr>
              <a:tr h="370840">
                <a:tc>
                  <a:txBody>
                    <a:bodyPr/>
                    <a:lstStyle/>
                    <a:p>
                      <a:pPr algn="l" fontAlgn="b"/>
                      <a:r>
                        <a:rPr lang="en-US" sz="1200" b="0" i="0" u="none" strike="noStrike" dirty="0">
                          <a:solidFill>
                            <a:schemeClr val="bg1"/>
                          </a:solidFill>
                          <a:effectLst/>
                          <a:latin typeface="Calibri"/>
                        </a:rPr>
                        <a:t>Affective Strategy</a:t>
                      </a: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2.69 (</a:t>
                      </a:r>
                      <a:r>
                        <a:rPr lang="en-US" sz="1200" b="0" i="0" u="none" strike="noStrike" dirty="0">
                          <a:solidFill>
                            <a:schemeClr val="bg1"/>
                          </a:solidFill>
                          <a:effectLst/>
                          <a:latin typeface="Calibri"/>
                        </a:rPr>
                        <a:t>1.28)</a:t>
                      </a:r>
                    </a:p>
                  </a:txBody>
                  <a:tcPr marL="9525" marR="9525" marT="9525" marB="0" anchor="ctr">
                    <a:solidFill>
                      <a:schemeClr val="bg1">
                        <a:lumMod val="50000"/>
                      </a:schemeClr>
                    </a:solidFill>
                  </a:tcPr>
                </a:tc>
              </a:tr>
              <a:tr h="370840">
                <a:tc>
                  <a:txBody>
                    <a:bodyPr/>
                    <a:lstStyle/>
                    <a:p>
                      <a:pPr algn="ctr" fontAlgn="b"/>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smtClean="0">
                          <a:solidFill>
                            <a:srgbClr val="000000"/>
                          </a:solidFill>
                          <a:effectLst/>
                          <a:latin typeface="Calibri"/>
                        </a:rPr>
                        <a:t>(N = 63)</a:t>
                      </a:r>
                      <a:endParaRPr lang="en-US" sz="1200" b="1"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9" name="Content Placeholder 2"/>
          <p:cNvSpPr txBox="1">
            <a:spLocks/>
          </p:cNvSpPr>
          <p:nvPr/>
        </p:nvSpPr>
        <p:spPr bwMode="auto">
          <a:xfrm>
            <a:off x="-15577" y="5301208"/>
            <a:ext cx="4803601"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171450"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Social strategies: </a:t>
            </a:r>
            <a:r>
              <a:rPr lang="en-US" sz="1200" dirty="0">
                <a:latin typeface="Calibri" panose="020F0502020204030204" pitchFamily="34" charset="0"/>
                <a:cs typeface="Calibri" panose="020F0502020204030204" pitchFamily="34" charset="0"/>
              </a:rPr>
              <a:t>learning with </a:t>
            </a:r>
            <a:r>
              <a:rPr lang="en-US" sz="1200" dirty="0" smtClean="0">
                <a:latin typeface="Calibri" panose="020F0502020204030204" pitchFamily="34" charset="0"/>
                <a:cs typeface="Calibri" panose="020F0502020204030204" pitchFamily="34" charset="0"/>
              </a:rPr>
              <a:t>others</a:t>
            </a: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Compensation </a:t>
            </a:r>
            <a:r>
              <a:rPr lang="en-US" sz="1200" dirty="0" smtClean="0">
                <a:latin typeface="Calibri" panose="020F0502020204030204" pitchFamily="34" charset="0"/>
                <a:cs typeface="Calibri" panose="020F0502020204030204" pitchFamily="34" charset="0"/>
              </a:rPr>
              <a:t>strategies: using </a:t>
            </a:r>
            <a:r>
              <a:rPr lang="en-US" sz="1200" dirty="0">
                <a:latin typeface="Calibri" panose="020F0502020204030204" pitchFamily="34" charset="0"/>
                <a:cs typeface="Calibri" panose="020F0502020204030204" pitchFamily="34" charset="0"/>
              </a:rPr>
              <a:t>the language despite </a:t>
            </a:r>
            <a:r>
              <a:rPr lang="en-US" sz="1200" dirty="0" smtClean="0">
                <a:latin typeface="Calibri" panose="020F0502020204030204" pitchFamily="34" charset="0"/>
                <a:cs typeface="Calibri" panose="020F0502020204030204" pitchFamily="34" charset="0"/>
              </a:rPr>
              <a:t>lacking knowledge</a:t>
            </a: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Metacognitive </a:t>
            </a:r>
            <a:r>
              <a:rPr lang="en-US" sz="1200" dirty="0" smtClean="0">
                <a:latin typeface="Calibri" panose="020F0502020204030204" pitchFamily="34" charset="0"/>
                <a:cs typeface="Calibri" panose="020F0502020204030204" pitchFamily="34" charset="0"/>
              </a:rPr>
              <a:t>strategies: </a:t>
            </a:r>
            <a:r>
              <a:rPr lang="en-US" sz="1200" dirty="0">
                <a:latin typeface="Calibri" panose="020F0502020204030204" pitchFamily="34" charset="0"/>
                <a:cs typeface="Calibri" panose="020F0502020204030204" pitchFamily="34" charset="0"/>
              </a:rPr>
              <a:t>coordinating the learning </a:t>
            </a:r>
            <a:r>
              <a:rPr lang="en-US" sz="1200" dirty="0" smtClean="0">
                <a:latin typeface="Calibri" panose="020F0502020204030204" pitchFamily="34" charset="0"/>
                <a:cs typeface="Calibri" panose="020F0502020204030204" pitchFamily="34" charset="0"/>
              </a:rPr>
              <a:t>process</a:t>
            </a: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Cognitive </a:t>
            </a:r>
            <a:r>
              <a:rPr lang="en-US" sz="1200" dirty="0" smtClean="0">
                <a:latin typeface="Calibri" panose="020F0502020204030204" pitchFamily="34" charset="0"/>
                <a:cs typeface="Calibri" panose="020F0502020204030204" pitchFamily="34" charset="0"/>
              </a:rPr>
              <a:t>strategies:  understanding </a:t>
            </a:r>
            <a:r>
              <a:rPr lang="en-US" sz="1200" dirty="0">
                <a:latin typeface="Calibri" panose="020F0502020204030204" pitchFamily="34" charset="0"/>
                <a:cs typeface="Calibri" panose="020F0502020204030204" pitchFamily="34" charset="0"/>
              </a:rPr>
              <a:t>and producing the </a:t>
            </a:r>
            <a:r>
              <a:rPr lang="en-US" sz="1200" dirty="0" smtClean="0">
                <a:latin typeface="Calibri" panose="020F0502020204030204" pitchFamily="34" charset="0"/>
                <a:cs typeface="Calibri" panose="020F0502020204030204" pitchFamily="34" charset="0"/>
              </a:rPr>
              <a:t>language</a:t>
            </a: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Memory </a:t>
            </a:r>
            <a:r>
              <a:rPr lang="en-US" sz="1200" dirty="0" smtClean="0">
                <a:latin typeface="Calibri" panose="020F0502020204030204" pitchFamily="34" charset="0"/>
                <a:cs typeface="Calibri" panose="020F0502020204030204" pitchFamily="34" charset="0"/>
              </a:rPr>
              <a:t>strategies: remembering </a:t>
            </a:r>
            <a:r>
              <a:rPr lang="en-US" sz="1200" dirty="0">
                <a:latin typeface="Calibri" panose="020F0502020204030204" pitchFamily="34" charset="0"/>
                <a:cs typeface="Calibri" panose="020F0502020204030204" pitchFamily="34" charset="0"/>
              </a:rPr>
              <a:t>and retrieving new </a:t>
            </a:r>
            <a:r>
              <a:rPr lang="en-US" sz="1200" dirty="0" smtClean="0">
                <a:latin typeface="Calibri" panose="020F0502020204030204" pitchFamily="34" charset="0"/>
                <a:cs typeface="Calibri" panose="020F0502020204030204" pitchFamily="34" charset="0"/>
              </a:rPr>
              <a:t>information</a:t>
            </a: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Affective </a:t>
            </a:r>
            <a:r>
              <a:rPr lang="en-US" sz="1200" dirty="0" smtClean="0">
                <a:latin typeface="Calibri" panose="020F0502020204030204" pitchFamily="34" charset="0"/>
                <a:cs typeface="Calibri" panose="020F0502020204030204" pitchFamily="34" charset="0"/>
              </a:rPr>
              <a:t>strategies: regulating emotions</a:t>
            </a:r>
            <a:endParaRPr lang="en-US" sz="1200" dirty="0">
              <a:latin typeface="Calibri" panose="020F0502020204030204" pitchFamily="34" charset="0"/>
              <a:cs typeface="Calibri" panose="020F0502020204030204" pitchFamily="34" charset="0"/>
            </a:endParaRPr>
          </a:p>
          <a:p>
            <a:pPr>
              <a:defRPr/>
            </a:pPr>
            <a:r>
              <a:rPr lang="en-GB" sz="1800" b="1" kern="0" dirty="0" smtClean="0"/>
              <a:t> </a:t>
            </a:r>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sp>
        <p:nvSpPr>
          <p:cNvPr id="7" name="Content Placeholder 2"/>
          <p:cNvSpPr txBox="1">
            <a:spLocks/>
          </p:cNvSpPr>
          <p:nvPr/>
        </p:nvSpPr>
        <p:spPr bwMode="auto">
          <a:xfrm>
            <a:off x="5220072" y="5301208"/>
            <a:ext cx="3923928"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171450"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5 = Almost Always True</a:t>
            </a:r>
          </a:p>
          <a:p>
            <a:pPr marL="171450"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4 = Usually True</a:t>
            </a:r>
          </a:p>
          <a:p>
            <a:pPr marL="171450"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3 = Somewhat True</a:t>
            </a:r>
          </a:p>
          <a:p>
            <a:pPr marL="171450"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2 = Usually Not True</a:t>
            </a:r>
          </a:p>
          <a:p>
            <a:pPr marL="171450"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1 = Rarely, If Ever, True</a:t>
            </a:r>
            <a:endParaRPr lang="en-US" sz="1200" dirty="0">
              <a:latin typeface="Calibri" panose="020F0502020204030204" pitchFamily="34" charset="0"/>
              <a:cs typeface="Calibri" panose="020F0502020204030204" pitchFamily="34" charset="0"/>
            </a:endParaRPr>
          </a:p>
          <a:p>
            <a:pPr>
              <a:defRPr/>
            </a:pPr>
            <a:r>
              <a:rPr lang="en-GB" sz="1800" b="1" kern="0" dirty="0" smtClean="0"/>
              <a:t> </a:t>
            </a:r>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spTree>
    <p:extLst>
      <p:ext uri="{BB962C8B-B14F-4D97-AF65-F5344CB8AC3E}">
        <p14:creationId xmlns:p14="http://schemas.microsoft.com/office/powerpoint/2010/main" val="2073575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755650" y="0"/>
            <a:ext cx="7627938" cy="1143000"/>
          </a:xfrm>
        </p:spPr>
        <p:txBody>
          <a:bodyPr anchor="ctr"/>
          <a:lstStyle/>
          <a:p>
            <a:pPr eaLnBrk="1" hangingPunct="1">
              <a:spcBef>
                <a:spcPct val="50000"/>
              </a:spcBef>
            </a:pPr>
            <a:r>
              <a:rPr lang="en-GB" altLang="zh-CN" sz="4000" b="1" dirty="0" smtClean="0">
                <a:solidFill>
                  <a:schemeClr val="tx1"/>
                </a:solidFill>
                <a:latin typeface="Calibri" panose="020F0502020204030204" pitchFamily="34" charset="0"/>
                <a:cs typeface="Calibri" panose="020F0502020204030204" pitchFamily="34" charset="0"/>
              </a:rPr>
              <a:t>Research Question 2a </a:t>
            </a:r>
            <a:r>
              <a:rPr lang="en-GB" altLang="zh-CN" sz="1200" dirty="0" smtClean="0">
                <a:solidFill>
                  <a:schemeClr val="tx1"/>
                </a:solidFill>
                <a:latin typeface="Calibri" panose="020F0502020204030204" pitchFamily="34" charset="0"/>
                <a:cs typeface="Calibri" panose="020F0502020204030204" pitchFamily="34" charset="0"/>
              </a:rPr>
              <a:t>(All)</a:t>
            </a:r>
            <a:endParaRPr lang="zh-CN" altLang="en-US" sz="1200" dirty="0" smtClean="0">
              <a:solidFill>
                <a:schemeClr val="tx1"/>
              </a:solidFill>
              <a:latin typeface="Calibri" panose="020F0502020204030204" pitchFamily="34" charset="0"/>
              <a:cs typeface="Calibri" panose="020F0502020204030204" pitchFamily="34" charset="0"/>
            </a:endParaRPr>
          </a:p>
        </p:txBody>
      </p:sp>
      <p:sp>
        <p:nvSpPr>
          <p:cNvPr id="8196" name="Content Placeholder 2"/>
          <p:cNvSpPr>
            <a:spLocks noGrp="1"/>
          </p:cNvSpPr>
          <p:nvPr>
            <p:ph idx="1"/>
          </p:nvPr>
        </p:nvSpPr>
        <p:spPr>
          <a:xfrm>
            <a:off x="0" y="1556791"/>
            <a:ext cx="9144000" cy="5113883"/>
          </a:xfrm>
        </p:spPr>
        <p:txBody>
          <a:bodyPr/>
          <a:lstStyle/>
          <a:p>
            <a:pPr>
              <a:defRPr/>
            </a:pPr>
            <a:endParaRPr lang="en-GB" sz="1800" b="1" dirty="0" smtClean="0"/>
          </a:p>
          <a:p>
            <a:pPr>
              <a:defRPr/>
            </a:pPr>
            <a:endParaRPr lang="en-GB" sz="1800" b="1" dirty="0" smtClean="0"/>
          </a:p>
          <a:p>
            <a:pPr>
              <a:defRPr/>
            </a:pPr>
            <a:endParaRPr lang="en-GB" sz="1800" b="1" dirty="0" smtClean="0"/>
          </a:p>
          <a:p>
            <a:pPr>
              <a:defRPr/>
            </a:pPr>
            <a:endParaRPr lang="en-GB" sz="1800" b="1" dirty="0" smtClean="0"/>
          </a:p>
          <a:p>
            <a:pPr>
              <a:defRPr/>
            </a:pPr>
            <a:endParaRPr lang="en-GB" sz="2100" dirty="0" smtClean="0"/>
          </a:p>
          <a:p>
            <a:pPr>
              <a:defRPr/>
            </a:pPr>
            <a:endParaRPr lang="en-GB" sz="2300" dirty="0" smtClean="0"/>
          </a:p>
          <a:p>
            <a:pPr>
              <a:defRPr/>
            </a:pPr>
            <a:endParaRPr lang="en-GB" sz="2400" dirty="0" smtClean="0"/>
          </a:p>
        </p:txBody>
      </p:sp>
      <p:sp>
        <p:nvSpPr>
          <p:cNvPr id="5" name="Content Placeholder 2"/>
          <p:cNvSpPr txBox="1">
            <a:spLocks/>
          </p:cNvSpPr>
          <p:nvPr/>
        </p:nvSpPr>
        <p:spPr bwMode="auto">
          <a:xfrm>
            <a:off x="-15577" y="1744117"/>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defRPr/>
            </a:pPr>
            <a:endParaRPr lang="en-GB" sz="1800" b="1" kern="0" dirty="0" smtClean="0"/>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graphicFrame>
        <p:nvGraphicFramePr>
          <p:cNvPr id="3" name="Table 2"/>
          <p:cNvGraphicFramePr>
            <a:graphicFrameLocks noGrp="1"/>
          </p:cNvGraphicFramePr>
          <p:nvPr>
            <p:extLst>
              <p:ext uri="{D42A27DB-BD31-4B8C-83A1-F6EECF244321}">
                <p14:modId xmlns:p14="http://schemas.microsoft.com/office/powerpoint/2010/main" val="2498743206"/>
              </p:ext>
            </p:extLst>
          </p:nvPr>
        </p:nvGraphicFramePr>
        <p:xfrm>
          <a:off x="179512" y="2276872"/>
          <a:ext cx="8784978" cy="2966720"/>
        </p:xfrm>
        <a:graphic>
          <a:graphicData uri="http://schemas.openxmlformats.org/drawingml/2006/table">
            <a:tbl>
              <a:tblPr firstRow="1" bandRow="1">
                <a:tableStyleId>{5C22544A-7EE6-4342-B048-85BDC9FD1C3A}</a:tableStyleId>
              </a:tblPr>
              <a:tblGrid>
                <a:gridCol w="1464163"/>
                <a:gridCol w="1464163"/>
                <a:gridCol w="1464163"/>
                <a:gridCol w="1464163"/>
                <a:gridCol w="1464163"/>
                <a:gridCol w="1464163"/>
              </a:tblGrid>
              <a:tr h="370840">
                <a:tc>
                  <a:txBody>
                    <a:bodyPr/>
                    <a:lstStyle/>
                    <a:p>
                      <a:pPr algn="ctr" fontAlgn="b"/>
                      <a:r>
                        <a:rPr lang="en-US" sz="1200" b="1" i="0" u="none" strike="noStrike" dirty="0" smtClean="0">
                          <a:solidFill>
                            <a:schemeClr val="tx1"/>
                          </a:solidFill>
                          <a:effectLst/>
                          <a:latin typeface="Calibri"/>
                        </a:rPr>
                        <a:t>Strategy</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ctr"/>
                      <a:r>
                        <a:rPr lang="en-US" sz="1200" b="1" i="0" u="none" strike="noStrike" dirty="0">
                          <a:solidFill>
                            <a:schemeClr val="tx1"/>
                          </a:solidFill>
                          <a:effectLst/>
                          <a:latin typeface="Calibri"/>
                        </a:rPr>
                        <a:t>Indo-European</a:t>
                      </a:r>
                    </a:p>
                  </a:txBody>
                  <a:tcPr marL="9525" marR="9525" marT="9525" marB="0" anchor="ctr">
                    <a:solidFill>
                      <a:schemeClr val="bg1"/>
                    </a:solidFill>
                  </a:tcPr>
                </a:tc>
                <a:tc>
                  <a:txBody>
                    <a:bodyPr/>
                    <a:lstStyle/>
                    <a:p>
                      <a:pPr algn="ctr" fontAlgn="b"/>
                      <a:r>
                        <a:rPr lang="en-US" sz="1200" b="1" i="0" u="none" strike="noStrike" dirty="0">
                          <a:solidFill>
                            <a:schemeClr val="tx1"/>
                          </a:solidFill>
                          <a:effectLst/>
                          <a:latin typeface="Calibri"/>
                        </a:rPr>
                        <a:t>Sino-Tibetan</a:t>
                      </a: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Austronesian</a:t>
                      </a:r>
                      <a:endParaRPr lang="en-US"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a:solidFill>
                            <a:schemeClr val="tx1"/>
                          </a:solidFill>
                          <a:effectLst/>
                          <a:latin typeface="Calibri"/>
                        </a:rPr>
                        <a:t>Semito-Hamitic</a:t>
                      </a:r>
                    </a:p>
                  </a:txBody>
                  <a:tcPr marL="9525" marR="9525" marT="9525" marB="0" anchor="ctr">
                    <a:solidFill>
                      <a:schemeClr val="bg1"/>
                    </a:solidFill>
                  </a:tcPr>
                </a:tc>
                <a:tc>
                  <a:txBody>
                    <a:bodyPr/>
                    <a:lstStyle/>
                    <a:p>
                      <a:pPr algn="ctr" fontAlgn="b"/>
                      <a:r>
                        <a:rPr lang="en-US" sz="1200" b="1" i="0" u="none" strike="noStrike" dirty="0" smtClean="0">
                          <a:solidFill>
                            <a:schemeClr val="tx1"/>
                          </a:solidFill>
                          <a:effectLst/>
                          <a:latin typeface="Calibri"/>
                        </a:rPr>
                        <a:t>All</a:t>
                      </a:r>
                      <a:endParaRPr lang="en-US" sz="1200" b="1" i="0" u="none" strike="noStrike" dirty="0">
                        <a:solidFill>
                          <a:schemeClr val="tx1"/>
                        </a:solidFill>
                        <a:effectLst/>
                        <a:latin typeface="Calibri"/>
                      </a:endParaRPr>
                    </a:p>
                  </a:txBody>
                  <a:tcPr marL="9525" marR="9525" marT="9525" marB="0" anchor="ctr">
                    <a:solidFill>
                      <a:schemeClr val="bg1"/>
                    </a:solidFill>
                  </a:tcPr>
                </a:tc>
              </a:tr>
              <a:tr h="370840">
                <a:tc>
                  <a:txBody>
                    <a:bodyPr/>
                    <a:lstStyle/>
                    <a:p>
                      <a:pPr algn="l" fontAlgn="b"/>
                      <a:r>
                        <a:rPr lang="en-US" sz="1200" b="0" i="0" u="none" strike="noStrike" dirty="0">
                          <a:solidFill>
                            <a:schemeClr val="bg1"/>
                          </a:solidFill>
                          <a:effectLst/>
                          <a:latin typeface="Calibri"/>
                        </a:rPr>
                        <a:t>Social Strategy</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3.55 (1.08)</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4.33 (1.00)</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3.39 (0.69)</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3.61 (1.33)</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3.57 (</a:t>
                      </a:r>
                      <a:r>
                        <a:rPr lang="en-US" sz="1200" b="0" i="0" u="none" strike="noStrike" dirty="0">
                          <a:solidFill>
                            <a:schemeClr val="bg1"/>
                          </a:solidFill>
                          <a:effectLst/>
                          <a:latin typeface="Calibri"/>
                        </a:rPr>
                        <a:t>1.05)</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Compensation Strategy</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3.21 (1.19)</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3.62 (1.40)</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3.50 (0.91)</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3.17 (1.77)</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3.30 (</a:t>
                      </a:r>
                      <a:r>
                        <a:rPr lang="en-US" sz="1200" b="0" i="0" u="none" strike="noStrike" dirty="0">
                          <a:solidFill>
                            <a:schemeClr val="bg1"/>
                          </a:solidFill>
                          <a:effectLst/>
                          <a:latin typeface="Calibri"/>
                        </a:rPr>
                        <a:t>1.18)</a:t>
                      </a:r>
                    </a:p>
                  </a:txBody>
                  <a:tcPr marL="9525" marR="9525" marT="9525" marB="0" anchor="ctr">
                    <a:solidFill>
                      <a:srgbClr val="0070C0"/>
                    </a:solidFill>
                  </a:tcPr>
                </a:tc>
              </a:tr>
              <a:tr h="370840">
                <a:tc>
                  <a:txBody>
                    <a:bodyPr/>
                    <a:lstStyle/>
                    <a:p>
                      <a:pPr algn="l" fontAlgn="b"/>
                      <a:r>
                        <a:rPr lang="en-US" sz="1200" b="0" i="0" u="none" strike="noStrike" dirty="0" smtClean="0">
                          <a:solidFill>
                            <a:schemeClr val="bg1"/>
                          </a:solidFill>
                          <a:effectLst/>
                          <a:latin typeface="Calibri"/>
                        </a:rPr>
                        <a:t>Metacognitive </a:t>
                      </a:r>
                      <a:r>
                        <a:rPr lang="en-US" sz="1200" b="0" i="0" u="none" strike="noStrike" dirty="0">
                          <a:solidFill>
                            <a:schemeClr val="bg1"/>
                          </a:solidFill>
                          <a:effectLst/>
                          <a:latin typeface="Calibri"/>
                        </a:rPr>
                        <a:t>Strategy</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3.08 (1.16)</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3.56 (1.18)</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3.07 (0.83)</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3.13 (1.42)</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3.13 (</a:t>
                      </a:r>
                      <a:r>
                        <a:rPr lang="en-US" sz="1200" b="0" i="0" u="none" strike="noStrike" dirty="0">
                          <a:solidFill>
                            <a:schemeClr val="bg1"/>
                          </a:solidFill>
                          <a:effectLst/>
                          <a:latin typeface="Calibri"/>
                        </a:rPr>
                        <a:t>1.72)</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Cognitive Strategy</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3.00 (1.21)</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3.26 (1.25)</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3.00 (0.99)</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2.83 (1.52)</a:t>
                      </a: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3.10 (</a:t>
                      </a:r>
                      <a:r>
                        <a:rPr lang="en-US" sz="1200" b="0" i="0" u="none" strike="noStrike" dirty="0">
                          <a:solidFill>
                            <a:schemeClr val="bg1"/>
                          </a:solidFill>
                          <a:effectLst/>
                          <a:latin typeface="Calibri"/>
                        </a:rPr>
                        <a:t>1.20)</a:t>
                      </a:r>
                    </a:p>
                  </a:txBody>
                  <a:tcPr marL="9525" marR="9525" marT="9525" marB="0" anchor="ctr">
                    <a:solidFill>
                      <a:srgbClr val="0070C0"/>
                    </a:solidFill>
                  </a:tcPr>
                </a:tc>
              </a:tr>
              <a:tr h="370840">
                <a:tc>
                  <a:txBody>
                    <a:bodyPr/>
                    <a:lstStyle/>
                    <a:p>
                      <a:pPr algn="l" fontAlgn="b"/>
                      <a:r>
                        <a:rPr lang="en-US" sz="1200" b="0" i="0" u="none" strike="noStrike" dirty="0">
                          <a:solidFill>
                            <a:schemeClr val="bg1"/>
                          </a:solidFill>
                          <a:effectLst/>
                          <a:latin typeface="Calibri"/>
                        </a:rPr>
                        <a:t>Memory Strategy</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2.80 (1.25)</a:t>
                      </a:r>
                    </a:p>
                  </a:txBody>
                  <a:tcPr marL="9525" marR="9525" marT="9525" marB="0" anchor="ctr">
                    <a:solidFill>
                      <a:schemeClr val="bg1">
                        <a:lumMod val="50000"/>
                      </a:schemeClr>
                    </a:solidFill>
                  </a:tcPr>
                </a:tc>
                <a:tc>
                  <a:txBody>
                    <a:bodyPr/>
                    <a:lstStyle/>
                    <a:p>
                      <a:pPr algn="ctr" fontAlgn="b"/>
                      <a:r>
                        <a:rPr lang="en-US" sz="1200" b="0" i="0" u="none" strike="noStrike" dirty="0">
                          <a:solidFill>
                            <a:schemeClr val="bg1"/>
                          </a:solidFill>
                          <a:effectLst/>
                          <a:latin typeface="Calibri"/>
                        </a:rPr>
                        <a:t>3.22 (1.14)</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2.82 (0.99)</a:t>
                      </a:r>
                    </a:p>
                  </a:txBody>
                  <a:tcPr marL="9525" marR="9525" marT="9525" marB="0" anchor="ctr">
                    <a:solidFill>
                      <a:schemeClr val="bg1">
                        <a:lumMod val="50000"/>
                      </a:schemeClr>
                    </a:solidFill>
                  </a:tcPr>
                </a:tc>
                <a:tc>
                  <a:txBody>
                    <a:bodyPr/>
                    <a:lstStyle/>
                    <a:p>
                      <a:pPr algn="ctr" fontAlgn="b"/>
                      <a:r>
                        <a:rPr lang="en-US" sz="1200" b="0" i="0" u="none" strike="noStrike" dirty="0">
                          <a:solidFill>
                            <a:schemeClr val="bg1"/>
                          </a:solidFill>
                          <a:effectLst/>
                          <a:latin typeface="Calibri"/>
                        </a:rPr>
                        <a:t>3.22 (1.12)</a:t>
                      </a:r>
                    </a:p>
                  </a:txBody>
                  <a:tcPr marL="9525" marR="9525" marT="9525" marB="0" anchor="ctr">
                    <a:solidFill>
                      <a:srgbClr val="0070C0"/>
                    </a:solidFill>
                  </a:tcPr>
                </a:tc>
                <a:tc>
                  <a:txBody>
                    <a:bodyPr/>
                    <a:lstStyle/>
                    <a:p>
                      <a:pPr algn="ctr" fontAlgn="b"/>
                      <a:r>
                        <a:rPr lang="en-US" sz="1200" b="0" i="0" u="none" strike="noStrike" dirty="0" smtClean="0">
                          <a:solidFill>
                            <a:schemeClr val="bg1"/>
                          </a:solidFill>
                          <a:effectLst/>
                          <a:latin typeface="Calibri"/>
                        </a:rPr>
                        <a:t>2.84 (</a:t>
                      </a:r>
                      <a:r>
                        <a:rPr lang="en-US" sz="1200" b="0" i="0" u="none" strike="noStrike" dirty="0">
                          <a:solidFill>
                            <a:schemeClr val="bg1"/>
                          </a:solidFill>
                          <a:effectLst/>
                          <a:latin typeface="Calibri"/>
                        </a:rPr>
                        <a:t>1.20)</a:t>
                      </a:r>
                    </a:p>
                  </a:txBody>
                  <a:tcPr marL="9525" marR="9525" marT="9525" marB="0" anchor="ctr">
                    <a:solidFill>
                      <a:schemeClr val="bg1">
                        <a:lumMod val="50000"/>
                      </a:schemeClr>
                    </a:solidFill>
                  </a:tcPr>
                </a:tc>
              </a:tr>
              <a:tr h="370840">
                <a:tc>
                  <a:txBody>
                    <a:bodyPr/>
                    <a:lstStyle/>
                    <a:p>
                      <a:pPr algn="l" fontAlgn="b"/>
                      <a:r>
                        <a:rPr lang="en-US" sz="1200" b="0" i="0" u="none" strike="noStrike" dirty="0">
                          <a:solidFill>
                            <a:schemeClr val="bg1"/>
                          </a:solidFill>
                          <a:effectLst/>
                          <a:latin typeface="Calibri"/>
                        </a:rPr>
                        <a:t>Affective Strategy</a:t>
                      </a:r>
                    </a:p>
                  </a:txBody>
                  <a:tcPr marL="9525" marR="9525" marT="9525" marB="0" anchor="ctr">
                    <a:solidFill>
                      <a:srgbClr val="0070C0"/>
                    </a:solidFill>
                  </a:tcPr>
                </a:tc>
                <a:tc>
                  <a:txBody>
                    <a:bodyPr/>
                    <a:lstStyle/>
                    <a:p>
                      <a:pPr algn="ctr" fontAlgn="b"/>
                      <a:r>
                        <a:rPr lang="en-US" sz="1200" b="0" i="0" u="none" strike="noStrike" dirty="0">
                          <a:solidFill>
                            <a:schemeClr val="bg1"/>
                          </a:solidFill>
                          <a:effectLst/>
                          <a:latin typeface="Calibri"/>
                        </a:rPr>
                        <a:t>2.65 (1.28)</a:t>
                      </a:r>
                    </a:p>
                  </a:txBody>
                  <a:tcPr marL="9525" marR="9525" marT="9525" marB="0" anchor="ctr">
                    <a:solidFill>
                      <a:schemeClr val="bg1">
                        <a:lumMod val="50000"/>
                      </a:schemeClr>
                    </a:solidFill>
                  </a:tcPr>
                </a:tc>
                <a:tc>
                  <a:txBody>
                    <a:bodyPr/>
                    <a:lstStyle/>
                    <a:p>
                      <a:pPr algn="ctr" fontAlgn="b"/>
                      <a:r>
                        <a:rPr lang="en-US" sz="1200" b="0" i="0" u="none" strike="noStrike" dirty="0">
                          <a:solidFill>
                            <a:schemeClr val="bg1"/>
                          </a:solidFill>
                          <a:effectLst/>
                          <a:latin typeface="Calibri"/>
                        </a:rPr>
                        <a:t>2.60 (1.25)</a:t>
                      </a:r>
                    </a:p>
                  </a:txBody>
                  <a:tcPr marL="9525" marR="9525" marT="9525" marB="0" anchor="ctr">
                    <a:solidFill>
                      <a:schemeClr val="bg1">
                        <a:lumMod val="50000"/>
                      </a:schemeClr>
                    </a:solidFill>
                  </a:tcPr>
                </a:tc>
                <a:tc>
                  <a:txBody>
                    <a:bodyPr/>
                    <a:lstStyle/>
                    <a:p>
                      <a:pPr algn="ctr" fontAlgn="b"/>
                      <a:r>
                        <a:rPr lang="en-US" sz="1200" b="0" i="0" u="none" strike="noStrike" dirty="0">
                          <a:solidFill>
                            <a:schemeClr val="bg1"/>
                          </a:solidFill>
                          <a:effectLst/>
                          <a:latin typeface="Calibri"/>
                        </a:rPr>
                        <a:t>2.77 (1.14)</a:t>
                      </a:r>
                    </a:p>
                  </a:txBody>
                  <a:tcPr marL="9525" marR="9525" marT="9525" marB="0" anchor="ctr">
                    <a:solidFill>
                      <a:schemeClr val="bg1">
                        <a:lumMod val="50000"/>
                      </a:schemeClr>
                    </a:solidFill>
                  </a:tcPr>
                </a:tc>
                <a:tc>
                  <a:txBody>
                    <a:bodyPr/>
                    <a:lstStyle/>
                    <a:p>
                      <a:pPr algn="ctr" fontAlgn="b"/>
                      <a:r>
                        <a:rPr lang="en-US" sz="1200" b="0" i="0" u="none" strike="noStrike" dirty="0">
                          <a:solidFill>
                            <a:schemeClr val="bg1"/>
                          </a:solidFill>
                          <a:effectLst/>
                          <a:latin typeface="Calibri"/>
                        </a:rPr>
                        <a:t>2.85 (1.76)</a:t>
                      </a:r>
                    </a:p>
                  </a:txBody>
                  <a:tcPr marL="9525" marR="9525" marT="9525" marB="0" anchor="ctr">
                    <a:solidFill>
                      <a:schemeClr val="bg1">
                        <a:lumMod val="50000"/>
                      </a:schemeClr>
                    </a:solidFill>
                  </a:tcPr>
                </a:tc>
                <a:tc>
                  <a:txBody>
                    <a:bodyPr/>
                    <a:lstStyle/>
                    <a:p>
                      <a:pPr algn="ctr" fontAlgn="b"/>
                      <a:r>
                        <a:rPr lang="en-US" sz="1200" b="0" i="0" u="none" strike="noStrike" dirty="0" smtClean="0">
                          <a:solidFill>
                            <a:schemeClr val="bg1"/>
                          </a:solidFill>
                          <a:effectLst/>
                          <a:latin typeface="Calibri"/>
                        </a:rPr>
                        <a:t>2.69 (</a:t>
                      </a:r>
                      <a:r>
                        <a:rPr lang="en-US" sz="1200" b="0" i="0" u="none" strike="noStrike" dirty="0">
                          <a:solidFill>
                            <a:schemeClr val="bg1"/>
                          </a:solidFill>
                          <a:effectLst/>
                          <a:latin typeface="Calibri"/>
                        </a:rPr>
                        <a:t>1.28)</a:t>
                      </a:r>
                    </a:p>
                  </a:txBody>
                  <a:tcPr marL="9525" marR="9525" marT="9525" marB="0" anchor="ctr">
                    <a:solidFill>
                      <a:schemeClr val="bg1">
                        <a:lumMod val="50000"/>
                      </a:schemeClr>
                    </a:solidFill>
                  </a:tcPr>
                </a:tc>
              </a:tr>
              <a:tr h="370840">
                <a:tc>
                  <a:txBody>
                    <a:bodyPr/>
                    <a:lstStyle/>
                    <a:p>
                      <a:pPr algn="l" fontAlgn="b"/>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45)</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4)</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11)</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3)</a:t>
                      </a:r>
                      <a:endParaRPr lang="en-US"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r>
                        <a:rPr lang="en-US" sz="1200" b="1" i="0" u="none" strike="noStrike" dirty="0" smtClean="0">
                          <a:solidFill>
                            <a:srgbClr val="000000"/>
                          </a:solidFill>
                          <a:effectLst/>
                          <a:latin typeface="Calibri"/>
                        </a:rPr>
                        <a:t>(N = 63)</a:t>
                      </a:r>
                      <a:endParaRPr lang="en-US" sz="1200" b="1"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7" name="Content Placeholder 2"/>
          <p:cNvSpPr txBox="1">
            <a:spLocks/>
          </p:cNvSpPr>
          <p:nvPr/>
        </p:nvSpPr>
        <p:spPr bwMode="auto">
          <a:xfrm>
            <a:off x="-29344" y="5373216"/>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171450" indent="-171450">
              <a:buFont typeface="Arial" panose="020B0604020202020204" pitchFamily="34" charset="0"/>
              <a:buChar char="•"/>
            </a:pPr>
            <a:r>
              <a:rPr lang="en-US" altLang="en-US" sz="1200" dirty="0" smtClean="0">
                <a:latin typeface="Calibri" panose="020F0502020204030204" pitchFamily="34" charset="0"/>
                <a:cs typeface="Calibri" panose="020F0502020204030204" pitchFamily="34" charset="0"/>
              </a:rPr>
              <a:t>Indo-European Family (</a:t>
            </a:r>
            <a:r>
              <a:rPr lang="en-US" altLang="en-US" sz="1200" dirty="0">
                <a:latin typeface="Calibri" panose="020F0502020204030204" pitchFamily="34" charset="0"/>
                <a:cs typeface="Calibri" panose="020F0502020204030204" pitchFamily="34" charset="0"/>
              </a:rPr>
              <a:t>English, French, German, Denmark, Spanish, Italian, Icelandic, Greek, Hindi, </a:t>
            </a:r>
            <a:r>
              <a:rPr lang="en-US" altLang="en-US" sz="1200" dirty="0" smtClean="0">
                <a:latin typeface="Calibri" panose="020F0502020204030204" pitchFamily="34" charset="0"/>
                <a:cs typeface="Calibri" panose="020F0502020204030204" pitchFamily="34" charset="0"/>
              </a:rPr>
              <a:t>Urdu)</a:t>
            </a:r>
          </a:p>
          <a:p>
            <a:pPr marL="171450" indent="-171450">
              <a:buFont typeface="Arial" panose="020B0604020202020204" pitchFamily="34" charset="0"/>
              <a:buChar char="•"/>
            </a:pPr>
            <a:r>
              <a:rPr lang="en-US" altLang="en-US" sz="1200" dirty="0" smtClean="0">
                <a:latin typeface="Calibri" panose="020F0502020204030204" pitchFamily="34" charset="0"/>
                <a:cs typeface="Calibri" panose="020F0502020204030204" pitchFamily="34" charset="0"/>
              </a:rPr>
              <a:t>Sino-Tibetan Family (</a:t>
            </a:r>
            <a:r>
              <a:rPr lang="en-US" altLang="en-US" sz="1200" dirty="0">
                <a:latin typeface="Calibri" panose="020F0502020204030204" pitchFamily="34" charset="0"/>
                <a:cs typeface="Calibri" panose="020F0502020204030204" pitchFamily="34" charset="0"/>
              </a:rPr>
              <a:t>Korean, Nepalese, Burmese</a:t>
            </a:r>
            <a:r>
              <a:rPr lang="en-US" altLang="en-US" sz="1200" dirty="0" smtClean="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altLang="en-US" sz="1200" dirty="0" smtClean="0">
                <a:latin typeface="Calibri" panose="020F0502020204030204" pitchFamily="34" charset="0"/>
                <a:cs typeface="Calibri" panose="020F0502020204030204" pitchFamily="34" charset="0"/>
              </a:rPr>
              <a:t>Austronesian </a:t>
            </a:r>
            <a:r>
              <a:rPr lang="en-US" altLang="en-US" sz="1200" dirty="0">
                <a:latin typeface="Calibri" panose="020F0502020204030204" pitchFamily="34" charset="0"/>
                <a:cs typeface="Calibri" panose="020F0502020204030204" pitchFamily="34" charset="0"/>
              </a:rPr>
              <a:t>Family (Indonesian, Bahasa, Jawi) </a:t>
            </a:r>
            <a:endParaRPr lang="en-US" altLang="en-US" sz="120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altLang="en-US" sz="1200" dirty="0" smtClean="0">
                <a:latin typeface="Calibri" panose="020F0502020204030204" pitchFamily="34" charset="0"/>
                <a:cs typeface="Calibri" panose="020F0502020204030204" pitchFamily="34" charset="0"/>
              </a:rPr>
              <a:t>Semito-Hamitic </a:t>
            </a:r>
            <a:r>
              <a:rPr lang="en-US" altLang="en-US" sz="1200" dirty="0">
                <a:latin typeface="Calibri" panose="020F0502020204030204" pitchFamily="34" charset="0"/>
                <a:cs typeface="Calibri" panose="020F0502020204030204" pitchFamily="34" charset="0"/>
              </a:rPr>
              <a:t>Family (Arabic, Akan, Swahili</a:t>
            </a:r>
            <a:r>
              <a:rPr lang="en-US" altLang="en-US" sz="1200" dirty="0" smtClean="0">
                <a:latin typeface="Calibri" panose="020F0502020204030204" pitchFamily="34" charset="0"/>
                <a:cs typeface="Calibri" panose="020F0502020204030204" pitchFamily="34" charset="0"/>
              </a:rPr>
              <a:t>)</a:t>
            </a:r>
            <a:endParaRPr lang="en-US" sz="120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smtClean="0">
              <a:latin typeface="Calibri" panose="020F0502020204030204" pitchFamily="34" charset="0"/>
              <a:cs typeface="Calibri" panose="020F0502020204030204" pitchFamily="34" charset="0"/>
            </a:endParaRPr>
          </a:p>
          <a:p>
            <a:pPr>
              <a:defRPr/>
            </a:pPr>
            <a:r>
              <a:rPr lang="en-GB" sz="1800" b="1" kern="0" dirty="0" smtClean="0"/>
              <a:t> </a:t>
            </a:r>
          </a:p>
          <a:p>
            <a:pPr>
              <a:defRPr/>
            </a:pPr>
            <a:endParaRPr lang="en-GB" sz="1800" b="1" kern="0" dirty="0" smtClean="0"/>
          </a:p>
          <a:p>
            <a:pPr>
              <a:defRPr/>
            </a:pPr>
            <a:endParaRPr lang="en-GB" sz="1800" b="1" kern="0" dirty="0" smtClean="0"/>
          </a:p>
          <a:p>
            <a:pPr>
              <a:defRPr/>
            </a:pPr>
            <a:endParaRPr lang="en-GB" sz="1800" b="1" kern="0" dirty="0" smtClean="0"/>
          </a:p>
          <a:p>
            <a:pPr>
              <a:defRPr/>
            </a:pPr>
            <a:endParaRPr lang="en-GB" sz="2100" kern="0" dirty="0" smtClean="0"/>
          </a:p>
          <a:p>
            <a:pPr>
              <a:defRPr/>
            </a:pPr>
            <a:endParaRPr lang="en-GB" sz="2300" kern="0" dirty="0" smtClean="0"/>
          </a:p>
          <a:p>
            <a:pPr>
              <a:defRPr/>
            </a:pPr>
            <a:endParaRPr lang="en-GB" sz="2400" kern="0" dirty="0" smtClean="0"/>
          </a:p>
          <a:p>
            <a:pPr>
              <a:defRPr/>
            </a:pPr>
            <a:endParaRPr lang="en-GB" sz="2400" kern="0" dirty="0" smtClean="0"/>
          </a:p>
        </p:txBody>
      </p:sp>
      <p:sp>
        <p:nvSpPr>
          <p:cNvPr id="8" name="Content Placeholder 2"/>
          <p:cNvSpPr txBox="1">
            <a:spLocks/>
          </p:cNvSpPr>
          <p:nvPr/>
        </p:nvSpPr>
        <p:spPr bwMode="auto">
          <a:xfrm>
            <a:off x="0" y="1484784"/>
            <a:ext cx="9144000" cy="6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eaLnBrk="1" hangingPunct="1">
              <a:lnSpc>
                <a:spcPct val="80000"/>
              </a:lnSpc>
              <a:defRPr/>
            </a:pPr>
            <a:r>
              <a:rPr lang="en-US" altLang="zh-CN" sz="1800" dirty="0">
                <a:latin typeface="Calibri" panose="020F0502020204030204" pitchFamily="34" charset="0"/>
                <a:cs typeface="Calibri" panose="020F0502020204030204" pitchFamily="34" charset="0"/>
              </a:rPr>
              <a:t>Does the </a:t>
            </a:r>
            <a:r>
              <a:rPr lang="en-US" altLang="zh-CN" sz="1800" b="1" dirty="0">
                <a:latin typeface="Calibri" panose="020F0502020204030204" pitchFamily="34" charset="0"/>
                <a:cs typeface="Calibri" panose="020F0502020204030204" pitchFamily="34" charset="0"/>
              </a:rPr>
              <a:t>linguistic background </a:t>
            </a:r>
            <a:r>
              <a:rPr lang="en-US" altLang="zh-CN" sz="1800" dirty="0">
                <a:latin typeface="Calibri" panose="020F0502020204030204" pitchFamily="34" charset="0"/>
                <a:cs typeface="Calibri" panose="020F0502020204030204" pitchFamily="34" charset="0"/>
              </a:rPr>
              <a:t>of adult learners’ influence the language learning strategies they use?</a:t>
            </a:r>
          </a:p>
        </p:txBody>
      </p:sp>
      <p:cxnSp>
        <p:nvCxnSpPr>
          <p:cNvPr id="9" name="Straight Connector 8"/>
          <p:cNvCxnSpPr/>
          <p:nvPr/>
        </p:nvCxnSpPr>
        <p:spPr>
          <a:xfrm flipV="1">
            <a:off x="6084168" y="378904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84168" y="378904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4168" y="450912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342900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2708920"/>
            <a:ext cx="144016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524328" y="378904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572000" y="270892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12160" y="2708920"/>
            <a:ext cx="0"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247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3275</TotalTime>
  <Words>1790</Words>
  <Application>Microsoft Office PowerPoint</Application>
  <PresentationFormat>On-screen Show (4:3)</PresentationFormat>
  <Paragraphs>547</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Blank Presentation</vt:lpstr>
      <vt:lpstr>自定义设计方案</vt:lpstr>
      <vt:lpstr>1_Blank Presentation</vt:lpstr>
      <vt:lpstr>Xuanying Shen, Gareth Morris,  Yunyi Zhou, Yaohui Liang</vt:lpstr>
      <vt:lpstr>Research Rationale</vt:lpstr>
      <vt:lpstr>Strategy Focus Rationale</vt:lpstr>
      <vt:lpstr>Motivation Focus Rationale</vt:lpstr>
      <vt:lpstr>Research Questions</vt:lpstr>
      <vt:lpstr>Methodology</vt:lpstr>
      <vt:lpstr>Chinese Language Learning Strategies</vt:lpstr>
      <vt:lpstr>Research Question 1</vt:lpstr>
      <vt:lpstr>Research Question 2a (All)</vt:lpstr>
      <vt:lpstr>Research Question 2b (Students)</vt:lpstr>
      <vt:lpstr>Research Question 2b (Staff) </vt:lpstr>
      <vt:lpstr>Chinese Language Learning Motivation</vt:lpstr>
      <vt:lpstr>Research Question 3a and b</vt:lpstr>
      <vt:lpstr>Research Question 3a and b (Students) </vt:lpstr>
      <vt:lpstr>Research Question 3a and b (Staff) </vt:lpstr>
      <vt:lpstr>Summary</vt:lpstr>
      <vt:lpstr>PowerPoint Presentation</vt:lpstr>
      <vt:lpstr>PowerPoint Presentation</vt:lpstr>
    </vt:vector>
  </TitlesOfParts>
  <Company>XJTLU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Jeremy S. Smith</dc:creator>
  <cp:lastModifiedBy>Yaohui Liang</cp:lastModifiedBy>
  <cp:revision>185</cp:revision>
  <cp:lastPrinted>2014-06-26T09:00:10Z</cp:lastPrinted>
  <dcterms:created xsi:type="dcterms:W3CDTF">2008-01-10T03:46:14Z</dcterms:created>
  <dcterms:modified xsi:type="dcterms:W3CDTF">2015-04-17T05:15:00Z</dcterms:modified>
</cp:coreProperties>
</file>