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3"/>
  </p:notesMasterIdLst>
  <p:handoutMasterIdLst>
    <p:handoutMasterId r:id="rId34"/>
  </p:handoutMasterIdLst>
  <p:sldIdLst>
    <p:sldId id="265" r:id="rId5"/>
    <p:sldId id="323" r:id="rId6"/>
    <p:sldId id="322" r:id="rId7"/>
    <p:sldId id="328" r:id="rId8"/>
    <p:sldId id="318" r:id="rId9"/>
    <p:sldId id="319" r:id="rId10"/>
    <p:sldId id="324" r:id="rId11"/>
    <p:sldId id="325" r:id="rId12"/>
    <p:sldId id="327" r:id="rId13"/>
    <p:sldId id="326" r:id="rId14"/>
    <p:sldId id="320" r:id="rId15"/>
    <p:sldId id="321" r:id="rId16"/>
    <p:sldId id="329" r:id="rId17"/>
    <p:sldId id="308" r:id="rId18"/>
    <p:sldId id="331" r:id="rId19"/>
    <p:sldId id="333" r:id="rId20"/>
    <p:sldId id="338" r:id="rId21"/>
    <p:sldId id="332" r:id="rId22"/>
    <p:sldId id="337" r:id="rId23"/>
    <p:sldId id="334" r:id="rId24"/>
    <p:sldId id="339" r:id="rId25"/>
    <p:sldId id="340" r:id="rId26"/>
    <p:sldId id="341" r:id="rId27"/>
    <p:sldId id="314" r:id="rId28"/>
    <p:sldId id="353" r:id="rId29"/>
    <p:sldId id="354" r:id="rId30"/>
    <p:sldId id="348" r:id="rId31"/>
    <p:sldId id="351" r:id="rId32"/>
  </p:sldIdLst>
  <p:sldSz cx="12188825"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varScale="1">
        <p:scale>
          <a:sx n="107" d="100"/>
          <a:sy n="107" d="100"/>
        </p:scale>
        <p:origin x="78" y="43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72B57A-F014-40B3-A5EC-DADC3EAF41BA}" type="doc">
      <dgm:prSet loTypeId="urn:microsoft.com/office/officeart/2009/3/layout/CircleRelationship" loCatId="relationship" qsTypeId="urn:microsoft.com/office/officeart/2005/8/quickstyle/simple4" qsCatId="simple" csTypeId="urn:microsoft.com/office/officeart/2005/8/colors/accent1_5" csCatId="accent1" phldr="1"/>
      <dgm:spPr/>
      <dgm:t>
        <a:bodyPr/>
        <a:lstStyle/>
        <a:p>
          <a:endParaRPr lang="en-US"/>
        </a:p>
      </dgm:t>
    </dgm:pt>
    <dgm:pt modelId="{EFE1E7E5-4EC9-488E-BEE0-202FEBE402D4}" type="pres">
      <dgm:prSet presAssocID="{5372B57A-F014-40B3-A5EC-DADC3EAF41BA}" presName="Name0" presStyleCnt="0">
        <dgm:presLayoutVars>
          <dgm:chMax val="1"/>
          <dgm:chPref val="1"/>
        </dgm:presLayoutVars>
      </dgm:prSet>
      <dgm:spPr/>
      <dgm:t>
        <a:bodyPr/>
        <a:lstStyle/>
        <a:p>
          <a:endParaRPr lang="en-US"/>
        </a:p>
      </dgm:t>
    </dgm:pt>
  </dgm:ptLst>
  <dgm:cxnLst>
    <dgm:cxn modelId="{4B4E2D0A-8150-4FF4-BD56-699495CB2B50}" type="presOf" srcId="{5372B57A-F014-40B3-A5EC-DADC3EAF41BA}" destId="{EFE1E7E5-4EC9-488E-BEE0-202FEBE402D4}"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5/4/2016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5/4/2016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title="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altLang="zh-CN"/>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altLang="zh-CN"/>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altLang="zh-CN"/>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5/4/2016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5/4/2016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5/4/2016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5/4/2016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2" name="Date Placeholder 1"/>
          <p:cNvSpPr>
            <a:spLocks noGrp="1"/>
          </p:cNvSpPr>
          <p:nvPr>
            <p:ph type="dt" sz="half" idx="10"/>
          </p:nvPr>
        </p:nvSpPr>
        <p:spPr/>
        <p:txBody>
          <a:bodyPr/>
          <a:lstStyle/>
          <a:p>
            <a:fld id="{03F41C87-7AD9-4845-A077-840E4A0F3F06}" type="datetimeFigureOut">
              <a:rPr lang="en-US"/>
              <a:t>5/4/2016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altLang="zh-CN"/>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5/4/2016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a:p>
        </p:txBody>
      </p:sp>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altLang="zh-CN"/>
              <a:t>Click to edit Master title style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5/4/2016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title="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altLang="zh-CN"/>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5/4/2016</a:t>
            </a:fld>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pa.org/ed/slce/definitions.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Bo.Wu@xjtlu.edu.c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ervicelearning.org/what-service-learn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ervicelearning.umn.edu/info/whati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ervicelearning.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526460" y="620688"/>
            <a:ext cx="5904656" cy="3456384"/>
          </a:xfrm>
        </p:spPr>
        <p:txBody>
          <a:bodyPr>
            <a:normAutofit/>
          </a:bodyPr>
          <a:lstStyle/>
          <a:p>
            <a:r>
              <a:rPr lang="en-US" altLang="zh-CN" sz="5400"/>
              <a:t>Applying </a:t>
            </a:r>
            <a:r>
              <a:rPr lang="en-US" altLang="zh-CN"/>
              <a:t>S</a:t>
            </a:r>
            <a:r>
              <a:rPr lang="en-US" altLang="zh-CN" sz="5400"/>
              <a:t>ervice </a:t>
            </a:r>
            <a:r>
              <a:rPr lang="en-US" altLang="zh-CN" dirty="0"/>
              <a:t>L</a:t>
            </a:r>
            <a:r>
              <a:rPr lang="en-US" altLang="zh-CN" sz="5400"/>
              <a:t>earning</a:t>
            </a:r>
            <a:r>
              <a:rPr lang="en-US" altLang="zh-CN" sz="5400" dirty="0"/>
              <a:t/>
            </a:r>
            <a:br>
              <a:rPr lang="en-US" altLang="zh-CN" sz="5400" dirty="0"/>
            </a:br>
            <a:r>
              <a:rPr lang="en-US" altLang="zh-CN" sz="5400" dirty="0"/>
              <a:t>in a Chinese University </a:t>
            </a:r>
            <a:endParaRPr lang="en-US" sz="5400" dirty="0"/>
          </a:p>
        </p:txBody>
      </p:sp>
      <p:sp>
        <p:nvSpPr>
          <p:cNvPr id="4" name="Subtitle 3"/>
          <p:cNvSpPr>
            <a:spLocks noGrp="1"/>
          </p:cNvSpPr>
          <p:nvPr>
            <p:ph type="subTitle" idx="1"/>
          </p:nvPr>
        </p:nvSpPr>
        <p:spPr>
          <a:xfrm>
            <a:off x="6670475" y="4941169"/>
            <a:ext cx="5184577" cy="1296144"/>
          </a:xfrm>
        </p:spPr>
        <p:txBody>
          <a:bodyPr>
            <a:normAutofit/>
          </a:bodyPr>
          <a:lstStyle/>
          <a:p>
            <a:r>
              <a:rPr lang="it-IT" dirty="0"/>
              <a:t>Dr. Bo Wu</a:t>
            </a:r>
          </a:p>
          <a:p>
            <a:r>
              <a:rPr lang="it-IT" dirty="0"/>
              <a:t>Lecturer, Dept. of Public Health </a:t>
            </a:r>
          </a:p>
          <a:p>
            <a:r>
              <a:rPr lang="it-IT" dirty="0"/>
              <a:t>Xi’an Jiaotong Liverpool University</a:t>
            </a:r>
          </a:p>
          <a:p>
            <a:r>
              <a:rPr lang="it-IT" dirty="0"/>
              <a:t>April 7, 2016 </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940" y="404664"/>
            <a:ext cx="9277673" cy="1008112"/>
          </a:xfrm>
        </p:spPr>
        <p:txBody>
          <a:bodyPr>
            <a:normAutofit fontScale="90000"/>
          </a:bodyPr>
          <a:lstStyle/>
          <a:p>
            <a:r>
              <a:rPr lang="en-US" altLang="zh-CN" b="1" dirty="0"/>
              <a:t>Undergraduate students’ learning outcomes </a:t>
            </a:r>
            <a:r>
              <a:rPr lang="en-US" altLang="zh-CN" dirty="0"/>
              <a:t>(University of Minnesota)</a:t>
            </a:r>
            <a:endParaRPr lang="zh-CN" altLang="en-US" dirty="0"/>
          </a:p>
        </p:txBody>
      </p:sp>
      <p:sp>
        <p:nvSpPr>
          <p:cNvPr id="3" name="Content Placeholder 2"/>
          <p:cNvSpPr>
            <a:spLocks noGrp="1"/>
          </p:cNvSpPr>
          <p:nvPr>
            <p:ph idx="1"/>
          </p:nvPr>
        </p:nvSpPr>
        <p:spPr>
          <a:xfrm>
            <a:off x="1845940" y="1556792"/>
            <a:ext cx="9277673" cy="4691608"/>
          </a:xfrm>
        </p:spPr>
        <p:txBody>
          <a:bodyPr>
            <a:normAutofit/>
          </a:bodyPr>
          <a:lstStyle/>
          <a:p>
            <a:r>
              <a:rPr lang="en-US" altLang="zh-CN" dirty="0"/>
              <a:t>identify, define, and solve problems </a:t>
            </a:r>
          </a:p>
          <a:p>
            <a:r>
              <a:rPr lang="en-US" altLang="zh-CN" dirty="0"/>
              <a:t>locate and critically evaluate information </a:t>
            </a:r>
          </a:p>
          <a:p>
            <a:r>
              <a:rPr lang="en-US" altLang="zh-CN" dirty="0"/>
              <a:t>mastered a body of knowledge and a mode of inquiry </a:t>
            </a:r>
          </a:p>
          <a:p>
            <a:r>
              <a:rPr lang="en-US" altLang="zh-CN" dirty="0"/>
              <a:t>Understand diverse philosophies and cultures within and across societies </a:t>
            </a:r>
          </a:p>
          <a:p>
            <a:r>
              <a:rPr lang="en-US" altLang="zh-CN" dirty="0"/>
              <a:t>communicate effectively </a:t>
            </a:r>
          </a:p>
          <a:p>
            <a:r>
              <a:rPr lang="en-US" altLang="zh-CN" dirty="0"/>
              <a:t>understand the role of creativity, innovation, discovery, and expression across disciplines </a:t>
            </a:r>
          </a:p>
          <a:p>
            <a:r>
              <a:rPr lang="en-US" altLang="zh-CN" dirty="0"/>
              <a:t>acquire skills for effective citizenship and life-long learning</a:t>
            </a:r>
            <a:endParaRPr lang="zh-CN" altLang="en-US" dirty="0"/>
          </a:p>
        </p:txBody>
      </p:sp>
    </p:spTree>
    <p:extLst>
      <p:ext uri="{BB962C8B-B14F-4D97-AF65-F5344CB8AC3E}">
        <p14:creationId xmlns:p14="http://schemas.microsoft.com/office/powerpoint/2010/main" val="164324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79612" y="381000"/>
            <a:ext cx="9144001" cy="890587"/>
          </a:xfrm>
        </p:spPr>
        <p:txBody>
          <a:bodyPr/>
          <a:lstStyle/>
          <a:p>
            <a:r>
              <a:rPr lang="en-US" altLang="zh-CN" b="1" dirty="0">
                <a:solidFill>
                  <a:schemeClr val="accent1"/>
                </a:solidFill>
                <a:ea typeface="ＭＳ Ｐゴシック" panose="020B0600070205080204" pitchFamily="34" charset="-128"/>
              </a:rPr>
              <a:t>The Experiential Learning Continuum</a:t>
            </a:r>
          </a:p>
        </p:txBody>
      </p:sp>
      <p:pic>
        <p:nvPicPr>
          <p:cNvPr id="6147" name="Content Placeholder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412776"/>
            <a:ext cx="9263291"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ocess 5"/>
          <p:cNvSpPr>
            <a:spLocks noChangeArrowheads="1"/>
          </p:cNvSpPr>
          <p:nvPr/>
        </p:nvSpPr>
        <p:spPr bwMode="auto">
          <a:xfrm>
            <a:off x="4662488" y="3124201"/>
            <a:ext cx="2638425" cy="720725"/>
          </a:xfrm>
          <a:prstGeom prst="roundRect">
            <a:avLst/>
          </a:prstGeom>
          <a:solidFill>
            <a:srgbClr val="990033"/>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r>
              <a:rPr lang="en-US" sz="2400" dirty="0">
                <a:solidFill>
                  <a:srgbClr val="FFFFFF"/>
                </a:solidFill>
                <a:latin typeface="Arial" charset="0"/>
                <a:ea typeface="ＭＳ Ｐゴシック" pitchFamily="68" charset="-128"/>
              </a:rPr>
              <a:t>Service Learning</a:t>
            </a:r>
          </a:p>
        </p:txBody>
      </p:sp>
      <p:sp>
        <p:nvSpPr>
          <p:cNvPr id="7" name="Process 6"/>
          <p:cNvSpPr>
            <a:spLocks noChangeArrowheads="1"/>
          </p:cNvSpPr>
          <p:nvPr/>
        </p:nvSpPr>
        <p:spPr bwMode="auto">
          <a:xfrm>
            <a:off x="2605088" y="3886201"/>
            <a:ext cx="2638425" cy="720725"/>
          </a:xfrm>
          <a:prstGeom prst="roundRect">
            <a:avLst/>
          </a:prstGeom>
          <a:solidFill>
            <a:srgbClr val="990033"/>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r>
              <a:rPr lang="en-US" sz="2400" dirty="0">
                <a:solidFill>
                  <a:srgbClr val="FFFFFF"/>
                </a:solidFill>
                <a:latin typeface="Arial" charset="0"/>
                <a:ea typeface="ＭＳ Ｐゴシック" pitchFamily="68" charset="-128"/>
              </a:rPr>
              <a:t>Community Service</a:t>
            </a:r>
          </a:p>
        </p:txBody>
      </p:sp>
      <p:sp>
        <p:nvSpPr>
          <p:cNvPr id="8" name="Process 7"/>
          <p:cNvSpPr>
            <a:spLocks noChangeArrowheads="1"/>
          </p:cNvSpPr>
          <p:nvPr/>
        </p:nvSpPr>
        <p:spPr bwMode="auto">
          <a:xfrm>
            <a:off x="6796088" y="3886201"/>
            <a:ext cx="2638425" cy="720725"/>
          </a:xfrm>
          <a:prstGeom prst="roundRect">
            <a:avLst/>
          </a:prstGeom>
          <a:solidFill>
            <a:srgbClr val="990033"/>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r>
              <a:rPr lang="en-US" sz="2400" dirty="0">
                <a:solidFill>
                  <a:srgbClr val="FFFFFF"/>
                </a:solidFill>
                <a:latin typeface="Arial" charset="0"/>
                <a:ea typeface="ＭＳ Ｐゴシック" pitchFamily="68" charset="-128"/>
              </a:rPr>
              <a:t>Field Education</a:t>
            </a:r>
          </a:p>
        </p:txBody>
      </p:sp>
      <p:sp>
        <p:nvSpPr>
          <p:cNvPr id="9" name="Process 8"/>
          <p:cNvSpPr>
            <a:spLocks noChangeArrowheads="1"/>
          </p:cNvSpPr>
          <p:nvPr/>
        </p:nvSpPr>
        <p:spPr bwMode="auto">
          <a:xfrm>
            <a:off x="7862888" y="4624388"/>
            <a:ext cx="2638425" cy="709612"/>
          </a:xfrm>
          <a:prstGeom prst="roundRect">
            <a:avLst/>
          </a:prstGeom>
          <a:solidFill>
            <a:srgbClr val="990033"/>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r>
              <a:rPr lang="en-US" sz="2400" dirty="0">
                <a:solidFill>
                  <a:srgbClr val="FFFFFF"/>
                </a:solidFill>
                <a:latin typeface="Arial" charset="0"/>
                <a:ea typeface="ＭＳ Ｐゴシック" pitchFamily="68" charset="-128"/>
              </a:rPr>
              <a:t>Internship/       Co-op/Practicum</a:t>
            </a:r>
          </a:p>
        </p:txBody>
      </p:sp>
      <p:sp>
        <p:nvSpPr>
          <p:cNvPr id="10" name="Process 9"/>
          <p:cNvSpPr>
            <a:spLocks noChangeArrowheads="1"/>
          </p:cNvSpPr>
          <p:nvPr/>
        </p:nvSpPr>
        <p:spPr bwMode="auto">
          <a:xfrm>
            <a:off x="1690688" y="4624388"/>
            <a:ext cx="2638425" cy="709612"/>
          </a:xfrm>
          <a:prstGeom prst="roundRect">
            <a:avLst/>
          </a:prstGeom>
          <a:solidFill>
            <a:srgbClr val="990033"/>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defTabSz="457200">
              <a:defRPr/>
            </a:pPr>
            <a:r>
              <a:rPr lang="en-US" sz="2400" dirty="0">
                <a:solidFill>
                  <a:srgbClr val="FFFFFF"/>
                </a:solidFill>
                <a:latin typeface="Arial" charset="0"/>
                <a:ea typeface="ＭＳ Ｐゴシック" pitchFamily="68" charset="-128"/>
              </a:rPr>
              <a:t>Volunteerism</a:t>
            </a:r>
          </a:p>
        </p:txBody>
      </p:sp>
      <p:sp>
        <p:nvSpPr>
          <p:cNvPr id="6153" name="Rectangle 10"/>
          <p:cNvSpPr>
            <a:spLocks noChangeArrowheads="1"/>
          </p:cNvSpPr>
          <p:nvPr/>
        </p:nvSpPr>
        <p:spPr bwMode="auto">
          <a:xfrm>
            <a:off x="1485900" y="5733256"/>
            <a:ext cx="10009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sz="1200" dirty="0" err="1">
                <a:latin typeface="Calibri" panose="020F0502020204030204" pitchFamily="34" charset="0"/>
              </a:rPr>
              <a:t>Furco</a:t>
            </a:r>
            <a:r>
              <a:rPr lang="en-US" altLang="zh-CN" sz="1200" dirty="0">
                <a:latin typeface="Calibri" panose="020F0502020204030204" pitchFamily="34" charset="0"/>
              </a:rPr>
              <a:t>, A. (1996). Service-learning: A balanced approach to experiential education. In Corporation for National Service (Ed.), </a:t>
            </a:r>
            <a:r>
              <a:rPr lang="en-US" altLang="zh-CN" sz="1200" i="1" dirty="0">
                <a:latin typeface="Calibri" panose="020F0502020204030204" pitchFamily="34" charset="0"/>
              </a:rPr>
              <a:t>Expanding Boundaries: Serving and Learning (pp. 2-6). Columbia, MD:  Cooperative Education Association. </a:t>
            </a:r>
          </a:p>
          <a:p>
            <a:pPr eaLnBrk="1" hangingPunct="1"/>
            <a:r>
              <a:rPr lang="en-US" altLang="zh-CN" sz="1200" i="1" dirty="0">
                <a:latin typeface="Calibri" panose="020F0502020204030204" pitchFamily="34" charset="0"/>
              </a:rPr>
              <a:t>Retrieved from: </a:t>
            </a:r>
            <a:r>
              <a:rPr lang="en-US" altLang="zh-CN" sz="1200" i="1" dirty="0">
                <a:latin typeface="Calibri" panose="020F0502020204030204" pitchFamily="34" charset="0"/>
                <a:hlinkClick r:id="rId3"/>
              </a:rPr>
              <a:t>http://www.apa.org/ed/slce/definitions.html</a:t>
            </a:r>
            <a:endParaRPr lang="en-US" altLang="zh-CN" sz="1200" dirty="0">
              <a:latin typeface="Calibri" panose="020F0502020204030204" pitchFamily="34" charset="0"/>
            </a:endParaRPr>
          </a:p>
        </p:txBody>
      </p:sp>
    </p:spTree>
    <p:extLst>
      <p:ext uri="{BB962C8B-B14F-4D97-AF65-F5344CB8AC3E}">
        <p14:creationId xmlns:p14="http://schemas.microsoft.com/office/powerpoint/2010/main" val="20388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260648"/>
            <a:ext cx="10441160" cy="1080120"/>
          </a:xfrm>
        </p:spPr>
        <p:txBody>
          <a:bodyPr>
            <a:normAutofit/>
          </a:bodyPr>
          <a:lstStyle/>
          <a:p>
            <a:r>
              <a:rPr lang="en-US" altLang="zh-CN" dirty="0"/>
              <a:t>Service-learning aligns with David Kolb’s model of experiential learning cycle </a:t>
            </a:r>
            <a:endParaRPr lang="zh-CN" altLang="en-US" dirty="0"/>
          </a:p>
        </p:txBody>
      </p:sp>
      <p:pic>
        <p:nvPicPr>
          <p:cNvPr id="1026" name="Picture 2" descr="http://www.class.umn.edu/crimson/dependancies/multimedia/learningcycleWeb.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0773" y="1340768"/>
            <a:ext cx="4599903" cy="49756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10036" y="6309320"/>
            <a:ext cx="7324663" cy="369332"/>
          </a:xfrm>
          <a:prstGeom prst="rect">
            <a:avLst/>
          </a:prstGeom>
        </p:spPr>
        <p:txBody>
          <a:bodyPr wrap="square">
            <a:spAutoFit/>
          </a:bodyPr>
          <a:lstStyle/>
          <a:p>
            <a:r>
              <a:rPr lang="en-US" altLang="zh-CN" dirty="0"/>
              <a:t>http://www.servicelearning.umn.edu/info/reflection.html</a:t>
            </a:r>
            <a:endParaRPr lang="zh-CN" altLang="en-US" dirty="0"/>
          </a:p>
        </p:txBody>
      </p:sp>
    </p:spTree>
    <p:extLst>
      <p:ext uri="{BB962C8B-B14F-4D97-AF65-F5344CB8AC3E}">
        <p14:creationId xmlns:p14="http://schemas.microsoft.com/office/powerpoint/2010/main" val="250271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a:xfrm>
            <a:off x="1557908" y="1196752"/>
            <a:ext cx="10513168" cy="5544616"/>
          </a:xfrm>
        </p:spPr>
        <p:txBody>
          <a:bodyPr>
            <a:normAutofit/>
          </a:bodyPr>
          <a:lstStyle/>
          <a:p>
            <a:pPr marL="0" indent="0">
              <a:buNone/>
            </a:pPr>
            <a:endParaRPr lang="en-US" altLang="zh-CN" sz="4000" b="1" dirty="0">
              <a:solidFill>
                <a:schemeClr val="tx2"/>
              </a:solidFill>
            </a:endParaRPr>
          </a:p>
          <a:p>
            <a:pPr marL="0" indent="0">
              <a:buNone/>
            </a:pPr>
            <a:endParaRPr lang="en-US" altLang="zh-CN" sz="4000" b="1" dirty="0">
              <a:solidFill>
                <a:schemeClr val="tx2"/>
              </a:solidFill>
            </a:endParaRPr>
          </a:p>
          <a:p>
            <a:pPr marL="0" indent="0">
              <a:buNone/>
            </a:pPr>
            <a:r>
              <a:rPr lang="en-US" altLang="zh-CN" sz="4000" b="1" dirty="0">
                <a:solidFill>
                  <a:schemeClr val="tx2"/>
                </a:solidFill>
              </a:rPr>
              <a:t>      Transform a course </a:t>
            </a:r>
          </a:p>
          <a:p>
            <a:pPr marL="0" indent="0">
              <a:buNone/>
            </a:pPr>
            <a:r>
              <a:rPr lang="en-US" altLang="zh-CN" sz="4000" b="1" dirty="0">
                <a:solidFill>
                  <a:schemeClr val="tx2"/>
                </a:solidFill>
              </a:rPr>
              <a:t>                      to service learning </a:t>
            </a:r>
            <a:endParaRPr lang="zh-CN" altLang="en-US" sz="4000" b="1" dirty="0">
              <a:solidFill>
                <a:schemeClr val="tx2"/>
              </a:solidFill>
            </a:endParaRPr>
          </a:p>
        </p:txBody>
      </p:sp>
    </p:spTree>
    <p:extLst>
      <p:ext uri="{BB962C8B-B14F-4D97-AF65-F5344CB8AC3E}">
        <p14:creationId xmlns:p14="http://schemas.microsoft.com/office/powerpoint/2010/main" val="353077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Learning outcomes </a:t>
            </a:r>
          </a:p>
        </p:txBody>
      </p:sp>
      <p:sp>
        <p:nvSpPr>
          <p:cNvPr id="14" name="Content Placeholder 13"/>
          <p:cNvSpPr>
            <a:spLocks noGrp="1"/>
          </p:cNvSpPr>
          <p:nvPr>
            <p:ph idx="1"/>
          </p:nvPr>
        </p:nvSpPr>
        <p:spPr/>
        <p:txBody>
          <a:bodyPr/>
          <a:lstStyle/>
          <a:p>
            <a:pPr>
              <a:lnSpc>
                <a:spcPct val="80000"/>
              </a:lnSpc>
            </a:pPr>
            <a:r>
              <a:rPr lang="en-US" altLang="zh-CN" dirty="0">
                <a:ea typeface="ＭＳ Ｐゴシック" panose="020B0600070205080204" pitchFamily="34" charset="-128"/>
              </a:rPr>
              <a:t>Example 1: (Accounting) Students will be able to identify and demonstrate basic principles and practices of accounting.</a:t>
            </a:r>
          </a:p>
          <a:p>
            <a:pPr>
              <a:lnSpc>
                <a:spcPct val="80000"/>
              </a:lnSpc>
              <a:buNone/>
            </a:pPr>
            <a:endParaRPr lang="en-US" altLang="zh-CN" dirty="0">
              <a:ea typeface="ＭＳ Ｐゴシック" panose="020B0600070205080204" pitchFamily="34" charset="-128"/>
            </a:endParaRPr>
          </a:p>
          <a:p>
            <a:pPr>
              <a:lnSpc>
                <a:spcPct val="80000"/>
              </a:lnSpc>
            </a:pPr>
            <a:r>
              <a:rPr lang="en-US" altLang="zh-CN" dirty="0">
                <a:ea typeface="ＭＳ Ｐゴシック" panose="020B0600070205080204" pitchFamily="34" charset="-128"/>
              </a:rPr>
              <a:t>Example 2: (Education) Students will be able to describe and provide examples appropriate learning activities for different developmental stages.</a:t>
            </a:r>
          </a:p>
          <a:p>
            <a:endParaRPr lang="en-US" dirty="0"/>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1031776"/>
          </a:xfrm>
        </p:spPr>
        <p:txBody>
          <a:bodyPr/>
          <a:lstStyle/>
          <a:p>
            <a:r>
              <a:rPr lang="en-US" altLang="zh-CN" dirty="0"/>
              <a:t>Service goals </a:t>
            </a:r>
            <a:endParaRPr lang="zh-CN" altLang="en-US" dirty="0"/>
          </a:p>
        </p:txBody>
      </p:sp>
      <p:sp>
        <p:nvSpPr>
          <p:cNvPr id="3" name="Content Placeholder 2"/>
          <p:cNvSpPr>
            <a:spLocks noGrp="1"/>
          </p:cNvSpPr>
          <p:nvPr>
            <p:ph idx="1"/>
          </p:nvPr>
        </p:nvSpPr>
        <p:spPr/>
        <p:txBody>
          <a:bodyPr/>
          <a:lstStyle/>
          <a:p>
            <a:pPr>
              <a:lnSpc>
                <a:spcPct val="80000"/>
              </a:lnSpc>
            </a:pPr>
            <a:r>
              <a:rPr lang="en-US" altLang="zh-CN" sz="2800" dirty="0">
                <a:ea typeface="ＭＳ Ｐゴシック" panose="020B0600070205080204" pitchFamily="34" charset="-128"/>
              </a:rPr>
              <a:t>Example 1: (Accounting) Provide community members one-on-one assistance with the tax preparation.</a:t>
            </a:r>
          </a:p>
          <a:p>
            <a:pPr>
              <a:lnSpc>
                <a:spcPct val="80000"/>
              </a:lnSpc>
            </a:pPr>
            <a:endParaRPr lang="en-US" altLang="zh-CN" sz="2800" dirty="0">
              <a:ea typeface="ＭＳ Ｐゴシック" panose="020B0600070205080204" pitchFamily="34" charset="-128"/>
            </a:endParaRPr>
          </a:p>
          <a:p>
            <a:pPr>
              <a:lnSpc>
                <a:spcPct val="80000"/>
              </a:lnSpc>
            </a:pPr>
            <a:r>
              <a:rPr lang="en-US" altLang="zh-CN" sz="2800" dirty="0">
                <a:ea typeface="ＭＳ Ｐゴシック" panose="020B0600070205080204" pitchFamily="34" charset="-128"/>
              </a:rPr>
              <a:t>Example 2: (Education) Provide tutoring support for an after school program for elementary school students</a:t>
            </a:r>
            <a:r>
              <a:rPr lang="en-US" altLang="zh-CN" dirty="0">
                <a:ea typeface="ＭＳ Ｐゴシック" panose="020B0600070205080204" pitchFamily="34" charset="-128"/>
              </a:rPr>
              <a:t>.</a:t>
            </a:r>
          </a:p>
          <a:p>
            <a:pPr>
              <a:lnSpc>
                <a:spcPct val="80000"/>
              </a:lnSpc>
            </a:pPr>
            <a:endParaRPr lang="en-US" altLang="zh-CN" dirty="0">
              <a:ea typeface="ＭＳ Ｐゴシック" panose="020B0600070205080204" pitchFamily="34" charset="-128"/>
            </a:endParaRPr>
          </a:p>
          <a:p>
            <a:endParaRPr lang="zh-CN" altLang="en-US" dirty="0"/>
          </a:p>
        </p:txBody>
      </p:sp>
    </p:spTree>
    <p:extLst>
      <p:ext uri="{BB962C8B-B14F-4D97-AF65-F5344CB8AC3E}">
        <p14:creationId xmlns:p14="http://schemas.microsoft.com/office/powerpoint/2010/main" val="179833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2412" y="457200"/>
            <a:ext cx="9144000" cy="739552"/>
          </a:xfrm>
        </p:spPr>
        <p:txBody>
          <a:bodyPr>
            <a:normAutofit/>
          </a:bodyPr>
          <a:lstStyle/>
          <a:p>
            <a:pPr eaLnBrk="1" hangingPunct="1"/>
            <a:r>
              <a:rPr lang="en-US" altLang="zh-CN" dirty="0">
                <a:ea typeface="ＭＳ Ｐゴシック" panose="020B0600070205080204" pitchFamily="34" charset="-128"/>
              </a:rPr>
              <a:t>Service Learning Objecti</a:t>
            </a:r>
            <a:r>
              <a:rPr lang="en-US" altLang="zh-CN" sz="4000" dirty="0">
                <a:ea typeface="ＭＳ Ｐゴシック" panose="020B0600070205080204" pitchFamily="34" charset="-128"/>
              </a:rPr>
              <a:t>ves</a:t>
            </a:r>
          </a:p>
        </p:txBody>
      </p:sp>
      <p:sp>
        <p:nvSpPr>
          <p:cNvPr id="16387" name="Rectangle 3"/>
          <p:cNvSpPr>
            <a:spLocks noGrp="1" noChangeArrowheads="1"/>
          </p:cNvSpPr>
          <p:nvPr>
            <p:ph type="body" idx="1"/>
          </p:nvPr>
        </p:nvSpPr>
        <p:spPr>
          <a:xfrm>
            <a:off x="1917948" y="1340768"/>
            <a:ext cx="9289031" cy="4464496"/>
          </a:xfrm>
        </p:spPr>
        <p:txBody>
          <a:bodyPr/>
          <a:lstStyle/>
          <a:p>
            <a:pPr eaLnBrk="1" hangingPunct="1">
              <a:lnSpc>
                <a:spcPct val="80000"/>
              </a:lnSpc>
              <a:buFontTx/>
              <a:buNone/>
            </a:pPr>
            <a:r>
              <a:rPr lang="en-US" altLang="zh-CN" sz="2800" dirty="0">
                <a:ea typeface="ＭＳ Ｐゴシック" panose="020B0600070205080204" pitchFamily="34" charset="-128"/>
              </a:rPr>
              <a:t>Example 1: </a:t>
            </a:r>
            <a:r>
              <a:rPr lang="en-US" altLang="zh-CN" sz="2800" u="sng" dirty="0">
                <a:ea typeface="ＭＳ Ｐゴシック" panose="020B0600070205080204" pitchFamily="34" charset="-128"/>
              </a:rPr>
              <a:t>Accounting students</a:t>
            </a:r>
            <a:r>
              <a:rPr lang="en-US" altLang="zh-CN" sz="2800" dirty="0">
                <a:ea typeface="ＭＳ Ｐゴシック" panose="020B0600070205080204" pitchFamily="34" charset="-128"/>
              </a:rPr>
              <a:t> will demonstrate their knowledge and skills of using basic principles and practices of accounting by assisting community members with one-on-one preparation of their tax forms.</a:t>
            </a:r>
          </a:p>
          <a:p>
            <a:pPr eaLnBrk="1" hangingPunct="1">
              <a:lnSpc>
                <a:spcPct val="80000"/>
              </a:lnSpc>
              <a:buFontTx/>
              <a:buNone/>
            </a:pPr>
            <a:r>
              <a:rPr lang="en-US" altLang="zh-CN" sz="2800" dirty="0">
                <a:ea typeface="ＭＳ Ｐゴシック" panose="020B0600070205080204" pitchFamily="34" charset="-128"/>
              </a:rPr>
              <a:t>Example 2: </a:t>
            </a:r>
            <a:r>
              <a:rPr lang="en-US" altLang="zh-CN" sz="2800" u="sng" dirty="0">
                <a:ea typeface="ＭＳ Ｐゴシック" panose="020B0600070205080204" pitchFamily="34" charset="-128"/>
              </a:rPr>
              <a:t>Education students</a:t>
            </a:r>
            <a:r>
              <a:rPr lang="en-US" altLang="zh-CN" sz="2800" dirty="0">
                <a:ea typeface="ＭＳ Ｐゴシック" panose="020B0600070205080204" pitchFamily="34" charset="-128"/>
              </a:rPr>
              <a:t> will learn about the developmental stages of children by observing and reflecting upon their activities while tutoring elementary school students in an after school program.</a:t>
            </a:r>
          </a:p>
          <a:p>
            <a:pPr eaLnBrk="1" hangingPunct="1">
              <a:lnSpc>
                <a:spcPct val="80000"/>
              </a:lnSpc>
              <a:buFontTx/>
              <a:buNone/>
            </a:pPr>
            <a:endParaRPr lang="en-US" altLang="zh-CN" sz="2800" dirty="0">
              <a:ea typeface="ＭＳ Ｐゴシック" panose="020B0600070205080204" pitchFamily="34" charset="-128"/>
            </a:endParaRPr>
          </a:p>
          <a:p>
            <a:pPr eaLnBrk="1" hangingPunct="1">
              <a:lnSpc>
                <a:spcPct val="80000"/>
              </a:lnSpc>
              <a:buFont typeface="Wingdings" panose="05000000000000000000" pitchFamily="2" charset="2"/>
              <a:buNone/>
            </a:pPr>
            <a:endParaRPr lang="en-US" altLang="zh-CN" dirty="0">
              <a:ea typeface="ＭＳ Ｐゴシック" panose="020B0600070205080204" pitchFamily="34" charset="-128"/>
            </a:endParaRPr>
          </a:p>
        </p:txBody>
      </p:sp>
    </p:spTree>
    <p:extLst>
      <p:ext uri="{BB962C8B-B14F-4D97-AF65-F5344CB8AC3E}">
        <p14:creationId xmlns:p14="http://schemas.microsoft.com/office/powerpoint/2010/main" val="112594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graphicFrame>
        <p:nvGraphicFramePr>
          <p:cNvPr id="4" name="Content Placeholder 7" descr="Circle Relationship" title="SmartArt"/>
          <p:cNvGraphicFramePr>
            <a:graphicFrameLocks noGrp="1"/>
          </p:cNvGraphicFramePr>
          <p:nvPr>
            <p:ph idx="1"/>
            <p:extLst>
              <p:ext uri="{D42A27DB-BD31-4B8C-83A1-F6EECF244321}">
                <p14:modId xmlns:p14="http://schemas.microsoft.com/office/powerpoint/2010/main" val="2956522437"/>
              </p:ext>
            </p:extLst>
          </p:nvPr>
        </p:nvGraphicFramePr>
        <p:xfrm>
          <a:off x="1979613" y="1828800"/>
          <a:ext cx="9144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979612" y="1603919"/>
            <a:ext cx="9144793" cy="4419983"/>
          </a:xfrm>
          <a:prstGeom prst="rect">
            <a:avLst/>
          </a:prstGeom>
        </p:spPr>
      </p:pic>
      <p:sp>
        <p:nvSpPr>
          <p:cNvPr id="6" name="Oval 2"/>
          <p:cNvSpPr>
            <a:spLocks noChangeArrowheads="1"/>
          </p:cNvSpPr>
          <p:nvPr/>
        </p:nvSpPr>
        <p:spPr bwMode="auto">
          <a:xfrm>
            <a:off x="4870277" y="2276872"/>
            <a:ext cx="3528392" cy="185333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bg1"/>
                </a:solidFill>
                <a:effectLst/>
                <a:latin typeface="DengXian" panose="020F0502020204030204" charset="-122"/>
                <a:ea typeface="DengXian" panose="020F0502020204030204" charset="-122"/>
              </a:rPr>
              <a:t>Academic  Materials</a:t>
            </a:r>
            <a:r>
              <a:rPr kumimoji="0" lang="en-US" altLang="zh-CN" sz="2400" b="0" i="0" u="none" strike="noStrike" cap="none" normalizeH="0" dirty="0">
                <a:ln>
                  <a:noFill/>
                </a:ln>
                <a:solidFill>
                  <a:schemeClr val="bg1"/>
                </a:solidFill>
                <a:effectLst/>
                <a:latin typeface="DengXian" panose="020F0502020204030204" charset="-122"/>
                <a:ea typeface="DengXian" panose="020F0502020204030204" charset="-122"/>
              </a:rPr>
              <a:t> </a:t>
            </a:r>
            <a:endParaRPr kumimoji="0" lang="zh-CN" altLang="zh-CN" sz="2400" b="0" i="0" u="none" strike="noStrike" cap="none" normalizeH="0" baseline="0" dirty="0">
              <a:ln>
                <a:noFill/>
              </a:ln>
              <a:solidFill>
                <a:schemeClr val="bg1"/>
              </a:solidFill>
              <a:effectLst/>
              <a:latin typeface="Arial" panose="020B0604020202020204" pitchFamily="34" charset="0"/>
            </a:endParaRPr>
          </a:p>
        </p:txBody>
      </p:sp>
      <p:sp>
        <p:nvSpPr>
          <p:cNvPr id="7" name="Oval 3"/>
          <p:cNvSpPr>
            <a:spLocks noChangeArrowheads="1"/>
          </p:cNvSpPr>
          <p:nvPr/>
        </p:nvSpPr>
        <p:spPr bwMode="auto">
          <a:xfrm>
            <a:off x="3531673" y="3355993"/>
            <a:ext cx="3314938" cy="190765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DengXian" panose="020F0502020204030204" charset="-122"/>
                <a:ea typeface="DengXian" panose="020F0502020204030204" charset="-122"/>
              </a:rPr>
              <a:t>Relevant</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DengXian" panose="020F0502020204030204"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bg1"/>
                </a:solidFill>
                <a:effectLst/>
                <a:latin typeface="DengXian" panose="020F0502020204030204" charset="-122"/>
                <a:ea typeface="DengXian" panose="020F0502020204030204" charset="-122"/>
              </a:rPr>
              <a:t>Community services</a:t>
            </a:r>
            <a:endParaRPr kumimoji="0" lang="zh-CN" altLang="zh-CN" sz="2400" b="0" i="0" u="none" strike="noStrike" cap="none" normalizeH="0" baseline="0" dirty="0">
              <a:ln>
                <a:noFill/>
              </a:ln>
              <a:solidFill>
                <a:schemeClr val="bg1"/>
              </a:solidFill>
              <a:effectLst/>
              <a:latin typeface="Arial" panose="020B0604020202020204" pitchFamily="34" charset="0"/>
            </a:endParaRPr>
          </a:p>
        </p:txBody>
      </p:sp>
      <p:sp>
        <p:nvSpPr>
          <p:cNvPr id="8" name="Oval 4"/>
          <p:cNvSpPr>
            <a:spLocks noChangeArrowheads="1"/>
          </p:cNvSpPr>
          <p:nvPr/>
        </p:nvSpPr>
        <p:spPr bwMode="auto">
          <a:xfrm>
            <a:off x="6498433" y="3410308"/>
            <a:ext cx="3238841" cy="185800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DengXian" panose="020F0502020204030204" charset="-122"/>
                <a:ea typeface="DengXian" panose="020F0502020204030204" charset="-122"/>
              </a:rPr>
              <a:t>Relevant</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DengXian" panose="020F0502020204030204"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bg1"/>
                </a:solidFill>
                <a:effectLst/>
                <a:latin typeface="DengXian" panose="020F0502020204030204" charset="-122"/>
                <a:ea typeface="DengXian" panose="020F0502020204030204" charset="-122"/>
              </a:rPr>
              <a:t>Critical reflections</a:t>
            </a:r>
            <a:endParaRPr kumimoji="0" lang="zh-CN" altLang="zh-CN" sz="2400" b="0" i="0" u="none" strike="noStrike" cap="none" normalizeH="0" baseline="0" dirty="0">
              <a:ln>
                <a:noFill/>
              </a:ln>
              <a:solidFill>
                <a:schemeClr val="bg1"/>
              </a:solidFill>
              <a:effectLst/>
              <a:latin typeface="Arial" panose="020B0604020202020204" pitchFamily="34" charset="0"/>
            </a:endParaRPr>
          </a:p>
        </p:txBody>
      </p:sp>
      <p:sp>
        <p:nvSpPr>
          <p:cNvPr id="9" name="Rectangle 8"/>
          <p:cNvSpPr/>
          <p:nvPr/>
        </p:nvSpPr>
        <p:spPr>
          <a:xfrm>
            <a:off x="2349996" y="5916294"/>
            <a:ext cx="2400016" cy="369332"/>
          </a:xfrm>
          <a:prstGeom prst="rect">
            <a:avLst/>
          </a:prstGeom>
        </p:spPr>
        <p:txBody>
          <a:bodyPr wrap="none">
            <a:spAutoFit/>
          </a:bodyPr>
          <a:lstStyle/>
          <a:p>
            <a:pPr lvl="0"/>
            <a:r>
              <a:rPr lang="en-US" altLang="zh-CN" dirty="0">
                <a:solidFill>
                  <a:prstClr val="white"/>
                </a:solidFill>
                <a:latin typeface="Century Gothic" panose="020B0502020202020204" pitchFamily="34" charset="0"/>
                <a:ea typeface="宋体" panose="02010600030101010101" pitchFamily="2" charset="-122"/>
                <a:cs typeface="Courier New" panose="02070309020205020404" pitchFamily="49" charset="0"/>
              </a:rPr>
              <a:t>(</a:t>
            </a:r>
            <a:r>
              <a:rPr lang="en-US" altLang="zh-CN" dirty="0" err="1">
                <a:solidFill>
                  <a:prstClr val="white"/>
                </a:solidFill>
                <a:latin typeface="Century Gothic" panose="020B0502020202020204" pitchFamily="34" charset="0"/>
                <a:ea typeface="宋体" panose="02010600030101010101" pitchFamily="2" charset="-122"/>
                <a:cs typeface="Courier New" panose="02070309020205020404" pitchFamily="49" charset="0"/>
              </a:rPr>
              <a:t>Eyler</a:t>
            </a:r>
            <a:r>
              <a:rPr lang="en-US" altLang="zh-CN" dirty="0">
                <a:solidFill>
                  <a:prstClr val="white"/>
                </a:solidFill>
                <a:latin typeface="Century Gothic" panose="020B0502020202020204" pitchFamily="34" charset="0"/>
                <a:ea typeface="宋体" panose="02010600030101010101" pitchFamily="2" charset="-122"/>
                <a:cs typeface="Courier New" panose="02070309020205020404" pitchFamily="49" charset="0"/>
              </a:rPr>
              <a:t> &amp; Giles, 1999)</a:t>
            </a:r>
            <a:endParaRPr lang="zh-CN" altLang="en-US" dirty="0">
              <a:solidFill>
                <a:prstClr val="white"/>
              </a:solidFill>
              <a:latin typeface="Century Gothic" panose="020B0502020202020204" pitchFamily="34" charset="0"/>
              <a:cs typeface="Courier New" panose="02070309020205020404" pitchFamily="49" charset="0"/>
            </a:endParaRPr>
          </a:p>
        </p:txBody>
      </p:sp>
    </p:spTree>
    <p:extLst>
      <p:ext uri="{BB962C8B-B14F-4D97-AF65-F5344CB8AC3E}">
        <p14:creationId xmlns:p14="http://schemas.microsoft.com/office/powerpoint/2010/main" val="217122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1031776"/>
          </a:xfrm>
        </p:spPr>
        <p:txBody>
          <a:bodyPr/>
          <a:lstStyle/>
          <a:p>
            <a:r>
              <a:rPr lang="en-US" altLang="zh-CN" dirty="0"/>
              <a:t>Teaching goals </a:t>
            </a:r>
            <a:endParaRPr lang="zh-CN" altLang="en-US" dirty="0"/>
          </a:p>
        </p:txBody>
      </p:sp>
      <p:sp>
        <p:nvSpPr>
          <p:cNvPr id="3" name="Content Placeholder 2"/>
          <p:cNvSpPr>
            <a:spLocks noGrp="1"/>
          </p:cNvSpPr>
          <p:nvPr>
            <p:ph idx="1"/>
          </p:nvPr>
        </p:nvSpPr>
        <p:spPr>
          <a:xfrm>
            <a:off x="1845940" y="1484784"/>
            <a:ext cx="9277673" cy="4763616"/>
          </a:xfrm>
        </p:spPr>
        <p:txBody>
          <a:bodyPr>
            <a:normAutofit fontScale="92500" lnSpcReduction="10000"/>
          </a:bodyPr>
          <a:lstStyle/>
          <a:p>
            <a:r>
              <a:rPr lang="en-US" altLang="zh-CN" dirty="0">
                <a:latin typeface="Century Gothic" panose="020B0502020202020204" pitchFamily="34" charset="0"/>
              </a:rPr>
              <a:t>Individual growth:  critical reflection improves individual growth, such as recognizing one’s strength, weakness, talents, skills, etc., and what kind of person one wants to be (value). </a:t>
            </a:r>
          </a:p>
          <a:p>
            <a:r>
              <a:rPr lang="en-US" altLang="zh-CN" dirty="0">
                <a:latin typeface="Century Gothic" panose="020B0502020202020204" pitchFamily="34" charset="0"/>
              </a:rPr>
              <a:t>Civic learning:</a:t>
            </a:r>
            <a:r>
              <a:rPr lang="zh-CN" altLang="zh-CN" dirty="0">
                <a:latin typeface="Century Gothic" panose="020B0502020202020204" pitchFamily="34" charset="0"/>
              </a:rPr>
              <a:t> </a:t>
            </a:r>
            <a:r>
              <a:rPr lang="en-US" altLang="zh-CN" dirty="0">
                <a:latin typeface="Century Gothic" panose="020B0502020202020204" pitchFamily="34" charset="0"/>
              </a:rPr>
              <a:t>it helps one learns how individuals and team interact and how interaction facilitates team change or  institutional change. In other words, how changes happen. </a:t>
            </a:r>
            <a:endParaRPr lang="zh-CN" altLang="zh-CN" dirty="0">
              <a:latin typeface="Century Gothic" panose="020B0502020202020204" pitchFamily="34" charset="0"/>
            </a:endParaRPr>
          </a:p>
          <a:p>
            <a:r>
              <a:rPr lang="en-US" altLang="zh-CN" dirty="0">
                <a:latin typeface="Century Gothic" panose="020B0502020202020204" pitchFamily="34" charset="0"/>
              </a:rPr>
              <a:t>Academic improvement: help students understand the course content better in the community setting. Through critical reflection,  students know how to apply knowledge in the real world. For example, is the knowledge learned at classroom consistent with my experiences in the community? What are the differences? What are the challenges when applying knowledge in the real world? </a:t>
            </a:r>
          </a:p>
          <a:p>
            <a:pPr marL="0" indent="0">
              <a:buNone/>
            </a:pPr>
            <a:r>
              <a:rPr lang="en-US" altLang="zh-CN" dirty="0">
                <a:latin typeface="Century Gothic" panose="020B0502020202020204" pitchFamily="34" charset="0"/>
                <a:ea typeface="宋体" panose="02010600030101010101" pitchFamily="2" charset="-122"/>
              </a:rPr>
              <a:t>(Ash, Clayton, &amp; Moses, 2009) </a:t>
            </a:r>
            <a:endParaRPr lang="zh-CN" altLang="zh-CN" dirty="0">
              <a:latin typeface="Century Gothic" panose="020B0502020202020204" pitchFamily="34" charset="0"/>
            </a:endParaRPr>
          </a:p>
          <a:p>
            <a:endParaRPr lang="zh-CN" altLang="en-US" dirty="0"/>
          </a:p>
        </p:txBody>
      </p:sp>
    </p:spTree>
    <p:extLst>
      <p:ext uri="{BB962C8B-B14F-4D97-AF65-F5344CB8AC3E}">
        <p14:creationId xmlns:p14="http://schemas.microsoft.com/office/powerpoint/2010/main" val="74176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Conditions </a:t>
            </a:r>
            <a:endParaRPr lang="zh-CN" altLang="en-US" dirty="0"/>
          </a:p>
        </p:txBody>
      </p:sp>
      <p:sp>
        <p:nvSpPr>
          <p:cNvPr id="3" name="Content Placeholder 2"/>
          <p:cNvSpPr>
            <a:spLocks noGrp="1"/>
          </p:cNvSpPr>
          <p:nvPr>
            <p:ph idx="1"/>
          </p:nvPr>
        </p:nvSpPr>
        <p:spPr>
          <a:xfrm>
            <a:off x="1979612" y="1700808"/>
            <a:ext cx="9144001" cy="4547592"/>
          </a:xfrm>
        </p:spPr>
        <p:txBody>
          <a:bodyPr>
            <a:normAutofit/>
          </a:bodyPr>
          <a:lstStyle/>
          <a:p>
            <a:r>
              <a:rPr lang="en-US" altLang="zh-CN" sz="2800" dirty="0"/>
              <a:t>Institutional support to service learning</a:t>
            </a:r>
          </a:p>
          <a:p>
            <a:endParaRPr lang="en-US" altLang="zh-CN" sz="2800" dirty="0"/>
          </a:p>
          <a:p>
            <a:r>
              <a:rPr lang="en-US" altLang="zh-CN" sz="2800" dirty="0"/>
              <a:t>Community partnership and rapport   </a:t>
            </a:r>
            <a:endParaRPr lang="zh-CN" altLang="en-US" sz="2800" dirty="0"/>
          </a:p>
        </p:txBody>
      </p:sp>
    </p:spTree>
    <p:extLst>
      <p:ext uri="{BB962C8B-B14F-4D97-AF65-F5344CB8AC3E}">
        <p14:creationId xmlns:p14="http://schemas.microsoft.com/office/powerpoint/2010/main" val="205683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1031776"/>
          </a:xfrm>
        </p:spPr>
        <p:txBody>
          <a:bodyPr/>
          <a:lstStyle/>
          <a:p>
            <a:r>
              <a:rPr lang="en-US" altLang="zh-CN" dirty="0"/>
              <a:t>Map </a:t>
            </a:r>
            <a:endParaRPr lang="zh-CN" altLang="en-US" dirty="0"/>
          </a:p>
        </p:txBody>
      </p:sp>
      <p:sp>
        <p:nvSpPr>
          <p:cNvPr id="3" name="Content Placeholder 2"/>
          <p:cNvSpPr>
            <a:spLocks noGrp="1"/>
          </p:cNvSpPr>
          <p:nvPr>
            <p:ph idx="1"/>
          </p:nvPr>
        </p:nvSpPr>
        <p:spPr>
          <a:xfrm>
            <a:off x="1979612" y="1600200"/>
            <a:ext cx="9144001" cy="4648200"/>
          </a:xfrm>
        </p:spPr>
        <p:txBody>
          <a:bodyPr>
            <a:normAutofit/>
          </a:bodyPr>
          <a:lstStyle/>
          <a:p>
            <a:r>
              <a:rPr lang="en-US" altLang="zh-CN" dirty="0"/>
              <a:t>What is service learning? </a:t>
            </a:r>
          </a:p>
          <a:p>
            <a:r>
              <a:rPr lang="en-US" altLang="zh-CN" dirty="0"/>
              <a:t>How is service learning different from other community-based activities?</a:t>
            </a:r>
          </a:p>
          <a:p>
            <a:r>
              <a:rPr lang="en-US" altLang="zh-CN" dirty="0"/>
              <a:t>How to transform a regular course to service-learning? </a:t>
            </a:r>
          </a:p>
          <a:p>
            <a:r>
              <a:rPr lang="en-US" altLang="zh-CN" dirty="0"/>
              <a:t>My previous experiences on service learning in a Chinese university</a:t>
            </a:r>
          </a:p>
          <a:p>
            <a:r>
              <a:rPr lang="en-US" altLang="zh-CN" dirty="0"/>
              <a:t>Pros and cons of service learning </a:t>
            </a:r>
          </a:p>
          <a:p>
            <a:r>
              <a:rPr lang="en-US" altLang="zh-CN" dirty="0"/>
              <a:t>Institutional support to service learning </a:t>
            </a:r>
          </a:p>
        </p:txBody>
      </p:sp>
    </p:spTree>
    <p:extLst>
      <p:ext uri="{BB962C8B-B14F-4D97-AF65-F5344CB8AC3E}">
        <p14:creationId xmlns:p14="http://schemas.microsoft.com/office/powerpoint/2010/main" val="168803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381000"/>
            <a:ext cx="10081120" cy="959768"/>
          </a:xfrm>
        </p:spPr>
        <p:txBody>
          <a:bodyPr>
            <a:normAutofit fontScale="90000"/>
          </a:bodyPr>
          <a:lstStyle/>
          <a:p>
            <a:r>
              <a:rPr lang="en-US" altLang="zh-CN" dirty="0"/>
              <a:t>My experimental experiences on service learning</a:t>
            </a:r>
            <a:br>
              <a:rPr lang="en-US" altLang="zh-CN" dirty="0"/>
            </a:br>
            <a:r>
              <a:rPr lang="en-US" altLang="zh-CN" dirty="0"/>
              <a:t>in a Chinese university  </a:t>
            </a:r>
            <a:endParaRPr lang="zh-CN" altLang="en-US" dirty="0"/>
          </a:p>
        </p:txBody>
      </p:sp>
      <p:sp>
        <p:nvSpPr>
          <p:cNvPr id="3" name="Content Placeholder 2"/>
          <p:cNvSpPr>
            <a:spLocks noGrp="1"/>
          </p:cNvSpPr>
          <p:nvPr>
            <p:ph idx="1"/>
          </p:nvPr>
        </p:nvSpPr>
        <p:spPr>
          <a:xfrm>
            <a:off x="1485900" y="1700808"/>
            <a:ext cx="10009112" cy="4547592"/>
          </a:xfrm>
        </p:spPr>
        <p:txBody>
          <a:bodyPr>
            <a:normAutofit/>
          </a:bodyPr>
          <a:lstStyle/>
          <a:p>
            <a:r>
              <a:rPr lang="en-US" altLang="zh-CN" dirty="0"/>
              <a:t>A teaching university; tier 2  </a:t>
            </a:r>
          </a:p>
          <a:p>
            <a:r>
              <a:rPr lang="en-US" altLang="zh-CN" dirty="0"/>
              <a:t>Dept. of Family Science (human services) in School of Education </a:t>
            </a:r>
          </a:p>
          <a:p>
            <a:r>
              <a:rPr lang="en-US" altLang="zh-CN" dirty="0"/>
              <a:t>Located in Guangdong, next to Shenzhen,  Macau</a:t>
            </a:r>
          </a:p>
          <a:p>
            <a:r>
              <a:rPr lang="en-US" altLang="zh-CN" dirty="0"/>
              <a:t>22,000 in total; 99% undergraduate, 75% from Guangdong  </a:t>
            </a:r>
          </a:p>
          <a:p>
            <a:r>
              <a:rPr lang="en-US" altLang="zh-CN" dirty="0"/>
              <a:t>Size: 40-80 students per class </a:t>
            </a:r>
          </a:p>
          <a:p>
            <a:r>
              <a:rPr lang="en-US" altLang="zh-CN" dirty="0"/>
              <a:t>Lacking institutional support </a:t>
            </a:r>
          </a:p>
          <a:p>
            <a:r>
              <a:rPr lang="en-US" altLang="zh-CN" dirty="0"/>
              <a:t>Difficult to find local community partners that are able to support service learning </a:t>
            </a:r>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255920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887760"/>
          </a:xfrm>
        </p:spPr>
        <p:txBody>
          <a:bodyPr>
            <a:normAutofit/>
          </a:bodyPr>
          <a:lstStyle/>
          <a:p>
            <a:r>
              <a:rPr lang="en-US" altLang="zh-CN" sz="4000" b="1" dirty="0"/>
              <a:t>Child Deployment in the Context</a:t>
            </a:r>
            <a:r>
              <a:rPr lang="en-US" altLang="zh-CN" sz="4000" dirty="0"/>
              <a:t> </a:t>
            </a:r>
            <a:endParaRPr lang="zh-CN" altLang="en-US" sz="4000" dirty="0"/>
          </a:p>
        </p:txBody>
      </p:sp>
      <p:sp>
        <p:nvSpPr>
          <p:cNvPr id="3" name="Content Placeholder 2"/>
          <p:cNvSpPr>
            <a:spLocks noGrp="1"/>
          </p:cNvSpPr>
          <p:nvPr>
            <p:ph idx="1"/>
          </p:nvPr>
        </p:nvSpPr>
        <p:spPr>
          <a:xfrm>
            <a:off x="1979612" y="1556792"/>
            <a:ext cx="9144001" cy="4691608"/>
          </a:xfrm>
        </p:spPr>
        <p:txBody>
          <a:bodyPr/>
          <a:lstStyle/>
          <a:p>
            <a:r>
              <a:rPr lang="en-US" altLang="zh-CN" dirty="0"/>
              <a:t>Service-learning objectives:  </a:t>
            </a:r>
          </a:p>
          <a:p>
            <a:r>
              <a:rPr lang="en-US" altLang="zh-CN" u="sng" dirty="0">
                <a:ea typeface="ＭＳ Ｐゴシック" panose="020B0600070205080204" pitchFamily="34" charset="-128"/>
              </a:rPr>
              <a:t>Students</a:t>
            </a:r>
            <a:r>
              <a:rPr lang="en-US" altLang="zh-CN" dirty="0">
                <a:ea typeface="ＭＳ Ｐゴシック" panose="020B0600070205080204" pitchFamily="34" charset="-128"/>
              </a:rPr>
              <a:t> will learn about the developmental stages of children and parent-child interactions by volunteering a program of “Family Day” for a nonprofit organization in Macau and reflecting upon their activities. </a:t>
            </a:r>
          </a:p>
          <a:p>
            <a:endParaRPr lang="zh-CN" altLang="en-US" dirty="0"/>
          </a:p>
        </p:txBody>
      </p:sp>
      <p:pic>
        <p:nvPicPr>
          <p:cNvPr id="4" name="Picture 2" descr="G:\2014.11.16Macau\2014.11.16 Macau\17.JPG"/>
          <p:cNvPicPr>
            <a:picLocks noChangeAspect="1" noChangeArrowheads="1"/>
          </p:cNvPicPr>
          <p:nvPr/>
        </p:nvPicPr>
        <p:blipFill>
          <a:blip r:embed="rId2"/>
          <a:srcRect/>
          <a:stretch>
            <a:fillRect/>
          </a:stretch>
        </p:blipFill>
        <p:spPr bwMode="auto">
          <a:xfrm>
            <a:off x="1907069" y="3718546"/>
            <a:ext cx="3890356" cy="2805138"/>
          </a:xfrm>
          <a:prstGeom prst="rect">
            <a:avLst/>
          </a:prstGeom>
          <a:noFill/>
          <a:ln w="9525">
            <a:noFill/>
            <a:miter lim="800000"/>
            <a:headEnd/>
            <a:tailEnd/>
          </a:ln>
        </p:spPr>
      </p:pic>
      <p:pic>
        <p:nvPicPr>
          <p:cNvPr id="5" name="Picture 3" descr="G:\2014.11.16Macau\2014.11.16 Macau\1(3).JPG"/>
          <p:cNvPicPr>
            <a:picLocks noChangeAspect="1" noChangeArrowheads="1"/>
          </p:cNvPicPr>
          <p:nvPr/>
        </p:nvPicPr>
        <p:blipFill>
          <a:blip r:embed="rId3"/>
          <a:srcRect/>
          <a:stretch>
            <a:fillRect/>
          </a:stretch>
        </p:blipFill>
        <p:spPr bwMode="auto">
          <a:xfrm>
            <a:off x="5905567" y="3691734"/>
            <a:ext cx="2060792" cy="2858762"/>
          </a:xfrm>
          <a:prstGeom prst="rect">
            <a:avLst/>
          </a:prstGeom>
          <a:noFill/>
          <a:ln w="9525">
            <a:noFill/>
            <a:miter lim="800000"/>
            <a:headEnd/>
            <a:tailEnd/>
          </a:ln>
        </p:spPr>
      </p:pic>
      <p:pic>
        <p:nvPicPr>
          <p:cNvPr id="6" name="Picture 4" descr="G:\2014.11.16Macau\2014.11.16 Macau\2.JPG"/>
          <p:cNvPicPr>
            <a:picLocks noChangeAspect="1" noChangeArrowheads="1"/>
          </p:cNvPicPr>
          <p:nvPr/>
        </p:nvPicPr>
        <p:blipFill>
          <a:blip r:embed="rId4"/>
          <a:srcRect/>
          <a:stretch>
            <a:fillRect/>
          </a:stretch>
        </p:blipFill>
        <p:spPr bwMode="auto">
          <a:xfrm>
            <a:off x="8182644" y="3691734"/>
            <a:ext cx="3482195" cy="2858762"/>
          </a:xfrm>
          <a:prstGeom prst="rect">
            <a:avLst/>
          </a:prstGeom>
          <a:noFill/>
          <a:ln w="9525">
            <a:noFill/>
            <a:miter lim="800000"/>
            <a:headEnd/>
            <a:tailEnd/>
          </a:ln>
        </p:spPr>
      </p:pic>
    </p:spTree>
    <p:extLst>
      <p:ext uri="{BB962C8B-B14F-4D97-AF65-F5344CB8AC3E}">
        <p14:creationId xmlns:p14="http://schemas.microsoft.com/office/powerpoint/2010/main" val="399385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1031776"/>
          </a:xfrm>
        </p:spPr>
        <p:txBody>
          <a:bodyPr>
            <a:normAutofit/>
          </a:bodyPr>
          <a:lstStyle/>
          <a:p>
            <a:r>
              <a:rPr lang="en-US" altLang="zh-CN" sz="4000" b="1" dirty="0"/>
              <a:t>Community Psychology </a:t>
            </a:r>
            <a:endParaRPr lang="zh-CN" altLang="en-US" sz="4000" b="1" dirty="0"/>
          </a:p>
        </p:txBody>
      </p:sp>
      <p:sp>
        <p:nvSpPr>
          <p:cNvPr id="3" name="Content Placeholder 2"/>
          <p:cNvSpPr>
            <a:spLocks noGrp="1"/>
          </p:cNvSpPr>
          <p:nvPr>
            <p:ph idx="1"/>
          </p:nvPr>
        </p:nvSpPr>
        <p:spPr/>
        <p:txBody>
          <a:bodyPr/>
          <a:lstStyle/>
          <a:p>
            <a:r>
              <a:rPr lang="en-US" altLang="zh-CN" dirty="0"/>
              <a:t>Service-learning objectives</a:t>
            </a:r>
          </a:p>
          <a:p>
            <a:r>
              <a:rPr lang="en-US" altLang="zh-CN" dirty="0"/>
              <a:t>Through one semester’s learning, students should be able to </a:t>
            </a:r>
          </a:p>
          <a:p>
            <a:pPr lvl="1"/>
            <a:r>
              <a:rPr lang="en-US" altLang="zh-CN" dirty="0"/>
              <a:t>understand the definition of community;  </a:t>
            </a:r>
          </a:p>
          <a:p>
            <a:pPr lvl="1"/>
            <a:r>
              <a:rPr lang="en-US" altLang="zh-CN" dirty="0"/>
              <a:t>critically reflect upon their understanding of the knowledge and the misconception of the real world;  </a:t>
            </a:r>
            <a:endParaRPr lang="zh-CN" altLang="en-US" dirty="0"/>
          </a:p>
          <a:p>
            <a:pPr lvl="1"/>
            <a:r>
              <a:rPr lang="en-US" altLang="zh-CN" dirty="0"/>
              <a:t>connect the concepts learned in the classroom to the real world challenges; </a:t>
            </a:r>
          </a:p>
          <a:p>
            <a:pPr lvl="1"/>
            <a:r>
              <a:rPr lang="en-US" altLang="zh-CN" dirty="0"/>
              <a:t>provide suggestions to community needs or provide support</a:t>
            </a:r>
          </a:p>
          <a:p>
            <a:pPr lvl="1"/>
            <a:endParaRPr lang="en-US" altLang="zh-CN" dirty="0"/>
          </a:p>
        </p:txBody>
      </p:sp>
    </p:spTree>
    <p:extLst>
      <p:ext uri="{BB962C8B-B14F-4D97-AF65-F5344CB8AC3E}">
        <p14:creationId xmlns:p14="http://schemas.microsoft.com/office/powerpoint/2010/main" val="373269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964" y="548680"/>
            <a:ext cx="9144001" cy="720080"/>
          </a:xfrm>
        </p:spPr>
        <p:txBody>
          <a:bodyPr>
            <a:normAutofit/>
          </a:bodyPr>
          <a:lstStyle/>
          <a:p>
            <a:r>
              <a:rPr lang="en-US" altLang="zh-CN" sz="4000" b="1" dirty="0"/>
              <a:t>Community Psycholog</a:t>
            </a:r>
            <a:r>
              <a:rPr lang="en-US" altLang="zh-CN" sz="4000" dirty="0"/>
              <a:t>y </a:t>
            </a:r>
            <a:endParaRPr lang="zh-CN" altLang="en-US" sz="4000" dirty="0"/>
          </a:p>
        </p:txBody>
      </p:sp>
      <p:sp>
        <p:nvSpPr>
          <p:cNvPr id="3" name="Content Placeholder 2"/>
          <p:cNvSpPr>
            <a:spLocks noGrp="1"/>
          </p:cNvSpPr>
          <p:nvPr>
            <p:ph idx="1"/>
          </p:nvPr>
        </p:nvSpPr>
        <p:spPr>
          <a:xfrm>
            <a:off x="1979612" y="1700808"/>
            <a:ext cx="9144001" cy="4547592"/>
          </a:xfrm>
        </p:spPr>
        <p:txBody>
          <a:bodyPr/>
          <a:lstStyle/>
          <a:p>
            <a:pPr marL="0" indent="0">
              <a:buNone/>
            </a:pPr>
            <a:r>
              <a:rPr lang="en-US" altLang="zh-CN" dirty="0"/>
              <a:t>Homework for students: </a:t>
            </a:r>
          </a:p>
          <a:p>
            <a:r>
              <a:rPr lang="en-US" altLang="zh-CN" dirty="0"/>
              <a:t>1. Class report of the progress (3 times a semester) </a:t>
            </a:r>
          </a:p>
          <a:p>
            <a:r>
              <a:rPr lang="en-US" altLang="zh-CN" dirty="0"/>
              <a:t>2. Presentation (a pair each week, for 4 weeks) </a:t>
            </a:r>
          </a:p>
          <a:p>
            <a:r>
              <a:rPr lang="en-US" altLang="zh-CN" dirty="0"/>
              <a:t>3. Final paper: making the connections between the theories or concepts with the individual community experiences (4) </a:t>
            </a:r>
          </a:p>
          <a:p>
            <a:r>
              <a:rPr lang="en-US" altLang="zh-CN" dirty="0"/>
              <a:t>4. Final paper mark: peer review score is included(10%-15% as the individual contribution to the group work)   </a:t>
            </a:r>
            <a:endParaRPr lang="zh-CN" altLang="en-US" dirty="0"/>
          </a:p>
        </p:txBody>
      </p:sp>
    </p:spTree>
    <p:extLst>
      <p:ext uri="{BB962C8B-B14F-4D97-AF65-F5344CB8AC3E}">
        <p14:creationId xmlns:p14="http://schemas.microsoft.com/office/powerpoint/2010/main" val="197769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980" y="381000"/>
            <a:ext cx="8917633" cy="671736"/>
          </a:xfrm>
        </p:spPr>
        <p:txBody>
          <a:bodyPr>
            <a:normAutofit/>
          </a:bodyPr>
          <a:lstStyle/>
          <a:p>
            <a:r>
              <a:rPr lang="en-US" sz="4000" b="1" dirty="0"/>
              <a:t>Community Psychology </a:t>
            </a:r>
          </a:p>
        </p:txBody>
      </p:sp>
      <p:pic>
        <p:nvPicPr>
          <p:cNvPr id="3" name="Picture 5" descr="C:\Users\sdadsd\Desktop\DSCF1292.JPG"/>
          <p:cNvPicPr>
            <a:picLocks noChangeAspect="1" noChangeArrowheads="1"/>
          </p:cNvPicPr>
          <p:nvPr/>
        </p:nvPicPr>
        <p:blipFill>
          <a:blip r:embed="rId2"/>
          <a:srcRect/>
          <a:stretch>
            <a:fillRect/>
          </a:stretch>
        </p:blipFill>
        <p:spPr>
          <a:xfrm>
            <a:off x="2890056" y="1412776"/>
            <a:ext cx="6084676" cy="4296661"/>
          </a:xfrm>
          <a:prstGeom prst="rect">
            <a:avLst/>
          </a:prstGeom>
          <a:noFill/>
        </p:spPr>
      </p:pic>
      <p:sp>
        <p:nvSpPr>
          <p:cNvPr id="4" name="Rectangle 3"/>
          <p:cNvSpPr/>
          <p:nvPr/>
        </p:nvSpPr>
        <p:spPr>
          <a:xfrm>
            <a:off x="2710036" y="5949280"/>
            <a:ext cx="6768752" cy="369332"/>
          </a:xfrm>
          <a:prstGeom prst="rect">
            <a:avLst/>
          </a:prstGeom>
        </p:spPr>
        <p:txBody>
          <a:bodyPr wrap="square">
            <a:spAutoFit/>
          </a:bodyPr>
          <a:lstStyle/>
          <a:p>
            <a:r>
              <a:rPr lang="en-US" altLang="zh-CN" dirty="0">
                <a:latin typeface="Century Gothic" panose="020B0502020202020204" pitchFamily="34" charset="0"/>
                <a:ea typeface="宋体" panose="02010600030101010101" pitchFamily="2" charset="-122"/>
              </a:rPr>
              <a:t>From Center of Service and Learning, IUPUI </a:t>
            </a:r>
            <a:endParaRPr lang="zh-CN" altLang="zh-CN" dirty="0">
              <a:latin typeface="Century Gothic" panose="020B0502020202020204" pitchFamily="34" charset="0"/>
            </a:endParaRPr>
          </a:p>
        </p:txBody>
      </p:sp>
    </p:spTree>
    <p:extLst>
      <p:ext uri="{BB962C8B-B14F-4D97-AF65-F5344CB8AC3E}">
        <p14:creationId xmlns:p14="http://schemas.microsoft.com/office/powerpoint/2010/main" val="17440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1522412" y="332655"/>
            <a:ext cx="9144000" cy="669869"/>
          </a:xfrm>
        </p:spPr>
        <p:txBody>
          <a:bodyPr/>
          <a:lstStyle/>
          <a:p>
            <a:endParaRPr lang="zh-CN" altLang="en-US" sz="4000" dirty="0">
              <a:ea typeface="宋体" charset="-122"/>
            </a:endParaRPr>
          </a:p>
        </p:txBody>
      </p:sp>
      <p:sp>
        <p:nvSpPr>
          <p:cNvPr id="16387" name="内容占位符 2"/>
          <p:cNvSpPr>
            <a:spLocks noGrp="1"/>
          </p:cNvSpPr>
          <p:nvPr>
            <p:ph idx="1"/>
          </p:nvPr>
        </p:nvSpPr>
        <p:spPr>
          <a:xfrm>
            <a:off x="1522412" y="1268760"/>
            <a:ext cx="10044608" cy="5184428"/>
          </a:xfrm>
        </p:spPr>
        <p:txBody>
          <a:bodyPr/>
          <a:lstStyle/>
          <a:p>
            <a:r>
              <a:rPr lang="en-US" altLang="zh-CN" sz="2800" dirty="0">
                <a:ea typeface="宋体" charset="-122"/>
              </a:rPr>
              <a:t>Students visit a community center for local elders in Shenzhen. They are asked to connect knowledge from </a:t>
            </a:r>
            <a:r>
              <a:rPr lang="en-US" altLang="zh-CN" sz="2800" b="1" dirty="0">
                <a:ea typeface="宋体" charset="-122"/>
              </a:rPr>
              <a:t>Community Psychology</a:t>
            </a:r>
            <a:r>
              <a:rPr lang="en-US" altLang="zh-CN" sz="2800" dirty="0">
                <a:ea typeface="宋体" charset="-122"/>
              </a:rPr>
              <a:t> to this field trip. </a:t>
            </a:r>
          </a:p>
          <a:p>
            <a:endParaRPr lang="zh-CN" altLang="en-US" dirty="0">
              <a:ea typeface="宋体" charset="-122"/>
            </a:endParaRPr>
          </a:p>
        </p:txBody>
      </p:sp>
      <p:pic>
        <p:nvPicPr>
          <p:cNvPr id="16388" name="图片 4" descr="C:\Users\Administrator\Documents\Tencent Files\591562818\FileRecv\MobileFile\IMG_1662.JPG"/>
          <p:cNvPicPr>
            <a:picLocks noChangeAspect="1" noChangeArrowheads="1"/>
          </p:cNvPicPr>
          <p:nvPr/>
        </p:nvPicPr>
        <p:blipFill>
          <a:blip r:embed="rId2"/>
          <a:srcRect/>
          <a:stretch>
            <a:fillRect/>
          </a:stretch>
        </p:blipFill>
        <p:spPr bwMode="auto">
          <a:xfrm>
            <a:off x="8067379" y="2948590"/>
            <a:ext cx="2705100" cy="2447926"/>
          </a:xfrm>
          <a:prstGeom prst="rect">
            <a:avLst/>
          </a:prstGeom>
          <a:noFill/>
          <a:ln w="9525">
            <a:noFill/>
            <a:miter lim="800000"/>
            <a:headEnd/>
            <a:tailEnd/>
          </a:ln>
        </p:spPr>
      </p:pic>
      <p:pic>
        <p:nvPicPr>
          <p:cNvPr id="16389" name="图片 5" descr="C:\Users\acer\AppData\Local\Microsoft\Windows\Temporary Internet Files\Content.Word\IMG_1480.jpg"/>
          <p:cNvPicPr>
            <a:picLocks noChangeAspect="1" noChangeArrowheads="1"/>
          </p:cNvPicPr>
          <p:nvPr/>
        </p:nvPicPr>
        <p:blipFill>
          <a:blip r:embed="rId3"/>
          <a:srcRect/>
          <a:stretch>
            <a:fillRect/>
          </a:stretch>
        </p:blipFill>
        <p:spPr bwMode="auto">
          <a:xfrm>
            <a:off x="4911724" y="2948590"/>
            <a:ext cx="2879725" cy="2447926"/>
          </a:xfrm>
          <a:prstGeom prst="rect">
            <a:avLst/>
          </a:prstGeom>
          <a:noFill/>
          <a:ln w="9525">
            <a:noFill/>
            <a:miter lim="800000"/>
            <a:headEnd/>
            <a:tailEnd/>
          </a:ln>
        </p:spPr>
      </p:pic>
      <p:pic>
        <p:nvPicPr>
          <p:cNvPr id="16390" name="图片 6" descr="C:\Users\acer\AppData\Local\Microsoft\Windows\Temporary Internet Files\Content.Word\IMG_1479.jpg"/>
          <p:cNvPicPr>
            <a:picLocks noChangeAspect="1" noChangeArrowheads="1"/>
          </p:cNvPicPr>
          <p:nvPr/>
        </p:nvPicPr>
        <p:blipFill>
          <a:blip r:embed="rId4"/>
          <a:srcRect/>
          <a:stretch>
            <a:fillRect/>
          </a:stretch>
        </p:blipFill>
        <p:spPr bwMode="auto">
          <a:xfrm>
            <a:off x="1862137" y="2924944"/>
            <a:ext cx="2879725" cy="2447925"/>
          </a:xfrm>
          <a:prstGeom prst="rect">
            <a:avLst/>
          </a:prstGeom>
          <a:noFill/>
          <a:ln w="9525">
            <a:noFill/>
            <a:miter lim="800000"/>
            <a:headEnd/>
            <a:tailEnd/>
          </a:ln>
        </p:spPr>
      </p:pic>
    </p:spTree>
    <p:extLst>
      <p:ext uri="{BB962C8B-B14F-4D97-AF65-F5344CB8AC3E}">
        <p14:creationId xmlns:p14="http://schemas.microsoft.com/office/powerpoint/2010/main" val="269973598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1773932" y="548680"/>
            <a:ext cx="9216331" cy="648072"/>
          </a:xfrm>
        </p:spPr>
        <p:txBody>
          <a:bodyPr>
            <a:normAutofit fontScale="90000"/>
          </a:bodyPr>
          <a:lstStyle/>
          <a:p>
            <a:r>
              <a:rPr lang="en-US" altLang="zh-CN" sz="4000" dirty="0">
                <a:ea typeface="宋体" charset="-122"/>
              </a:rPr>
              <a:t/>
            </a:r>
            <a:br>
              <a:rPr lang="en-US" altLang="zh-CN" sz="4000" dirty="0">
                <a:ea typeface="宋体" charset="-122"/>
              </a:rPr>
            </a:br>
            <a:endParaRPr lang="zh-CN" altLang="en-US" sz="4000" dirty="0">
              <a:ea typeface="宋体" charset="-122"/>
            </a:endParaRPr>
          </a:p>
        </p:txBody>
      </p:sp>
      <p:sp>
        <p:nvSpPr>
          <p:cNvPr id="17411" name="内容占位符 2"/>
          <p:cNvSpPr>
            <a:spLocks noGrp="1"/>
          </p:cNvSpPr>
          <p:nvPr>
            <p:ph idx="1"/>
          </p:nvPr>
        </p:nvSpPr>
        <p:spPr>
          <a:xfrm>
            <a:off x="1773932" y="548680"/>
            <a:ext cx="10153128" cy="5832647"/>
          </a:xfrm>
        </p:spPr>
        <p:txBody>
          <a:bodyPr/>
          <a:lstStyle/>
          <a:p>
            <a:r>
              <a:rPr lang="en-US" altLang="zh-CN" sz="2800" dirty="0">
                <a:ea typeface="宋体" charset="-122"/>
              </a:rPr>
              <a:t>I share students’ reflection papers (78 students) to the community center for elders in Shenzhen. The community partner says it helps them a lot to generate new ideas for the future development and they are excited to see students’ passion for social services.  </a:t>
            </a:r>
          </a:p>
          <a:p>
            <a:pPr>
              <a:buFontTx/>
              <a:buNone/>
            </a:pPr>
            <a:r>
              <a:rPr lang="zh-CN" altLang="en-US" dirty="0">
                <a:ea typeface="宋体" charset="-122"/>
              </a:rPr>
              <a:t> “吴老师：我仔细阅读了学生们的参观感受。我看到同学们对社区养老、居家养老有了全新的理解</a:t>
            </a:r>
            <a:r>
              <a:rPr lang="en-US" altLang="zh-CN" dirty="0">
                <a:ea typeface="宋体" charset="-122"/>
              </a:rPr>
              <a:t>. </a:t>
            </a:r>
            <a:r>
              <a:rPr lang="zh-CN" altLang="en-US" dirty="0">
                <a:ea typeface="宋体" charset="-122"/>
              </a:rPr>
              <a:t>有同学还对家人和自己所住社区的养老前景有了憧憬。最令我欣赏的是大家从不同角度分析，如对深圳非户籍老人的养老需求、非盈利机构对政府资金的依赖等。最惊喜莫过于有的同学更坚定了服务社区的信念。对我们而言这些弥足珍贵。感谢吴老师帮忙收集这些感想！</a:t>
            </a:r>
            <a:r>
              <a:rPr lang="en-US" altLang="zh-CN" dirty="0">
                <a:ea typeface="宋体" charset="-122"/>
              </a:rPr>
              <a:t> </a:t>
            </a:r>
            <a:r>
              <a:rPr lang="zh-CN" altLang="en-US" dirty="0">
                <a:ea typeface="宋体" charset="-122"/>
              </a:rPr>
              <a:t>深圳德福居家养老中心 戴玉” </a:t>
            </a:r>
            <a:r>
              <a:rPr lang="zh-CN" altLang="en-US" sz="2000" dirty="0">
                <a:ea typeface="宋体" charset="-122"/>
              </a:rPr>
              <a:t>                                                                           </a:t>
            </a:r>
            <a:endParaRPr lang="zh-CN" altLang="en-US" sz="2800" dirty="0">
              <a:ea typeface="宋体" charset="-122"/>
            </a:endParaRPr>
          </a:p>
        </p:txBody>
      </p:sp>
    </p:spTree>
    <p:extLst>
      <p:ext uri="{BB962C8B-B14F-4D97-AF65-F5344CB8AC3E}">
        <p14:creationId xmlns:p14="http://schemas.microsoft.com/office/powerpoint/2010/main" val="236169408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743744"/>
          </a:xfrm>
        </p:spPr>
        <p:txBody>
          <a:bodyPr>
            <a:normAutofit/>
          </a:bodyPr>
          <a:lstStyle/>
          <a:p>
            <a:r>
              <a:rPr lang="en-US" altLang="zh-CN" sz="4000" b="1" dirty="0"/>
              <a:t>Take Home Messages</a:t>
            </a:r>
            <a:endParaRPr lang="zh-CN" altLang="en-US" sz="4000" b="1" dirty="0"/>
          </a:p>
        </p:txBody>
      </p:sp>
      <p:sp>
        <p:nvSpPr>
          <p:cNvPr id="3" name="Content Placeholder 2"/>
          <p:cNvSpPr>
            <a:spLocks noGrp="1"/>
          </p:cNvSpPr>
          <p:nvPr>
            <p:ph idx="1"/>
          </p:nvPr>
        </p:nvSpPr>
        <p:spPr>
          <a:xfrm>
            <a:off x="1979612" y="1268760"/>
            <a:ext cx="9144001" cy="4979640"/>
          </a:xfrm>
        </p:spPr>
        <p:txBody>
          <a:bodyPr/>
          <a:lstStyle/>
          <a:p>
            <a:r>
              <a:rPr lang="en-US" altLang="zh-CN" dirty="0"/>
              <a:t>1. As one of pedagogies, service learning has its underpinning model, which is still under debate in academia (intellectual vs. practical). </a:t>
            </a:r>
          </a:p>
          <a:p>
            <a:r>
              <a:rPr lang="en-US" altLang="zh-CN" dirty="0"/>
              <a:t>2. It facilities individual growth for both affective and cognitive dimensions among students through a process. </a:t>
            </a:r>
          </a:p>
          <a:p>
            <a:r>
              <a:rPr lang="en-US" altLang="zh-CN" dirty="0"/>
              <a:t>3. It requires institutional support to encourage more faculties transform their teaching, including promotion criteria, technical support, funding, time, as well as students’ understanding, etc.</a:t>
            </a:r>
          </a:p>
          <a:p>
            <a:r>
              <a:rPr lang="en-US" altLang="zh-CN" dirty="0"/>
              <a:t>4. Whether adopt service learning or not depends on the chosen learning outcomes at university level and program level.  </a:t>
            </a:r>
            <a:endParaRPr lang="zh-CN" altLang="en-US" dirty="0"/>
          </a:p>
        </p:txBody>
      </p:sp>
    </p:spTree>
    <p:extLst>
      <p:ext uri="{BB962C8B-B14F-4D97-AF65-F5344CB8AC3E}">
        <p14:creationId xmlns:p14="http://schemas.microsoft.com/office/powerpoint/2010/main" val="141466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Questions, comments, suggestions? </a:t>
            </a:r>
            <a:endParaRPr lang="zh-CN" altLang="en-US" dirty="0"/>
          </a:p>
        </p:txBody>
      </p:sp>
      <p:sp>
        <p:nvSpPr>
          <p:cNvPr id="3" name="Content Placeholder 2"/>
          <p:cNvSpPr>
            <a:spLocks noGrp="1"/>
          </p:cNvSpPr>
          <p:nvPr>
            <p:ph idx="1"/>
          </p:nvPr>
        </p:nvSpPr>
        <p:spPr/>
        <p:txBody>
          <a:bodyPr/>
          <a:lstStyle/>
          <a:p>
            <a:endParaRPr lang="en-US" altLang="zh-CN" dirty="0"/>
          </a:p>
          <a:p>
            <a:r>
              <a:rPr lang="en-US" altLang="zh-CN" dirty="0"/>
              <a:t>Dr. Bo (Pearl) Wu</a:t>
            </a:r>
          </a:p>
          <a:p>
            <a:r>
              <a:rPr lang="en-US" altLang="zh-CN" dirty="0"/>
              <a:t>Lecturer</a:t>
            </a:r>
          </a:p>
          <a:p>
            <a:r>
              <a:rPr lang="en-US" altLang="zh-CN" dirty="0"/>
              <a:t>Department of Public Health, XJTLU </a:t>
            </a:r>
          </a:p>
          <a:p>
            <a:r>
              <a:rPr lang="en-US" altLang="zh-CN" dirty="0">
                <a:hlinkClick r:id="rId2"/>
              </a:rPr>
              <a:t>Bo.Wu@xjtlu.edu.cn</a:t>
            </a:r>
            <a:r>
              <a:rPr lang="en-US" altLang="zh-CN" dirty="0"/>
              <a:t> </a:t>
            </a:r>
            <a:endParaRPr lang="zh-CN" altLang="en-US" dirty="0"/>
          </a:p>
        </p:txBody>
      </p:sp>
    </p:spTree>
    <p:extLst>
      <p:ext uri="{BB962C8B-B14F-4D97-AF65-F5344CB8AC3E}">
        <p14:creationId xmlns:p14="http://schemas.microsoft.com/office/powerpoint/2010/main" val="38954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01924" y="620688"/>
            <a:ext cx="9421689" cy="864096"/>
          </a:xfrm>
        </p:spPr>
        <p:txBody>
          <a:bodyPr/>
          <a:lstStyle/>
          <a:p>
            <a:r>
              <a:rPr lang="en-US" altLang="zh-CN" dirty="0">
                <a:ea typeface="ＭＳ Ｐゴシック" panose="020B0600070205080204" pitchFamily="34" charset="-128"/>
              </a:rPr>
              <a:t>Service Learning</a:t>
            </a:r>
          </a:p>
        </p:txBody>
      </p:sp>
      <p:sp>
        <p:nvSpPr>
          <p:cNvPr id="5123" name="Content Placeholder 2"/>
          <p:cNvSpPr>
            <a:spLocks noGrp="1"/>
          </p:cNvSpPr>
          <p:nvPr>
            <p:ph idx="1"/>
          </p:nvPr>
        </p:nvSpPr>
        <p:spPr>
          <a:xfrm>
            <a:off x="1845940" y="1700808"/>
            <a:ext cx="9505056" cy="4392488"/>
          </a:xfrm>
        </p:spPr>
        <p:txBody>
          <a:bodyPr>
            <a:normAutofit/>
          </a:bodyPr>
          <a:lstStyle/>
          <a:p>
            <a:pPr marL="0" indent="0">
              <a:buNone/>
            </a:pPr>
            <a:r>
              <a:rPr lang="en-US" altLang="zh-CN" sz="2800" dirty="0">
                <a:ea typeface="ＭＳ Ｐゴシック" panose="020B0600070205080204" pitchFamily="34" charset="-128"/>
              </a:rPr>
              <a:t>Service learning is a </a:t>
            </a:r>
            <a:r>
              <a:rPr lang="en-US" altLang="zh-CN" sz="2800" b="1" dirty="0">
                <a:solidFill>
                  <a:schemeClr val="tx2"/>
                </a:solidFill>
                <a:ea typeface="ＭＳ Ｐゴシック" panose="020B0600070205080204" pitchFamily="34" charset="-128"/>
              </a:rPr>
              <a:t>credit-bearing</a:t>
            </a:r>
            <a:r>
              <a:rPr lang="en-US" altLang="zh-CN" sz="2800" dirty="0">
                <a:ea typeface="ＭＳ Ｐゴシック" panose="020B0600070205080204" pitchFamily="34" charset="-128"/>
              </a:rPr>
              <a:t> </a:t>
            </a:r>
            <a:r>
              <a:rPr lang="en-US" altLang="zh-CN" sz="2800" b="1" dirty="0">
                <a:solidFill>
                  <a:schemeClr val="tx2"/>
                </a:solidFill>
                <a:ea typeface="ＭＳ Ｐゴシック" panose="020B0600070205080204" pitchFamily="34" charset="-128"/>
              </a:rPr>
              <a:t>educational experience </a:t>
            </a:r>
            <a:r>
              <a:rPr lang="en-US" altLang="zh-CN" sz="2800" dirty="0">
                <a:ea typeface="ＭＳ Ｐゴシック" panose="020B0600070205080204" pitchFamily="34" charset="-128"/>
              </a:rPr>
              <a:t>in which students participate in an </a:t>
            </a:r>
            <a:r>
              <a:rPr lang="en-US" altLang="zh-CN" sz="2800" b="1" dirty="0">
                <a:solidFill>
                  <a:schemeClr val="tx2"/>
                </a:solidFill>
                <a:ea typeface="ＭＳ Ｐゴシック" panose="020B0600070205080204" pitchFamily="34" charset="-128"/>
              </a:rPr>
              <a:t>organized service activity </a:t>
            </a:r>
            <a:r>
              <a:rPr lang="en-US" altLang="zh-CN" sz="2800" dirty="0">
                <a:ea typeface="ＭＳ Ｐゴシック" panose="020B0600070205080204" pitchFamily="34" charset="-128"/>
              </a:rPr>
              <a:t>that meets </a:t>
            </a:r>
            <a:r>
              <a:rPr lang="en-US" altLang="zh-CN" sz="2800" b="1" dirty="0">
                <a:solidFill>
                  <a:schemeClr val="tx2"/>
                </a:solidFill>
                <a:ea typeface="ＭＳ Ｐゴシック" panose="020B0600070205080204" pitchFamily="34" charset="-128"/>
              </a:rPr>
              <a:t>identified community needs</a:t>
            </a:r>
            <a:r>
              <a:rPr lang="en-US" altLang="zh-CN" sz="2800" b="1" dirty="0">
                <a:ea typeface="ＭＳ Ｐゴシック" panose="020B0600070205080204" pitchFamily="34" charset="-128"/>
              </a:rPr>
              <a:t>,</a:t>
            </a:r>
            <a:r>
              <a:rPr lang="en-US" altLang="zh-CN" sz="2800" dirty="0">
                <a:ea typeface="ＭＳ Ｐゴシック" panose="020B0600070205080204" pitchFamily="34" charset="-128"/>
              </a:rPr>
              <a:t> and </a:t>
            </a:r>
            <a:r>
              <a:rPr lang="en-US" altLang="zh-CN" sz="2800" b="1" dirty="0">
                <a:solidFill>
                  <a:schemeClr val="tx2"/>
                </a:solidFill>
                <a:ea typeface="ＭＳ Ｐゴシック" panose="020B0600070205080204" pitchFamily="34" charset="-128"/>
              </a:rPr>
              <a:t>reflect</a:t>
            </a:r>
            <a:r>
              <a:rPr lang="en-US" altLang="zh-CN" sz="2800" dirty="0">
                <a:ea typeface="ＭＳ Ｐゴシック" panose="020B0600070205080204" pitchFamily="34" charset="-128"/>
              </a:rPr>
              <a:t> on the service in a way to gain further understanding of course content, a broader appreciation of the discipline, and an enhanced sense of civic (social) responsibility. </a:t>
            </a:r>
          </a:p>
          <a:p>
            <a:pPr marL="0" indent="0">
              <a:buNone/>
            </a:pPr>
            <a:endParaRPr lang="en-US" altLang="zh-CN" sz="2800" dirty="0">
              <a:ea typeface="ＭＳ Ｐゴシック" panose="020B0600070205080204" pitchFamily="34" charset="-128"/>
            </a:endParaRPr>
          </a:p>
          <a:p>
            <a:pPr marL="0" indent="0" algn="ctr">
              <a:buNone/>
            </a:pPr>
            <a:r>
              <a:rPr lang="en-US" altLang="zh-CN" sz="2800" dirty="0">
                <a:ea typeface="ＭＳ Ｐゴシック" panose="020B0600070205080204" pitchFamily="34" charset="-128"/>
              </a:rPr>
              <a:t> </a:t>
            </a:r>
            <a:r>
              <a:rPr lang="en-US" altLang="zh-CN" sz="2800" dirty="0" err="1">
                <a:ea typeface="ＭＳ Ｐゴシック" panose="020B0600070205080204" pitchFamily="34" charset="-128"/>
              </a:rPr>
              <a:t>Bringle</a:t>
            </a:r>
            <a:r>
              <a:rPr lang="en-US" altLang="zh-CN" sz="2800" dirty="0">
                <a:ea typeface="ＭＳ Ｐゴシック" panose="020B0600070205080204" pitchFamily="34" charset="-128"/>
              </a:rPr>
              <a:t> &amp; Hatcher, 1996, p. 222</a:t>
            </a:r>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A05BA5D-C7B8-4014-8294-6DCC27EE1FCF}" type="slidenum">
              <a:rPr lang="en-US" altLang="zh-CN"/>
              <a:pPr eaLnBrk="1" hangingPunct="1"/>
              <a:t>3</a:t>
            </a:fld>
            <a:endParaRPr lang="en-US" altLang="zh-CN"/>
          </a:p>
        </p:txBody>
      </p:sp>
    </p:spTree>
    <p:extLst>
      <p:ext uri="{BB962C8B-B14F-4D97-AF65-F5344CB8AC3E}">
        <p14:creationId xmlns:p14="http://schemas.microsoft.com/office/powerpoint/2010/main" val="180457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972" y="381000"/>
            <a:ext cx="8989641" cy="887760"/>
          </a:xfrm>
        </p:spPr>
        <p:txBody>
          <a:bodyPr/>
          <a:lstStyle/>
          <a:p>
            <a:endParaRPr lang="zh-CN" altLang="en-US" dirty="0"/>
          </a:p>
        </p:txBody>
      </p:sp>
      <p:sp>
        <p:nvSpPr>
          <p:cNvPr id="3" name="Content Placeholder 2"/>
          <p:cNvSpPr>
            <a:spLocks noGrp="1"/>
          </p:cNvSpPr>
          <p:nvPr>
            <p:ph idx="1"/>
          </p:nvPr>
        </p:nvSpPr>
        <p:spPr>
          <a:xfrm>
            <a:off x="1979612" y="1412776"/>
            <a:ext cx="9371384" cy="4752528"/>
          </a:xfrm>
        </p:spPr>
        <p:txBody>
          <a:bodyPr/>
          <a:lstStyle/>
          <a:p>
            <a:r>
              <a:rPr lang="en-US" altLang="zh-CN" sz="2800" b="1" dirty="0"/>
              <a:t>Service-Learning is</a:t>
            </a:r>
            <a:r>
              <a:rPr lang="en-US" altLang="zh-CN" sz="2800" dirty="0"/>
              <a:t> a teaching and learning strategy that integrates meaningful community service with instruction and reflection to enrich the learning experience, teach civic (social) responsibility, and strengthen communities.</a:t>
            </a:r>
          </a:p>
          <a:p>
            <a:endParaRPr lang="en-US" altLang="zh-CN" dirty="0"/>
          </a:p>
          <a:p>
            <a:r>
              <a:rPr lang="en-US" altLang="zh-CN" u="sng" dirty="0">
                <a:hlinkClick r:id="rId2"/>
              </a:rPr>
              <a:t>http://www.servicelearning.org/what-service-learning</a:t>
            </a:r>
            <a:endParaRPr lang="zh-CN" altLang="zh-CN" dirty="0"/>
          </a:p>
          <a:p>
            <a:endParaRPr lang="zh-CN" altLang="en-US" dirty="0"/>
          </a:p>
        </p:txBody>
      </p:sp>
    </p:spTree>
    <p:extLst>
      <p:ext uri="{BB962C8B-B14F-4D97-AF65-F5344CB8AC3E}">
        <p14:creationId xmlns:p14="http://schemas.microsoft.com/office/powerpoint/2010/main" val="306294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815752"/>
          </a:xfrm>
        </p:spPr>
        <p:txBody>
          <a:bodyPr/>
          <a:lstStyle/>
          <a:p>
            <a:r>
              <a:rPr lang="en-US" altLang="zh-CN" dirty="0"/>
              <a:t>Service-learning</a:t>
            </a:r>
            <a:endParaRPr lang="zh-CN" altLang="en-US" dirty="0"/>
          </a:p>
        </p:txBody>
      </p:sp>
      <p:sp>
        <p:nvSpPr>
          <p:cNvPr id="3" name="Content Placeholder 2"/>
          <p:cNvSpPr>
            <a:spLocks noGrp="1"/>
          </p:cNvSpPr>
          <p:nvPr>
            <p:ph idx="1"/>
          </p:nvPr>
        </p:nvSpPr>
        <p:spPr>
          <a:xfrm>
            <a:off x="1845940" y="1268760"/>
            <a:ext cx="9649071" cy="4979640"/>
          </a:xfrm>
        </p:spPr>
        <p:txBody>
          <a:bodyPr>
            <a:normAutofit/>
          </a:bodyPr>
          <a:lstStyle/>
          <a:p>
            <a:r>
              <a:rPr lang="en-US" altLang="zh-CN" dirty="0"/>
              <a:t>Service-learning is a form of experiential education that allows students to learn by doing. </a:t>
            </a:r>
          </a:p>
          <a:p>
            <a:r>
              <a:rPr lang="en-US" altLang="zh-CN" dirty="0"/>
              <a:t>Time spent working with a community-based organization becomes part of the students' homework.  The community serves as a "lived text"—another powerful source of information to complement course readings, lectures, and discussions. </a:t>
            </a:r>
          </a:p>
          <a:p>
            <a:r>
              <a:rPr lang="en-US" altLang="zh-CN" dirty="0"/>
              <a:t>Service-learning include reflections. Reflection helps students articulate what they've learned in the community, and connect that to their classroom studies.</a:t>
            </a:r>
          </a:p>
          <a:p>
            <a:pPr marL="0" indent="0">
              <a:buNone/>
            </a:pPr>
            <a:r>
              <a:rPr lang="en-US" altLang="zh-CN" dirty="0">
                <a:hlinkClick r:id="rId2"/>
              </a:rPr>
              <a:t>http://www.servicelearning.umn.edu/info/whatis.html</a:t>
            </a:r>
            <a:endParaRPr lang="en-US" altLang="zh-CN" dirty="0"/>
          </a:p>
          <a:p>
            <a:pPr marL="0" indent="0">
              <a:buNone/>
            </a:pPr>
            <a:endParaRPr lang="en-US" altLang="zh-CN" dirty="0"/>
          </a:p>
          <a:p>
            <a:endParaRPr lang="zh-CN" altLang="en-US" dirty="0"/>
          </a:p>
        </p:txBody>
      </p:sp>
    </p:spTree>
    <p:extLst>
      <p:ext uri="{BB962C8B-B14F-4D97-AF65-F5344CB8AC3E}">
        <p14:creationId xmlns:p14="http://schemas.microsoft.com/office/powerpoint/2010/main" val="423411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1031776"/>
          </a:xfrm>
        </p:spPr>
        <p:txBody>
          <a:bodyPr/>
          <a:lstStyle/>
          <a:p>
            <a:endParaRPr lang="zh-CN" altLang="en-US" dirty="0"/>
          </a:p>
        </p:txBody>
      </p:sp>
      <p:sp>
        <p:nvSpPr>
          <p:cNvPr id="3" name="Content Placeholder 2"/>
          <p:cNvSpPr>
            <a:spLocks noGrp="1"/>
          </p:cNvSpPr>
          <p:nvPr>
            <p:ph idx="1"/>
          </p:nvPr>
        </p:nvSpPr>
        <p:spPr>
          <a:xfrm>
            <a:off x="1979612" y="1556792"/>
            <a:ext cx="9144001" cy="4691608"/>
          </a:xfrm>
        </p:spPr>
        <p:txBody>
          <a:bodyPr/>
          <a:lstStyle/>
          <a:p>
            <a:r>
              <a:rPr lang="en-US" altLang="zh-CN" dirty="0"/>
              <a:t>Service-learning can be applied in a wide variety of settings, including schools, universities, and community-based organizations. </a:t>
            </a:r>
          </a:p>
          <a:p>
            <a:r>
              <a:rPr lang="en-US" altLang="zh-CN" dirty="0"/>
              <a:t>It can involve a group of students, a classroom or an entire school. </a:t>
            </a:r>
            <a:endParaRPr lang="zh-CN" altLang="zh-CN" dirty="0"/>
          </a:p>
          <a:p>
            <a:pPr marL="0" indent="0">
              <a:buNone/>
            </a:pPr>
            <a:endParaRPr lang="en-US" altLang="zh-CN" dirty="0"/>
          </a:p>
          <a:p>
            <a:pPr marL="0" indent="0">
              <a:buNone/>
            </a:pPr>
            <a:r>
              <a:rPr lang="en-US" altLang="zh-CN" sz="2000" dirty="0">
                <a:hlinkClick r:id="rId2"/>
              </a:rPr>
              <a:t>http://www.servicelearning.org</a:t>
            </a:r>
            <a:endParaRPr lang="en-US" altLang="zh-CN" sz="2000" dirty="0"/>
          </a:p>
          <a:p>
            <a:pPr marL="0" indent="0">
              <a:buNone/>
            </a:pPr>
            <a:endParaRPr lang="zh-CN" altLang="en-US" sz="2000" dirty="0"/>
          </a:p>
        </p:txBody>
      </p:sp>
    </p:spTree>
    <p:extLst>
      <p:ext uri="{BB962C8B-B14F-4D97-AF65-F5344CB8AC3E}">
        <p14:creationId xmlns:p14="http://schemas.microsoft.com/office/powerpoint/2010/main" val="36428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60648"/>
            <a:ext cx="9144001" cy="1440160"/>
          </a:xfrm>
        </p:spPr>
        <p:txBody>
          <a:bodyPr>
            <a:normAutofit fontScale="90000"/>
          </a:bodyPr>
          <a:lstStyle/>
          <a:p>
            <a:r>
              <a:rPr lang="en-US" altLang="zh-CN" b="1" dirty="0"/>
              <a:t>STUDENTS</a:t>
            </a:r>
            <a:r>
              <a:rPr lang="en-US" altLang="zh-CN" dirty="0"/>
              <a:t> can benefit academically, professionally, and personally. </a:t>
            </a:r>
            <a:br>
              <a:rPr lang="en-US" altLang="zh-CN" dirty="0"/>
            </a:br>
            <a:endParaRPr lang="zh-CN" altLang="en-US" dirty="0"/>
          </a:p>
        </p:txBody>
      </p:sp>
      <p:sp>
        <p:nvSpPr>
          <p:cNvPr id="3" name="Content Placeholder 2"/>
          <p:cNvSpPr>
            <a:spLocks noGrp="1"/>
          </p:cNvSpPr>
          <p:nvPr>
            <p:ph idx="1"/>
          </p:nvPr>
        </p:nvSpPr>
        <p:spPr>
          <a:xfrm>
            <a:off x="1629916" y="1412776"/>
            <a:ext cx="10441160" cy="5328592"/>
          </a:xfrm>
        </p:spPr>
        <p:txBody>
          <a:bodyPr>
            <a:normAutofit fontScale="85000" lnSpcReduction="20000"/>
          </a:bodyPr>
          <a:lstStyle/>
          <a:p>
            <a:r>
              <a:rPr lang="en-US" altLang="zh-CN" dirty="0"/>
              <a:t>Gain hands-on experience (possibly leading to an internship or job)</a:t>
            </a:r>
          </a:p>
          <a:p>
            <a:r>
              <a:rPr lang="en-US" altLang="zh-CN" dirty="0"/>
              <a:t>Explore individuals’ values</a:t>
            </a:r>
          </a:p>
          <a:p>
            <a:r>
              <a:rPr lang="en-US" altLang="zh-CN" dirty="0"/>
              <a:t>Develop critical thinking and problem-solving skills</a:t>
            </a:r>
          </a:p>
          <a:p>
            <a:r>
              <a:rPr lang="en-US" altLang="zh-CN" dirty="0"/>
              <a:t>Grow understanding of diverse cultures / communities</a:t>
            </a:r>
          </a:p>
          <a:p>
            <a:r>
              <a:rPr lang="en-US" altLang="zh-CN" dirty="0"/>
              <a:t>Learn more about social issues and the root causes</a:t>
            </a:r>
          </a:p>
          <a:p>
            <a:r>
              <a:rPr lang="en-US" altLang="zh-CN" dirty="0"/>
              <a:t>Improve the ability to handle ambiguity and be open to change</a:t>
            </a:r>
          </a:p>
          <a:p>
            <a:r>
              <a:rPr lang="en-US" altLang="zh-CN" dirty="0"/>
              <a:t>Enhance certain skills, especially in communication, collaboration, and leadership</a:t>
            </a:r>
          </a:p>
          <a:p>
            <a:r>
              <a:rPr lang="en-US" altLang="zh-CN" dirty="0"/>
              <a:t>Test out the skills, interests, and values in a potential career path</a:t>
            </a:r>
          </a:p>
          <a:p>
            <a:r>
              <a:rPr lang="en-US" altLang="zh-CN" dirty="0"/>
              <a:t>Connect with professionals and/or community members who you will learn from</a:t>
            </a:r>
          </a:p>
          <a:p>
            <a:r>
              <a:rPr lang="en-US" altLang="zh-CN" dirty="0"/>
              <a:t>Grow a professional network of people you might connect with later for jobs or internships</a:t>
            </a:r>
          </a:p>
          <a:p>
            <a:r>
              <a:rPr lang="en-US" altLang="zh-CN" dirty="0"/>
              <a:t>Motivate the interests for public service or civic engagement </a:t>
            </a:r>
          </a:p>
          <a:p>
            <a:endParaRPr lang="zh-CN" altLang="en-US" dirty="0"/>
          </a:p>
        </p:txBody>
      </p:sp>
    </p:spTree>
    <p:extLst>
      <p:ext uri="{BB962C8B-B14F-4D97-AF65-F5344CB8AC3E}">
        <p14:creationId xmlns:p14="http://schemas.microsoft.com/office/powerpoint/2010/main" val="287186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916" y="381000"/>
            <a:ext cx="10558909" cy="671736"/>
          </a:xfrm>
        </p:spPr>
        <p:txBody>
          <a:bodyPr>
            <a:normAutofit fontScale="90000"/>
          </a:bodyPr>
          <a:lstStyle/>
          <a:p>
            <a:r>
              <a:rPr lang="en-US" altLang="zh-CN" b="1" dirty="0"/>
              <a:t>FACULTY</a:t>
            </a:r>
            <a:r>
              <a:rPr lang="en-US" altLang="zh-CN" dirty="0"/>
              <a:t> can benefit personally and professionally</a:t>
            </a:r>
            <a:endParaRPr lang="zh-CN" altLang="en-US" dirty="0"/>
          </a:p>
        </p:txBody>
      </p:sp>
      <p:sp>
        <p:nvSpPr>
          <p:cNvPr id="3" name="Content Placeholder 2"/>
          <p:cNvSpPr>
            <a:spLocks noGrp="1"/>
          </p:cNvSpPr>
          <p:nvPr>
            <p:ph idx="1"/>
          </p:nvPr>
        </p:nvSpPr>
        <p:spPr>
          <a:xfrm>
            <a:off x="1773932" y="1196752"/>
            <a:ext cx="10081120" cy="5328592"/>
          </a:xfrm>
        </p:spPr>
        <p:txBody>
          <a:bodyPr>
            <a:normAutofit fontScale="92500" lnSpcReduction="20000"/>
          </a:bodyPr>
          <a:lstStyle/>
          <a:p>
            <a:r>
              <a:rPr lang="en-US" altLang="zh-CN" dirty="0"/>
              <a:t>Encourage interactive teaching and reciprocal learning between students and faculty</a:t>
            </a:r>
          </a:p>
          <a:p>
            <a:r>
              <a:rPr lang="en-US" altLang="zh-CN" dirty="0"/>
              <a:t>Promote students' active learning</a:t>
            </a:r>
          </a:p>
          <a:p>
            <a:r>
              <a:rPr lang="en-US" altLang="zh-CN" dirty="0"/>
              <a:t>Add new insights to class discussions</a:t>
            </a:r>
          </a:p>
          <a:p>
            <a:r>
              <a:rPr lang="en-US" altLang="zh-CN" dirty="0"/>
              <a:t>Lead to new avenues to research and publication </a:t>
            </a:r>
          </a:p>
          <a:p>
            <a:r>
              <a:rPr lang="en-US" altLang="zh-CN" dirty="0"/>
              <a:t>Help students achieve learning and development outcomes </a:t>
            </a:r>
          </a:p>
          <a:p>
            <a:r>
              <a:rPr lang="en-US" altLang="zh-CN" dirty="0"/>
              <a:t>Develop students' social responsibility and leadership skills</a:t>
            </a:r>
          </a:p>
          <a:p>
            <a:r>
              <a:rPr lang="en-US" altLang="zh-CN" dirty="0"/>
              <a:t>Provide networking with engaged faculty in other disciplines</a:t>
            </a:r>
          </a:p>
          <a:p>
            <a:r>
              <a:rPr lang="en-US" altLang="zh-CN" dirty="0"/>
              <a:t>Foster relationships between faculty and community organizations, which can open other opportunities for collaborative work</a:t>
            </a:r>
          </a:p>
          <a:p>
            <a:r>
              <a:rPr lang="en-US" altLang="zh-CN" dirty="0"/>
              <a:t>Provide firsthand knowledge of community issues; provide opportunities to be more involved in community issues</a:t>
            </a:r>
          </a:p>
          <a:p>
            <a:r>
              <a:rPr lang="en-US" altLang="zh-CN" dirty="0"/>
              <a:t>Boost course enrollment by attracting highly motivated students</a:t>
            </a:r>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179242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1000"/>
            <a:ext cx="9144001" cy="1031776"/>
          </a:xfrm>
        </p:spPr>
        <p:txBody>
          <a:bodyPr>
            <a:normAutofit/>
          </a:bodyPr>
          <a:lstStyle/>
          <a:p>
            <a:r>
              <a:rPr lang="en-US" altLang="zh-CN" b="1" dirty="0"/>
              <a:t>COMMUNITY PARTNERS</a:t>
            </a:r>
            <a:r>
              <a:rPr lang="en-US" altLang="zh-CN" dirty="0"/>
              <a:t> can benefit</a:t>
            </a:r>
            <a:endParaRPr lang="zh-CN" altLang="en-US" dirty="0"/>
          </a:p>
        </p:txBody>
      </p:sp>
      <p:sp>
        <p:nvSpPr>
          <p:cNvPr id="3" name="Content Placeholder 2"/>
          <p:cNvSpPr>
            <a:spLocks noGrp="1"/>
          </p:cNvSpPr>
          <p:nvPr>
            <p:ph idx="1"/>
          </p:nvPr>
        </p:nvSpPr>
        <p:spPr>
          <a:xfrm>
            <a:off x="1773932" y="1556792"/>
            <a:ext cx="9937104" cy="4464496"/>
          </a:xfrm>
        </p:spPr>
        <p:txBody>
          <a:bodyPr>
            <a:normAutofit fontScale="85000" lnSpcReduction="20000"/>
          </a:bodyPr>
          <a:lstStyle/>
          <a:p>
            <a:r>
              <a:rPr lang="en-US" altLang="zh-CN" dirty="0"/>
              <a:t>Gain additional human resources to achieve organizational goals</a:t>
            </a:r>
          </a:p>
          <a:p>
            <a:r>
              <a:rPr lang="en-US" altLang="zh-CN" dirty="0"/>
              <a:t>Inject new energy, enthusiasm, and perspectives into the organization's work</a:t>
            </a:r>
          </a:p>
          <a:p>
            <a:r>
              <a:rPr lang="en-US" altLang="zh-CN" dirty="0"/>
              <a:t>Increase public awareness of key issues</a:t>
            </a:r>
          </a:p>
          <a:p>
            <a:r>
              <a:rPr lang="en-US" altLang="zh-CN" dirty="0"/>
              <a:t>Reach out to youth—an important part of organization's future support</a:t>
            </a:r>
          </a:p>
          <a:p>
            <a:r>
              <a:rPr lang="en-US" altLang="zh-CN" dirty="0"/>
              <a:t>Educate students about community issues; correct misperceptions</a:t>
            </a:r>
          </a:p>
          <a:p>
            <a:r>
              <a:rPr lang="en-US" altLang="zh-CN" dirty="0"/>
              <a:t>Network with colleagues in other organizations and agencies</a:t>
            </a:r>
          </a:p>
          <a:p>
            <a:r>
              <a:rPr lang="en-US" altLang="zh-CN" dirty="0"/>
              <a:t>Identify and access university resources </a:t>
            </a:r>
          </a:p>
          <a:p>
            <a:r>
              <a:rPr lang="en-US" altLang="zh-CN" dirty="0"/>
              <a:t>build relationships with faculty, students, and staff</a:t>
            </a:r>
          </a:p>
          <a:p>
            <a:r>
              <a:rPr lang="en-US" altLang="zh-CN" dirty="0"/>
              <a:t>Help prepare students to be tomorrow's civic leaders</a:t>
            </a:r>
          </a:p>
          <a:p>
            <a:r>
              <a:rPr lang="en-US" altLang="zh-CN" dirty="0"/>
              <a:t>Grow organization's volunteer pool: students and friends</a:t>
            </a:r>
          </a:p>
          <a:p>
            <a:endParaRPr lang="zh-CN" altLang="en-US" dirty="0"/>
          </a:p>
        </p:txBody>
      </p:sp>
    </p:spTree>
    <p:extLst>
      <p:ext uri="{BB962C8B-B14F-4D97-AF65-F5344CB8AC3E}">
        <p14:creationId xmlns:p14="http://schemas.microsoft.com/office/powerpoint/2010/main" val="149311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ct:contentTypeSchema ct:_="" ma:_="" ma:contentTypeName="Document" ma:contentTypeID="0x010100817E5ABC87E0D5489B8E31CE589A6715" ma:contentTypeVersion="" ma:contentTypeDescription="Create a new document." ma:contentTypeScope="" ma:versionID="03a0275702d62a1656dfd9033a80b350" xmlns:ct="http://schemas.microsoft.com/office/2006/metadata/contentType" xmlns:ma="http://schemas.microsoft.com/office/2006/metadata/properties/metaAttributes">
<xsd:schema targetNamespace="http://schemas.microsoft.com/office/2006/metadata/properties" ma:root="true" ma:fieldsID="f72567e75db4b175af007ff6fc9fc347" ns2:_="" ns3:_="" ns4:_="" xmlns:xsd="http://www.w3.org/2001/XMLSchema" xmlns:xs="http://www.w3.org/2001/XMLSchema" xmlns:p="http://schemas.microsoft.com/office/2006/metadata/properties" xmlns:ns2="$ListId:Shared Documents;" xmlns:ns3="e8331262-de25-436d-8f05-154a071bbe3b" xmlns:ns4="http://schemas.microsoft.com/sharepoint/v3/fields">
<xsd:import namespace="$ListId:Shared Documents;"/>
<xsd:import namespace="e8331262-de25-436d-8f05-154a071bbe3b"/>
<xsd:import namespace="http://schemas.microsoft.com/sharepoint/v3/fields"/>
<xsd:element name="properties">
<xsd:complexType>
<xsd:sequence>
<xsd:element name="documentManagement">
<xsd:complexType>
<xsd:all>
<xsd:element ref="ns2:hc6d7eca65f9478abad7d03f5cf64e0f" minOccurs="0"/>
<xsd:element ref="ns3:TaxCatchAll" minOccurs="0"/>
<xsd:element ref="ns4:_DCDateModified"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c6d7eca65f9478abad7d03f5cf64e0f" ma:index="9" nillable="true" ma:taxonomy="true" ma:internalName="hc6d7eca65f9478abad7d03f5cf64e0f" ma:taxonomyFieldName="Category" ma:displayName="Category" ma:default="" ma:fieldId="{1c6d7eca-65f9-478a-bad7-d03f5cf64e0f}" ma:sspId="415ee74b-2602-4e7a-8fdc-0d76d9df16f1" ma:termSetId="c9e38beb-e60a-46ec-a1a3-d119e6b2538e" ma:anchorId="00000000-0000-0000-0000-000000000000" ma:open="false" ma:isKeyword="false">
<xsd:complexType>
<xsd:sequence>
<xsd:element ref="pc:Terms" minOccurs="0" maxOccurs="1"></xsd:element>
</xsd:sequence>
</xsd:complexType>
</xsd:element>
</xsd:schema>
<xsd:schema targetNamespace="e8331262-de25-436d-8f05-154a071bbe3b"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TaxCatchAll" ma:index="10" nillable="true" ma:displayName="Taxonomy Catch All Column" ma:hidden="true" ma:list="{700F16FF-FD2C-4247-9418-6E54F27050D4}" ma:internalName="TaxCatchAll" ma:showField="CatchAllData" ma:web="{dae5fd0f-c67d-47b3-b0e3-dde474aa98b4}">
<xsd:complexType>
<xsd:complexContent>
<xsd:extension base="dms:MultiChoiceLookup">
<xsd:sequence>
<xsd:element name="Value" type="dms:Lookup" maxOccurs="unbounded" minOccurs="0" nillable="true"/>
</xsd:sequence>
</xsd:extension>
</xsd:complexContent>
</xsd:complexType>
</xsd:element>
</xsd:schema>
<xsd:schema targetNamespace="http://schemas.microsoft.com/sharepoint/v3/field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DCDateModified" ma:index="11" nillable="true" ma:displayName="Date Modified" ma:description="The date on which this resource was last modified" ma:format="DateTime" ma:internalName="_DCDateModified">
<xsd:simpleType>
<xsd:restriction base="dms:DateTime"/>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p:properties xmlns:p="http://schemas.microsoft.com/office/2006/metadata/properties" xmlns:xsi="http://www.w3.org/2001/XMLSchema-instance" xmlns:pc="http://schemas.microsoft.com/office/infopath/2007/PartnerControls"><documentManagement><_DCDateModified xmlns="http://schemas.microsoft.com/sharepoint/v3/fields" xsi:nil="true"/><hc6d7eca65f9478abad7d03f5cf64e0f xmlns="$ListId:Shared Documents;"><Terms xmlns="http://schemas.microsoft.com/office/infopath/2007/PartnerControls"></Terms></hc6d7eca65f9478abad7d03f5cf64e0f><TaxCatchAll xmlns="e8331262-de25-436d-8f05-154a071bbe3b"/></documentManagement></p:properties>
</file>

<file path=customXml/itemProps1.xml><?xml version="1.0" encoding="utf-8"?>
<ds:datastoreItem xmlns:ds="http://schemas.openxmlformats.org/officeDocument/2006/customXml" ds:itemID="{1C867399-499C-4977-9AB1-906D205C0E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e8331262-de25-436d-8f05-154a071bbe3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86ED70-01D0-4400-B4B9-0E653423E100}">
  <ds:schemaRefs>
    <ds:schemaRef ds:uri="http://schemas.microsoft.com/sharepoint/v3/contenttype/forms"/>
  </ds:schemaRefs>
</ds:datastoreItem>
</file>

<file path=customXml/itemProps3.xml><?xml version="1.0" encoding="utf-8"?>
<ds:datastoreItem xmlns:ds="http://schemas.openxmlformats.org/officeDocument/2006/customXml" ds:itemID="{A8F5ECAA-C423-4313-9CB2-0E3A69690FFD}">
  <ds:schemaRefs>
    <ds:schemaRef ds:uri="http://purl.org/dc/dcmitype/"/>
    <ds:schemaRef ds:uri="http://www.w3.org/XML/1998/namespace"/>
    <ds:schemaRef ds:uri="http://schemas.microsoft.com/office/2006/metadata/properties"/>
    <ds:schemaRef ds:uri="http://schemas.microsoft.com/sharepoint/v3/field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e8331262-de25-436d-8f05-154a071bbe3b"/>
    <ds:schemaRef ds:uri="$ListId:Shared Documents;"/>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0</TotalTime>
  <Words>1624</Words>
  <Application>Microsoft Office PowerPoint</Application>
  <PresentationFormat>Custom</PresentationFormat>
  <Paragraphs>154</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DengXian</vt:lpstr>
      <vt:lpstr>ＭＳ Ｐゴシック</vt:lpstr>
      <vt:lpstr>宋体</vt:lpstr>
      <vt:lpstr>幼圆</vt:lpstr>
      <vt:lpstr>Arial</vt:lpstr>
      <vt:lpstr>Calibri</vt:lpstr>
      <vt:lpstr>Century Gothic</vt:lpstr>
      <vt:lpstr>Courier New</vt:lpstr>
      <vt:lpstr>Times New Roman</vt:lpstr>
      <vt:lpstr>Wingdings</vt:lpstr>
      <vt:lpstr>Ocean Waves 16x9</vt:lpstr>
      <vt:lpstr>Applying Service Learning in a Chinese University </vt:lpstr>
      <vt:lpstr>Map </vt:lpstr>
      <vt:lpstr>Service Learning</vt:lpstr>
      <vt:lpstr>PowerPoint Presentation</vt:lpstr>
      <vt:lpstr>Service-learning</vt:lpstr>
      <vt:lpstr>PowerPoint Presentation</vt:lpstr>
      <vt:lpstr>STUDENTS can benefit academically, professionally, and personally.  </vt:lpstr>
      <vt:lpstr>FACULTY can benefit personally and professionally</vt:lpstr>
      <vt:lpstr>COMMUNITY PARTNERS can benefit</vt:lpstr>
      <vt:lpstr>Undergraduate students’ learning outcomes (University of Minnesota)</vt:lpstr>
      <vt:lpstr>The Experiential Learning Continuum</vt:lpstr>
      <vt:lpstr>Service-learning aligns with David Kolb’s model of experiential learning cycle </vt:lpstr>
      <vt:lpstr>PowerPoint Presentation</vt:lpstr>
      <vt:lpstr>Learning outcomes </vt:lpstr>
      <vt:lpstr>Service goals </vt:lpstr>
      <vt:lpstr>Service Learning Objectives</vt:lpstr>
      <vt:lpstr>PowerPoint Presentation</vt:lpstr>
      <vt:lpstr>Teaching goals </vt:lpstr>
      <vt:lpstr>Conditions </vt:lpstr>
      <vt:lpstr>My experimental experiences on service learning in a Chinese university  </vt:lpstr>
      <vt:lpstr>Child Deployment in the Context </vt:lpstr>
      <vt:lpstr>Community Psychology </vt:lpstr>
      <vt:lpstr>Community Psychology </vt:lpstr>
      <vt:lpstr>Community Psychology </vt:lpstr>
      <vt:lpstr>PowerPoint Presentation</vt:lpstr>
      <vt:lpstr> </vt:lpstr>
      <vt:lpstr>Take Home Messages</vt:lpstr>
      <vt:lpstr>Questions, comments, suggestions?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2016-03-29T09:12:36Z</dcterms:created>
  <dcterms:modified xsi:type="dcterms:W3CDTF">2016-05-04T03:18:20Z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TC029010259991</vt:lpwstr>
  </property>
  <property fmtid="{D5CDD505-2E9C-101B-9397-08002B2CF9AE}" pid="3" name="ContentTypeId">
    <vt:lpwstr>0x010100817E5ABC87E0D5489B8E31CE589A6715</vt:lpwstr>
  </property>
</Properties>
</file>