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8" r:id="rId3"/>
    <p:sldId id="272" r:id="rId4"/>
    <p:sldId id="278" r:id="rId5"/>
    <p:sldId id="294" r:id="rId6"/>
    <p:sldId id="297" r:id="rId7"/>
    <p:sldId id="311" r:id="rId8"/>
    <p:sldId id="293" r:id="rId9"/>
    <p:sldId id="280" r:id="rId10"/>
    <p:sldId id="312" r:id="rId11"/>
    <p:sldId id="289" r:id="rId12"/>
    <p:sldId id="279" r:id="rId13"/>
    <p:sldId id="299" r:id="rId14"/>
    <p:sldId id="298" r:id="rId15"/>
    <p:sldId id="300" r:id="rId16"/>
    <p:sldId id="330" r:id="rId17"/>
    <p:sldId id="333" r:id="rId18"/>
    <p:sldId id="292" r:id="rId19"/>
    <p:sldId id="296" r:id="rId20"/>
    <p:sldId id="301" r:id="rId21"/>
    <p:sldId id="302" r:id="rId22"/>
    <p:sldId id="309" r:id="rId23"/>
    <p:sldId id="310" r:id="rId24"/>
    <p:sldId id="303" r:id="rId25"/>
    <p:sldId id="322" r:id="rId26"/>
    <p:sldId id="304" r:id="rId27"/>
    <p:sldId id="305" r:id="rId28"/>
    <p:sldId id="306" r:id="rId29"/>
    <p:sldId id="316" r:id="rId30"/>
    <p:sldId id="315" r:id="rId31"/>
    <p:sldId id="332" r:id="rId32"/>
    <p:sldId id="313" r:id="rId33"/>
    <p:sldId id="334" r:id="rId34"/>
    <p:sldId id="31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76225" autoAdjust="0"/>
  </p:normalViewPr>
  <p:slideViewPr>
    <p:cSldViewPr>
      <p:cViewPr varScale="1">
        <p:scale>
          <a:sx n="69" d="100"/>
          <a:sy n="69" d="100"/>
        </p:scale>
        <p:origin x="-213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1AA1D-F7A2-4084-8480-AE474FB2D330}" type="datetimeFigureOut">
              <a:rPr lang="en-GB" smtClean="0"/>
              <a:t>02/07/2020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0E263-E80F-4A23-8CF7-3D64D252CFB7}" type="slidenum">
              <a:rPr lang="en-GB" smtClean="0"/>
              <a:t>‹#›</a:t>
            </a:fld>
            <a:endParaRPr lang="en-GB" dirty="0"/>
          </a:p>
        </p:txBody>
      </p:sp>
    </p:spTree>
    <p:extLst>
      <p:ext uri="{BB962C8B-B14F-4D97-AF65-F5344CB8AC3E}">
        <p14:creationId xmlns:p14="http://schemas.microsoft.com/office/powerpoint/2010/main" val="3983545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pex.aero/2015/07/14/conversation-cu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ash.ie/product/emoji-self-assessment-tools-4th-6th-clas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reamstime.com/illustration/straight-jacket.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dreamstime.com/illustration/straight-jacket.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80/1533290X.2016.120678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ribalcollegejournal.org/category/issues/31-1-the-new-information-ag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tribalcollegejournal.org/technology-and-learning-in-the-new-information-ag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hronicle.com/article/MetacognitionStudent/130327"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chronicle.com/article/MetacognitionStudent/13032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oogle.com/imgres?imgurl=https://cuesta.instructure.com/courses/8699/files/339785/preview?verifier=cYWCmA2V3mmsLSZS3SdY2G2o3685dllIOzE2sTX7&amp;imgrefurl=https://cuesta.instructure.com/courses/8699/pages/student-centered-learning&amp;tbnid=PCDNZX10oI0tvM&amp;vet=12ahUKEwics-Ow98PpAhWIgJ4KHSqxDYwQMygGegUIARD3AQ..i&amp;docid=eQI4jH-h2djm9M&amp;w=2470&amp;h=1408&amp;q=Student-centred%20Active%20Learning&amp;ved=2ahUKEwics-Ow98PpAhWIgJ4KHSqxDYwQMygGegUIARD3AQ"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ft.vanderbilt.edu/2020/06/active-learning-in-hybrid-and-socially-distanced-classroom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oi.org/10.1007/s10734-019-00429-w"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Barkley, E.F. (2010). </a:t>
            </a:r>
            <a:r>
              <a:rPr lang="en-GB" sz="1200" b="0" i="1" kern="1200" dirty="0" smtClean="0">
                <a:solidFill>
                  <a:schemeClr val="tx1"/>
                </a:solidFill>
                <a:effectLst/>
                <a:latin typeface="+mn-lt"/>
                <a:ea typeface="+mn-ea"/>
                <a:cs typeface="+mn-cs"/>
              </a:rPr>
              <a:t>Student Engagement Techniques: A Handbook for College Faculty</a:t>
            </a:r>
            <a:r>
              <a:rPr lang="en-GB" sz="1200" b="0" i="0" kern="1200" dirty="0" smtClean="0">
                <a:solidFill>
                  <a:schemeClr val="tx1"/>
                </a:solidFill>
                <a:effectLst/>
                <a:latin typeface="+mn-lt"/>
                <a:ea typeface="+mn-ea"/>
                <a:cs typeface="+mn-cs"/>
              </a:rPr>
              <a:t>. San Francisco: John Wiley and Sons.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Image: https://www.teach21.us/ohyu-summer-2016.html</a:t>
            </a:r>
          </a:p>
          <a:p>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1</a:t>
            </a:fld>
            <a:endParaRPr lang="en-GB" dirty="0"/>
          </a:p>
        </p:txBody>
      </p:sp>
    </p:spTree>
    <p:extLst>
      <p:ext uri="{BB962C8B-B14F-4D97-AF65-F5344CB8AC3E}">
        <p14:creationId xmlns:p14="http://schemas.microsoft.com/office/powerpoint/2010/main" val="205045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https://signdesk.com/in/esign/challenges-opportunities-esign-in-india</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11</a:t>
            </a:fld>
            <a:endParaRPr lang="en-GB" dirty="0"/>
          </a:p>
        </p:txBody>
      </p:sp>
    </p:spTree>
    <p:extLst>
      <p:ext uri="{BB962C8B-B14F-4D97-AF65-F5344CB8AC3E}">
        <p14:creationId xmlns:p14="http://schemas.microsoft.com/office/powerpoint/2010/main" val="3956435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Farrell and Brunton International Journal of Educational Technology in Higher Education (2020) 17:25 https://doi.org/10.1186/s41239-020-00199-x</a:t>
            </a:r>
          </a:p>
          <a:p>
            <a:r>
              <a:rPr lang="en-GB" sz="1200" b="0" i="0" u="none" strike="noStrike" kern="1200" baseline="0" dirty="0" smtClean="0">
                <a:solidFill>
                  <a:schemeClr val="tx1"/>
                </a:solidFill>
                <a:latin typeface="+mn-lt"/>
                <a:ea typeface="+mn-ea"/>
                <a:cs typeface="+mn-cs"/>
              </a:rPr>
              <a:t>Ames, D. (2004) Inside the Mind Reader’s Tool Kit: Projection and Stereotyping in Mental State Inference. Journal of Personality and Social Psychology. [online] Available at: http://www.columbia.edu/~da358/publications/ames_toolkit.pdf. Vol. 87, No. 3, 340–353. [Accessed: 8 June, 2020]</a:t>
            </a:r>
          </a:p>
          <a:p>
            <a:r>
              <a:rPr lang="en-GB" sz="1200" b="0" i="0" u="none" strike="noStrike" kern="1200" baseline="0" dirty="0" smtClean="0">
                <a:solidFill>
                  <a:schemeClr val="tx1"/>
                </a:solidFill>
                <a:latin typeface="+mn-lt"/>
                <a:ea typeface="+mn-ea"/>
                <a:cs typeface="+mn-cs"/>
              </a:rPr>
              <a:t>Image: </a:t>
            </a:r>
            <a:r>
              <a:rPr lang="en-GB" dirty="0" smtClean="0">
                <a:hlinkClick r:id="rId3"/>
              </a:rPr>
              <a:t>https://apex.aero/2015/07/14/conversation-cues</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12</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Farrell and Brunton International Journal of Educational Technology in Higher Education (2020) 17:25 https://doi.org/10.1186/s41239-020-00199-x</a:t>
            </a:r>
          </a:p>
          <a:p>
            <a:r>
              <a:rPr lang="en-GB" sz="1200" b="0" i="0" u="none" strike="noStrike" kern="1200" baseline="0" dirty="0" smtClean="0">
                <a:solidFill>
                  <a:schemeClr val="tx1"/>
                </a:solidFill>
                <a:latin typeface="+mn-lt"/>
                <a:ea typeface="+mn-ea"/>
                <a:cs typeface="+mn-cs"/>
              </a:rPr>
              <a:t>Ames, D. (2004) Inside the Mind Reader’s Tool Kit: Projection and Stereotyping in Mental State Inference. Journal of Personality and Social Psychology. [online] Available at: http://www.columbia.edu/~da358/publications/ames_toolkit.pdf. Vol. 87, No. 3, 340–353. [Accessed: 8 June, 2020]</a:t>
            </a:r>
          </a:p>
          <a:p>
            <a:r>
              <a:rPr lang="en-GB" sz="1200" b="0" i="0" u="none" strike="noStrike" kern="1200" baseline="0" dirty="0" smtClean="0">
                <a:solidFill>
                  <a:schemeClr val="tx1"/>
                </a:solidFill>
                <a:latin typeface="+mn-lt"/>
                <a:ea typeface="+mn-ea"/>
                <a:cs typeface="+mn-cs"/>
              </a:rPr>
              <a:t>Image: </a:t>
            </a:r>
            <a:r>
              <a:rPr lang="en-GB" dirty="0" smtClean="0">
                <a:hlinkClick r:id="rId3"/>
              </a:rPr>
              <a:t>https://mash.ie/product/emoji-self-assessment-tools-4th-6th-class/</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13</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It is harder to manage small groups and ‘break-out’ rooms, it is harder for everyone to talk at once, typing involves more delay, it is harder to groups to physically collaborate on a single document.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NB:</a:t>
            </a:r>
            <a:r>
              <a:rPr lang="en-GB" sz="1200" baseline="0" dirty="0" smtClean="0"/>
              <a:t> Interaction is what happens, interactivity is the technological support for interaction </a:t>
            </a:r>
            <a:r>
              <a:rPr lang="en-GB" dirty="0" smtClean="0"/>
              <a:t>(Wagner, 1997)</a:t>
            </a:r>
            <a:r>
              <a:rPr lang="en-GB" sz="1200" baseline="0" dirty="0" smtClean="0"/>
              <a:t>, but bells and whistles are often just a cacophony when dealing with student understanding and learning. </a:t>
            </a:r>
            <a:r>
              <a:rPr lang="en-GB" dirty="0" smtClean="0"/>
              <a:t>Wagner, E. D. (1997). Interactivity: From agents to outcomes. New Directions for Teaching and Learning, 71, 19-26. </a:t>
            </a:r>
            <a:endParaRPr lang="en-GB" sz="1200"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Image: </a:t>
            </a:r>
            <a:r>
              <a:rPr lang="en-GB" dirty="0" smtClean="0">
                <a:hlinkClick r:id="rId3"/>
              </a:rPr>
              <a:t>https://www.dreamstime.com/illustration/straight-jacket.html</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14</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It is harder to manage small groups and ‘break-out’ rooms, it is harder for everyone to talk at once, typing involves more delay, it is harder to groups to physically collaborate on a single document.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NB:</a:t>
            </a:r>
            <a:r>
              <a:rPr lang="en-GB" sz="1200" baseline="0" dirty="0" smtClean="0"/>
              <a:t> Interaction is what happens, interactivity is the technological support for interaction </a:t>
            </a:r>
            <a:r>
              <a:rPr lang="en-GB" dirty="0" smtClean="0"/>
              <a:t>(Wagner, 1997)</a:t>
            </a:r>
            <a:r>
              <a:rPr lang="en-GB" sz="1200" baseline="0" dirty="0" smtClean="0"/>
              <a:t>, but bells and whistles are often just a cacophony when dealing with student understanding and learning. </a:t>
            </a:r>
            <a:r>
              <a:rPr lang="en-GB" dirty="0" smtClean="0"/>
              <a:t>Wagner, E. D. (1997). Interactivity: From agents to outcomes. New Directions for Teaching and Learning, 71, 19-26. </a:t>
            </a:r>
            <a:endParaRPr lang="en-GB" sz="1200"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Image: </a:t>
            </a:r>
            <a:r>
              <a:rPr lang="en-GB" dirty="0" smtClean="0">
                <a:hlinkClick r:id="rId3"/>
              </a:rPr>
              <a:t>https://www.dreamstime.com/illustration/straight-jacket.html</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15</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Buck, S. (2016). In their own voices: Study habits of distance education students. </a:t>
            </a:r>
            <a:r>
              <a:rPr lang="en-GB" sz="1200" i="1" dirty="0" smtClean="0"/>
              <a:t>Journal of Library &amp; Information Services in Distance Learning</a:t>
            </a:r>
            <a:r>
              <a:rPr lang="en-GB" sz="1200" dirty="0" smtClean="0"/>
              <a:t>, </a:t>
            </a:r>
            <a:r>
              <a:rPr lang="en-GB" sz="1200" i="1" dirty="0" smtClean="0"/>
              <a:t>10</a:t>
            </a:r>
            <a:r>
              <a:rPr lang="en-GB" sz="1200" dirty="0" smtClean="0"/>
              <a:t>(3–4), 137–173. </a:t>
            </a:r>
            <a:r>
              <a:rPr lang="en-GB" sz="1200" u="sng" dirty="0" smtClean="0">
                <a:hlinkClick r:id="rId3"/>
              </a:rPr>
              <a:t>https://doi.org/10.1080/1533290X.2016.1206781</a:t>
            </a:r>
            <a:r>
              <a:rPr lang="en-GB" sz="1200" dirty="0" smtClean="0"/>
              <a:t>.</a:t>
            </a:r>
          </a:p>
          <a:p>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17</a:t>
            </a:fld>
            <a:endParaRPr lang="en-GB" dirty="0"/>
          </a:p>
        </p:txBody>
      </p:sp>
    </p:spTree>
    <p:extLst>
      <p:ext uri="{BB962C8B-B14F-4D97-AF65-F5344CB8AC3E}">
        <p14:creationId xmlns:p14="http://schemas.microsoft.com/office/powerpoint/2010/main" val="2337182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18</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smtClean="0">
                <a:solidFill>
                  <a:schemeClr val="tx1"/>
                </a:solidFill>
                <a:effectLst/>
                <a:latin typeface="+mn-lt"/>
                <a:ea typeface="+mn-ea"/>
                <a:cs typeface="+mn-cs"/>
              </a:rPr>
              <a:t>Trebian, P.</a:t>
            </a:r>
            <a:r>
              <a:rPr lang="en-GB" sz="1200" b="0" i="0" kern="1200" baseline="0" dirty="0" smtClean="0">
                <a:solidFill>
                  <a:schemeClr val="tx1"/>
                </a:solidFill>
                <a:effectLst/>
                <a:latin typeface="+mn-lt"/>
                <a:ea typeface="+mn-ea"/>
                <a:cs typeface="+mn-cs"/>
              </a:rPr>
              <a:t> (2019). </a:t>
            </a:r>
            <a:r>
              <a:rPr lang="en-GB" sz="1200" b="0" i="0" kern="1200" dirty="0" smtClean="0">
                <a:solidFill>
                  <a:schemeClr val="tx1"/>
                </a:solidFill>
                <a:effectLst/>
                <a:latin typeface="+mn-lt"/>
                <a:ea typeface="+mn-ea"/>
                <a:cs typeface="+mn-cs"/>
              </a:rPr>
              <a:t>Technology and Learning in the New Information Age. Journal of American Indian Higher Education. [online]</a:t>
            </a:r>
            <a:r>
              <a:rPr lang="en-GB" sz="1200" b="0" i="0"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3" tooltip="Volume 31, No. 1 - Fall 2019"/>
              </a:rPr>
              <a:t>Volume 31, No. 1 - Fall 2019</a:t>
            </a:r>
            <a:r>
              <a:rPr lang="en-GB" sz="1200" b="0" i="0" u="none" strike="noStrike" kern="1200" dirty="0" smtClean="0">
                <a:solidFill>
                  <a:schemeClr val="tx1"/>
                </a:solidFill>
                <a:effectLst/>
                <a:latin typeface="+mn-lt"/>
                <a:ea typeface="+mn-ea"/>
                <a:cs typeface="+mn-cs"/>
              </a:rPr>
              <a:t>. Available at: </a:t>
            </a:r>
            <a:r>
              <a:rPr lang="en-GB" dirty="0" smtClean="0">
                <a:hlinkClick r:id="rId4"/>
              </a:rPr>
              <a:t>https://tribalcollegejournal.org/technology-and-learning-in-the-new-information-age/</a:t>
            </a:r>
            <a:r>
              <a:rPr lang="en-GB" dirty="0" smtClean="0"/>
              <a:t> Accessed: 12 June, 2020.</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19</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20</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21</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2</a:t>
            </a:fld>
            <a:endParaRPr lang="en-GB" dirty="0"/>
          </a:p>
        </p:txBody>
      </p:sp>
    </p:spTree>
    <p:extLst>
      <p:ext uri="{BB962C8B-B14F-4D97-AF65-F5344CB8AC3E}">
        <p14:creationId xmlns:p14="http://schemas.microsoft.com/office/powerpoint/2010/main" val="372342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Chan, P. E., Graham-Day, K. J., Ressa, V. A., MST, Peters, M. T., &amp; Konrad, M. (2014). Beyond involvement: Promoting student ownership of learning in classrooms. </a:t>
            </a:r>
            <a:r>
              <a:rPr lang="en-GB" sz="1200" b="0" i="1" kern="1200" dirty="0" smtClean="0">
                <a:solidFill>
                  <a:schemeClr val="tx1"/>
                </a:solidFill>
                <a:effectLst/>
                <a:latin typeface="+mn-lt"/>
                <a:ea typeface="+mn-ea"/>
                <a:cs typeface="+mn-cs"/>
              </a:rPr>
              <a:t>Intervention in School and Clinic,</a:t>
            </a:r>
            <a:r>
              <a:rPr lang="en-GB" sz="1200" b="0" i="0" kern="1200" dirty="0" smtClean="0">
                <a:solidFill>
                  <a:schemeClr val="tx1"/>
                </a:solidFill>
                <a:effectLst/>
                <a:latin typeface="+mn-lt"/>
                <a:ea typeface="+mn-ea"/>
                <a:cs typeface="+mn-cs"/>
              </a:rPr>
              <a:t> 50(2), 105-113.</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Lang, J. M. (2012, January 17). Metacognition and student learning. </a:t>
            </a:r>
            <a:r>
              <a:rPr lang="en-GB" sz="1200" b="0" i="1" kern="1200" dirty="0" smtClean="0">
                <a:solidFill>
                  <a:schemeClr val="tx1"/>
                </a:solidFill>
                <a:effectLst/>
                <a:latin typeface="+mn-lt"/>
                <a:ea typeface="+mn-ea"/>
                <a:cs typeface="+mn-cs"/>
              </a:rPr>
              <a:t>The Chronicle of Higher Education.</a:t>
            </a:r>
            <a:r>
              <a:rPr lang="en-GB" sz="1200" b="0" i="0" kern="1200" dirty="0" smtClean="0">
                <a:solidFill>
                  <a:schemeClr val="tx1"/>
                </a:solidFill>
                <a:effectLst/>
                <a:latin typeface="+mn-lt"/>
                <a:ea typeface="+mn-ea"/>
                <a:cs typeface="+mn-cs"/>
              </a:rPr>
              <a:t> Retrieved from </a:t>
            </a:r>
            <a:r>
              <a:rPr lang="en-GB" sz="1200" b="0" i="0" u="none" strike="noStrike" kern="1200" dirty="0" smtClean="0">
                <a:solidFill>
                  <a:schemeClr val="tx1"/>
                </a:solidFill>
                <a:effectLst/>
                <a:latin typeface="+mn-lt"/>
                <a:ea typeface="+mn-ea"/>
                <a:cs typeface="+mn-cs"/>
                <a:hlinkClick r:id="rId3"/>
              </a:rPr>
              <a:t>http://chronicle.com/article/MetacognitionStudent/130327</a:t>
            </a:r>
            <a:endParaRPr lang="en-GB"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Lei, S. A., Bartlett, K. A., Gorney, S. E., &amp; Herschbach, T. R. (2010). Resistance to reading compliance among college students: Instructors’ perspectives. </a:t>
            </a:r>
            <a:r>
              <a:rPr lang="en-GB" sz="1200" b="0" i="1" kern="1200" dirty="0" smtClean="0">
                <a:solidFill>
                  <a:schemeClr val="tx1"/>
                </a:solidFill>
                <a:effectLst/>
                <a:latin typeface="+mn-lt"/>
                <a:ea typeface="+mn-ea"/>
                <a:cs typeface="+mn-cs"/>
              </a:rPr>
              <a:t>College Student Journal,</a:t>
            </a:r>
            <a:r>
              <a:rPr lang="en-GB" sz="1200" b="0" i="0" kern="1200" dirty="0" smtClean="0">
                <a:solidFill>
                  <a:schemeClr val="tx1"/>
                </a:solidFill>
                <a:effectLst/>
                <a:latin typeface="+mn-lt"/>
                <a:ea typeface="+mn-ea"/>
                <a:cs typeface="+mn-cs"/>
              </a:rPr>
              <a:t> 44(2), 209.</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Wang, M. T., &amp; Eccles, J. S. (2013). School context, achievement motivation, and academic engagement: A longitudinal study of school engagement using a multidimensional perspective. </a:t>
            </a:r>
            <a:r>
              <a:rPr lang="en-GB" sz="1200" b="0" i="1" kern="1200" dirty="0" smtClean="0">
                <a:solidFill>
                  <a:schemeClr val="tx1"/>
                </a:solidFill>
                <a:effectLst/>
                <a:latin typeface="+mn-lt"/>
                <a:ea typeface="+mn-ea"/>
                <a:cs typeface="+mn-cs"/>
              </a:rPr>
              <a:t>Learning and Instruction,</a:t>
            </a:r>
            <a:r>
              <a:rPr lang="en-GB" sz="1200" b="0" i="0" kern="1200" dirty="0" smtClean="0">
                <a:solidFill>
                  <a:schemeClr val="tx1"/>
                </a:solidFill>
                <a:effectLst/>
                <a:latin typeface="+mn-lt"/>
                <a:ea typeface="+mn-ea"/>
                <a:cs typeface="+mn-cs"/>
              </a:rPr>
              <a:t> 28, 12-23.</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22</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Aiken, K. D., Heinze, T. C., Meuter, M. L., &amp; Chapman, K. J. (2016). Innovation through collaborative course development: Theory and practice. Marketing Education Review, 26(1), 57- 62. doi:10.1080/10528008.2015.1091679</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Chan, P. E., Graham-Day, K. J., Ressa, V. A., MST, Peters, M. T., &amp; Konrad, M. (2014). Beyond involvement: Promoting student ownership of learning in classrooms. </a:t>
            </a:r>
            <a:r>
              <a:rPr lang="en-GB" sz="1200" b="0" i="1" kern="1200" dirty="0" smtClean="0">
                <a:solidFill>
                  <a:schemeClr val="tx1"/>
                </a:solidFill>
                <a:effectLst/>
                <a:latin typeface="+mn-lt"/>
                <a:ea typeface="+mn-ea"/>
                <a:cs typeface="+mn-cs"/>
              </a:rPr>
              <a:t>Intervention in School and Clinic,</a:t>
            </a:r>
            <a:r>
              <a:rPr lang="en-GB" sz="1200" b="0" i="0" kern="1200" dirty="0" smtClean="0">
                <a:solidFill>
                  <a:schemeClr val="tx1"/>
                </a:solidFill>
                <a:effectLst/>
                <a:latin typeface="+mn-lt"/>
                <a:ea typeface="+mn-ea"/>
                <a:cs typeface="+mn-cs"/>
              </a:rPr>
              <a:t> 50(2), 105-113.</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Lang, J. M. (2012, January 17). Metacognition and student learning. </a:t>
            </a:r>
            <a:r>
              <a:rPr lang="en-GB" sz="1200" b="0" i="1" kern="1200" dirty="0" smtClean="0">
                <a:solidFill>
                  <a:schemeClr val="tx1"/>
                </a:solidFill>
                <a:effectLst/>
                <a:latin typeface="+mn-lt"/>
                <a:ea typeface="+mn-ea"/>
                <a:cs typeface="+mn-cs"/>
              </a:rPr>
              <a:t>The Chronicle of Higher Education.</a:t>
            </a:r>
            <a:r>
              <a:rPr lang="en-GB" sz="1200" b="0" i="0" kern="1200" dirty="0" smtClean="0">
                <a:solidFill>
                  <a:schemeClr val="tx1"/>
                </a:solidFill>
                <a:effectLst/>
                <a:latin typeface="+mn-lt"/>
                <a:ea typeface="+mn-ea"/>
                <a:cs typeface="+mn-cs"/>
              </a:rPr>
              <a:t> Retrieved from </a:t>
            </a:r>
            <a:r>
              <a:rPr lang="en-GB" sz="1200" b="0" i="0" u="none" strike="noStrike" kern="1200" dirty="0" smtClean="0">
                <a:solidFill>
                  <a:schemeClr val="tx1"/>
                </a:solidFill>
                <a:effectLst/>
                <a:latin typeface="+mn-lt"/>
                <a:ea typeface="+mn-ea"/>
                <a:cs typeface="+mn-cs"/>
                <a:hlinkClick r:id="rId3"/>
              </a:rPr>
              <a:t>http://chronicle.com/article/MetacognitionStudent/130327</a:t>
            </a:r>
            <a:endParaRPr lang="en-GB"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Lei, S. A., Bartlett, K. A., Gorney, S. E., &amp; Herschbach, T. R. (2010). Resistance to reading compliance among college students: Instructors’ perspectives. </a:t>
            </a:r>
            <a:r>
              <a:rPr lang="en-GB" sz="1200" b="0" i="1" kern="1200" dirty="0" smtClean="0">
                <a:solidFill>
                  <a:schemeClr val="tx1"/>
                </a:solidFill>
                <a:effectLst/>
                <a:latin typeface="+mn-lt"/>
                <a:ea typeface="+mn-ea"/>
                <a:cs typeface="+mn-cs"/>
              </a:rPr>
              <a:t>College Student Journal,</a:t>
            </a:r>
            <a:r>
              <a:rPr lang="en-GB" sz="1200" b="0" i="0" kern="1200" dirty="0" smtClean="0">
                <a:solidFill>
                  <a:schemeClr val="tx1"/>
                </a:solidFill>
                <a:effectLst/>
                <a:latin typeface="+mn-lt"/>
                <a:ea typeface="+mn-ea"/>
                <a:cs typeface="+mn-cs"/>
              </a:rPr>
              <a:t> 44(2), 209.</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Thibodeaux, T. Harapnuik, D. and Cummings C. (2019) Student Perceptions of the Influence of Choice, Ownership, and Voice in Learning and the Learning Environment. International Journal of Teaching and Learning in Higher Education. Volume 31, Number 1, 50-62.</a:t>
            </a: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Wang, M. T., &amp; Eccles, J. S. (2013). School context, achievement motivation, and academic engagement: A longitudinal study of school engagement using a multidimensional perspective. </a:t>
            </a:r>
            <a:r>
              <a:rPr lang="en-GB" sz="1200" b="0" i="1" kern="1200" dirty="0" smtClean="0">
                <a:solidFill>
                  <a:schemeClr val="tx1"/>
                </a:solidFill>
                <a:effectLst/>
                <a:latin typeface="+mn-lt"/>
                <a:ea typeface="+mn-ea"/>
                <a:cs typeface="+mn-cs"/>
              </a:rPr>
              <a:t>Learning and Instruction,</a:t>
            </a:r>
            <a:r>
              <a:rPr lang="en-GB" sz="1200" b="0" i="0" kern="1200" dirty="0" smtClean="0">
                <a:solidFill>
                  <a:schemeClr val="tx1"/>
                </a:solidFill>
                <a:effectLst/>
                <a:latin typeface="+mn-lt"/>
                <a:ea typeface="+mn-ea"/>
                <a:cs typeface="+mn-cs"/>
              </a:rPr>
              <a:t> 28, 12-23.</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23</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24</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Kaminski, J. (2010) Co-Creation of Content to promote Learning, Activism and Advocacy. [online] Nursing Informatics.</a:t>
            </a:r>
            <a:r>
              <a:rPr lang="en-GB" baseline="0" dirty="0" smtClean="0"/>
              <a:t> </a:t>
            </a:r>
            <a:r>
              <a:rPr lang="en-GB" dirty="0" smtClean="0"/>
              <a:t>Available</a:t>
            </a:r>
            <a:r>
              <a:rPr lang="en-GB" baseline="0" dirty="0" smtClean="0"/>
              <a:t> at: http://nursing-informatics.com/Cocreation_JKaminski.pdf Accessed: 23 June, 2020.</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25</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Image: </a:t>
            </a:r>
            <a:r>
              <a:rPr lang="en-GB" sz="1200" dirty="0" smtClean="0">
                <a:hlinkClick r:id="rId3"/>
              </a:rPr>
              <a:t>https://www.google.com/imgres?imgurl=https%3A%2F%2Fcuesta.instructure.com%2Fcourses%2F8699%2Ffiles%2F339785%2Fpreview%3Fverifier%3DcYWCmA2V3mmsLSZS3SdY2G2o3685dllIOzE2sTX7&amp;imgrefurl=https%3A%2F%2Fcuesta.instructure.com%2Fcourses%2F8699%2Fpages%2Fstudent-centered-learning&amp;tbnid=PCDNZX10oI0tvM&amp;vet=12ahUKEwics-Ow98PpAhWIgJ4KHSqxDYwQMygGegUIARD3AQ..i&amp;docid=eQI4jH-h2djm9M&amp;w=2470&amp;h=1408&amp;q=Student-centred%20Active%20Learning&amp;ved=2ahUKEwics-Ow98PpAhWIgJ4KHSqxDYwQMygGegUIARD3AQ</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26</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0" dirty="0" smtClean="0">
                <a:solidFill>
                  <a:srgbClr val="000000"/>
                </a:solidFill>
                <a:latin typeface="+mj-lt"/>
                <a:ea typeface="ＭＳ Ｐゴシック"/>
              </a:rPr>
              <a:t>https://www.ewa.org/student-centered-learning</a:t>
            </a:r>
          </a:p>
        </p:txBody>
      </p:sp>
      <p:sp>
        <p:nvSpPr>
          <p:cNvPr id="4" name="Slide Number Placeholder 3"/>
          <p:cNvSpPr>
            <a:spLocks noGrp="1"/>
          </p:cNvSpPr>
          <p:nvPr>
            <p:ph type="sldNum" sz="quarter" idx="10"/>
          </p:nvPr>
        </p:nvSpPr>
        <p:spPr/>
        <p:txBody>
          <a:bodyPr/>
          <a:lstStyle/>
          <a:p>
            <a:fld id="{5CF7EA8C-4442-2B43-BEFB-AB7F822E7733}" type="slidenum">
              <a:rPr lang="en-US" smtClean="0"/>
              <a:t>27</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9F6C0CB-87EC-4E17-A4E4-BA3AAA01AF8B}" type="slidenum">
              <a:rPr lang="zh-CN" altLang="en-GB" smtClean="0"/>
              <a:pPr>
                <a:defRPr/>
              </a:pPr>
              <a:t>28</a:t>
            </a:fld>
            <a:endParaRPr lang="en-GB" altLang="zh-CN" dirty="0"/>
          </a:p>
        </p:txBody>
      </p:sp>
    </p:spTree>
    <p:extLst>
      <p:ext uri="{BB962C8B-B14F-4D97-AF65-F5344CB8AC3E}">
        <p14:creationId xmlns:p14="http://schemas.microsoft.com/office/powerpoint/2010/main" val="2287740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29</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dealt with</a:t>
            </a:r>
            <a:r>
              <a:rPr lang="en-GB" baseline="0" dirty="0" smtClean="0"/>
              <a:t> in much more detail in the How to Deliver a Webinar workshop; slides as pasted here after the Thank You slide.</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30</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Bruff, D. (2020) Active Learning in Hybrid and Socially Distanced Classrooms  Vanderbilt [online] Available at: </a:t>
            </a:r>
            <a:r>
              <a:rPr lang="en-GB" sz="1200" dirty="0" smtClean="0">
                <a:hlinkClick r:id="rId3"/>
              </a:rPr>
              <a:t>https://cft.vanderbilt.edu/2020/06/active-learning-in-hybrid-and-socially-distanced-classrooms/</a:t>
            </a:r>
            <a:r>
              <a:rPr lang="en-GB" sz="1200" dirty="0" smtClean="0"/>
              <a:t>. Accessed 14 June, 2020</a:t>
            </a:r>
          </a:p>
          <a:p>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31</a:t>
            </a:fld>
            <a:endParaRPr lang="en-GB" dirty="0"/>
          </a:p>
        </p:txBody>
      </p:sp>
    </p:spTree>
    <p:extLst>
      <p:ext uri="{BB962C8B-B14F-4D97-AF65-F5344CB8AC3E}">
        <p14:creationId xmlns:p14="http://schemas.microsoft.com/office/powerpoint/2010/main" val="116915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Image: https://www.teach21.us/ohyu-summer-2016.html</a:t>
            </a:r>
          </a:p>
          <a:p>
            <a:r>
              <a:rPr lang="en-GB" sz="1200" b="0" i="0" u="none" strike="noStrike" kern="1200" baseline="0" dirty="0" smtClean="0">
                <a:solidFill>
                  <a:schemeClr val="tx1"/>
                </a:solidFill>
                <a:latin typeface="+mn-lt"/>
                <a:ea typeface="+mn-ea"/>
                <a:cs typeface="+mn-cs"/>
              </a:rPr>
              <a:t>Farrell and Brunton A balancing act: a window into online student engagement experiences International Journal of Educational Technology in Higher</a:t>
            </a:r>
          </a:p>
          <a:p>
            <a:r>
              <a:rPr lang="en-GB" sz="1200" b="0" i="0" u="none" strike="noStrike" kern="1200" baseline="0" dirty="0" smtClean="0">
                <a:solidFill>
                  <a:schemeClr val="tx1"/>
                </a:solidFill>
                <a:latin typeface="+mn-lt"/>
                <a:ea typeface="+mn-ea"/>
                <a:cs typeface="+mn-cs"/>
              </a:rPr>
              <a:t>Education (2020) 17:25 https://doi.org/10.1186/s41239-020-00199-x</a:t>
            </a:r>
          </a:p>
          <a:p>
            <a:r>
              <a:rPr lang="en-GB" sz="1200" b="0" i="0" u="none" strike="noStrike" kern="1200" baseline="0" dirty="0" smtClean="0">
                <a:solidFill>
                  <a:schemeClr val="tx1"/>
                </a:solidFill>
                <a:latin typeface="+mn-lt"/>
                <a:ea typeface="+mn-ea"/>
                <a:cs typeface="+mn-cs"/>
              </a:rPr>
              <a:t>Blackmon, S. J., &amp; Major, C. (2012). Student experiences in online courses: A qualitative research synthesis. Quarterly Review of Distance Education, 13(2), 77–85.</a:t>
            </a:r>
          </a:p>
          <a:p>
            <a:r>
              <a:rPr lang="en-GB" sz="1200" b="0" i="0" u="none" strike="noStrike" kern="1200" baseline="0" dirty="0" smtClean="0">
                <a:solidFill>
                  <a:schemeClr val="tx1"/>
                </a:solidFill>
                <a:latin typeface="+mn-lt"/>
                <a:ea typeface="+mn-ea"/>
                <a:cs typeface="+mn-cs"/>
              </a:rPr>
              <a:t>Brown, M., Hughes, H., Keppell, M., Hard, N., &amp; Smith, L. (2015). Stories from students in their first semester of distance Learning. The International Review of Research in Open and Distance Learning, 16(4), 1–17.</a:t>
            </a:r>
          </a:p>
          <a:p>
            <a:r>
              <a:rPr lang="en-GB" sz="1200" b="0" i="0" u="none" strike="noStrike" kern="1200" baseline="0" dirty="0" smtClean="0">
                <a:solidFill>
                  <a:schemeClr val="tx1"/>
                </a:solidFill>
                <a:latin typeface="+mn-lt"/>
                <a:ea typeface="+mn-ea"/>
                <a:cs typeface="+mn-cs"/>
              </a:rPr>
              <a:t>Buck, S. (2016). In their own voices: Study habits of distance education students. Journal of Library &amp; Information Services in Distance Learning, 10(3–4), 137–173. https://doi.org/10.1080/1533290X.2016.1206781</a:t>
            </a:r>
          </a:p>
          <a:p>
            <a:r>
              <a:rPr lang="en-GB" sz="1200" b="0" i="0" u="none" strike="noStrike" kern="1200" baseline="0" dirty="0" smtClean="0">
                <a:solidFill>
                  <a:schemeClr val="tx1"/>
                </a:solidFill>
                <a:latin typeface="+mn-lt"/>
                <a:ea typeface="+mn-ea"/>
                <a:cs typeface="+mn-cs"/>
              </a:rPr>
              <a:t>Holder, B. (2007). An investigation of hope, academics, environment, and motivation as predictors of persistence in higher education online programs. The Internet and Higher Education, 10(4), 245–260. https://doi.org/10.1016/j.iheduc.2007.08.002.</a:t>
            </a:r>
          </a:p>
          <a:p>
            <a:r>
              <a:rPr lang="en-GB" sz="1200" b="0" i="0" u="none" strike="noStrike" kern="1200" baseline="0" dirty="0" smtClean="0">
                <a:solidFill>
                  <a:schemeClr val="tx1"/>
                </a:solidFill>
                <a:latin typeface="+mn-lt"/>
                <a:ea typeface="+mn-ea"/>
                <a:cs typeface="+mn-cs"/>
              </a:rPr>
              <a:t>Zembylas, M., Theodorou, M., &amp; Pavlakis, A. (2008). The role of emotions in the experiences of online Learning: Challenges and opportunities. Educational Media International, 45(2), 107–117. https://doi.org/10.1080/09523980802107237.</a:t>
            </a:r>
          </a:p>
          <a:p>
            <a:r>
              <a:rPr lang="en-GB" sz="1200" b="0" i="0" u="none" strike="noStrike" kern="1200" baseline="0" dirty="0" smtClean="0">
                <a:solidFill>
                  <a:schemeClr val="tx1"/>
                </a:solidFill>
                <a:latin typeface="+mn-lt"/>
                <a:ea typeface="+mn-ea"/>
                <a:cs typeface="+mn-cs"/>
              </a:rPr>
              <a:t>Kahu, E. R. (2013). Framing student engagement in higher education. Studies in Higher Education, 38(5), 758–773. https://doi. org/10.1080/03075079.2011.598505.</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4</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Kahu, E. R., Picton, C., &amp; Nelson, K. (2019). Pathways to engagement: A longitudinal study of the first-year student experience in the educational interface. </a:t>
            </a:r>
            <a:r>
              <a:rPr lang="en-GB" sz="1200" b="0" i="1" u="none" strike="noStrike" kern="1200" dirty="0" smtClean="0">
                <a:solidFill>
                  <a:schemeClr val="tx1"/>
                </a:solidFill>
                <a:effectLst/>
                <a:latin typeface="+mn-lt"/>
                <a:ea typeface="+mn-ea"/>
                <a:cs typeface="+mn-cs"/>
              </a:rPr>
              <a:t>Higher Education</a:t>
            </a:r>
            <a:r>
              <a:rPr lang="en-GB" sz="1200" b="0" i="0" u="none" strike="noStrike" kern="1200" dirty="0" smtClean="0">
                <a:solidFill>
                  <a:schemeClr val="tx1"/>
                </a:solidFill>
                <a:effectLst/>
                <a:latin typeface="+mn-lt"/>
                <a:ea typeface="+mn-ea"/>
                <a:cs typeface="+mn-cs"/>
              </a:rPr>
              <a:t>. </a:t>
            </a:r>
            <a:r>
              <a:rPr lang="en-GB" sz="1200" b="0" i="0" u="sng" kern="1200" dirty="0" smtClean="0">
                <a:solidFill>
                  <a:schemeClr val="tx1"/>
                </a:solidFill>
                <a:effectLst/>
                <a:latin typeface="+mn-lt"/>
                <a:ea typeface="+mn-ea"/>
                <a:cs typeface="+mn-cs"/>
                <a:hlinkClick r:id="rId3"/>
              </a:rPr>
              <a:t>https://doi.org/10.1007/s10734-019-00429-w</a:t>
            </a:r>
            <a:r>
              <a:rPr lang="en-GB" sz="1200" b="0" i="0" u="none" strike="noStrike"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32</a:t>
            </a:fld>
            <a:endParaRPr lang="en-GB" dirty="0"/>
          </a:p>
        </p:txBody>
      </p:sp>
    </p:spTree>
    <p:extLst>
      <p:ext uri="{BB962C8B-B14F-4D97-AF65-F5344CB8AC3E}">
        <p14:creationId xmlns:p14="http://schemas.microsoft.com/office/powerpoint/2010/main" val="1169159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34</a:t>
            </a:fld>
            <a:endParaRPr lang="en-US" dirty="0"/>
          </a:p>
        </p:txBody>
      </p:sp>
    </p:spTree>
    <p:extLst>
      <p:ext uri="{BB962C8B-B14F-4D97-AF65-F5344CB8AC3E}">
        <p14:creationId xmlns:p14="http://schemas.microsoft.com/office/powerpoint/2010/main" val="19479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Farrell and Brunton A balancing act: a window into online student engagement experiences International Journal of Educational Technology in Higher</a:t>
            </a:r>
          </a:p>
          <a:p>
            <a:r>
              <a:rPr lang="en-GB" sz="1200" b="0" i="0" u="none" strike="noStrike" kern="1200" baseline="0" dirty="0" smtClean="0">
                <a:solidFill>
                  <a:schemeClr val="tx1"/>
                </a:solidFill>
                <a:latin typeface="+mn-lt"/>
                <a:ea typeface="+mn-ea"/>
                <a:cs typeface="+mn-cs"/>
              </a:rPr>
              <a:t>Education (2020) 17:25 https://doi.org/10.1186/s41239-020-00199-x</a:t>
            </a:r>
          </a:p>
          <a:p>
            <a:r>
              <a:rPr lang="en-GB" sz="1200" b="0" i="0" u="none" strike="noStrike" kern="1200" baseline="0" dirty="0" smtClean="0">
                <a:solidFill>
                  <a:schemeClr val="tx1"/>
                </a:solidFill>
                <a:latin typeface="+mn-lt"/>
                <a:ea typeface="+mn-ea"/>
                <a:cs typeface="+mn-cs"/>
              </a:rPr>
              <a:t>Blackmon, S. J., &amp; Major, C. (2012). Student experiences in online courses: A qualitative research synthesis. Quarterly Review of Distance Education, 13(2), 77–85.</a:t>
            </a:r>
          </a:p>
          <a:p>
            <a:r>
              <a:rPr lang="en-GB" sz="1200" b="0" i="0" u="none" strike="noStrike" kern="1200" baseline="0" dirty="0" smtClean="0">
                <a:solidFill>
                  <a:schemeClr val="tx1"/>
                </a:solidFill>
                <a:latin typeface="+mn-lt"/>
                <a:ea typeface="+mn-ea"/>
                <a:cs typeface="+mn-cs"/>
              </a:rPr>
              <a:t>Brown, M., Hughes, H., Keppell, M., Hard, N., &amp; Smith, L. (2015). Stories from students in their first semester of distance Learning. The International Review of Research in Open and Distance Learning, 16(4), 1–17.</a:t>
            </a:r>
          </a:p>
          <a:p>
            <a:r>
              <a:rPr lang="en-GB" sz="1200" b="0" i="0" u="none" strike="noStrike" kern="1200" baseline="0" dirty="0" smtClean="0">
                <a:solidFill>
                  <a:schemeClr val="tx1"/>
                </a:solidFill>
                <a:latin typeface="+mn-lt"/>
                <a:ea typeface="+mn-ea"/>
                <a:cs typeface="+mn-cs"/>
              </a:rPr>
              <a:t>Buck, S. (2016). In their own voices: Study habits of distance education students. Journal of Library &amp; Information Services in Distance Learning, 10(3–4), 137–173. https://doi.org/10.1080/1533290X.2016.1206781</a:t>
            </a:r>
          </a:p>
          <a:p>
            <a:r>
              <a:rPr lang="en-GB" sz="1200" b="0" i="0" u="none" strike="noStrike" kern="1200" baseline="0" dirty="0" smtClean="0">
                <a:solidFill>
                  <a:schemeClr val="tx1"/>
                </a:solidFill>
                <a:latin typeface="+mn-lt"/>
                <a:ea typeface="+mn-ea"/>
                <a:cs typeface="+mn-cs"/>
              </a:rPr>
              <a:t>Holder, B. (2007). An investigation of hope, academics, environment, and motivation as predictors of persistence in higher education online programs. The Internet and Higher Education, 10(4), 245–260. https://doi.org/10.1016/j.iheduc.2007.08.002.</a:t>
            </a:r>
          </a:p>
          <a:p>
            <a:r>
              <a:rPr lang="en-GB" sz="1200" b="0" i="0" u="none" strike="noStrike" kern="1200" baseline="0" dirty="0" smtClean="0">
                <a:solidFill>
                  <a:schemeClr val="tx1"/>
                </a:solidFill>
                <a:latin typeface="+mn-lt"/>
                <a:ea typeface="+mn-ea"/>
                <a:cs typeface="+mn-cs"/>
              </a:rPr>
              <a:t>Zembylas, M., Theodorou, M., &amp; Pavlakis, A. (2008). The role of emotions in the experiences of online Learning: Challenges and opportunities. Educational Media International, 45(2), 107–117. https://doi.org/10.1080/09523980802107237.</a:t>
            </a:r>
          </a:p>
          <a:p>
            <a:r>
              <a:rPr lang="en-GB" sz="1200" b="0" i="0" u="none" strike="noStrike" kern="1200" baseline="0" dirty="0" smtClean="0">
                <a:solidFill>
                  <a:schemeClr val="tx1"/>
                </a:solidFill>
                <a:latin typeface="+mn-lt"/>
                <a:ea typeface="+mn-ea"/>
                <a:cs typeface="+mn-cs"/>
              </a:rPr>
              <a:t>Kahu, E. R. (2013). Framing student engagement in higher education. Studies in Higher Education, 38(5), 758–773. https://doi. org/10.1080/03075079.2011.598505.</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5</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Farrell and Brunton A balancing act: a window into online student engagement experiences International Journal of Educational Technology in Higher</a:t>
            </a:r>
          </a:p>
          <a:p>
            <a:r>
              <a:rPr lang="en-GB" sz="1200" b="0" i="0" u="none" strike="noStrike" kern="1200" baseline="0" dirty="0" smtClean="0">
                <a:solidFill>
                  <a:schemeClr val="tx1"/>
                </a:solidFill>
                <a:latin typeface="+mn-lt"/>
                <a:ea typeface="+mn-ea"/>
                <a:cs typeface="+mn-cs"/>
              </a:rPr>
              <a:t>Education (2020) 17:25 https://doi.org/10.1186/s41239-020-00199-x</a:t>
            </a:r>
          </a:p>
          <a:p>
            <a:r>
              <a:rPr lang="en-GB" sz="1200" b="0" i="0" u="none" strike="noStrike" kern="1200" baseline="0" dirty="0" smtClean="0">
                <a:solidFill>
                  <a:schemeClr val="tx1"/>
                </a:solidFill>
                <a:latin typeface="+mn-lt"/>
                <a:ea typeface="+mn-ea"/>
                <a:cs typeface="+mn-cs"/>
              </a:rPr>
              <a:t>Blackmon, S. J., &amp; Major, C. (2012). Student experiences in online courses: A qualitative research synthesis. Quarterly Review of Distance Education, 13(2), 77–85.</a:t>
            </a:r>
          </a:p>
          <a:p>
            <a:r>
              <a:rPr lang="en-GB" sz="1200" b="0" i="0" u="none" strike="noStrike" kern="1200" baseline="0" dirty="0" smtClean="0">
                <a:solidFill>
                  <a:schemeClr val="tx1"/>
                </a:solidFill>
                <a:latin typeface="+mn-lt"/>
                <a:ea typeface="+mn-ea"/>
                <a:cs typeface="+mn-cs"/>
              </a:rPr>
              <a:t>Brown, M., Hughes, H., Keppell, M., Hard, N., &amp; Smith, L. (2015). Stories from students in their first semester of distance Learning. The International Review of Research in Open and Distance Learning, 16(4), 1–17.</a:t>
            </a:r>
          </a:p>
          <a:p>
            <a:r>
              <a:rPr lang="en-GB" sz="1200" b="0" i="0" u="none" strike="noStrike" kern="1200" baseline="0" dirty="0" smtClean="0">
                <a:solidFill>
                  <a:schemeClr val="tx1"/>
                </a:solidFill>
                <a:latin typeface="+mn-lt"/>
                <a:ea typeface="+mn-ea"/>
                <a:cs typeface="+mn-cs"/>
              </a:rPr>
              <a:t>Buck, S. (2016). In their own voices: Study habits of distance education students. Journal of Library &amp; Information Services in Distance Learning, 10(3–4), 137–173. https://doi.org/10.1080/1533290X.2016.1206781</a:t>
            </a:r>
          </a:p>
          <a:p>
            <a:r>
              <a:rPr lang="en-GB" sz="1200" b="0" i="0" u="none" strike="noStrike" kern="1200" baseline="0" dirty="0" smtClean="0">
                <a:solidFill>
                  <a:schemeClr val="tx1"/>
                </a:solidFill>
                <a:latin typeface="+mn-lt"/>
                <a:ea typeface="+mn-ea"/>
                <a:cs typeface="+mn-cs"/>
              </a:rPr>
              <a:t>Holder, B. (2007). An investigation of hope, academics, environment, and motivation as predictors of persistence in higher education online programs. The Internet and Higher Education, 10(4), 245–260. https://doi.org/10.1016/j.iheduc.2007.08.002.</a:t>
            </a:r>
          </a:p>
          <a:p>
            <a:r>
              <a:rPr lang="en-GB" sz="1200" b="0" i="0" u="none" strike="noStrike" kern="1200" baseline="0" dirty="0" smtClean="0">
                <a:solidFill>
                  <a:schemeClr val="tx1"/>
                </a:solidFill>
                <a:latin typeface="+mn-lt"/>
                <a:ea typeface="+mn-ea"/>
                <a:cs typeface="+mn-cs"/>
              </a:rPr>
              <a:t>Zembylas, M., Theodorou, M., &amp; Pavlakis, A. (2008). The role of emotions in the experiences of online Learning: Challenges and opportunities. Educational Media International, 45(2), 107–117. https://doi.org/10.1080/09523980802107237.</a:t>
            </a:r>
          </a:p>
          <a:p>
            <a:r>
              <a:rPr lang="en-GB" sz="1200" b="0" i="0" u="none" strike="noStrike" kern="1200" baseline="0" dirty="0" smtClean="0">
                <a:solidFill>
                  <a:schemeClr val="tx1"/>
                </a:solidFill>
                <a:latin typeface="+mn-lt"/>
                <a:ea typeface="+mn-ea"/>
                <a:cs typeface="+mn-cs"/>
              </a:rPr>
              <a:t>Kahu, E. R. (2013). Framing student engagement in higher education. Studies in Higher Education, 38(5), 758–773. https://doi. org/10.1080/03075079.2011.598505.</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6</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Delahunty, J., Verenikina, I., &amp; Jones, P. (2014). Socio-emotional connections: Identity, belonging and learning in online interactions. A literature review. Technology, Pedagogy and Education, 23(2), 243–265. https://doi.org/10.1080/1475939X.</a:t>
            </a:r>
          </a:p>
          <a:p>
            <a:r>
              <a:rPr lang="en-GB" sz="1200" b="0" i="0" u="none" strike="noStrike" kern="1200" baseline="0" dirty="0" smtClean="0">
                <a:solidFill>
                  <a:schemeClr val="tx1"/>
                </a:solidFill>
                <a:latin typeface="+mn-lt"/>
                <a:ea typeface="+mn-ea"/>
                <a:cs typeface="+mn-cs"/>
              </a:rPr>
              <a:t>2013.813405.</a:t>
            </a:r>
          </a:p>
          <a:p>
            <a:r>
              <a:rPr lang="en-GB" sz="1200" b="0" i="0" u="none" strike="noStrike" kern="1200" baseline="0" dirty="0" smtClean="0">
                <a:solidFill>
                  <a:schemeClr val="tx1"/>
                </a:solidFill>
                <a:latin typeface="+mn-lt"/>
                <a:ea typeface="+mn-ea"/>
                <a:cs typeface="+mn-cs"/>
              </a:rPr>
              <a:t>Image: http://clipart-library.com/band-director-cliparts.html</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313307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Farrell and Brunton A balancing act: a window into online student engagement experiences International Journal of Educational Technology in Higher</a:t>
            </a:r>
          </a:p>
          <a:p>
            <a:r>
              <a:rPr lang="en-GB" sz="1200" b="0" i="0" u="none" strike="noStrike" kern="1200" baseline="0" dirty="0" smtClean="0">
                <a:solidFill>
                  <a:schemeClr val="tx1"/>
                </a:solidFill>
                <a:latin typeface="+mn-lt"/>
                <a:ea typeface="+mn-ea"/>
                <a:cs typeface="+mn-cs"/>
              </a:rPr>
              <a:t>Education (2020) 17:25 https://doi.org/10.1186/s41239-020-00199-x</a:t>
            </a:r>
          </a:p>
          <a:p>
            <a:r>
              <a:rPr lang="en-GB" sz="1200" b="0" i="0" u="none" strike="noStrike" kern="1200" baseline="0" dirty="0" smtClean="0">
                <a:solidFill>
                  <a:schemeClr val="tx1"/>
                </a:solidFill>
                <a:latin typeface="+mn-lt"/>
                <a:ea typeface="+mn-ea"/>
                <a:cs typeface="+mn-cs"/>
              </a:rPr>
              <a:t>Blackmon, S. J., &amp; Major, C. (2012). Student experiences in online courses: A qualitative research synthesis. Quarterly Review of Distance Education, 13(2), 77–85.</a:t>
            </a:r>
          </a:p>
          <a:p>
            <a:r>
              <a:rPr lang="en-GB" sz="1200" b="0" i="0" u="none" strike="noStrike" kern="1200" baseline="0" dirty="0" smtClean="0">
                <a:solidFill>
                  <a:schemeClr val="tx1"/>
                </a:solidFill>
                <a:latin typeface="+mn-lt"/>
                <a:ea typeface="+mn-ea"/>
                <a:cs typeface="+mn-cs"/>
              </a:rPr>
              <a:t>Brown, M., Hughes, H., Keppell, M., Hard, N., &amp; Smith, L. (2015). Stories from students in their first semester of distance Learning. The International Review of Research in Open and Distance Learning, 16(4), 1–17.</a:t>
            </a:r>
          </a:p>
          <a:p>
            <a:r>
              <a:rPr lang="en-GB" sz="1200" b="0" i="0" u="none" strike="noStrike" kern="1200" baseline="0" dirty="0" smtClean="0">
                <a:solidFill>
                  <a:schemeClr val="tx1"/>
                </a:solidFill>
                <a:latin typeface="+mn-lt"/>
                <a:ea typeface="+mn-ea"/>
                <a:cs typeface="+mn-cs"/>
              </a:rPr>
              <a:t>Buck, S. (2016). In their own voices: Study habits of distance education students. Journal of Library &amp; Information Services in Distance Learning, 10(3–4), 137–173. https://doi.org/10.1080/1533290X.2016.1206781</a:t>
            </a:r>
          </a:p>
          <a:p>
            <a:r>
              <a:rPr lang="en-GB" sz="1200" b="0" i="0" u="none" strike="noStrike" kern="1200" baseline="0" dirty="0" smtClean="0">
                <a:solidFill>
                  <a:schemeClr val="tx1"/>
                </a:solidFill>
                <a:latin typeface="+mn-lt"/>
                <a:ea typeface="+mn-ea"/>
                <a:cs typeface="+mn-cs"/>
              </a:rPr>
              <a:t>Holder, B. (2007). An investigation of hope, academics, environment, and motivation as predictors of persistence in higher education online programs. The Internet and Higher Education, 10(4), 245–260. https://doi.org/10.1016/j.iheduc.2007.08.002.</a:t>
            </a:r>
          </a:p>
          <a:p>
            <a:r>
              <a:rPr lang="en-GB" sz="1200" b="0" i="0" u="none" strike="noStrike" kern="1200" baseline="0" dirty="0" smtClean="0">
                <a:solidFill>
                  <a:schemeClr val="tx1"/>
                </a:solidFill>
                <a:latin typeface="+mn-lt"/>
                <a:ea typeface="+mn-ea"/>
                <a:cs typeface="+mn-cs"/>
              </a:rPr>
              <a:t>Zembylas, M., Theodorou, M., &amp; Pavlakis, A. (2008). The role of emotions in the experiences of online Learning: Challenges and opportunities. Educational Media International, 45(2), 107–117. https://doi.org/10.1080/09523980802107237.</a:t>
            </a:r>
          </a:p>
          <a:p>
            <a:r>
              <a:rPr lang="en-GB" sz="1200" b="0" i="0" u="none" strike="noStrike" kern="1200" baseline="0" dirty="0" smtClean="0">
                <a:solidFill>
                  <a:schemeClr val="tx1"/>
                </a:solidFill>
                <a:latin typeface="+mn-lt"/>
                <a:ea typeface="+mn-ea"/>
                <a:cs typeface="+mn-cs"/>
              </a:rPr>
              <a:t>Kahu, E. R. (2013). Framing student engagement in higher education. Studies in Higher Education, 38(5), 758–773. https://doi. org/10.1080/03075079.2011.598505.</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8</a:t>
            </a:fld>
            <a:endParaRPr lang="en-GB" dirty="0"/>
          </a:p>
        </p:txBody>
      </p:sp>
    </p:spTree>
    <p:extLst>
      <p:ext uri="{BB962C8B-B14F-4D97-AF65-F5344CB8AC3E}">
        <p14:creationId xmlns:p14="http://schemas.microsoft.com/office/powerpoint/2010/main" val="5506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Ella R. Kahu (2013) Framing student engagement in higher education, Studies in Higher Education, 38:5, 758-773, DOI: 10.1080/03075079.2011.598505 </a:t>
            </a:r>
            <a:endParaRPr lang="en-GB" sz="1200" dirty="0" smtClean="0"/>
          </a:p>
          <a:p>
            <a:r>
              <a:rPr lang="en-GB" sz="1200" dirty="0" smtClean="0"/>
              <a:t>Farrell and Brunton A balancing act: a window into online student engagement experiences  International Journal of Educational Technology in Higher Education (2020) 17:25 </a:t>
            </a:r>
          </a:p>
          <a:p>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t>9</a:t>
            </a:fld>
            <a:endParaRPr lang="en-GB" dirty="0"/>
          </a:p>
        </p:txBody>
      </p:sp>
    </p:spTree>
    <p:extLst>
      <p:ext uri="{BB962C8B-B14F-4D97-AF65-F5344CB8AC3E}">
        <p14:creationId xmlns:p14="http://schemas.microsoft.com/office/powerpoint/2010/main" val="894706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Farrell and Brunton International Journal of Educational Technology in Higher Education (2020) 17:25 https://doi.org/10.1186/s41239-020-00199-x</a:t>
            </a:r>
          </a:p>
          <a:p>
            <a:r>
              <a:rPr lang="en-GB" dirty="0" smtClean="0"/>
              <a:t>Opportunity through online learning: Experiences of first-in-family students in online open-entry higher education .Australian Journal of Adult Learning Volume 56, Number 2, July 2016 file:///I:/Online%202020/Engagement/Opportunity%20through%20online%20learning%20Experiences%20of%20first-in-family%20students%20in%20online%20open-entry%20higher%20education%20.pdf</a:t>
            </a:r>
          </a:p>
          <a:p>
            <a:r>
              <a:rPr lang="en-GB" dirty="0" smtClean="0"/>
              <a:t>Image: http://www.digitalintervention.com/2015/10/14/draft-4-ways-improve-digital-marketing/</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55068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0CFD27-A0F8-48E3-8405-92B15CBAA093}" type="datetimeFigureOut">
              <a:rPr lang="en-GB" smtClean="0"/>
              <a:t>02/07/2020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BFDA4E-2FFE-48E4-B7AA-83504953D572}" type="slidenum">
              <a:rPr lang="en-GB" smtClean="0"/>
              <a:t>‹#›</a:t>
            </a:fld>
            <a:endParaRPr lang="en-GB" dirty="0"/>
          </a:p>
        </p:txBody>
      </p:sp>
    </p:spTree>
    <p:extLst>
      <p:ext uri="{BB962C8B-B14F-4D97-AF65-F5344CB8AC3E}">
        <p14:creationId xmlns:p14="http://schemas.microsoft.com/office/powerpoint/2010/main" val="191125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0CFD27-A0F8-48E3-8405-92B15CBAA093}" type="datetimeFigureOut">
              <a:rPr lang="en-GB" smtClean="0"/>
              <a:t>02/07/2020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BFDA4E-2FFE-48E4-B7AA-83504953D572}" type="slidenum">
              <a:rPr lang="en-GB" smtClean="0"/>
              <a:t>‹#›</a:t>
            </a:fld>
            <a:endParaRPr lang="en-GB" dirty="0"/>
          </a:p>
        </p:txBody>
      </p:sp>
    </p:spTree>
    <p:extLst>
      <p:ext uri="{BB962C8B-B14F-4D97-AF65-F5344CB8AC3E}">
        <p14:creationId xmlns:p14="http://schemas.microsoft.com/office/powerpoint/2010/main" val="118770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0CFD27-A0F8-48E3-8405-92B15CBAA093}" type="datetimeFigureOut">
              <a:rPr lang="en-GB" smtClean="0"/>
              <a:t>02/07/2020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BFDA4E-2FFE-48E4-B7AA-83504953D572}" type="slidenum">
              <a:rPr lang="en-GB" smtClean="0"/>
              <a:t>‹#›</a:t>
            </a:fld>
            <a:endParaRPr lang="en-GB" dirty="0"/>
          </a:p>
        </p:txBody>
      </p:sp>
    </p:spTree>
    <p:extLst>
      <p:ext uri="{BB962C8B-B14F-4D97-AF65-F5344CB8AC3E}">
        <p14:creationId xmlns:p14="http://schemas.microsoft.com/office/powerpoint/2010/main" val="135195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0CFD27-A0F8-48E3-8405-92B15CBAA093}" type="datetimeFigureOut">
              <a:rPr lang="en-GB" smtClean="0"/>
              <a:t>02/07/2020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BFDA4E-2FFE-48E4-B7AA-83504953D572}" type="slidenum">
              <a:rPr lang="en-GB" smtClean="0"/>
              <a:t>‹#›</a:t>
            </a:fld>
            <a:endParaRPr lang="en-GB" dirty="0"/>
          </a:p>
        </p:txBody>
      </p:sp>
    </p:spTree>
    <p:extLst>
      <p:ext uri="{BB962C8B-B14F-4D97-AF65-F5344CB8AC3E}">
        <p14:creationId xmlns:p14="http://schemas.microsoft.com/office/powerpoint/2010/main" val="22289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CFD27-A0F8-48E3-8405-92B15CBAA093}" type="datetimeFigureOut">
              <a:rPr lang="en-GB" smtClean="0"/>
              <a:t>02/07/2020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BFDA4E-2FFE-48E4-B7AA-83504953D572}" type="slidenum">
              <a:rPr lang="en-GB" smtClean="0"/>
              <a:t>‹#›</a:t>
            </a:fld>
            <a:endParaRPr lang="en-GB" dirty="0"/>
          </a:p>
        </p:txBody>
      </p:sp>
    </p:spTree>
    <p:extLst>
      <p:ext uri="{BB962C8B-B14F-4D97-AF65-F5344CB8AC3E}">
        <p14:creationId xmlns:p14="http://schemas.microsoft.com/office/powerpoint/2010/main" val="310918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0CFD27-A0F8-48E3-8405-92B15CBAA093}" type="datetimeFigureOut">
              <a:rPr lang="en-GB" smtClean="0"/>
              <a:t>02/07/2020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BBFDA4E-2FFE-48E4-B7AA-83504953D572}" type="slidenum">
              <a:rPr lang="en-GB" smtClean="0"/>
              <a:t>‹#›</a:t>
            </a:fld>
            <a:endParaRPr lang="en-GB" dirty="0"/>
          </a:p>
        </p:txBody>
      </p:sp>
    </p:spTree>
    <p:extLst>
      <p:ext uri="{BB962C8B-B14F-4D97-AF65-F5344CB8AC3E}">
        <p14:creationId xmlns:p14="http://schemas.microsoft.com/office/powerpoint/2010/main" val="268193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0CFD27-A0F8-48E3-8405-92B15CBAA093}" type="datetimeFigureOut">
              <a:rPr lang="en-GB" smtClean="0"/>
              <a:t>02/07/2020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BBFDA4E-2FFE-48E4-B7AA-83504953D572}" type="slidenum">
              <a:rPr lang="en-GB" smtClean="0"/>
              <a:t>‹#›</a:t>
            </a:fld>
            <a:endParaRPr lang="en-GB" dirty="0"/>
          </a:p>
        </p:txBody>
      </p:sp>
    </p:spTree>
    <p:extLst>
      <p:ext uri="{BB962C8B-B14F-4D97-AF65-F5344CB8AC3E}">
        <p14:creationId xmlns:p14="http://schemas.microsoft.com/office/powerpoint/2010/main" val="73592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0CFD27-A0F8-48E3-8405-92B15CBAA093}" type="datetimeFigureOut">
              <a:rPr lang="en-GB" smtClean="0"/>
              <a:t>02/07/2020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BBFDA4E-2FFE-48E4-B7AA-83504953D572}" type="slidenum">
              <a:rPr lang="en-GB" smtClean="0"/>
              <a:t>‹#›</a:t>
            </a:fld>
            <a:endParaRPr lang="en-GB" dirty="0"/>
          </a:p>
        </p:txBody>
      </p:sp>
    </p:spTree>
    <p:extLst>
      <p:ext uri="{BB962C8B-B14F-4D97-AF65-F5344CB8AC3E}">
        <p14:creationId xmlns:p14="http://schemas.microsoft.com/office/powerpoint/2010/main" val="379642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CFD27-A0F8-48E3-8405-92B15CBAA093}" type="datetimeFigureOut">
              <a:rPr lang="en-GB" smtClean="0"/>
              <a:t>02/07/2020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BBFDA4E-2FFE-48E4-B7AA-83504953D572}" type="slidenum">
              <a:rPr lang="en-GB" smtClean="0"/>
              <a:t>‹#›</a:t>
            </a:fld>
            <a:endParaRPr lang="en-GB" dirty="0"/>
          </a:p>
        </p:txBody>
      </p:sp>
    </p:spTree>
    <p:extLst>
      <p:ext uri="{BB962C8B-B14F-4D97-AF65-F5344CB8AC3E}">
        <p14:creationId xmlns:p14="http://schemas.microsoft.com/office/powerpoint/2010/main" val="22931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CFD27-A0F8-48E3-8405-92B15CBAA093}" type="datetimeFigureOut">
              <a:rPr lang="en-GB" smtClean="0"/>
              <a:t>02/07/2020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BBFDA4E-2FFE-48E4-B7AA-83504953D572}" type="slidenum">
              <a:rPr lang="en-GB" smtClean="0"/>
              <a:t>‹#›</a:t>
            </a:fld>
            <a:endParaRPr lang="en-GB" dirty="0"/>
          </a:p>
        </p:txBody>
      </p:sp>
    </p:spTree>
    <p:extLst>
      <p:ext uri="{BB962C8B-B14F-4D97-AF65-F5344CB8AC3E}">
        <p14:creationId xmlns:p14="http://schemas.microsoft.com/office/powerpoint/2010/main" val="339029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CFD27-A0F8-48E3-8405-92B15CBAA093}" type="datetimeFigureOut">
              <a:rPr lang="en-GB" smtClean="0"/>
              <a:t>02/07/2020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BBFDA4E-2FFE-48E4-B7AA-83504953D572}" type="slidenum">
              <a:rPr lang="en-GB" smtClean="0"/>
              <a:t>‹#›</a:t>
            </a:fld>
            <a:endParaRPr lang="en-GB" dirty="0"/>
          </a:p>
        </p:txBody>
      </p:sp>
    </p:spTree>
    <p:extLst>
      <p:ext uri="{BB962C8B-B14F-4D97-AF65-F5344CB8AC3E}">
        <p14:creationId xmlns:p14="http://schemas.microsoft.com/office/powerpoint/2010/main" val="1554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CFD27-A0F8-48E3-8405-92B15CBAA093}" type="datetimeFigureOut">
              <a:rPr lang="en-GB" smtClean="0"/>
              <a:t>02/07/2020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FDA4E-2FFE-48E4-B7AA-83504953D572}" type="slidenum">
              <a:rPr lang="en-GB" smtClean="0"/>
              <a:t>‹#›</a:t>
            </a:fld>
            <a:endParaRPr lang="en-GB" dirty="0"/>
          </a:p>
        </p:txBody>
      </p:sp>
    </p:spTree>
    <p:extLst>
      <p:ext uri="{BB962C8B-B14F-4D97-AF65-F5344CB8AC3E}">
        <p14:creationId xmlns:p14="http://schemas.microsoft.com/office/powerpoint/2010/main" val="4120932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goodreads.com/work/quotes/991919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80/01587919.2015.1019970" TargetMode="Externa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gettingsmart.com/2015/04/the-importance-of-learning-experience-design-for-higher-educ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ewa.org/student-centered-learn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cft.vanderbilt.edu/2020/06/active-learning-in-hybrid-and-socially-distanced-classroom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doi.org/10.1007/s10734-019-00429-w"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www.xjtlu.edu.cn/e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087" y="188641"/>
            <a:ext cx="7772400" cy="1512168"/>
          </a:xfrm>
        </p:spPr>
        <p:txBody>
          <a:bodyPr>
            <a:normAutofit/>
          </a:bodyPr>
          <a:lstStyle/>
          <a:p>
            <a:r>
              <a:rPr lang="en-US" b="1" cap="all" dirty="0" smtClean="0">
                <a:solidFill>
                  <a:srgbClr val="000044"/>
                </a:solidFill>
                <a:cs typeface="DIN-Bold"/>
              </a:rPr>
              <a:t>Student engagement in online learning</a:t>
            </a:r>
            <a:endParaRPr lang="en-GB" dirty="0"/>
          </a:p>
        </p:txBody>
      </p:sp>
      <p:sp>
        <p:nvSpPr>
          <p:cNvPr id="3" name="Subtitle 2"/>
          <p:cNvSpPr>
            <a:spLocks noGrp="1"/>
          </p:cNvSpPr>
          <p:nvPr>
            <p:ph type="subTitle" idx="1"/>
          </p:nvPr>
        </p:nvSpPr>
        <p:spPr>
          <a:xfrm>
            <a:off x="6804248" y="5216695"/>
            <a:ext cx="2048272" cy="1396754"/>
          </a:xfrm>
        </p:spPr>
        <p:txBody>
          <a:bodyPr>
            <a:normAutofit/>
          </a:bodyPr>
          <a:lstStyle/>
          <a:p>
            <a:r>
              <a:rPr lang="en-GB" sz="2000" dirty="0" smtClean="0"/>
              <a:t>Charlie Reis</a:t>
            </a:r>
          </a:p>
          <a:p>
            <a:r>
              <a:rPr lang="en-GB" sz="2000" dirty="0" smtClean="0"/>
              <a:t>PGCert Director</a:t>
            </a:r>
          </a:p>
          <a:p>
            <a:r>
              <a:rPr lang="en-GB" sz="2000" dirty="0" smtClean="0"/>
              <a:t>June 2020</a:t>
            </a:r>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5665882"/>
            <a:ext cx="3356173" cy="717897"/>
          </a:xfrm>
          <a:prstGeom prst="rect">
            <a:avLst/>
          </a:prstGeom>
        </p:spPr>
      </p:pic>
      <p:sp>
        <p:nvSpPr>
          <p:cNvPr id="5" name="Rectangle 4"/>
          <p:cNvSpPr/>
          <p:nvPr/>
        </p:nvSpPr>
        <p:spPr>
          <a:xfrm rot="10800000">
            <a:off x="-30979" y="6632208"/>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612716" y="1968236"/>
            <a:ext cx="4423780" cy="3139321"/>
          </a:xfrm>
          <a:prstGeom prst="rect">
            <a:avLst/>
          </a:prstGeom>
          <a:noFill/>
          <a:ln w="3175" cmpd="sng">
            <a:solidFill>
              <a:schemeClr val="tx1"/>
            </a:solidFill>
          </a:ln>
        </p:spPr>
        <p:txBody>
          <a:bodyPr wrap="square" rtlCol="0">
            <a:spAutoFit/>
          </a:bodyPr>
          <a:lstStyle/>
          <a:p>
            <a:r>
              <a:rPr lang="en-GB" sz="2200" dirty="0"/>
              <a:t>“Student engagement is the product of motivation and active learning. It is a product rather than a sum because it will not occur if either element is missing.”</a:t>
            </a:r>
          </a:p>
          <a:p>
            <a:r>
              <a:rPr lang="en-GB" sz="2200" dirty="0"/>
              <a:t/>
            </a:r>
            <a:br>
              <a:rPr lang="en-GB" sz="2200" dirty="0"/>
            </a:br>
            <a:r>
              <a:rPr lang="en-GB" sz="2200" dirty="0"/>
              <a:t>― </a:t>
            </a:r>
            <a:r>
              <a:rPr lang="en-GB" sz="2200" b="1" dirty="0" smtClean="0"/>
              <a:t>Elizabeth F. Barkley, </a:t>
            </a:r>
            <a:r>
              <a:rPr lang="en-GB" sz="2200" b="1" dirty="0" smtClean="0">
                <a:hlinkClick r:id="rId4"/>
              </a:rPr>
              <a:t>Student Engagement Techniques: A Handbook for College Faculty</a:t>
            </a:r>
            <a:endParaRPr lang="en-GB" sz="2200"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993209"/>
            <a:ext cx="4248472" cy="31143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38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961" y="3933056"/>
            <a:ext cx="3269010" cy="257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052736"/>
            <a:ext cx="8229600" cy="5073427"/>
          </a:xfrm>
        </p:spPr>
        <p:txBody>
          <a:bodyPr>
            <a:normAutofit/>
          </a:bodyPr>
          <a:lstStyle/>
          <a:p>
            <a:pPr marL="0" indent="0">
              <a:buNone/>
            </a:pPr>
            <a:r>
              <a:rPr lang="en-GB" sz="2800" dirty="0" smtClean="0"/>
              <a:t>“[T]here is a particular focus on the factors which are most relevant to online students, as ‘when shifting to online contexts, engagement takes on different manifestations, due to the lack of face to face contact and the ways in which teaching and learning are mediated through technology’ (O’ Shea et al., 2015, p. 43).”</a:t>
            </a:r>
          </a:p>
          <a:p>
            <a:pPr marL="0" indent="0">
              <a:buNone/>
            </a:pPr>
            <a:endParaRPr lang="en-GB" sz="2800" dirty="0" smtClean="0"/>
          </a:p>
          <a:p>
            <a:pPr marL="0" indent="0">
              <a:buNone/>
            </a:pPr>
            <a:endParaRPr lang="en-GB" sz="2800" dirty="0"/>
          </a:p>
        </p:txBody>
      </p:sp>
      <p:pic>
        <p:nvPicPr>
          <p:cNvPr id="4" name="Picture 3"/>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6444208" y="4941168"/>
            <a:ext cx="2304256" cy="1015663"/>
          </a:xfrm>
          <a:prstGeom prst="rect">
            <a:avLst/>
          </a:prstGeom>
          <a:noFill/>
        </p:spPr>
        <p:txBody>
          <a:bodyPr wrap="square" rtlCol="0">
            <a:spAutoFit/>
          </a:bodyPr>
          <a:lstStyle/>
          <a:p>
            <a:r>
              <a:rPr lang="en-GB" sz="1200" dirty="0">
                <a:solidFill>
                  <a:prstClr val="black"/>
                </a:solidFill>
              </a:rPr>
              <a:t>Farrell and Brunton International Journal of Educational Technology in Higher Education (2020) 17:25 https://</a:t>
            </a:r>
            <a:r>
              <a:rPr lang="en-GB" sz="1200" dirty="0" smtClean="0">
                <a:solidFill>
                  <a:prstClr val="black"/>
                </a:solidFill>
              </a:rPr>
              <a:t>doi.org/10.1186/s41239-020-00199-x</a:t>
            </a:r>
            <a:endParaRPr lang="en-GB" sz="1200" dirty="0">
              <a:solidFill>
                <a:prstClr val="black"/>
              </a:solidFill>
            </a:endParaRPr>
          </a:p>
        </p:txBody>
      </p:sp>
      <p:sp>
        <p:nvSpPr>
          <p:cNvPr id="9" name="Title 1"/>
          <p:cNvSpPr>
            <a:spLocks noGrp="1"/>
          </p:cNvSpPr>
          <p:nvPr>
            <p:ph type="title"/>
          </p:nvPr>
        </p:nvSpPr>
        <p:spPr>
          <a:xfrm>
            <a:off x="457200" y="24775"/>
            <a:ext cx="7975330" cy="996503"/>
          </a:xfrm>
        </p:spPr>
        <p:txBody>
          <a:bodyPr>
            <a:noAutofit/>
          </a:bodyPr>
          <a:lstStyle/>
          <a:p>
            <a:pPr algn="l"/>
            <a:r>
              <a:rPr lang="en-US" sz="2800" b="1" cap="all" dirty="0" smtClean="0">
                <a:solidFill>
                  <a:srgbClr val="C00000"/>
                </a:solidFill>
                <a:cs typeface="Calibri"/>
              </a:rPr>
              <a:t>engagement online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282904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283" y="4991567"/>
            <a:ext cx="1772816"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6822" y="1268760"/>
            <a:ext cx="8507288" cy="5288235"/>
          </a:xfrm>
        </p:spPr>
        <p:txBody>
          <a:bodyPr>
            <a:normAutofit/>
          </a:bodyPr>
          <a:lstStyle/>
          <a:p>
            <a:pPr marL="0" indent="0">
              <a:buNone/>
            </a:pPr>
            <a:r>
              <a:rPr lang="en-GB" sz="2800" dirty="0" smtClean="0"/>
              <a:t>In the chat, please post ideas about the </a:t>
            </a:r>
            <a:r>
              <a:rPr lang="en-GB" sz="2800" b="1" dirty="0" smtClean="0"/>
              <a:t>factors affecting online learning and student </a:t>
            </a:r>
            <a:r>
              <a:rPr lang="en-GB" sz="2800" b="1" dirty="0"/>
              <a:t>engagement. </a:t>
            </a:r>
            <a:endParaRPr lang="en-GB" sz="2800" b="1" dirty="0" smtClean="0"/>
          </a:p>
          <a:p>
            <a:pPr marL="0" indent="0">
              <a:buNone/>
            </a:pPr>
            <a:endParaRPr lang="en-GB" sz="2800" b="1" dirty="0"/>
          </a:p>
          <a:p>
            <a:pPr marL="0" indent="0">
              <a:buNone/>
            </a:pPr>
            <a:r>
              <a:rPr lang="en-GB" sz="2800" b="1" dirty="0" smtClean="0"/>
              <a:t>What </a:t>
            </a:r>
            <a:r>
              <a:rPr lang="en-GB" sz="2800" b="1" dirty="0"/>
              <a:t>is more difficult about engagement due to the lack of face-to-face </a:t>
            </a:r>
            <a:r>
              <a:rPr lang="en-GB" sz="2800" b="1" dirty="0" smtClean="0"/>
              <a:t>contact?</a:t>
            </a:r>
            <a:endParaRPr lang="en-GB" sz="2800" b="1" dirty="0"/>
          </a:p>
          <a:p>
            <a:pPr marL="0" indent="0">
              <a:buNone/>
            </a:pPr>
            <a:endParaRPr lang="en-GB" sz="2800" b="1" dirty="0" smtClean="0"/>
          </a:p>
          <a:p>
            <a:pPr marL="0" indent="0">
              <a:buNone/>
            </a:pPr>
            <a:r>
              <a:rPr lang="en-GB" sz="2800" dirty="0" smtClean="0"/>
              <a:t>These need not be unique to online learning, but what are your major challenges and concerns? </a:t>
            </a:r>
          </a:p>
          <a:p>
            <a:pPr marL="0" indent="0">
              <a:buNone/>
            </a:pPr>
            <a:endParaRPr lang="en-GB" sz="2800" dirty="0"/>
          </a:p>
          <a:p>
            <a:pPr marL="0" indent="0">
              <a:buNone/>
            </a:pPr>
            <a:r>
              <a:rPr lang="en-GB" sz="2800" b="1" dirty="0" smtClean="0"/>
              <a:t>Please post 2-4 ideas.</a:t>
            </a:r>
          </a:p>
          <a:p>
            <a:pPr marL="0" indent="0">
              <a:buNone/>
            </a:pPr>
            <a:endParaRPr lang="en-GB" dirty="0" smtClean="0"/>
          </a:p>
        </p:txBody>
      </p:sp>
      <p:pic>
        <p:nvPicPr>
          <p:cNvPr id="4" name="Picture 3"/>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40528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107504" y="128241"/>
            <a:ext cx="9036496"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Factors affecting online engagement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167679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124744"/>
            <a:ext cx="8229600" cy="5256584"/>
          </a:xfrm>
        </p:spPr>
        <p:txBody>
          <a:bodyPr>
            <a:normAutofit/>
          </a:bodyPr>
          <a:lstStyle/>
          <a:p>
            <a:pPr marL="0" indent="0">
              <a:buNone/>
            </a:pPr>
            <a:r>
              <a:rPr lang="en-GB" sz="2800" dirty="0" smtClean="0"/>
              <a:t>The phrase ‘</a:t>
            </a:r>
            <a:r>
              <a:rPr lang="en-GB" sz="2800" b="1" dirty="0" smtClean="0"/>
              <a:t>mental-state inference</a:t>
            </a:r>
            <a:r>
              <a:rPr lang="en-GB" sz="2800" dirty="0" smtClean="0"/>
              <a:t>’ refers to a person inferring [judging] what another person is thinking (Ames, 2004; Epley </a:t>
            </a:r>
            <a:r>
              <a:rPr lang="en-GB" sz="2800" dirty="0"/>
              <a:t>&amp; Waytz, </a:t>
            </a:r>
            <a:r>
              <a:rPr lang="en-GB" sz="2800" dirty="0" smtClean="0"/>
              <a:t>2010). Being online shifts all the classroom cues we are used to using. </a:t>
            </a:r>
          </a:p>
          <a:p>
            <a:pPr marL="0" indent="0">
              <a:buNone/>
            </a:pPr>
            <a:r>
              <a:rPr lang="en-GB" sz="2800" dirty="0" smtClean="0"/>
              <a:t> </a:t>
            </a:r>
          </a:p>
          <a:p>
            <a:pPr marL="0" indent="0">
              <a:buNone/>
            </a:pPr>
            <a:endParaRPr lang="en-GB" sz="2800" dirty="0"/>
          </a:p>
          <a:p>
            <a:pPr marL="0" indent="0">
              <a:buNone/>
            </a:pPr>
            <a:endParaRPr lang="en-GB" sz="2800" dirty="0" smtClean="0"/>
          </a:p>
          <a:p>
            <a:pPr marL="0" indent="0">
              <a:buNone/>
            </a:pPr>
            <a:endParaRPr lang="en-GB" sz="2800" dirty="0"/>
          </a:p>
          <a:p>
            <a:pPr marL="0" indent="0" algn="ctr">
              <a:buNone/>
            </a:pPr>
            <a:endParaRPr lang="en-GB" sz="2800" b="1" dirty="0" smtClean="0"/>
          </a:p>
          <a:p>
            <a:pPr marL="0" indent="0" algn="ctr">
              <a:buNone/>
            </a:pPr>
            <a:r>
              <a:rPr lang="en-GB" sz="2800" b="1" dirty="0" smtClean="0"/>
              <a:t>What </a:t>
            </a:r>
            <a:r>
              <a:rPr lang="en-GB" sz="2800" b="1" dirty="0"/>
              <a:t>can we do about these difficulties?</a:t>
            </a:r>
          </a:p>
          <a:p>
            <a:pPr marL="0" indent="0">
              <a:buNone/>
            </a:pPr>
            <a:endParaRPr lang="en-GB" sz="2800" b="1" dirty="0"/>
          </a:p>
        </p:txBody>
      </p:sp>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854" y="3409062"/>
            <a:ext cx="3921224" cy="175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07504" y="128241"/>
            <a:ext cx="9036496"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Inferences at a distance</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3138110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626492"/>
            <a:ext cx="3454764" cy="197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65666" y="1412776"/>
            <a:ext cx="8229600" cy="4968552"/>
          </a:xfrm>
        </p:spPr>
        <p:txBody>
          <a:bodyPr>
            <a:normAutofit/>
          </a:bodyPr>
          <a:lstStyle/>
          <a:p>
            <a:pPr marL="0" indent="0">
              <a:buNone/>
            </a:pPr>
            <a:endParaRPr lang="en-GB" sz="2800" b="1" dirty="0"/>
          </a:p>
          <a:p>
            <a:pPr marL="0" indent="0">
              <a:buNone/>
            </a:pPr>
            <a:endParaRPr lang="en-GB" sz="2800" b="1" dirty="0"/>
          </a:p>
        </p:txBody>
      </p:sp>
      <p:pic>
        <p:nvPicPr>
          <p:cNvPr id="4" name="Picture 3"/>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2"/>
          <p:cNvSpPr txBox="1">
            <a:spLocks/>
          </p:cNvSpPr>
          <p:nvPr/>
        </p:nvSpPr>
        <p:spPr>
          <a:xfrm>
            <a:off x="485168" y="1124744"/>
            <a:ext cx="8263295" cy="52565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smtClean="0"/>
              <a:t>Ask them!!@!!</a:t>
            </a:r>
          </a:p>
          <a:p>
            <a:r>
              <a:rPr lang="en-GB" sz="2800" dirty="0" smtClean="0"/>
              <a:t>Survey the mood</a:t>
            </a:r>
          </a:p>
          <a:p>
            <a:r>
              <a:rPr lang="en-GB" sz="2800" dirty="0" smtClean="0"/>
              <a:t>Use the chat</a:t>
            </a:r>
          </a:p>
          <a:p>
            <a:r>
              <a:rPr lang="en-GB" sz="2800" dirty="0" smtClean="0"/>
              <a:t>Use the status and emojis </a:t>
            </a:r>
          </a:p>
          <a:p>
            <a:r>
              <a:rPr lang="en-GB" sz="2800" dirty="0" smtClean="0"/>
              <a:t>Streamline feedback (polls, 1’s and 2’s)</a:t>
            </a:r>
          </a:p>
          <a:p>
            <a:r>
              <a:rPr lang="en-GB" sz="2800" dirty="0" smtClean="0"/>
              <a:t>Call on students by name</a:t>
            </a:r>
          </a:p>
          <a:p>
            <a:r>
              <a:rPr lang="en-GB" sz="2800" dirty="0" smtClean="0"/>
              <a:t>Create response teams (covalent, ionic, polar, hydrogen…)</a:t>
            </a:r>
          </a:p>
          <a:p>
            <a:endParaRPr lang="en-GB" sz="2800" dirty="0" smtClean="0"/>
          </a:p>
          <a:p>
            <a:pPr marL="0" indent="0">
              <a:buNone/>
            </a:pPr>
            <a:r>
              <a:rPr lang="en-GB" sz="2800" b="1" dirty="0" smtClean="0"/>
              <a:t>More....</a:t>
            </a:r>
          </a:p>
          <a:p>
            <a:pPr marL="0" indent="0">
              <a:buFont typeface="Arial" pitchFamily="34" charset="0"/>
              <a:buNone/>
            </a:pPr>
            <a:endParaRPr lang="en-GB" sz="2800" dirty="0" smtClean="0"/>
          </a:p>
          <a:p>
            <a:pPr marL="0" indent="0">
              <a:buFont typeface="Arial" pitchFamily="34" charset="0"/>
              <a:buNone/>
            </a:pPr>
            <a:endParaRPr lang="en-GB" sz="2800" dirty="0" smtClean="0"/>
          </a:p>
          <a:p>
            <a:pPr marL="0" indent="0">
              <a:buFont typeface="Arial" pitchFamily="34" charset="0"/>
              <a:buNone/>
            </a:pPr>
            <a:endParaRPr lang="en-GB" sz="2800" dirty="0" smtClean="0"/>
          </a:p>
          <a:p>
            <a:pPr marL="0" indent="0">
              <a:buFont typeface="Arial" pitchFamily="34" charset="0"/>
              <a:buNone/>
            </a:pPr>
            <a:endParaRPr lang="en-GB" sz="2800" b="1" dirty="0"/>
          </a:p>
        </p:txBody>
      </p:sp>
      <p:sp>
        <p:nvSpPr>
          <p:cNvPr id="9" name="Title 1"/>
          <p:cNvSpPr txBox="1">
            <a:spLocks/>
          </p:cNvSpPr>
          <p:nvPr/>
        </p:nvSpPr>
        <p:spPr>
          <a:xfrm>
            <a:off x="107504" y="128241"/>
            <a:ext cx="9036496"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Inferences at a distance</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89986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412775"/>
            <a:ext cx="8229600" cy="5259635"/>
          </a:xfrm>
        </p:spPr>
        <p:txBody>
          <a:bodyPr>
            <a:normAutofit/>
          </a:bodyPr>
          <a:lstStyle/>
          <a:p>
            <a:pPr marL="0" indent="0">
              <a:buNone/>
            </a:pPr>
            <a:r>
              <a:rPr lang="en-GB" sz="2800" dirty="0" smtClean="0"/>
              <a:t>As far back as 1990 in their book on distance education, Shale </a:t>
            </a:r>
            <a:r>
              <a:rPr lang="en-GB" sz="2800" dirty="0"/>
              <a:t>and Garrison (1990) </a:t>
            </a:r>
            <a:r>
              <a:rPr lang="en-GB" sz="2800" dirty="0" smtClean="0"/>
              <a:t>stated </a:t>
            </a:r>
            <a:r>
              <a:rPr lang="en-GB" sz="2800" dirty="0"/>
              <a:t>that interaction is “education at its most fundamental </a:t>
            </a:r>
            <a:r>
              <a:rPr lang="en-GB" sz="2800" dirty="0" smtClean="0"/>
              <a:t>form.” One of the features of being online, is that it is very hard for lots of different parts of a course to move (as seamlessly as possible) at the same time. </a:t>
            </a:r>
          </a:p>
          <a:p>
            <a:pPr marL="0" indent="0">
              <a:buNone/>
            </a:pPr>
            <a:r>
              <a:rPr lang="en-GB" sz="2800" dirty="0" smtClean="0"/>
              <a:t> </a:t>
            </a:r>
          </a:p>
          <a:p>
            <a:pPr marL="0" indent="0">
              <a:buNone/>
            </a:pPr>
            <a:endParaRPr lang="en-GB" sz="2800" dirty="0"/>
          </a:p>
          <a:p>
            <a:pPr marL="0" indent="0">
              <a:buNone/>
            </a:pPr>
            <a:endParaRPr lang="en-GB" sz="2800" dirty="0" smtClean="0"/>
          </a:p>
          <a:p>
            <a:pPr marL="0" indent="0">
              <a:buNone/>
            </a:pPr>
            <a:endParaRPr lang="en-GB" sz="2800" dirty="0"/>
          </a:p>
          <a:p>
            <a:pPr marL="0" indent="0" algn="ctr">
              <a:buNone/>
            </a:pPr>
            <a:r>
              <a:rPr lang="en-GB" sz="2800" b="1" dirty="0" smtClean="0"/>
              <a:t>What </a:t>
            </a:r>
            <a:r>
              <a:rPr lang="en-GB" sz="2800" b="1" dirty="0"/>
              <a:t>can we do about these difficulties?</a:t>
            </a:r>
          </a:p>
          <a:p>
            <a:pPr marL="0" indent="0">
              <a:buNone/>
            </a:pPr>
            <a:endParaRPr lang="en-GB" sz="2800" b="1" dirty="0"/>
          </a:p>
        </p:txBody>
      </p:sp>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135" y="4389775"/>
            <a:ext cx="2450661" cy="150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787248" y="4389775"/>
            <a:ext cx="2177239" cy="1015663"/>
          </a:xfrm>
          <a:prstGeom prst="rect">
            <a:avLst/>
          </a:prstGeom>
          <a:noFill/>
        </p:spPr>
        <p:txBody>
          <a:bodyPr wrap="square" rtlCol="0">
            <a:spAutoFit/>
          </a:bodyPr>
          <a:lstStyle/>
          <a:p>
            <a:r>
              <a:rPr lang="en-GB" sz="1200" dirty="0"/>
              <a:t>Shale, D., &amp; Garrison, D. R. (1990). Introduction. In D.G.D.R. Shale (Ed.), Education at a distance (pp. 1-6). Malabar, FL: Robert E. Kriger. </a:t>
            </a:r>
          </a:p>
        </p:txBody>
      </p:sp>
      <p:sp>
        <p:nvSpPr>
          <p:cNvPr id="8" name="Title 1"/>
          <p:cNvSpPr txBox="1">
            <a:spLocks/>
          </p:cNvSpPr>
          <p:nvPr/>
        </p:nvSpPr>
        <p:spPr>
          <a:xfrm>
            <a:off x="107504" y="128241"/>
            <a:ext cx="9036496"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Limited interaction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3459624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5"/>
            <a:ext cx="8784976" cy="5112569"/>
          </a:xfrm>
        </p:spPr>
        <p:txBody>
          <a:bodyPr>
            <a:normAutofit fontScale="85000" lnSpcReduction="10000"/>
          </a:bodyPr>
          <a:lstStyle/>
          <a:p>
            <a:pPr marL="0" indent="0">
              <a:buNone/>
            </a:pPr>
            <a:r>
              <a:rPr lang="en-GB" sz="2800" dirty="0" smtClean="0"/>
              <a:t>Management of a learning environment depends on students knowledge of and comfort with your expectations of their behaviour. </a:t>
            </a:r>
          </a:p>
          <a:p>
            <a:pPr marL="0" indent="0">
              <a:buNone/>
            </a:pPr>
            <a:endParaRPr lang="en-GB" sz="2800" dirty="0" smtClean="0"/>
          </a:p>
          <a:p>
            <a:r>
              <a:rPr lang="en-GB" sz="2800" dirty="0" smtClean="0"/>
              <a:t>Model interactions</a:t>
            </a:r>
          </a:p>
          <a:p>
            <a:r>
              <a:rPr lang="en-GB" sz="2800" dirty="0" smtClean="0"/>
              <a:t>Vary interactions</a:t>
            </a:r>
          </a:p>
          <a:p>
            <a:pPr lvl="1"/>
            <a:r>
              <a:rPr lang="en-GB" sz="2400" dirty="0" smtClean="0"/>
              <a:t>student-teacher			--  Verbal</a:t>
            </a:r>
          </a:p>
          <a:p>
            <a:pPr lvl="1"/>
            <a:r>
              <a:rPr lang="en-GB" sz="2400" dirty="0" smtClean="0"/>
              <a:t>student-student			-- Written</a:t>
            </a:r>
          </a:p>
          <a:p>
            <a:pPr lvl="1"/>
            <a:r>
              <a:rPr lang="en-GB" sz="2400" dirty="0" smtClean="0"/>
              <a:t>student-content			-- Image</a:t>
            </a:r>
          </a:p>
          <a:p>
            <a:pPr lvl="1"/>
            <a:r>
              <a:rPr lang="en-GB" sz="2400" dirty="0" smtClean="0"/>
              <a:t>student-self</a:t>
            </a:r>
          </a:p>
          <a:p>
            <a:pPr marL="457200" lvl="1" indent="0">
              <a:buNone/>
            </a:pPr>
            <a:endParaRPr lang="en-GB" sz="2400" dirty="0" smtClean="0"/>
          </a:p>
          <a:p>
            <a:pPr lvl="1"/>
            <a:r>
              <a:rPr lang="en-GB" sz="2400" dirty="0" smtClean="0"/>
              <a:t>student-research			-- Critical/questioning</a:t>
            </a:r>
          </a:p>
          <a:p>
            <a:pPr lvl="1"/>
            <a:r>
              <a:rPr lang="en-GB" sz="2400" dirty="0" smtClean="0"/>
              <a:t>student-assessment		-- Giving examples/applications</a:t>
            </a:r>
          </a:p>
          <a:p>
            <a:pPr lvl="1"/>
            <a:endParaRPr lang="en-GB" sz="2400" dirty="0" smtClean="0"/>
          </a:p>
          <a:p>
            <a:pPr marL="0" indent="0">
              <a:buNone/>
            </a:pPr>
            <a:r>
              <a:rPr lang="en-GB" sz="2800" dirty="0" smtClean="0"/>
              <a:t> </a:t>
            </a:r>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b="1" dirty="0"/>
          </a:p>
        </p:txBody>
      </p:sp>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107504" y="128241"/>
            <a:ext cx="9036496"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interactions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3920689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199803"/>
            <a:ext cx="4034326" cy="4194418"/>
          </a:xfrm>
        </p:spPr>
        <p:txBody>
          <a:bodyPr>
            <a:normAutofit/>
          </a:bodyPr>
          <a:lstStyle/>
          <a:p>
            <a:pPr marL="0" indent="0">
              <a:buNone/>
            </a:pPr>
            <a:r>
              <a:rPr lang="en-GB" dirty="0" smtClean="0"/>
              <a:t>Teaching </a:t>
            </a:r>
            <a:r>
              <a:rPr lang="en-GB" dirty="0"/>
              <a:t>support plays a critical role in online courses, with teacher engagement </a:t>
            </a:r>
            <a:r>
              <a:rPr lang="en-GB" dirty="0" smtClean="0"/>
              <a:t>and connection </a:t>
            </a:r>
            <a:r>
              <a:rPr lang="en-GB" dirty="0"/>
              <a:t>having a positive effect on online student </a:t>
            </a:r>
            <a:r>
              <a:rPr lang="en-GB" dirty="0" smtClean="0"/>
              <a:t>retention. </a:t>
            </a:r>
          </a:p>
        </p:txBody>
      </p:sp>
      <p:pic>
        <p:nvPicPr>
          <p:cNvPr id="4" name="Picture 3"/>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07504" y="128241"/>
            <a:ext cx="9036496"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Interaction needs support for student success </a:t>
            </a:r>
            <a:endParaRPr lang="en-US" sz="2800" b="1" cap="all" dirty="0">
              <a:solidFill>
                <a:srgbClr val="C00000"/>
              </a:solidFill>
              <a:latin typeface="Calibri"/>
              <a:cs typeface="Calibri"/>
            </a:endParaRPr>
          </a:p>
        </p:txBody>
      </p:sp>
      <p:sp>
        <p:nvSpPr>
          <p:cNvPr id="8" name="TextBox 7"/>
          <p:cNvSpPr txBox="1"/>
          <p:nvPr/>
        </p:nvSpPr>
        <p:spPr>
          <a:xfrm>
            <a:off x="5174882" y="1423903"/>
            <a:ext cx="3600400" cy="3970318"/>
          </a:xfrm>
          <a:prstGeom prst="rect">
            <a:avLst/>
          </a:prstGeom>
          <a:noFill/>
          <a:ln>
            <a:solidFill>
              <a:schemeClr val="tx1"/>
            </a:solidFill>
          </a:ln>
        </p:spPr>
        <p:txBody>
          <a:bodyPr wrap="square" rtlCol="0">
            <a:spAutoFit/>
          </a:bodyPr>
          <a:lstStyle/>
          <a:p>
            <a:pPr marL="285750" indent="-285750">
              <a:buFont typeface="Arial" pitchFamily="34" charset="0"/>
              <a:buChar char="•"/>
            </a:pPr>
            <a:r>
              <a:rPr lang="en-GB" sz="2800" dirty="0" smtClean="0"/>
              <a:t>Timely</a:t>
            </a:r>
          </a:p>
          <a:p>
            <a:pPr marL="285750" indent="-285750">
              <a:buFont typeface="Arial" pitchFamily="34" charset="0"/>
              <a:buChar char="•"/>
            </a:pPr>
            <a:r>
              <a:rPr lang="en-GB" sz="2800" dirty="0" smtClean="0"/>
              <a:t>Proactive</a:t>
            </a:r>
          </a:p>
          <a:p>
            <a:pPr marL="285750" indent="-285750">
              <a:buFont typeface="Arial" pitchFamily="34" charset="0"/>
              <a:buChar char="•"/>
            </a:pPr>
            <a:r>
              <a:rPr lang="en-GB" sz="2800" dirty="0" smtClean="0"/>
              <a:t>Embedded</a:t>
            </a:r>
          </a:p>
          <a:p>
            <a:pPr marL="285750" indent="-285750">
              <a:buFont typeface="Arial" pitchFamily="34" charset="0"/>
              <a:buChar char="•"/>
            </a:pPr>
            <a:r>
              <a:rPr lang="en-GB" sz="2800" dirty="0"/>
              <a:t>E</a:t>
            </a:r>
            <a:r>
              <a:rPr lang="en-GB" sz="2800" dirty="0" smtClean="0"/>
              <a:t>stablishes personal presence</a:t>
            </a:r>
          </a:p>
          <a:p>
            <a:pPr marL="285750" indent="-285750">
              <a:buFont typeface="Arial" pitchFamily="34" charset="0"/>
              <a:buChar char="•"/>
            </a:pPr>
            <a:r>
              <a:rPr lang="en-GB" sz="2800" dirty="0"/>
              <a:t>A</a:t>
            </a:r>
            <a:r>
              <a:rPr lang="en-GB" sz="2800" dirty="0" smtClean="0"/>
              <a:t>ctively </a:t>
            </a:r>
            <a:r>
              <a:rPr lang="en-GB" sz="2800" dirty="0"/>
              <a:t>engages </a:t>
            </a:r>
            <a:r>
              <a:rPr lang="en-GB" sz="2800" dirty="0" smtClean="0"/>
              <a:t>students</a:t>
            </a:r>
          </a:p>
          <a:p>
            <a:pPr marL="285750" indent="-285750">
              <a:buFont typeface="Arial" pitchFamily="34" charset="0"/>
              <a:buChar char="•"/>
            </a:pPr>
            <a:r>
              <a:rPr lang="en-GB" sz="2800" dirty="0"/>
              <a:t>S</a:t>
            </a:r>
            <a:r>
              <a:rPr lang="en-GB" sz="2800" dirty="0" smtClean="0"/>
              <a:t>ynchronous </a:t>
            </a:r>
          </a:p>
          <a:p>
            <a:pPr marL="285750" indent="-285750">
              <a:buFont typeface="Arial" pitchFamily="34" charset="0"/>
              <a:buChar char="•"/>
            </a:pPr>
            <a:r>
              <a:rPr lang="en-GB" sz="2800" dirty="0"/>
              <a:t>A</a:t>
            </a:r>
            <a:r>
              <a:rPr lang="en-GB" sz="2800" dirty="0" smtClean="0"/>
              <a:t>synchronous</a:t>
            </a:r>
            <a:endParaRPr lang="en-GB" sz="2800" dirty="0"/>
          </a:p>
        </p:txBody>
      </p:sp>
      <p:sp>
        <p:nvSpPr>
          <p:cNvPr id="9" name="TextBox 8"/>
          <p:cNvSpPr txBox="1"/>
          <p:nvPr/>
        </p:nvSpPr>
        <p:spPr>
          <a:xfrm>
            <a:off x="568685" y="5157192"/>
            <a:ext cx="3715281" cy="1477328"/>
          </a:xfrm>
          <a:prstGeom prst="rect">
            <a:avLst/>
          </a:prstGeom>
          <a:noFill/>
        </p:spPr>
        <p:txBody>
          <a:bodyPr wrap="square" rtlCol="0">
            <a:spAutoFit/>
          </a:bodyPr>
          <a:lstStyle/>
          <a:p>
            <a:r>
              <a:rPr lang="en-GB" sz="1200" dirty="0"/>
              <a:t>O’ Shea, S., Stone, C., &amp; Delahunty, J. (2015). “I ‘feel’ like I am at university even though I am online.” exploring how students narrate their engagement with higher education institutions in an online learning environment. </a:t>
            </a:r>
            <a:r>
              <a:rPr lang="en-GB" sz="1200" i="1" dirty="0"/>
              <a:t>Distance Education</a:t>
            </a:r>
            <a:r>
              <a:rPr lang="en-GB" sz="1200" dirty="0"/>
              <a:t>, </a:t>
            </a:r>
            <a:r>
              <a:rPr lang="en-GB" sz="1200" i="1" dirty="0"/>
              <a:t>36</a:t>
            </a:r>
            <a:r>
              <a:rPr lang="en-GB" sz="1200" dirty="0"/>
              <a:t>(1), 41. </a:t>
            </a:r>
            <a:r>
              <a:rPr lang="en-GB" sz="1200" u="sng" dirty="0">
                <a:hlinkClick r:id="rId3"/>
              </a:rPr>
              <a:t>https://doi.org/10.1080/01587919.2015.1019970</a:t>
            </a:r>
            <a:r>
              <a:rPr lang="en-GB" sz="1200" dirty="0"/>
              <a:t>.</a:t>
            </a:r>
          </a:p>
          <a:p>
            <a:endParaRPr lang="en-GB" dirty="0"/>
          </a:p>
        </p:txBody>
      </p:sp>
      <p:sp>
        <p:nvSpPr>
          <p:cNvPr id="10" name="TextBox 9"/>
          <p:cNvSpPr txBox="1"/>
          <p:nvPr/>
        </p:nvSpPr>
        <p:spPr>
          <a:xfrm>
            <a:off x="5390906" y="5661247"/>
            <a:ext cx="3168352" cy="830997"/>
          </a:xfrm>
          <a:prstGeom prst="rect">
            <a:avLst/>
          </a:prstGeom>
          <a:noFill/>
        </p:spPr>
        <p:txBody>
          <a:bodyPr wrap="square" rtlCol="0">
            <a:spAutoFit/>
          </a:bodyPr>
          <a:lstStyle/>
          <a:p>
            <a:r>
              <a:rPr lang="en-GB" sz="1200" dirty="0"/>
              <a:t>Rose Sr., M. (2018). What are some key attributes of effective online teachers? </a:t>
            </a:r>
            <a:r>
              <a:rPr lang="en-GB" sz="1200" i="1" dirty="0"/>
              <a:t>Journal of Open, Flexible and Distance Learning</a:t>
            </a:r>
            <a:r>
              <a:rPr lang="en-GB" sz="1200" dirty="0"/>
              <a:t>, </a:t>
            </a:r>
            <a:r>
              <a:rPr lang="en-GB" sz="1200" i="1" dirty="0"/>
              <a:t>22</a:t>
            </a:r>
            <a:r>
              <a:rPr lang="en-GB" sz="1200" dirty="0"/>
              <a:t>(2), 32–48.</a:t>
            </a:r>
          </a:p>
        </p:txBody>
      </p:sp>
    </p:spTree>
    <p:extLst>
      <p:ext uri="{BB962C8B-B14F-4D97-AF65-F5344CB8AC3E}">
        <p14:creationId xmlns:p14="http://schemas.microsoft.com/office/powerpoint/2010/main" val="405387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654" y="908720"/>
            <a:ext cx="7994766" cy="2013173"/>
          </a:xfrm>
        </p:spPr>
        <p:txBody>
          <a:bodyPr>
            <a:normAutofit/>
          </a:bodyPr>
          <a:lstStyle/>
          <a:p>
            <a:pPr marL="0" indent="0">
              <a:buNone/>
            </a:pPr>
            <a:r>
              <a:rPr lang="en-GB" dirty="0" smtClean="0"/>
              <a:t>What types of support are we providing?</a:t>
            </a:r>
          </a:p>
        </p:txBody>
      </p:sp>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07504" y="128241"/>
            <a:ext cx="9036496"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Interaction needs support for student success </a:t>
            </a:r>
            <a:endParaRPr lang="en-US" sz="2800" b="1" cap="all" dirty="0">
              <a:solidFill>
                <a:srgbClr val="C00000"/>
              </a:solidFill>
              <a:latin typeface="Calibri"/>
              <a:cs typeface="Calibri"/>
            </a:endParaRPr>
          </a:p>
        </p:txBody>
      </p:sp>
      <p:sp>
        <p:nvSpPr>
          <p:cNvPr id="8" name="TextBox 7"/>
          <p:cNvSpPr txBox="1"/>
          <p:nvPr/>
        </p:nvSpPr>
        <p:spPr>
          <a:xfrm>
            <a:off x="467544" y="1639347"/>
            <a:ext cx="3888432" cy="3539430"/>
          </a:xfrm>
          <a:prstGeom prst="rect">
            <a:avLst/>
          </a:prstGeom>
          <a:noFill/>
          <a:ln>
            <a:solidFill>
              <a:schemeClr val="tx1"/>
            </a:solidFill>
          </a:ln>
        </p:spPr>
        <p:txBody>
          <a:bodyPr wrap="square" rtlCol="0">
            <a:spAutoFit/>
          </a:bodyPr>
          <a:lstStyle/>
          <a:p>
            <a:pPr marL="285750" indent="-285750">
              <a:buFont typeface="Arial" pitchFamily="34" charset="0"/>
              <a:buChar char="•"/>
            </a:pPr>
            <a:r>
              <a:rPr lang="en-GB" sz="2800" dirty="0" smtClean="0"/>
              <a:t>Structural</a:t>
            </a:r>
          </a:p>
          <a:p>
            <a:pPr marL="285750" indent="-285750">
              <a:buFont typeface="Arial" pitchFamily="34" charset="0"/>
              <a:buChar char="•"/>
            </a:pPr>
            <a:r>
              <a:rPr lang="en-GB" sz="2800" dirty="0"/>
              <a:t>Material (learning materials, not $)</a:t>
            </a:r>
          </a:p>
          <a:p>
            <a:pPr marL="285750" indent="-285750">
              <a:buFont typeface="Arial" pitchFamily="34" charset="0"/>
              <a:buChar char="•"/>
            </a:pPr>
            <a:r>
              <a:rPr lang="en-GB" sz="2800" dirty="0" smtClean="0"/>
              <a:t>Digital</a:t>
            </a:r>
          </a:p>
          <a:p>
            <a:pPr marL="285750" indent="-285750">
              <a:buFont typeface="Arial" pitchFamily="34" charset="0"/>
              <a:buChar char="•"/>
            </a:pPr>
            <a:r>
              <a:rPr lang="en-GB" sz="2800" dirty="0" smtClean="0"/>
              <a:t>Time management</a:t>
            </a:r>
          </a:p>
          <a:p>
            <a:pPr marL="285750" indent="-285750">
              <a:buFont typeface="Arial" pitchFamily="34" charset="0"/>
              <a:buChar char="•"/>
            </a:pPr>
            <a:r>
              <a:rPr lang="en-GB" sz="2800" dirty="0" smtClean="0"/>
              <a:t>Motivational</a:t>
            </a:r>
          </a:p>
          <a:p>
            <a:pPr marL="285750" indent="-285750">
              <a:buFont typeface="Arial" pitchFamily="34" charset="0"/>
              <a:buChar char="•"/>
            </a:pPr>
            <a:r>
              <a:rPr lang="en-GB" sz="2800" dirty="0" smtClean="0"/>
              <a:t>Emotional</a:t>
            </a:r>
          </a:p>
          <a:p>
            <a:pPr marL="285750" indent="-285750">
              <a:buFont typeface="Arial" pitchFamily="34" charset="0"/>
              <a:buChar char="•"/>
            </a:pPr>
            <a:r>
              <a:rPr lang="en-GB" sz="2800" dirty="0" smtClean="0"/>
              <a:t>Perspectival/contextual</a:t>
            </a:r>
          </a:p>
        </p:txBody>
      </p:sp>
      <p:sp>
        <p:nvSpPr>
          <p:cNvPr id="10" name="TextBox 9"/>
          <p:cNvSpPr txBox="1"/>
          <p:nvPr/>
        </p:nvSpPr>
        <p:spPr>
          <a:xfrm>
            <a:off x="683568" y="5428364"/>
            <a:ext cx="3168352" cy="1200329"/>
          </a:xfrm>
          <a:prstGeom prst="rect">
            <a:avLst/>
          </a:prstGeom>
          <a:noFill/>
        </p:spPr>
        <p:txBody>
          <a:bodyPr wrap="square" rtlCol="0">
            <a:spAutoFit/>
          </a:bodyPr>
          <a:lstStyle/>
          <a:p>
            <a:r>
              <a:rPr lang="en-GB" sz="1200" dirty="0"/>
              <a:t>Frey, J. (2015). The importance of learning experience design for higher education. Retrieved from </a:t>
            </a:r>
            <a:r>
              <a:rPr lang="en-GB" sz="1200" dirty="0">
                <a:hlinkClick r:id="rId4"/>
              </a:rPr>
              <a:t>http://www.gettingsmart.com/2015/04/the-importance-of-learning-experience-design-for-higher-education/</a:t>
            </a:r>
            <a:r>
              <a:rPr lang="en-GB" sz="1200" dirty="0"/>
              <a:t> </a:t>
            </a:r>
          </a:p>
        </p:txBody>
      </p:sp>
      <p:sp>
        <p:nvSpPr>
          <p:cNvPr id="12" name="TextBox 11"/>
          <p:cNvSpPr txBox="1"/>
          <p:nvPr/>
        </p:nvSpPr>
        <p:spPr>
          <a:xfrm>
            <a:off x="4825783" y="1637628"/>
            <a:ext cx="3888432" cy="3539430"/>
          </a:xfrm>
          <a:prstGeom prst="rect">
            <a:avLst/>
          </a:prstGeom>
          <a:noFill/>
          <a:ln>
            <a:solidFill>
              <a:schemeClr val="tx1"/>
            </a:solidFill>
          </a:ln>
        </p:spPr>
        <p:txBody>
          <a:bodyPr wrap="square" rtlCol="0">
            <a:spAutoFit/>
          </a:bodyPr>
          <a:lstStyle/>
          <a:p>
            <a:pPr marL="285750" indent="-285750">
              <a:buFont typeface="Arial" pitchFamily="34" charset="0"/>
              <a:buChar char="•"/>
            </a:pPr>
            <a:r>
              <a:rPr lang="en-GB" sz="2800" dirty="0" smtClean="0"/>
              <a:t>Design</a:t>
            </a:r>
          </a:p>
          <a:p>
            <a:pPr marL="285750" indent="-285750">
              <a:buFont typeface="Arial" pitchFamily="34" charset="0"/>
              <a:buChar char="•"/>
            </a:pPr>
            <a:r>
              <a:rPr lang="en-GB" sz="2800" dirty="0" smtClean="0"/>
              <a:t>Resources</a:t>
            </a:r>
          </a:p>
          <a:p>
            <a:pPr marL="742950" lvl="1" indent="-285750">
              <a:buFont typeface="Arial" pitchFamily="34" charset="0"/>
              <a:buChar char="•"/>
            </a:pPr>
            <a:r>
              <a:rPr lang="en-GB" sz="2800" dirty="0" smtClean="0"/>
              <a:t>ICE</a:t>
            </a:r>
            <a:endParaRPr lang="en-GB" sz="2800" dirty="0"/>
          </a:p>
          <a:p>
            <a:pPr marL="285750" indent="-285750">
              <a:buFont typeface="Arial" pitchFamily="34" charset="0"/>
              <a:buChar char="•"/>
            </a:pPr>
            <a:r>
              <a:rPr lang="en-GB" sz="2800" dirty="0" smtClean="0"/>
              <a:t>Skills</a:t>
            </a:r>
          </a:p>
          <a:p>
            <a:pPr marL="285750" indent="-285750">
              <a:buFont typeface="Arial" pitchFamily="34" charset="0"/>
              <a:buChar char="•"/>
            </a:pPr>
            <a:r>
              <a:rPr lang="en-GB" sz="2800" dirty="0" smtClean="0"/>
              <a:t>Plans, study patterns</a:t>
            </a:r>
          </a:p>
          <a:p>
            <a:pPr marL="285750" indent="-285750">
              <a:buFont typeface="Arial" pitchFamily="34" charset="0"/>
              <a:buChar char="•"/>
            </a:pPr>
            <a:r>
              <a:rPr lang="en-GB" sz="2800" dirty="0" smtClean="0"/>
              <a:t>Value and Connection</a:t>
            </a:r>
          </a:p>
          <a:p>
            <a:pPr marL="285750" indent="-285750">
              <a:buFont typeface="Arial" pitchFamily="34" charset="0"/>
              <a:buChar char="•"/>
            </a:pPr>
            <a:r>
              <a:rPr lang="en-GB" sz="2800" dirty="0" smtClean="0"/>
              <a:t>Listening &amp; Advisory</a:t>
            </a:r>
          </a:p>
          <a:p>
            <a:pPr marL="285750" indent="-285750">
              <a:buFont typeface="Arial" pitchFamily="34" charset="0"/>
              <a:buChar char="•"/>
            </a:pPr>
            <a:r>
              <a:rPr lang="en-GB" sz="2800" dirty="0" smtClean="0"/>
              <a:t>Relevance</a:t>
            </a:r>
          </a:p>
        </p:txBody>
      </p:sp>
      <p:sp>
        <p:nvSpPr>
          <p:cNvPr id="2" name="TextBox 1"/>
          <p:cNvSpPr txBox="1"/>
          <p:nvPr/>
        </p:nvSpPr>
        <p:spPr>
          <a:xfrm>
            <a:off x="4860032" y="5249424"/>
            <a:ext cx="4104456" cy="1384995"/>
          </a:xfrm>
          <a:prstGeom prst="rect">
            <a:avLst/>
          </a:prstGeom>
          <a:noFill/>
          <a:ln>
            <a:solidFill>
              <a:schemeClr val="tx1"/>
            </a:solidFill>
          </a:ln>
        </p:spPr>
        <p:txBody>
          <a:bodyPr wrap="square" rtlCol="0">
            <a:spAutoFit/>
          </a:bodyPr>
          <a:lstStyle/>
          <a:p>
            <a:r>
              <a:rPr lang="en-GB" sz="2800" dirty="0" smtClean="0"/>
              <a:t>This is the applied knowledge of how learning in your discipline works!</a:t>
            </a:r>
            <a:endParaRPr lang="en-GB" sz="2800" dirty="0"/>
          </a:p>
        </p:txBody>
      </p:sp>
    </p:spTree>
    <p:extLst>
      <p:ext uri="{BB962C8B-B14F-4D97-AF65-F5344CB8AC3E}">
        <p14:creationId xmlns:p14="http://schemas.microsoft.com/office/powerpoint/2010/main" val="72304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716" y="1204024"/>
            <a:ext cx="666750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10273" y="5614099"/>
            <a:ext cx="2736304" cy="830997"/>
          </a:xfrm>
          <a:prstGeom prst="rect">
            <a:avLst/>
          </a:prstGeom>
          <a:noFill/>
        </p:spPr>
        <p:txBody>
          <a:bodyPr wrap="square" rtlCol="0">
            <a:spAutoFit/>
          </a:bodyPr>
          <a:lstStyle/>
          <a:p>
            <a:r>
              <a:rPr lang="en-GB" sz="1200" dirty="0"/>
              <a:t>Barkley, E.F. (2010). </a:t>
            </a:r>
            <a:r>
              <a:rPr lang="en-GB" sz="1200" i="1" dirty="0"/>
              <a:t>Student Engagement Techniques: A Handbook for College Faculty</a:t>
            </a:r>
            <a:r>
              <a:rPr lang="en-GB" sz="1200" dirty="0"/>
              <a:t>. San Francisco: John Wiley and Sons.</a:t>
            </a:r>
          </a:p>
        </p:txBody>
      </p:sp>
      <p:sp>
        <p:nvSpPr>
          <p:cNvPr id="8"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Barkley’s (2010) Model for engaged Learning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209572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146" name="Picture 2" descr="https://tribalcollegejournal.org/wp-content/uploads/figure-3-barkleys-model-revisit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55" y="1196752"/>
            <a:ext cx="8629822" cy="482453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Barkley’s Model revised for online Learning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101447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a:bodyPr>
          <a:lstStyle/>
          <a:p>
            <a:pPr marL="0" indent="0">
              <a:buNone/>
            </a:pPr>
            <a:r>
              <a:rPr lang="en-GB" sz="2800" dirty="0" smtClean="0"/>
              <a:t>This session is not a solution to </a:t>
            </a:r>
            <a:r>
              <a:rPr lang="en-GB" sz="2800" dirty="0"/>
              <a:t>all </a:t>
            </a:r>
            <a:r>
              <a:rPr lang="en-GB" sz="2800" dirty="0" smtClean="0"/>
              <a:t>the ‘difficulties </a:t>
            </a:r>
            <a:r>
              <a:rPr lang="en-GB" sz="2800" dirty="0"/>
              <a:t>and </a:t>
            </a:r>
            <a:r>
              <a:rPr lang="en-GB" sz="2800" dirty="0" smtClean="0"/>
              <a:t>ambiguities’ </a:t>
            </a:r>
            <a:r>
              <a:rPr lang="en-GB" sz="2800" dirty="0"/>
              <a:t>associated with online engagement, </a:t>
            </a:r>
            <a:r>
              <a:rPr lang="en-GB" sz="2800" dirty="0" smtClean="0"/>
              <a:t>but the start of a conversation that you </a:t>
            </a:r>
            <a:r>
              <a:rPr lang="en-GB" sz="2800" dirty="0"/>
              <a:t>may find </a:t>
            </a:r>
            <a:r>
              <a:rPr lang="en-GB" sz="2800" dirty="0" smtClean="0"/>
              <a:t>valuable in facilitating engagement in learning and teaching, particularly </a:t>
            </a:r>
            <a:r>
              <a:rPr lang="en-GB" sz="2800" dirty="0"/>
              <a:t>in </a:t>
            </a:r>
            <a:r>
              <a:rPr lang="en-GB" sz="2800" dirty="0" smtClean="0"/>
              <a:t>critically reflecting on your decision making regarding online learning.</a:t>
            </a:r>
          </a:p>
        </p:txBody>
      </p:sp>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108562"/>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0755" y="3752136"/>
            <a:ext cx="3219421" cy="27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57200" y="24775"/>
            <a:ext cx="7975330" cy="996503"/>
          </a:xfrm>
        </p:spPr>
        <p:txBody>
          <a:bodyPr>
            <a:noAutofit/>
          </a:bodyPr>
          <a:lstStyle/>
          <a:p>
            <a:pPr algn="l"/>
            <a:r>
              <a:rPr lang="en-US" sz="2800" b="1" cap="all" dirty="0" smtClean="0">
                <a:solidFill>
                  <a:srgbClr val="C00000"/>
                </a:solidFill>
                <a:cs typeface="Calibri"/>
              </a:rPr>
              <a:t>disclaimer</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1306820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78" y="1268760"/>
            <a:ext cx="8784976" cy="5112568"/>
          </a:xfrm>
        </p:spPr>
        <p:txBody>
          <a:bodyPr>
            <a:normAutofit fontScale="62500" lnSpcReduction="20000"/>
          </a:bodyPr>
          <a:lstStyle/>
          <a:p>
            <a:pPr marL="0" indent="0" algn="ctr">
              <a:buNone/>
            </a:pPr>
            <a:r>
              <a:rPr lang="en-GB" sz="12000" dirty="0" smtClean="0"/>
              <a:t>How do you motivate students?</a:t>
            </a:r>
          </a:p>
          <a:p>
            <a:pPr marL="0" indent="0" algn="ctr">
              <a:buNone/>
            </a:pPr>
            <a:endParaRPr lang="en-GB" sz="4800" dirty="0" smtClean="0"/>
          </a:p>
          <a:p>
            <a:pPr marL="0" indent="0" algn="ctr">
              <a:buNone/>
            </a:pPr>
            <a:endParaRPr lang="en-GB" sz="4800" dirty="0"/>
          </a:p>
          <a:p>
            <a:pPr marL="0" indent="0" algn="ctr">
              <a:buNone/>
            </a:pPr>
            <a:endParaRPr lang="en-GB" sz="4800" dirty="0" smtClean="0"/>
          </a:p>
          <a:p>
            <a:pPr marL="0" indent="0" algn="ctr">
              <a:buNone/>
            </a:pPr>
            <a:endParaRPr lang="en-GB" sz="4800" dirty="0"/>
          </a:p>
          <a:p>
            <a:pPr marL="0" indent="0" algn="ctr">
              <a:buNone/>
            </a:pPr>
            <a:r>
              <a:rPr lang="en-GB" sz="5100" dirty="0" smtClean="0"/>
              <a:t>NB: I don’t care about theories of motivation just now; I want us to share what we actually do.</a:t>
            </a:r>
          </a:p>
          <a:p>
            <a:pPr marL="0" indent="0">
              <a:buNone/>
            </a:pPr>
            <a:endParaRPr lang="en-GB" sz="2800" dirty="0"/>
          </a:p>
          <a:p>
            <a:pPr marL="0" indent="0">
              <a:buNone/>
            </a:pPr>
            <a:endParaRPr lang="en-GB" sz="2800" b="1" dirty="0"/>
          </a:p>
        </p:txBody>
      </p:sp>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Motivation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807079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07504" y="980728"/>
            <a:ext cx="8928992" cy="5400600"/>
          </a:xfrm>
          <a:prstGeom prst="rect">
            <a:avLst/>
          </a:prstGeom>
          <a:noFill/>
        </p:spPr>
        <p:txBody>
          <a:bodyPr wrap="square" rtlCol="0">
            <a:noAutofit/>
          </a:bodyPr>
          <a:lstStyle/>
          <a:p>
            <a:pPr fontAlgn="base"/>
            <a:r>
              <a:rPr lang="en-GB" sz="2800" b="1" dirty="0" smtClean="0"/>
              <a:t>Personal motivation </a:t>
            </a:r>
            <a:r>
              <a:rPr lang="en-GB" sz="2800" dirty="0" smtClean="0"/>
              <a:t>means the student </a:t>
            </a:r>
            <a:r>
              <a:rPr lang="en-GB" sz="2800" i="1" dirty="0" smtClean="0"/>
              <a:t>wants</a:t>
            </a:r>
            <a:r>
              <a:rPr lang="en-GB" sz="2800" dirty="0" smtClean="0"/>
              <a:t> to learn or at least succeed, so show them the </a:t>
            </a:r>
            <a:r>
              <a:rPr lang="en-GB" sz="2800" b="1" dirty="0" smtClean="0"/>
              <a:t>value</a:t>
            </a:r>
            <a:r>
              <a:rPr lang="en-GB" sz="2800" dirty="0" smtClean="0"/>
              <a:t> of participating in your learning environment. This can be done through:</a:t>
            </a:r>
          </a:p>
          <a:p>
            <a:pPr fontAlgn="base"/>
            <a:endParaRPr lang="en-GB" sz="2800" dirty="0" smtClean="0"/>
          </a:p>
          <a:p>
            <a:pPr marL="2286000" lvl="4" indent="-457200" fontAlgn="base">
              <a:buFont typeface="Arial" pitchFamily="34" charset="0"/>
              <a:buChar char="•"/>
            </a:pPr>
            <a:r>
              <a:rPr lang="en-GB" sz="2800" dirty="0" smtClean="0"/>
              <a:t>Links to assessments;</a:t>
            </a:r>
          </a:p>
          <a:p>
            <a:pPr marL="2286000" lvl="4" indent="-457200" fontAlgn="base">
              <a:buFont typeface="Arial" pitchFamily="34" charset="0"/>
              <a:buChar char="•"/>
            </a:pPr>
            <a:r>
              <a:rPr lang="en-GB" sz="2800" dirty="0" smtClean="0"/>
              <a:t>Links to employment;</a:t>
            </a:r>
          </a:p>
          <a:p>
            <a:pPr marL="2286000" lvl="4" indent="-457200" fontAlgn="base">
              <a:buFont typeface="Arial" pitchFamily="34" charset="0"/>
              <a:buChar char="•"/>
            </a:pPr>
            <a:r>
              <a:rPr lang="en-GB" sz="2800" dirty="0" smtClean="0"/>
              <a:t>Links to research/academic identity;</a:t>
            </a:r>
          </a:p>
          <a:p>
            <a:pPr marL="2286000" lvl="4" indent="-457200" fontAlgn="base">
              <a:buFont typeface="Arial" pitchFamily="34" charset="0"/>
              <a:buChar char="•"/>
            </a:pPr>
            <a:r>
              <a:rPr lang="en-GB" sz="2800" dirty="0" smtClean="0"/>
              <a:t>Links to the ‘real world’</a:t>
            </a:r>
          </a:p>
          <a:p>
            <a:pPr marL="2286000" lvl="4" indent="-457200" fontAlgn="base">
              <a:buFont typeface="Arial" pitchFamily="34" charset="0"/>
              <a:buChar char="•"/>
            </a:pPr>
            <a:r>
              <a:rPr lang="en-GB" sz="2800" dirty="0" smtClean="0"/>
              <a:t>Making it enjoyable.</a:t>
            </a:r>
          </a:p>
          <a:p>
            <a:pPr marL="457200" indent="-457200" fontAlgn="base">
              <a:buFont typeface="Arial" pitchFamily="34" charset="0"/>
              <a:buChar char="•"/>
            </a:pPr>
            <a:endParaRPr lang="en-GB" sz="2800" dirty="0"/>
          </a:p>
          <a:p>
            <a:pPr fontAlgn="base"/>
            <a:r>
              <a:rPr lang="en-GB" sz="2800" dirty="0" smtClean="0"/>
              <a:t>There should also be opportunities for </a:t>
            </a:r>
            <a:r>
              <a:rPr lang="en-GB" sz="2800" b="1" dirty="0" smtClean="0"/>
              <a:t>ownership</a:t>
            </a:r>
            <a:r>
              <a:rPr lang="en-GB" sz="2800" dirty="0" smtClean="0"/>
              <a:t> of learning. However, before all of this, students need to know what to do.</a:t>
            </a:r>
          </a:p>
        </p:txBody>
      </p:sp>
      <p:sp>
        <p:nvSpPr>
          <p:cNvPr id="8"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Motivation &amp; Perceptions of value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351900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15970" y="1982625"/>
            <a:ext cx="8928992" cy="3816424"/>
          </a:xfrm>
          <a:prstGeom prst="rect">
            <a:avLst/>
          </a:prstGeom>
          <a:noFill/>
        </p:spPr>
        <p:txBody>
          <a:bodyPr wrap="square" rtlCol="0">
            <a:noAutofit/>
          </a:bodyPr>
          <a:lstStyle/>
          <a:p>
            <a:pPr algn="ctr" fontAlgn="base"/>
            <a:r>
              <a:rPr lang="en-GB" sz="6000" dirty="0" smtClean="0"/>
              <a:t>What does student </a:t>
            </a:r>
            <a:r>
              <a:rPr lang="en-GB" sz="6000" b="1" dirty="0" smtClean="0"/>
              <a:t>ownership</a:t>
            </a:r>
            <a:r>
              <a:rPr lang="en-GB" sz="6000" dirty="0" smtClean="0"/>
              <a:t> of learning mean to you?</a:t>
            </a:r>
          </a:p>
          <a:p>
            <a:pPr fontAlgn="base"/>
            <a:endParaRPr lang="en-GB" sz="2800" dirty="0"/>
          </a:p>
          <a:p>
            <a:pPr fontAlgn="base"/>
            <a:endParaRPr lang="en-GB" sz="2800" dirty="0" smtClean="0"/>
          </a:p>
        </p:txBody>
      </p:sp>
      <p:sp>
        <p:nvSpPr>
          <p:cNvPr id="8"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Motivation &amp; student ownership of learning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2062082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07504" y="1021278"/>
            <a:ext cx="8928992" cy="5360050"/>
          </a:xfrm>
          <a:prstGeom prst="rect">
            <a:avLst/>
          </a:prstGeom>
          <a:noFill/>
        </p:spPr>
        <p:txBody>
          <a:bodyPr wrap="square" rtlCol="0">
            <a:noAutofit/>
          </a:bodyPr>
          <a:lstStyle/>
          <a:p>
            <a:pPr fontAlgn="base"/>
            <a:r>
              <a:rPr lang="en-GB" sz="2800" b="1" dirty="0" smtClean="0"/>
              <a:t>Prepared? </a:t>
            </a:r>
            <a:r>
              <a:rPr lang="en-GB" sz="2800" dirty="0"/>
              <a:t> </a:t>
            </a:r>
            <a:endParaRPr lang="en-GB" sz="2800" dirty="0" smtClean="0"/>
          </a:p>
          <a:p>
            <a:pPr fontAlgn="base"/>
            <a:r>
              <a:rPr lang="en-GB" sz="2800" dirty="0"/>
              <a:t>	</a:t>
            </a:r>
            <a:r>
              <a:rPr lang="en-GB" sz="2800" dirty="0" smtClean="0"/>
              <a:t>	(Lei</a:t>
            </a:r>
            <a:r>
              <a:rPr lang="en-GB" sz="2800" dirty="0"/>
              <a:t>, Bartlett, Gorney, &amp; Herschbach, 2010)</a:t>
            </a:r>
            <a:endParaRPr lang="en-GB" sz="2800" dirty="0" smtClean="0"/>
          </a:p>
          <a:p>
            <a:pPr fontAlgn="base"/>
            <a:r>
              <a:rPr lang="en-GB" sz="2800" b="1" dirty="0" smtClean="0"/>
              <a:t>Perspectival? </a:t>
            </a:r>
          </a:p>
          <a:p>
            <a:pPr fontAlgn="base"/>
            <a:r>
              <a:rPr lang="en-GB" sz="2800" dirty="0"/>
              <a:t>		(</a:t>
            </a:r>
            <a:r>
              <a:rPr lang="en-GB" sz="2800" dirty="0" smtClean="0"/>
              <a:t>Thibodeaux et al., 2019)</a:t>
            </a:r>
          </a:p>
          <a:p>
            <a:pPr fontAlgn="base"/>
            <a:r>
              <a:rPr lang="en-GB" sz="2800" b="1" dirty="0" smtClean="0"/>
              <a:t>Participatory? </a:t>
            </a:r>
          </a:p>
          <a:p>
            <a:pPr fontAlgn="base"/>
            <a:r>
              <a:rPr lang="en-GB" sz="2800" dirty="0"/>
              <a:t>	</a:t>
            </a:r>
            <a:r>
              <a:rPr lang="en-GB" sz="2800" dirty="0" smtClean="0"/>
              <a:t>	(</a:t>
            </a:r>
            <a:r>
              <a:rPr lang="en-GB" sz="2800" dirty="0"/>
              <a:t>Wang &amp; Eccles, 2013, p. </a:t>
            </a:r>
            <a:r>
              <a:rPr lang="en-GB" sz="2800" dirty="0" smtClean="0"/>
              <a:t>14)</a:t>
            </a:r>
          </a:p>
          <a:p>
            <a:pPr fontAlgn="base"/>
            <a:r>
              <a:rPr lang="en-GB" sz="2800" b="1" dirty="0" smtClean="0"/>
              <a:t>Personal [choice]? </a:t>
            </a:r>
          </a:p>
          <a:p>
            <a:pPr fontAlgn="base"/>
            <a:r>
              <a:rPr lang="en-GB" sz="2800" dirty="0"/>
              <a:t>	</a:t>
            </a:r>
            <a:r>
              <a:rPr lang="en-GB" sz="2800" dirty="0" smtClean="0"/>
              <a:t>	(Chan </a:t>
            </a:r>
            <a:r>
              <a:rPr lang="en-GB" sz="2800" dirty="0"/>
              <a:t>et al., 2014; </a:t>
            </a:r>
            <a:r>
              <a:rPr lang="en-GB" sz="2800" dirty="0" smtClean="0"/>
              <a:t>Aiken </a:t>
            </a:r>
            <a:r>
              <a:rPr lang="en-GB" sz="2800" dirty="0"/>
              <a:t>et al., </a:t>
            </a:r>
            <a:r>
              <a:rPr lang="en-GB" sz="2800" dirty="0" smtClean="0"/>
              <a:t>2016)</a:t>
            </a:r>
          </a:p>
          <a:p>
            <a:pPr fontAlgn="base"/>
            <a:r>
              <a:rPr lang="en-GB" sz="2800" b="1" dirty="0" smtClean="0"/>
              <a:t>Processed? </a:t>
            </a:r>
          </a:p>
          <a:p>
            <a:pPr fontAlgn="base"/>
            <a:r>
              <a:rPr lang="en-GB" sz="2800" dirty="0"/>
              <a:t>	</a:t>
            </a:r>
            <a:r>
              <a:rPr lang="en-GB" sz="2800" dirty="0" smtClean="0"/>
              <a:t>	(</a:t>
            </a:r>
            <a:r>
              <a:rPr lang="en-GB" sz="2800" dirty="0"/>
              <a:t>Lang, 2012)</a:t>
            </a:r>
            <a:endParaRPr lang="en-GB" sz="2800" dirty="0" smtClean="0"/>
          </a:p>
          <a:p>
            <a:pPr fontAlgn="base"/>
            <a:endParaRPr lang="en-GB" sz="2800" dirty="0" smtClean="0"/>
          </a:p>
        </p:txBody>
      </p:sp>
      <p:sp>
        <p:nvSpPr>
          <p:cNvPr id="3" name="TextBox 2"/>
          <p:cNvSpPr txBox="1"/>
          <p:nvPr/>
        </p:nvSpPr>
        <p:spPr>
          <a:xfrm>
            <a:off x="6086729" y="5608404"/>
            <a:ext cx="2592288" cy="523220"/>
          </a:xfrm>
          <a:prstGeom prst="rect">
            <a:avLst/>
          </a:prstGeom>
          <a:noFill/>
        </p:spPr>
        <p:txBody>
          <a:bodyPr wrap="square" rtlCol="0">
            <a:spAutoFit/>
          </a:bodyPr>
          <a:lstStyle/>
          <a:p>
            <a:r>
              <a:rPr lang="en-GB" sz="2800" b="1" dirty="0" smtClean="0"/>
              <a:t>Programmatic? </a:t>
            </a:r>
            <a:endParaRPr lang="en-GB" sz="2800" b="1" dirty="0"/>
          </a:p>
        </p:txBody>
      </p:sp>
      <p:sp>
        <p:nvSpPr>
          <p:cNvPr id="8"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Motivation &amp; student ownership of learning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145762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414731" y="1021278"/>
            <a:ext cx="8331469" cy="5504066"/>
          </a:xfrm>
          <a:prstGeom prst="rect">
            <a:avLst/>
          </a:prstGeom>
          <a:noFill/>
        </p:spPr>
        <p:txBody>
          <a:bodyPr wrap="square" rtlCol="0">
            <a:noAutofit/>
          </a:bodyPr>
          <a:lstStyle/>
          <a:p>
            <a:pPr fontAlgn="base"/>
            <a:r>
              <a:rPr lang="en-GB" sz="2800" dirty="0" smtClean="0"/>
              <a:t>Create opportunities for students to understand </a:t>
            </a:r>
            <a:r>
              <a:rPr lang="en-GB" sz="2800" dirty="0"/>
              <a:t>and </a:t>
            </a:r>
            <a:r>
              <a:rPr lang="en-GB" sz="2800" b="1" dirty="0"/>
              <a:t>apply</a:t>
            </a:r>
            <a:r>
              <a:rPr lang="en-GB" sz="2800" dirty="0"/>
              <a:t> </a:t>
            </a:r>
            <a:r>
              <a:rPr lang="en-GB" sz="2800" dirty="0" smtClean="0"/>
              <a:t>learning to increase engagement. </a:t>
            </a:r>
          </a:p>
          <a:p>
            <a:pPr fontAlgn="base"/>
            <a:endParaRPr lang="en-GB" sz="2800" dirty="0"/>
          </a:p>
          <a:p>
            <a:pPr fontAlgn="base"/>
            <a:r>
              <a:rPr lang="en-GB" sz="2800" dirty="0" smtClean="0"/>
              <a:t>Allow students opportunities  to </a:t>
            </a:r>
            <a:r>
              <a:rPr lang="en-GB" sz="2800" b="1" dirty="0" smtClean="0"/>
              <a:t>extend</a:t>
            </a:r>
            <a:r>
              <a:rPr lang="en-GB" sz="2800" dirty="0" smtClean="0"/>
              <a:t> </a:t>
            </a:r>
            <a:r>
              <a:rPr lang="en-GB" sz="2800" dirty="0"/>
              <a:t>what </a:t>
            </a:r>
            <a:r>
              <a:rPr lang="en-GB" sz="2800" dirty="0" smtClean="0"/>
              <a:t>they </a:t>
            </a:r>
            <a:r>
              <a:rPr lang="en-GB" sz="2800" dirty="0"/>
              <a:t>have learned in class to </a:t>
            </a:r>
            <a:r>
              <a:rPr lang="en-GB" sz="2800" dirty="0" smtClean="0"/>
              <a:t>their personal </a:t>
            </a:r>
            <a:r>
              <a:rPr lang="en-GB" sz="2800" b="1" dirty="0"/>
              <a:t>interests</a:t>
            </a:r>
            <a:r>
              <a:rPr lang="en-GB" sz="2800" dirty="0"/>
              <a:t> and </a:t>
            </a:r>
            <a:r>
              <a:rPr lang="en-GB" sz="2800" dirty="0" smtClean="0"/>
              <a:t>professions which incorporates </a:t>
            </a:r>
            <a:r>
              <a:rPr lang="en-GB" sz="2800" b="1" dirty="0" smtClean="0"/>
              <a:t>recognition</a:t>
            </a:r>
            <a:r>
              <a:rPr lang="en-GB" sz="2800" dirty="0" smtClean="0"/>
              <a:t> and expert </a:t>
            </a:r>
            <a:r>
              <a:rPr lang="en-GB" sz="2800" b="1" dirty="0" smtClean="0"/>
              <a:t>guidance</a:t>
            </a:r>
            <a:r>
              <a:rPr lang="en-GB" sz="2800" dirty="0" smtClean="0"/>
              <a:t>.</a:t>
            </a:r>
          </a:p>
          <a:p>
            <a:pPr fontAlgn="base"/>
            <a:endParaRPr lang="en-GB" sz="2800" dirty="0"/>
          </a:p>
          <a:p>
            <a:pPr fontAlgn="base"/>
            <a:r>
              <a:rPr lang="en-GB" sz="2800" dirty="0" smtClean="0"/>
              <a:t>Finally, if you think you’re being boring, consider how to be more </a:t>
            </a:r>
            <a:r>
              <a:rPr lang="en-GB" sz="2800" b="1" dirty="0" smtClean="0"/>
              <a:t>entertaining</a:t>
            </a:r>
            <a:r>
              <a:rPr lang="en-GB" sz="2800" dirty="0" smtClean="0"/>
              <a:t> without sacrificing academic rigor or your dignity. </a:t>
            </a:r>
            <a:r>
              <a:rPr lang="en-GB" sz="2800" b="1" dirty="0" smtClean="0"/>
              <a:t>Model</a:t>
            </a:r>
            <a:r>
              <a:rPr lang="en-GB" sz="2800" dirty="0" smtClean="0"/>
              <a:t> academic identity and practice.</a:t>
            </a:r>
            <a:endParaRPr lang="en-GB" sz="2800" dirty="0"/>
          </a:p>
          <a:p>
            <a:pPr fontAlgn="base"/>
            <a:endParaRPr lang="en-GB" sz="2800" dirty="0"/>
          </a:p>
        </p:txBody>
      </p:sp>
      <p:sp>
        <p:nvSpPr>
          <p:cNvPr id="8"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Motivation: DOING &amp; being</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870047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414731" y="1021278"/>
            <a:ext cx="8405741" cy="5504066"/>
          </a:xfrm>
          <a:prstGeom prst="rect">
            <a:avLst/>
          </a:prstGeom>
          <a:noFill/>
        </p:spPr>
        <p:txBody>
          <a:bodyPr wrap="square" rtlCol="0">
            <a:noAutofit/>
          </a:bodyPr>
          <a:lstStyle/>
          <a:p>
            <a:pPr fontAlgn="base"/>
            <a:r>
              <a:rPr lang="en-GB" sz="2800" dirty="0" smtClean="0"/>
              <a:t>“Co-creation is interpreted as the process of close involvement of end-users (customers, members, students) in the development of services and products (or content), a process that includes the end-user as a vital part of the development process.”</a:t>
            </a:r>
          </a:p>
          <a:p>
            <a:pPr fontAlgn="base"/>
            <a:endParaRPr lang="en-GB" sz="2800" dirty="0" smtClean="0"/>
          </a:p>
          <a:p>
            <a:pPr fontAlgn="base"/>
            <a:r>
              <a:rPr lang="en-GB" sz="2800" b="1" dirty="0" smtClean="0"/>
              <a:t>What are we already doing that is similar to co-creation?</a:t>
            </a:r>
          </a:p>
          <a:p>
            <a:pPr fontAlgn="base"/>
            <a:endParaRPr lang="en-GB" sz="2800" dirty="0"/>
          </a:p>
          <a:p>
            <a:pPr fontAlgn="base"/>
            <a:r>
              <a:rPr lang="en-GB" sz="2800" b="1" dirty="0" smtClean="0"/>
              <a:t>How can we do this with our students and where in our course designs?</a:t>
            </a:r>
          </a:p>
          <a:p>
            <a:pPr fontAlgn="base"/>
            <a:endParaRPr lang="en-GB" sz="2800" dirty="0"/>
          </a:p>
        </p:txBody>
      </p:sp>
      <p:sp>
        <p:nvSpPr>
          <p:cNvPr id="8"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Motivation &amp; co-creation </a:t>
            </a:r>
            <a:endParaRPr lang="en-US" sz="2800" b="1" cap="all" dirty="0">
              <a:solidFill>
                <a:srgbClr val="C00000"/>
              </a:solidFill>
              <a:latin typeface="Calibri"/>
              <a:cs typeface="Calibri"/>
            </a:endParaRPr>
          </a:p>
        </p:txBody>
      </p:sp>
      <p:sp>
        <p:nvSpPr>
          <p:cNvPr id="2" name="TextBox 1"/>
          <p:cNvSpPr txBox="1"/>
          <p:nvPr/>
        </p:nvSpPr>
        <p:spPr>
          <a:xfrm>
            <a:off x="5004048" y="5750004"/>
            <a:ext cx="4139952" cy="1107996"/>
          </a:xfrm>
          <a:prstGeom prst="rect">
            <a:avLst/>
          </a:prstGeom>
          <a:noFill/>
        </p:spPr>
        <p:txBody>
          <a:bodyPr wrap="square" rtlCol="0">
            <a:spAutoFit/>
          </a:bodyPr>
          <a:lstStyle/>
          <a:p>
            <a:r>
              <a:rPr lang="en-GB" sz="1200" dirty="0"/>
              <a:t>Kaminski, J. (2010) Co-Creation of Content to promote Learning, Activism and Advocacy. [online] Nursing Informatics. Available at: http://nursing-informatics.com/Cocreation_JKaminski.pdf Accessed: 23 June, 2020.</a:t>
            </a:r>
          </a:p>
          <a:p>
            <a:endParaRPr lang="en-GB" dirty="0"/>
          </a:p>
        </p:txBody>
      </p:sp>
    </p:spTree>
    <p:extLst>
      <p:ext uri="{BB962C8B-B14F-4D97-AF65-F5344CB8AC3E}">
        <p14:creationId xmlns:p14="http://schemas.microsoft.com/office/powerpoint/2010/main" val="2277078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021279"/>
            <a:ext cx="9133237" cy="484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77120" y="1555182"/>
            <a:ext cx="8331469" cy="4968262"/>
          </a:xfrm>
          <a:prstGeom prst="rect">
            <a:avLst/>
          </a:prstGeom>
          <a:noFill/>
        </p:spPr>
        <p:txBody>
          <a:bodyPr wrap="square" rtlCol="0">
            <a:noAutofit/>
          </a:bodyPr>
          <a:lstStyle/>
          <a:p>
            <a:pPr fontAlgn="base"/>
            <a:endParaRPr lang="en-GB" sz="2800" dirty="0"/>
          </a:p>
        </p:txBody>
      </p:sp>
      <p:sp>
        <p:nvSpPr>
          <p:cNvPr id="3" name="TextBox 2"/>
          <p:cNvSpPr txBox="1"/>
          <p:nvPr/>
        </p:nvSpPr>
        <p:spPr>
          <a:xfrm>
            <a:off x="1766249" y="6000224"/>
            <a:ext cx="5616624" cy="523220"/>
          </a:xfrm>
          <a:prstGeom prst="rect">
            <a:avLst/>
          </a:prstGeom>
          <a:noFill/>
        </p:spPr>
        <p:txBody>
          <a:bodyPr wrap="square" rtlCol="0">
            <a:spAutoFit/>
          </a:bodyPr>
          <a:lstStyle/>
          <a:p>
            <a:pPr algn="ctr"/>
            <a:r>
              <a:rPr lang="en-GB" sz="2800" b="1" dirty="0" smtClean="0"/>
              <a:t>What are your strategies?</a:t>
            </a:r>
            <a:endParaRPr lang="en-GB" sz="2800" b="1" dirty="0"/>
          </a:p>
        </p:txBody>
      </p:sp>
      <p:sp>
        <p:nvSpPr>
          <p:cNvPr id="9"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Student-Centred Active Learning</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1754821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6" name="TextBox 5"/>
          <p:cNvSpPr txBox="1"/>
          <p:nvPr/>
        </p:nvSpPr>
        <p:spPr>
          <a:xfrm>
            <a:off x="674330" y="1021278"/>
            <a:ext cx="8074133" cy="5360050"/>
          </a:xfrm>
          <a:prstGeom prst="rect">
            <a:avLst/>
          </a:prstGeom>
          <a:noFill/>
        </p:spPr>
        <p:txBody>
          <a:bodyPr wrap="square" rtlCol="0">
            <a:noAutofit/>
          </a:bodyPr>
          <a:lstStyle/>
          <a:p>
            <a:pPr lvl="0" defTabSz="914400" eaLnBrk="0" fontAlgn="base" hangingPunct="0">
              <a:spcBef>
                <a:spcPct val="20000"/>
              </a:spcBef>
              <a:spcAft>
                <a:spcPct val="0"/>
              </a:spcAft>
            </a:pPr>
            <a:r>
              <a:rPr lang="en-GB" sz="2800" dirty="0" smtClean="0"/>
              <a:t>“At </a:t>
            </a:r>
            <a:r>
              <a:rPr lang="en-GB" sz="2800" dirty="0"/>
              <a:t>its core, </a:t>
            </a:r>
            <a:r>
              <a:rPr lang="en-GB" sz="2800" dirty="0" smtClean="0"/>
              <a:t>‘student-centred learning’ </a:t>
            </a:r>
            <a:r>
              <a:rPr lang="en-GB" sz="2800" dirty="0"/>
              <a:t>is the idea that each student is an individual who </a:t>
            </a:r>
            <a:r>
              <a:rPr lang="en-GB" sz="2800" b="1" dirty="0"/>
              <a:t>learns in unique </a:t>
            </a:r>
            <a:r>
              <a:rPr lang="en-GB" sz="2800" dirty="0"/>
              <a:t>ways. Students come to school with prior knowledge, educational experiences, trauma, attitudes, interests, preferences, strengths and weaknesses unique to their lived experiences. At their best, </a:t>
            </a:r>
            <a:r>
              <a:rPr lang="en-GB" sz="2800" dirty="0" smtClean="0"/>
              <a:t>student-centred </a:t>
            </a:r>
            <a:r>
              <a:rPr lang="en-GB" sz="2800" dirty="0"/>
              <a:t>approaches give students </a:t>
            </a:r>
            <a:r>
              <a:rPr lang="en-GB" sz="2800" b="1" dirty="0"/>
              <a:t>agency</a:t>
            </a:r>
            <a:r>
              <a:rPr lang="en-GB" sz="2800" dirty="0"/>
              <a:t> over their learning so they are </a:t>
            </a:r>
            <a:r>
              <a:rPr lang="en-GB" sz="2800" b="1" dirty="0"/>
              <a:t>active participants </a:t>
            </a:r>
            <a:r>
              <a:rPr lang="en-GB" sz="2800" dirty="0"/>
              <a:t>in the process, rather than empty vessels to be filled</a:t>
            </a:r>
            <a:r>
              <a:rPr lang="en-GB" sz="2800" dirty="0" smtClean="0"/>
              <a:t>.” </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5155734" y="5622503"/>
            <a:ext cx="3600400" cy="923330"/>
          </a:xfrm>
          <a:prstGeom prst="rect">
            <a:avLst/>
          </a:prstGeom>
          <a:noFill/>
        </p:spPr>
        <p:txBody>
          <a:bodyPr wrap="square" rtlCol="0">
            <a:spAutoFit/>
          </a:bodyPr>
          <a:lstStyle/>
          <a:p>
            <a:r>
              <a:rPr lang="en-GB" sz="1200" dirty="0"/>
              <a:t>Education Writers Association, (n.d.) [online] Available at: </a:t>
            </a:r>
            <a:r>
              <a:rPr lang="en-US" sz="1200" kern="0" dirty="0">
                <a:solidFill>
                  <a:srgbClr val="000000"/>
                </a:solidFill>
                <a:ea typeface="ＭＳ Ｐゴシック"/>
                <a:hlinkClick r:id="rId4"/>
              </a:rPr>
              <a:t>https://www.ewa.org/student-centered-learning</a:t>
            </a:r>
            <a:r>
              <a:rPr lang="en-US" sz="1200" kern="0" dirty="0">
                <a:solidFill>
                  <a:srgbClr val="000000"/>
                </a:solidFill>
                <a:ea typeface="ＭＳ Ｐゴシック"/>
              </a:rPr>
              <a:t>. </a:t>
            </a:r>
            <a:r>
              <a:rPr lang="en-US" sz="1200" kern="0" dirty="0" smtClean="0">
                <a:solidFill>
                  <a:srgbClr val="000000"/>
                </a:solidFill>
                <a:ea typeface="ＭＳ Ｐゴシック"/>
              </a:rPr>
              <a:t>Accessed </a:t>
            </a:r>
            <a:r>
              <a:rPr lang="en-US" sz="1200" kern="0" dirty="0">
                <a:solidFill>
                  <a:srgbClr val="000000"/>
                </a:solidFill>
                <a:ea typeface="ＭＳ Ｐゴシック"/>
              </a:rPr>
              <a:t>18 June, 2020.</a:t>
            </a:r>
          </a:p>
          <a:p>
            <a:endParaRPr lang="en-GB" dirty="0"/>
          </a:p>
        </p:txBody>
      </p:sp>
      <p:sp>
        <p:nvSpPr>
          <p:cNvPr id="9"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Student-Centred Active Learning</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2107900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9200" y="5791200"/>
            <a:ext cx="3657600" cy="838200"/>
          </a:xfrm>
          <a:prstGeom prst="rect">
            <a:avLst/>
          </a:prstGeom>
          <a:solidFill>
            <a:schemeClr val="bg1"/>
          </a:solidFill>
        </p:spPr>
        <p:txBody>
          <a:bodyPr wrap="square" rtlCol="0">
            <a:spAutoFit/>
          </a:bodyPr>
          <a:lstStyle/>
          <a:p>
            <a:endParaRPr lang="en-GB" dirty="0"/>
          </a:p>
        </p:txBody>
      </p:sp>
      <p:sp>
        <p:nvSpPr>
          <p:cNvPr id="3" name="Content Placeholder 2"/>
          <p:cNvSpPr>
            <a:spLocks noGrp="1"/>
          </p:cNvSpPr>
          <p:nvPr>
            <p:ph idx="1"/>
          </p:nvPr>
        </p:nvSpPr>
        <p:spPr>
          <a:xfrm>
            <a:off x="457200" y="1021278"/>
            <a:ext cx="8229600" cy="5432058"/>
          </a:xfrm>
        </p:spPr>
        <p:txBody>
          <a:bodyPr>
            <a:normAutofit/>
          </a:bodyPr>
          <a:lstStyle/>
          <a:p>
            <a:r>
              <a:rPr lang="en-GB" dirty="0" smtClean="0"/>
              <a:t>Keep the chat open and respond to it</a:t>
            </a:r>
          </a:p>
          <a:p>
            <a:r>
              <a:rPr lang="en-GB" dirty="0" smtClean="0"/>
              <a:t>Poll</a:t>
            </a:r>
          </a:p>
          <a:p>
            <a:r>
              <a:rPr lang="en-GB" dirty="0" smtClean="0"/>
              <a:t>One word responses</a:t>
            </a:r>
          </a:p>
          <a:p>
            <a:r>
              <a:rPr lang="en-GB" dirty="0" smtClean="0"/>
              <a:t>Call for examples</a:t>
            </a:r>
          </a:p>
          <a:p>
            <a:r>
              <a:rPr lang="en-GB" dirty="0" smtClean="0"/>
              <a:t>Create/share notes on a specific aspect</a:t>
            </a:r>
          </a:p>
          <a:p>
            <a:r>
              <a:rPr lang="en-GB" dirty="0"/>
              <a:t>Predicting </a:t>
            </a:r>
          </a:p>
          <a:p>
            <a:r>
              <a:rPr lang="en-GB" dirty="0" smtClean="0"/>
              <a:t>Collaborative note taking</a:t>
            </a:r>
            <a:endParaRPr lang="en-GB" dirty="0"/>
          </a:p>
          <a:p>
            <a:r>
              <a:rPr lang="en-GB" dirty="0" smtClean="0"/>
              <a:t>Analysis to concept</a:t>
            </a:r>
          </a:p>
          <a:p>
            <a:r>
              <a:rPr lang="en-GB" dirty="0" smtClean="0"/>
              <a:t>Internet scavenger hunt</a:t>
            </a:r>
          </a:p>
          <a:p>
            <a:pPr marL="0" indent="0">
              <a:buNone/>
            </a:pPr>
            <a:endParaRPr lang="en-GB" dirty="0" smtClean="0"/>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6" name="Rectangle 5"/>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Active Learning strategies online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88521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Physical interaction</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r>
              <a:rPr lang="en-US" sz="2800" dirty="0" smtClean="0"/>
              <a:t>While I am sure there is no shortage of ways we can think of for students to interact through sharing text, like forums and comments, what are some other ways they can physically participate in learning while online?</a:t>
            </a: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3864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146080"/>
            <a:ext cx="8229600" cy="4525963"/>
          </a:xfrm>
        </p:spPr>
        <p:txBody>
          <a:bodyPr>
            <a:normAutofit/>
          </a:bodyPr>
          <a:lstStyle/>
          <a:p>
            <a:r>
              <a:rPr lang="en-GB" sz="2800" dirty="0" smtClean="0"/>
              <a:t>Increase your comfort and confidence curating online learning environments</a:t>
            </a:r>
            <a:r>
              <a:rPr lang="en-GB" sz="2800" dirty="0"/>
              <a:t>; </a:t>
            </a:r>
            <a:endParaRPr lang="en-GB" sz="2800" dirty="0" smtClean="0"/>
          </a:p>
          <a:p>
            <a:r>
              <a:rPr lang="en-GB" sz="2800" dirty="0" smtClean="0"/>
              <a:t>Move towards individual definitions of student engagement</a:t>
            </a:r>
            <a:r>
              <a:rPr lang="en-GB" sz="2800" dirty="0"/>
              <a:t>;</a:t>
            </a:r>
            <a:endParaRPr lang="en-GB" sz="2800" dirty="0" smtClean="0"/>
          </a:p>
          <a:p>
            <a:r>
              <a:rPr lang="en-GB" sz="2800" dirty="0" smtClean="0"/>
              <a:t>Review some relevant </a:t>
            </a:r>
            <a:r>
              <a:rPr lang="en-GB" sz="2800" dirty="0"/>
              <a:t>literature and frameworks;</a:t>
            </a:r>
          </a:p>
          <a:p>
            <a:r>
              <a:rPr lang="en-GB" sz="2800" dirty="0" smtClean="0"/>
              <a:t>Think about how to improve student learning and the student </a:t>
            </a:r>
            <a:r>
              <a:rPr lang="en-GB" sz="2800" smtClean="0"/>
              <a:t>learning experience;</a:t>
            </a:r>
            <a:endParaRPr lang="en-GB" sz="2800" dirty="0" smtClean="0"/>
          </a:p>
          <a:p>
            <a:r>
              <a:rPr lang="en-GB" sz="2800" dirty="0" smtClean="0"/>
              <a:t>Think of how to redesign curriculum for online learning for your specific modules and programmes.</a:t>
            </a:r>
          </a:p>
          <a:p>
            <a:endParaRPr lang="en-GB" dirty="0" smtClean="0"/>
          </a:p>
          <a:p>
            <a:pPr marL="0" indent="0">
              <a:buNone/>
            </a:pPr>
            <a:endParaRPr lang="en-GB" dirty="0" smtClean="0"/>
          </a:p>
        </p:txBody>
      </p:sp>
      <p:pic>
        <p:nvPicPr>
          <p:cNvPr id="4" name="Picture 3"/>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200" y="24775"/>
            <a:ext cx="7975330" cy="996503"/>
          </a:xfrm>
        </p:spPr>
        <p:txBody>
          <a:bodyPr>
            <a:noAutofit/>
          </a:bodyPr>
          <a:lstStyle/>
          <a:p>
            <a:pPr algn="l"/>
            <a:r>
              <a:rPr lang="en-US" sz="2800" b="1" cap="all" dirty="0" smtClean="0">
                <a:solidFill>
                  <a:srgbClr val="C00000"/>
                </a:solidFill>
                <a:cs typeface="Calibri"/>
              </a:rPr>
              <a:t>Objectives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3957634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75"/>
            <a:ext cx="7975330" cy="996503"/>
          </a:xfrm>
        </p:spPr>
        <p:txBody>
          <a:bodyPr>
            <a:noAutofit/>
          </a:bodyPr>
          <a:lstStyle/>
          <a:p>
            <a:pPr algn="l"/>
            <a:r>
              <a:rPr lang="en-US" sz="2800" b="1" cap="all" dirty="0" smtClean="0">
                <a:solidFill>
                  <a:srgbClr val="C00000"/>
                </a:solidFill>
                <a:cs typeface="Calibri"/>
              </a:rPr>
              <a:t>Physical interaction</a:t>
            </a:r>
            <a:endParaRPr lang="en-US" sz="2800" b="1" cap="all" dirty="0">
              <a:solidFill>
                <a:srgbClr val="C00000"/>
              </a:solidFill>
              <a:latin typeface="Calibri"/>
              <a:cs typeface="Calibri"/>
            </a:endParaRPr>
          </a:p>
        </p:txBody>
      </p:sp>
      <p:sp>
        <p:nvSpPr>
          <p:cNvPr id="6" name="TextBox 5"/>
          <p:cNvSpPr txBox="1"/>
          <p:nvPr/>
        </p:nvSpPr>
        <p:spPr>
          <a:xfrm>
            <a:off x="150864" y="980727"/>
            <a:ext cx="8413687" cy="3536407"/>
          </a:xfrm>
          <a:prstGeom prst="rect">
            <a:avLst/>
          </a:prstGeom>
          <a:noFill/>
        </p:spPr>
        <p:txBody>
          <a:bodyPr wrap="square" rtlCol="0">
            <a:noAutofit/>
          </a:bodyPr>
          <a:lstStyle/>
          <a:p>
            <a:pPr marL="457200" indent="-457200">
              <a:buFont typeface="Arial" pitchFamily="34" charset="0"/>
              <a:buChar char="•"/>
            </a:pPr>
            <a:r>
              <a:rPr lang="en-US" sz="2800" dirty="0" smtClean="0"/>
              <a:t>Word clouds</a:t>
            </a:r>
          </a:p>
          <a:p>
            <a:pPr marL="457200" indent="-457200">
              <a:buFont typeface="Arial" pitchFamily="34" charset="0"/>
              <a:buChar char="•"/>
            </a:pPr>
            <a:endParaRPr lang="en-US" sz="2800" dirty="0" smtClean="0"/>
          </a:p>
          <a:p>
            <a:pPr marL="457200" indent="-457200">
              <a:buFont typeface="Arial" pitchFamily="34" charset="0"/>
              <a:buChar char="•"/>
            </a:pPr>
            <a:r>
              <a:rPr lang="en-US" sz="2800" dirty="0" smtClean="0"/>
              <a:t>Modeling marking student work</a:t>
            </a:r>
          </a:p>
          <a:p>
            <a:pPr marL="457200" indent="-457200">
              <a:buFont typeface="Arial" pitchFamily="34" charset="0"/>
              <a:buChar char="•"/>
            </a:pPr>
            <a:endParaRPr lang="en-US" sz="2800" dirty="0" smtClean="0"/>
          </a:p>
          <a:p>
            <a:pPr marL="457200" indent="-457200">
              <a:buFont typeface="Arial" pitchFamily="34" charset="0"/>
              <a:buChar char="•"/>
            </a:pPr>
            <a:r>
              <a:rPr lang="en-US" sz="2800" dirty="0"/>
              <a:t>Whiteboards</a:t>
            </a:r>
          </a:p>
          <a:p>
            <a:pPr marL="457200" indent="-457200">
              <a:buFont typeface="Arial" pitchFamily="34" charset="0"/>
              <a:buChar char="•"/>
            </a:pPr>
            <a:endParaRPr lang="en-US" sz="2800" dirty="0"/>
          </a:p>
          <a:p>
            <a:pPr marL="457200" indent="-457200">
              <a:buFont typeface="Arial" pitchFamily="34" charset="0"/>
              <a:buChar char="•"/>
            </a:pPr>
            <a:r>
              <a:rPr lang="en-US" sz="2800" dirty="0"/>
              <a:t>Mind maps</a:t>
            </a:r>
          </a:p>
          <a:p>
            <a:pPr marL="457200" indent="-457200">
              <a:buFont typeface="Arial" pitchFamily="34" charset="0"/>
              <a:buChar char="•"/>
            </a:pPr>
            <a:endParaRPr lang="en-US" sz="2800" dirty="0"/>
          </a:p>
          <a:p>
            <a:pPr marL="457200" indent="-457200">
              <a:buFont typeface="Arial" pitchFamily="34" charset="0"/>
              <a:buChar char="•"/>
            </a:pPr>
            <a:r>
              <a:rPr lang="en-US" sz="2800" dirty="0" smtClean="0"/>
              <a:t>Image Collages</a:t>
            </a:r>
          </a:p>
          <a:p>
            <a:pPr marL="457200" indent="-457200">
              <a:buFont typeface="Arial" pitchFamily="34" charset="0"/>
              <a:buChar char="•"/>
            </a:pPr>
            <a:endParaRPr lang="en-US" sz="2800" dirty="0"/>
          </a:p>
          <a:p>
            <a:pPr marL="457200" indent="-457200">
              <a:buFont typeface="Arial" pitchFamily="34" charset="0"/>
              <a:buChar char="•"/>
            </a:pPr>
            <a:r>
              <a:rPr lang="en-GB" sz="2800" dirty="0"/>
              <a:t>Lecture Slide </a:t>
            </a:r>
            <a:r>
              <a:rPr lang="en-GB" sz="2800" dirty="0" smtClean="0"/>
              <a:t>Enhancement</a:t>
            </a:r>
          </a:p>
          <a:p>
            <a:endParaRPr lang="en-GB" sz="2800" dirty="0"/>
          </a:p>
          <a:p>
            <a:r>
              <a:rPr lang="en-GB" sz="2800" b="1" dirty="0" smtClean="0"/>
              <a:t>More?</a:t>
            </a:r>
            <a:endParaRPr lang="en-US" sz="2800" b="1" dirty="0"/>
          </a:p>
          <a:p>
            <a:endParaRPr lang="en-US" sz="2800" dirty="0" smtClean="0"/>
          </a:p>
          <a:p>
            <a:endParaRPr lang="en-US" sz="2800" dirty="0"/>
          </a:p>
          <a:p>
            <a:endParaRPr lang="en-US" sz="2800" dirty="0"/>
          </a:p>
          <a:p>
            <a:endParaRPr lang="en-US" sz="2800" dirty="0" smtClean="0"/>
          </a:p>
          <a:p>
            <a:endParaRPr lang="en-US" sz="2800" dirty="0" smtClean="0"/>
          </a:p>
          <a:p>
            <a:endParaRPr lang="en-US" dirty="0" smtClean="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5605953" y="950072"/>
            <a:ext cx="3235244" cy="5262979"/>
          </a:xfrm>
          <a:prstGeom prst="rect">
            <a:avLst/>
          </a:prstGeom>
          <a:noFill/>
          <a:ln>
            <a:solidFill>
              <a:schemeClr val="tx1"/>
            </a:solidFill>
          </a:ln>
        </p:spPr>
        <p:txBody>
          <a:bodyPr wrap="square" rtlCol="0">
            <a:spAutoFit/>
          </a:bodyPr>
          <a:lstStyle/>
          <a:p>
            <a:r>
              <a:rPr lang="en-GB" sz="2800" dirty="0"/>
              <a:t>Y</a:t>
            </a:r>
            <a:r>
              <a:rPr lang="en-GB" sz="2800" dirty="0" smtClean="0"/>
              <a:t>ou are asking students to participate in learning, so show them feedback and interaction; physically providing this is a visible representation of the value of their learning experience with you.</a:t>
            </a:r>
            <a:endParaRPr lang="en-GB" sz="2800" dirty="0"/>
          </a:p>
        </p:txBody>
      </p:sp>
    </p:spTree>
    <p:extLst>
      <p:ext uri="{BB962C8B-B14F-4D97-AF65-F5344CB8AC3E}">
        <p14:creationId xmlns:p14="http://schemas.microsoft.com/office/powerpoint/2010/main" val="3027769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168" y="1021278"/>
            <a:ext cx="8795320" cy="5316642"/>
          </a:xfrm>
        </p:spPr>
        <p:txBody>
          <a:bodyPr>
            <a:normAutofit lnSpcReduction="10000"/>
          </a:bodyPr>
          <a:lstStyle/>
          <a:p>
            <a:pPr marL="0" indent="0">
              <a:buNone/>
            </a:pPr>
            <a:r>
              <a:rPr lang="en-GB" dirty="0" smtClean="0"/>
              <a:t>Allison </a:t>
            </a:r>
            <a:r>
              <a:rPr lang="en-GB" dirty="0"/>
              <a:t>Leich Hilbun</a:t>
            </a:r>
            <a:r>
              <a:rPr lang="en-GB" dirty="0" smtClean="0"/>
              <a:t>, </a:t>
            </a:r>
            <a:r>
              <a:rPr lang="en-GB" dirty="0"/>
              <a:t>senior lecturer in biological </a:t>
            </a:r>
            <a:r>
              <a:rPr lang="en-GB" dirty="0" smtClean="0"/>
              <a:t>sciences at Vanderbilt, remarks:</a:t>
            </a:r>
          </a:p>
          <a:p>
            <a:pPr marL="0" indent="0">
              <a:buNone/>
            </a:pPr>
            <a:endParaRPr lang="en-GB" dirty="0"/>
          </a:p>
          <a:p>
            <a:pPr marL="0" indent="0">
              <a:buNone/>
            </a:pPr>
            <a:r>
              <a:rPr lang="en-GB" dirty="0"/>
              <a:t>“I feel like engaging students can be helped by having honest conversations with the students about how they are feeling about this novel approach to learning. Even stopping class to ask how students feel emotionally and whether or not they feel connected could potentially help foster social connections and comfort with the new system.”</a:t>
            </a:r>
          </a:p>
          <a:p>
            <a:pPr marL="0" indent="0">
              <a:buNone/>
            </a:pPr>
            <a:endParaRPr lang="en-GB" dirty="0" smtClean="0"/>
          </a:p>
          <a:p>
            <a:endParaRPr lang="en-GB" dirty="0"/>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884368" y="-101199"/>
            <a:ext cx="1847237" cy="6956365"/>
          </a:xfrm>
          <a:prstGeom prst="rect">
            <a:avLst/>
          </a:prstGeom>
        </p:spPr>
      </p:pic>
      <p:sp>
        <p:nvSpPr>
          <p:cNvPr id="6" name="Rectangle 5"/>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043608" y="6231105"/>
            <a:ext cx="7903043" cy="461665"/>
          </a:xfrm>
          <a:prstGeom prst="rect">
            <a:avLst/>
          </a:prstGeom>
          <a:noFill/>
        </p:spPr>
        <p:txBody>
          <a:bodyPr wrap="square" rtlCol="0">
            <a:spAutoFit/>
          </a:bodyPr>
          <a:lstStyle/>
          <a:p>
            <a:r>
              <a:rPr lang="en-GB" sz="1200" dirty="0" smtClean="0"/>
              <a:t>Bruff, D. (2020) Active </a:t>
            </a:r>
            <a:r>
              <a:rPr lang="en-GB" sz="1200" dirty="0"/>
              <a:t>Learning in Hybrid and Socially Distanced </a:t>
            </a:r>
            <a:r>
              <a:rPr lang="en-GB" sz="1200" dirty="0" smtClean="0"/>
              <a:t>Classrooms.  Vanderbilt [online] Available at: </a:t>
            </a:r>
            <a:r>
              <a:rPr lang="en-GB" sz="1200" dirty="0">
                <a:hlinkClick r:id="rId4"/>
              </a:rPr>
              <a:t>https://cft.vanderbilt.edu/2020/06/active-learning-in-hybrid-and-socially-distanced-classrooms</a:t>
            </a:r>
            <a:r>
              <a:rPr lang="en-GB" sz="1200" dirty="0" smtClean="0">
                <a:hlinkClick r:id="rId4"/>
              </a:rPr>
              <a:t>/</a:t>
            </a:r>
            <a:r>
              <a:rPr lang="en-GB" sz="1200" dirty="0" smtClean="0"/>
              <a:t>. Accessed 14 June, 2020</a:t>
            </a:r>
            <a:endParaRPr lang="en-GB" sz="1200" dirty="0"/>
          </a:p>
        </p:txBody>
      </p:sp>
      <p:sp>
        <p:nvSpPr>
          <p:cNvPr id="7"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Talk to your Students about Active Learning</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2452205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168" y="1021278"/>
            <a:ext cx="8795320" cy="5316642"/>
          </a:xfrm>
        </p:spPr>
        <p:txBody>
          <a:bodyPr>
            <a:normAutofit/>
          </a:bodyPr>
          <a:lstStyle/>
          <a:p>
            <a:pPr marL="0" indent="0">
              <a:buNone/>
            </a:pPr>
            <a:r>
              <a:rPr lang="en-GB" dirty="0"/>
              <a:t>Online student self-efficacy is a predictor of success. (Kahu, Picton, &amp; Nelson, 2019) found that student self-efficacy influenced interest and enjoyment, and behavioural engagement with learning.</a:t>
            </a:r>
          </a:p>
          <a:p>
            <a:pPr marL="0" indent="0">
              <a:buNone/>
            </a:pPr>
            <a:endParaRPr lang="en-GB" dirty="0" smtClean="0"/>
          </a:p>
          <a:p>
            <a:endParaRPr lang="en-GB" dirty="0"/>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884368" y="-101199"/>
            <a:ext cx="1847237" cy="6956365"/>
          </a:xfrm>
          <a:prstGeom prst="rect">
            <a:avLst/>
          </a:prstGeom>
        </p:spPr>
      </p:pic>
      <p:sp>
        <p:nvSpPr>
          <p:cNvPr id="6" name="Rectangle 5"/>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043608" y="6231105"/>
            <a:ext cx="7903043" cy="461665"/>
          </a:xfrm>
          <a:prstGeom prst="rect">
            <a:avLst/>
          </a:prstGeom>
          <a:noFill/>
        </p:spPr>
        <p:txBody>
          <a:bodyPr wrap="square" rtlCol="0">
            <a:spAutoFit/>
          </a:bodyPr>
          <a:lstStyle/>
          <a:p>
            <a:r>
              <a:rPr lang="en-GB" sz="1200" dirty="0"/>
              <a:t>Kahu, E. R., Picton, C., &amp; Nelson, K. (2019). Pathways to engagement: A longitudinal study of the first-year student experience in the educational interface. </a:t>
            </a:r>
            <a:r>
              <a:rPr lang="en-GB" sz="1200" i="1" dirty="0"/>
              <a:t>Higher Education</a:t>
            </a:r>
            <a:r>
              <a:rPr lang="en-GB" sz="1200" dirty="0"/>
              <a:t>. </a:t>
            </a:r>
            <a:r>
              <a:rPr lang="en-GB" sz="1200" u="sng" dirty="0">
                <a:hlinkClick r:id="rId4"/>
              </a:rPr>
              <a:t>https://doi.org/10.1007/s10734-019-00429-w</a:t>
            </a:r>
            <a:r>
              <a:rPr lang="en-GB" sz="1200" dirty="0"/>
              <a:t>.</a:t>
            </a:r>
          </a:p>
        </p:txBody>
      </p:sp>
      <p:sp>
        <p:nvSpPr>
          <p:cNvPr id="7"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Talk to your Students about Active Learning</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2069928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146080"/>
            <a:ext cx="8229600" cy="4525963"/>
          </a:xfrm>
        </p:spPr>
        <p:txBody>
          <a:bodyPr>
            <a:normAutofit/>
          </a:bodyPr>
          <a:lstStyle/>
          <a:p>
            <a:r>
              <a:rPr lang="en-GB" sz="2800" dirty="0" smtClean="0"/>
              <a:t>Student engagement is essential to all learning and much more visible through it’s absence in online contexts. It must be designed for, embedded, curated, and valued. </a:t>
            </a:r>
          </a:p>
          <a:p>
            <a:pPr marL="0" indent="0">
              <a:buNone/>
            </a:pPr>
            <a:endParaRPr lang="en-GB" sz="2800" dirty="0" smtClean="0"/>
          </a:p>
          <a:p>
            <a:pPr marL="0" indent="0">
              <a:buNone/>
            </a:pPr>
            <a:r>
              <a:rPr lang="en-GB" sz="2800" dirty="0" smtClean="0"/>
              <a:t>As a final activity, please </a:t>
            </a:r>
            <a:r>
              <a:rPr lang="en-GB" sz="2800" b="1" dirty="0" smtClean="0"/>
              <a:t>post</a:t>
            </a:r>
            <a:r>
              <a:rPr lang="en-GB" sz="2800" dirty="0" smtClean="0"/>
              <a:t> in the chat </a:t>
            </a:r>
            <a:r>
              <a:rPr lang="en-GB" sz="2800" b="1" dirty="0" smtClean="0"/>
              <a:t>two</a:t>
            </a:r>
            <a:r>
              <a:rPr lang="en-GB" sz="2800" dirty="0" smtClean="0"/>
              <a:t> </a:t>
            </a:r>
            <a:r>
              <a:rPr lang="en-GB" sz="2800" b="1" dirty="0" smtClean="0"/>
              <a:t>things</a:t>
            </a:r>
            <a:r>
              <a:rPr lang="en-GB" sz="2800" dirty="0" smtClean="0"/>
              <a:t> you will do to </a:t>
            </a:r>
            <a:r>
              <a:rPr lang="en-GB" sz="2800" b="1" dirty="0" smtClean="0"/>
              <a:t>facilitate engagement</a:t>
            </a:r>
            <a:r>
              <a:rPr lang="en-GB" sz="2800" dirty="0" smtClean="0"/>
              <a:t> or some </a:t>
            </a:r>
            <a:r>
              <a:rPr lang="en-GB" sz="2800" b="1" dirty="0" smtClean="0"/>
              <a:t>themes</a:t>
            </a:r>
            <a:r>
              <a:rPr lang="en-GB" sz="2800" dirty="0" smtClean="0"/>
              <a:t> from today you want to think over.</a:t>
            </a:r>
          </a:p>
          <a:p>
            <a:pPr marL="0" indent="0">
              <a:buNone/>
            </a:pPr>
            <a:endParaRPr lang="en-GB" sz="2800" dirty="0"/>
          </a:p>
          <a:p>
            <a:pPr marL="0" indent="0">
              <a:buNone/>
            </a:pPr>
            <a:endParaRPr lang="en-GB" dirty="0" smtClean="0"/>
          </a:p>
        </p:txBody>
      </p:sp>
      <p:pic>
        <p:nvPicPr>
          <p:cNvPr id="4" name="Picture 3"/>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200" y="24775"/>
            <a:ext cx="7975330" cy="996503"/>
          </a:xfrm>
        </p:spPr>
        <p:txBody>
          <a:bodyPr>
            <a:noAutofit/>
          </a:bodyPr>
          <a:lstStyle/>
          <a:p>
            <a:pPr algn="l"/>
            <a:r>
              <a:rPr lang="en-US" sz="2800" b="1" cap="all" dirty="0" smtClean="0">
                <a:solidFill>
                  <a:srgbClr val="C00000"/>
                </a:solidFill>
                <a:cs typeface="Calibri"/>
              </a:rPr>
              <a:t>Review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92129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24119"/>
          <a:stretch/>
        </p:blipFill>
        <p:spPr>
          <a:xfrm>
            <a:off x="-79828" y="-1328240"/>
            <a:ext cx="9325429" cy="4719848"/>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2"/>
          <p:cNvSpPr txBox="1">
            <a:spLocks/>
          </p:cNvSpPr>
          <p:nvPr/>
        </p:nvSpPr>
        <p:spPr>
          <a:xfrm>
            <a:off x="2456823" y="4837602"/>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Visit us</a:t>
            </a:r>
            <a:endParaRPr lang="en-US" sz="2400" b="1" cap="all" dirty="0">
              <a:solidFill>
                <a:srgbClr val="000044"/>
              </a:solidFill>
              <a:cs typeface="DIN-Regular"/>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1941" y="4571019"/>
            <a:ext cx="984882" cy="98488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00965" y="5905716"/>
            <a:ext cx="2342070" cy="500977"/>
          </a:xfrm>
          <a:prstGeom prst="rect">
            <a:avLst/>
          </a:prstGeom>
        </p:spPr>
      </p:pic>
      <p:sp>
        <p:nvSpPr>
          <p:cNvPr id="34" name="Rectangle 33"/>
          <p:cNvSpPr/>
          <p:nvPr/>
        </p:nvSpPr>
        <p:spPr>
          <a:xfrm>
            <a:off x="2198074" y="2828773"/>
            <a:ext cx="4732741" cy="1146627"/>
          </a:xfrm>
          <a:prstGeom prst="rect">
            <a:avLst/>
          </a:prstGeom>
          <a:solidFill>
            <a:srgbClr val="00054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itle 1"/>
          <p:cNvSpPr txBox="1">
            <a:spLocks/>
          </p:cNvSpPr>
          <p:nvPr/>
        </p:nvSpPr>
        <p:spPr>
          <a:xfrm>
            <a:off x="685800" y="2632672"/>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cap="all" dirty="0" smtClean="0">
                <a:solidFill>
                  <a:schemeClr val="bg1"/>
                </a:solidFill>
                <a:latin typeface="Calibri"/>
                <a:cs typeface="Calibri"/>
              </a:rPr>
              <a:t>THANK YOU</a:t>
            </a:r>
            <a:endParaRPr lang="en-US" sz="6000" b="1" cap="all" spc="300" dirty="0">
              <a:solidFill>
                <a:schemeClr val="bg1"/>
              </a:solidFill>
              <a:latin typeface="Calibri"/>
              <a:cs typeface="Calibri"/>
            </a:endParaRPr>
          </a:p>
        </p:txBody>
      </p:sp>
      <p:sp>
        <p:nvSpPr>
          <p:cNvPr id="35" name="Rectangle 34"/>
          <p:cNvSpPr/>
          <p:nvPr/>
        </p:nvSpPr>
        <p:spPr>
          <a:xfrm>
            <a:off x="2559433"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Subtitle 2"/>
          <p:cNvSpPr txBox="1">
            <a:spLocks/>
          </p:cNvSpPr>
          <p:nvPr/>
        </p:nvSpPr>
        <p:spPr>
          <a:xfrm>
            <a:off x="6649477" y="4830345"/>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FOLLOW us</a:t>
            </a:r>
            <a:endParaRPr lang="en-US" sz="2400" b="1" cap="all" dirty="0">
              <a:solidFill>
                <a:srgbClr val="000044"/>
              </a:solidFill>
              <a:cs typeface="DIN-Regular"/>
            </a:endParaRPr>
          </a:p>
        </p:txBody>
      </p:sp>
      <p:sp>
        <p:nvSpPr>
          <p:cNvPr id="37" name="Rectangle 36"/>
          <p:cNvSpPr/>
          <p:nvPr/>
        </p:nvSpPr>
        <p:spPr>
          <a:xfrm>
            <a:off x="6752087"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26" name="Group 25"/>
          <p:cNvGrpSpPr/>
          <p:nvPr/>
        </p:nvGrpSpPr>
        <p:grpSpPr>
          <a:xfrm>
            <a:off x="5621188" y="4571019"/>
            <a:ext cx="1037081" cy="974527"/>
            <a:chOff x="7496912" y="3906329"/>
            <a:chExt cx="1093174" cy="1027237"/>
          </a:xfrm>
        </p:grpSpPr>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r="51558" b="75832"/>
            <a:stretch/>
          </p:blipFill>
          <p:spPr>
            <a:xfrm>
              <a:off x="7496912" y="3906329"/>
              <a:ext cx="1093174" cy="531499"/>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48522" t="-22" r="27371" b="76543"/>
            <a:stretch/>
          </p:blipFill>
          <p:spPr>
            <a:xfrm>
              <a:off x="7505704" y="4441198"/>
              <a:ext cx="518747" cy="492368"/>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25036" t="23779" r="51266" b="51483"/>
            <a:stretch/>
          </p:blipFill>
          <p:spPr>
            <a:xfrm>
              <a:off x="8078919" y="4414820"/>
              <a:ext cx="509954" cy="518746"/>
            </a:xfrm>
            <a:prstGeom prst="rect">
              <a:avLst/>
            </a:prstGeom>
          </p:spPr>
        </p:pic>
      </p:grpSp>
      <p:sp>
        <p:nvSpPr>
          <p:cNvPr id="17" name="Subtitle 2"/>
          <p:cNvSpPr txBox="1">
            <a:spLocks/>
          </p:cNvSpPr>
          <p:nvPr/>
        </p:nvSpPr>
        <p:spPr>
          <a:xfrm>
            <a:off x="2462221"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dirty="0" smtClean="0">
                <a:solidFill>
                  <a:srgbClr val="FFFF00"/>
                </a:solidFill>
                <a:cs typeface="DIN-Regular"/>
                <a:hlinkClick r:id="rId7"/>
              </a:rPr>
              <a:t>www.xjtlu.edu.cn</a:t>
            </a:r>
            <a:endParaRPr lang="en-US" sz="1100" b="1" cap="all" dirty="0">
              <a:solidFill>
                <a:srgbClr val="FFFF00"/>
              </a:solidFill>
              <a:cs typeface="DIN-Regular"/>
            </a:endParaRPr>
          </a:p>
        </p:txBody>
      </p:sp>
      <p:sp>
        <p:nvSpPr>
          <p:cNvPr id="19" name="Subtitle 2"/>
          <p:cNvSpPr txBox="1">
            <a:spLocks/>
          </p:cNvSpPr>
          <p:nvPr/>
        </p:nvSpPr>
        <p:spPr>
          <a:xfrm>
            <a:off x="6670473"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spc="50" dirty="0" smtClean="0">
                <a:solidFill>
                  <a:srgbClr val="BA55A0"/>
                </a:solidFill>
                <a:cs typeface="DIN-Regular"/>
              </a:rPr>
              <a:t>@xjtlu</a:t>
            </a:r>
            <a:endParaRPr lang="en-US" sz="1200" b="1" cap="all" spc="50" dirty="0">
              <a:solidFill>
                <a:srgbClr val="BA55A0"/>
              </a:solidFill>
              <a:cs typeface="DIN-Regular"/>
            </a:endParaRPr>
          </a:p>
        </p:txBody>
      </p:sp>
    </p:spTree>
    <p:extLst>
      <p:ext uri="{BB962C8B-B14F-4D97-AF65-F5344CB8AC3E}">
        <p14:creationId xmlns:p14="http://schemas.microsoft.com/office/powerpoint/2010/main" val="3178377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784976" cy="5616624"/>
          </a:xfrm>
        </p:spPr>
        <p:txBody>
          <a:bodyPr>
            <a:normAutofit/>
          </a:bodyPr>
          <a:lstStyle/>
          <a:p>
            <a:pPr marL="0" indent="0">
              <a:buNone/>
            </a:pPr>
            <a:r>
              <a:rPr lang="en-GB" sz="2800" dirty="0" smtClean="0"/>
              <a:t>There are a few common models for conceptualising student engagement, but to begin I would like your ideas. </a:t>
            </a:r>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smtClean="0"/>
          </a:p>
          <a:p>
            <a:pPr marL="0" indent="0">
              <a:buNone/>
            </a:pPr>
            <a:r>
              <a:rPr lang="en-GB" sz="2800" dirty="0" smtClean="0"/>
              <a:t>Please </a:t>
            </a:r>
            <a:r>
              <a:rPr lang="en-GB" sz="2800" b="1" dirty="0" smtClean="0"/>
              <a:t>post</a:t>
            </a:r>
            <a:r>
              <a:rPr lang="en-GB" sz="2800" dirty="0" smtClean="0"/>
              <a:t> in the chat a few </a:t>
            </a:r>
            <a:r>
              <a:rPr lang="en-GB" sz="2800" b="1" dirty="0" smtClean="0"/>
              <a:t>ideas</a:t>
            </a:r>
            <a:r>
              <a:rPr lang="en-GB" sz="2800" dirty="0" smtClean="0"/>
              <a:t> about what student engagement is, what engaged </a:t>
            </a:r>
            <a:r>
              <a:rPr lang="en-GB" sz="2800" b="1" dirty="0" smtClean="0"/>
              <a:t>students</a:t>
            </a:r>
            <a:r>
              <a:rPr lang="en-GB" sz="2800" dirty="0" smtClean="0"/>
              <a:t> </a:t>
            </a:r>
            <a:r>
              <a:rPr lang="en-GB" sz="2800" b="1" dirty="0" smtClean="0"/>
              <a:t>do</a:t>
            </a:r>
            <a:r>
              <a:rPr lang="en-GB" sz="2800" dirty="0" smtClean="0"/>
              <a:t>, or what </a:t>
            </a:r>
            <a:r>
              <a:rPr lang="en-GB" sz="2800" b="1" dirty="0" smtClean="0"/>
              <a:t>factors </a:t>
            </a:r>
            <a:r>
              <a:rPr lang="en-GB" sz="2800" dirty="0" smtClean="0"/>
              <a:t>are involved with student engagement.</a:t>
            </a:r>
          </a:p>
          <a:p>
            <a:pPr marL="0" indent="0">
              <a:buNone/>
            </a:pPr>
            <a:endParaRPr lang="en-GB" dirty="0"/>
          </a:p>
        </p:txBody>
      </p:sp>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262" y="2128402"/>
            <a:ext cx="3672407" cy="256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57200" y="24775"/>
            <a:ext cx="7975330" cy="996503"/>
          </a:xfrm>
        </p:spPr>
        <p:txBody>
          <a:bodyPr>
            <a:noAutofit/>
          </a:bodyPr>
          <a:lstStyle/>
          <a:p>
            <a:pPr algn="l"/>
            <a:r>
              <a:rPr lang="en-US" sz="2800" b="1" cap="all" dirty="0" smtClean="0">
                <a:solidFill>
                  <a:srgbClr val="C00000"/>
                </a:solidFill>
                <a:cs typeface="Calibri"/>
              </a:rPr>
              <a:t>How do we conceptualise engagement?</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2528736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464495"/>
          </a:xfrm>
        </p:spPr>
        <p:txBody>
          <a:bodyPr>
            <a:normAutofit fontScale="92500" lnSpcReduction="10000"/>
          </a:bodyPr>
          <a:lstStyle/>
          <a:p>
            <a:pPr marL="0" indent="0">
              <a:buNone/>
            </a:pPr>
            <a:r>
              <a:rPr lang="en-GB" sz="2800" dirty="0" smtClean="0"/>
              <a:t>“Student </a:t>
            </a:r>
            <a:r>
              <a:rPr lang="en-GB" sz="2800" dirty="0"/>
              <a:t>engagement is the energy and effort that students employ within their learning community, observable via any number of behavioural, cognitive or affective indicators across a continuum. </a:t>
            </a:r>
            <a:br>
              <a:rPr lang="en-GB" sz="2800" dirty="0"/>
            </a:br>
            <a:endParaRPr lang="en-GB" sz="2800" dirty="0" smtClean="0"/>
          </a:p>
          <a:p>
            <a:pPr marL="0" indent="0">
              <a:buNone/>
            </a:pPr>
            <a:r>
              <a:rPr lang="en-GB" sz="2800" dirty="0" smtClean="0">
                <a:solidFill>
                  <a:schemeClr val="bg2"/>
                </a:solidFill>
              </a:rPr>
              <a:t>“It </a:t>
            </a:r>
            <a:r>
              <a:rPr lang="en-GB" sz="2800" dirty="0">
                <a:solidFill>
                  <a:schemeClr val="bg2"/>
                </a:solidFill>
              </a:rPr>
              <a:t>is shaped by a range of structural and internal influences, including the complex interplay of relationships, learning activities and the learning environment. The more students are engaged and empowered within their learning community, the more likely they are to channel that energy back into their learning, leading to a range of short and long term outcomes, that can likewise further fuel engagement</a:t>
            </a:r>
            <a:r>
              <a:rPr lang="en-GB" sz="2800" dirty="0" smtClean="0">
                <a:solidFill>
                  <a:schemeClr val="bg2"/>
                </a:solidFill>
              </a:rPr>
              <a:t>.”</a:t>
            </a:r>
            <a:endParaRPr lang="en-GB" dirty="0">
              <a:solidFill>
                <a:schemeClr val="bg2"/>
              </a:solidFill>
            </a:endParaRPr>
          </a:p>
        </p:txBody>
      </p:sp>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995936" y="5805264"/>
            <a:ext cx="4824536" cy="461665"/>
          </a:xfrm>
          <a:prstGeom prst="rect">
            <a:avLst/>
          </a:prstGeom>
          <a:noFill/>
        </p:spPr>
        <p:txBody>
          <a:bodyPr wrap="square" rtlCol="0">
            <a:spAutoFit/>
          </a:bodyPr>
          <a:lstStyle/>
          <a:p>
            <a:r>
              <a:rPr lang="en-GB" sz="1200" dirty="0"/>
              <a:t>Bond et al. International Journal of Educational Technology in Higher Education (2020) 17:2 https://doi.org/10.1186/s41239-019-0176-8</a:t>
            </a:r>
          </a:p>
        </p:txBody>
      </p:sp>
      <p:sp>
        <p:nvSpPr>
          <p:cNvPr id="9" name="Title 1"/>
          <p:cNvSpPr>
            <a:spLocks noGrp="1"/>
          </p:cNvSpPr>
          <p:nvPr>
            <p:ph type="title"/>
          </p:nvPr>
        </p:nvSpPr>
        <p:spPr>
          <a:xfrm>
            <a:off x="457200" y="24775"/>
            <a:ext cx="7975330" cy="996503"/>
          </a:xfrm>
        </p:spPr>
        <p:txBody>
          <a:bodyPr>
            <a:noAutofit/>
          </a:bodyPr>
          <a:lstStyle/>
          <a:p>
            <a:pPr algn="l"/>
            <a:r>
              <a:rPr lang="en-US" sz="2800" b="1" cap="all" dirty="0" smtClean="0">
                <a:solidFill>
                  <a:srgbClr val="C00000"/>
                </a:solidFill>
                <a:cs typeface="Calibri"/>
              </a:rPr>
              <a:t>Student engagement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156023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1278"/>
            <a:ext cx="8229600" cy="4567961"/>
          </a:xfrm>
        </p:spPr>
        <p:txBody>
          <a:bodyPr>
            <a:normAutofit fontScale="85000" lnSpcReduction="20000"/>
          </a:bodyPr>
          <a:lstStyle/>
          <a:p>
            <a:pPr marL="0" indent="0">
              <a:buNone/>
            </a:pPr>
            <a:r>
              <a:rPr lang="en-GB" sz="2800" dirty="0" smtClean="0">
                <a:solidFill>
                  <a:schemeClr val="bg2"/>
                </a:solidFill>
              </a:rPr>
              <a:t>“Student </a:t>
            </a:r>
            <a:r>
              <a:rPr lang="en-GB" sz="2800" dirty="0">
                <a:solidFill>
                  <a:schemeClr val="bg2"/>
                </a:solidFill>
              </a:rPr>
              <a:t>engagement is the energy and effort that students employ within their learning community, observable via any number of behavioural, cognitive or affective indicators across a continuum. </a:t>
            </a:r>
            <a:endParaRPr lang="en-GB" sz="2800" dirty="0" smtClean="0">
              <a:solidFill>
                <a:schemeClr val="bg2"/>
              </a:solidFill>
            </a:endParaRPr>
          </a:p>
          <a:p>
            <a:pPr marL="0" indent="0">
              <a:buNone/>
            </a:pPr>
            <a:r>
              <a:rPr lang="en-GB" sz="2800" dirty="0"/>
              <a:t/>
            </a:r>
            <a:br>
              <a:rPr lang="en-GB" sz="2800" dirty="0"/>
            </a:br>
            <a:endParaRPr lang="en-GB" sz="2800" dirty="0" smtClean="0"/>
          </a:p>
          <a:p>
            <a:pPr marL="0" indent="0">
              <a:buNone/>
            </a:pPr>
            <a:r>
              <a:rPr lang="en-GB" sz="3000" dirty="0" smtClean="0"/>
              <a:t>“It </a:t>
            </a:r>
            <a:r>
              <a:rPr lang="en-GB" sz="3000" dirty="0"/>
              <a:t>is shaped by a range of structural and internal influences, including the complex interplay of relationships, learning activities and the learning environment. The more students are engaged and empowered within their learning community, the more likely they are to channel that energy back into their learning, leading to a range of short and long term outcomes, that can likewise further fuel engagement</a:t>
            </a:r>
            <a:r>
              <a:rPr lang="en-GB" sz="3000" dirty="0" smtClean="0"/>
              <a:t>.”</a:t>
            </a:r>
            <a:endParaRPr lang="en-GB" sz="3000" dirty="0"/>
          </a:p>
        </p:txBody>
      </p:sp>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995936" y="5805264"/>
            <a:ext cx="4824536" cy="461665"/>
          </a:xfrm>
          <a:prstGeom prst="rect">
            <a:avLst/>
          </a:prstGeom>
          <a:noFill/>
        </p:spPr>
        <p:txBody>
          <a:bodyPr wrap="square" rtlCol="0">
            <a:spAutoFit/>
          </a:bodyPr>
          <a:lstStyle/>
          <a:p>
            <a:r>
              <a:rPr lang="en-GB" sz="1200" dirty="0"/>
              <a:t>Bond et al. International Journal of Educational Technology in Higher Education (2020) 17:2 https://doi.org/10.1186/s41239-019-0176-8</a:t>
            </a:r>
          </a:p>
        </p:txBody>
      </p:sp>
      <p:sp>
        <p:nvSpPr>
          <p:cNvPr id="8"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Student engagement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382418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922328"/>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67785" y="1021278"/>
            <a:ext cx="8229600" cy="5228902"/>
          </a:xfrm>
        </p:spPr>
        <p:txBody>
          <a:bodyPr>
            <a:normAutofit/>
          </a:bodyPr>
          <a:lstStyle/>
          <a:p>
            <a:pPr marL="0" indent="0">
              <a:buNone/>
            </a:pPr>
            <a:r>
              <a:rPr lang="en-GB" sz="2800" dirty="0" smtClean="0"/>
              <a:t>“</a:t>
            </a:r>
            <a:r>
              <a:rPr lang="en-GB" sz="2800" dirty="0"/>
              <a:t>Online learners, perhaps more so </a:t>
            </a:r>
            <a:r>
              <a:rPr lang="en-GB" sz="2800" dirty="0" smtClean="0"/>
              <a:t>than face-to-face </a:t>
            </a:r>
            <a:r>
              <a:rPr lang="en-GB" sz="2800" dirty="0"/>
              <a:t>learners, need deliberately orchestrated, multiple opportunities to </a:t>
            </a:r>
            <a:r>
              <a:rPr lang="en-GB" sz="2800" dirty="0" smtClean="0"/>
              <a:t>engage with </a:t>
            </a:r>
            <a:r>
              <a:rPr lang="en-GB" sz="2800" dirty="0"/>
              <a:t>others so that expression, development, tolerance and recognition of their </a:t>
            </a:r>
            <a:r>
              <a:rPr lang="en-GB" sz="2800" dirty="0" smtClean="0"/>
              <a:t>diverse identities </a:t>
            </a:r>
            <a:r>
              <a:rPr lang="en-GB" sz="2800" dirty="0"/>
              <a:t>may in part compensate for any lack felt by not having a physical presence</a:t>
            </a:r>
            <a:r>
              <a:rPr lang="en-GB" sz="2800" dirty="0" smtClean="0"/>
              <a:t>.”</a:t>
            </a:r>
            <a:endParaRPr lang="en-GB" sz="2800" dirty="0"/>
          </a:p>
        </p:txBody>
      </p:sp>
      <p:sp>
        <p:nvSpPr>
          <p:cNvPr id="4" name="Rectangle 3"/>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6012160" y="4797152"/>
            <a:ext cx="2880320" cy="1569660"/>
          </a:xfrm>
          <a:prstGeom prst="rect">
            <a:avLst/>
          </a:prstGeom>
          <a:noFill/>
        </p:spPr>
        <p:txBody>
          <a:bodyPr wrap="square" rtlCol="0">
            <a:spAutoFit/>
          </a:bodyPr>
          <a:lstStyle/>
          <a:p>
            <a:r>
              <a:rPr lang="en-GB" sz="1200" dirty="0"/>
              <a:t>Delahunty, J., Verenikina, I., &amp; Jones, P. (2014). Socio-emotional connections: Identity, belonging and learning in online interactions. A literature review. Technology, Pedagogy and Education, 23(2), 243–265. https://doi.org/10.1080/1475939X.</a:t>
            </a:r>
          </a:p>
          <a:p>
            <a:r>
              <a:rPr lang="en-GB" sz="1200" dirty="0"/>
              <a:t>2013.813405.</a:t>
            </a:r>
          </a:p>
        </p:txBody>
      </p:sp>
      <p:sp>
        <p:nvSpPr>
          <p:cNvPr id="7"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Orchestrating engagement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256528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648" y="1412776"/>
            <a:ext cx="591997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196752"/>
            <a:ext cx="5338936" cy="5285184"/>
          </a:xfrm>
        </p:spPr>
        <p:txBody>
          <a:bodyPr>
            <a:normAutofit fontScale="92500" lnSpcReduction="10000"/>
          </a:bodyPr>
          <a:lstStyle/>
          <a:p>
            <a:pPr marL="0" indent="0">
              <a:buNone/>
            </a:pPr>
            <a:r>
              <a:rPr lang="en-GB" sz="2800" dirty="0"/>
              <a:t>Fredericks, Blumenfeld and Paris (2004) identify three dimensions of engagement</a:t>
            </a:r>
            <a:r>
              <a:rPr lang="en-GB" sz="2800" dirty="0" smtClean="0"/>
              <a:t>:</a:t>
            </a:r>
          </a:p>
          <a:p>
            <a:pPr marL="0" indent="0">
              <a:buNone/>
            </a:pPr>
            <a:endParaRPr lang="en-GB" sz="2800" dirty="0"/>
          </a:p>
          <a:p>
            <a:r>
              <a:rPr lang="en-GB" sz="2800" b="1" dirty="0"/>
              <a:t>behavioural engagement:</a:t>
            </a:r>
            <a:r>
              <a:rPr lang="en-GB" sz="2800" dirty="0"/>
              <a:t> students’ participation in </a:t>
            </a:r>
            <a:r>
              <a:rPr lang="en-GB" sz="2800" dirty="0" smtClean="0"/>
              <a:t>school activities</a:t>
            </a:r>
            <a:endParaRPr lang="en-GB" sz="2800" dirty="0"/>
          </a:p>
          <a:p>
            <a:r>
              <a:rPr lang="en-GB" sz="2800" b="1" dirty="0"/>
              <a:t>emotional engagement: </a:t>
            </a:r>
            <a:r>
              <a:rPr lang="en-GB" sz="2800" dirty="0"/>
              <a:t>students’ emotional </a:t>
            </a:r>
            <a:r>
              <a:rPr lang="en-GB" sz="2800" dirty="0" smtClean="0"/>
              <a:t>reactions and belonging </a:t>
            </a:r>
            <a:r>
              <a:rPr lang="en-GB" sz="2800" dirty="0"/>
              <a:t>in the classroom and </a:t>
            </a:r>
            <a:r>
              <a:rPr lang="en-GB" sz="2800" dirty="0" smtClean="0"/>
              <a:t>school</a:t>
            </a:r>
          </a:p>
          <a:p>
            <a:r>
              <a:rPr lang="en-GB" sz="2800" b="1" dirty="0" smtClean="0"/>
              <a:t>cognitive </a:t>
            </a:r>
            <a:r>
              <a:rPr lang="en-GB" sz="2800" b="1" dirty="0"/>
              <a:t>engagement: </a:t>
            </a:r>
            <a:r>
              <a:rPr lang="en-GB" sz="2800" dirty="0"/>
              <a:t>students’ investment in their learning </a:t>
            </a:r>
            <a:r>
              <a:rPr lang="en-GB" sz="2800" dirty="0" smtClean="0"/>
              <a:t>(contribution, motivation </a:t>
            </a:r>
            <a:r>
              <a:rPr lang="en-GB" sz="2800" dirty="0"/>
              <a:t>and self-regulation).</a:t>
            </a:r>
          </a:p>
          <a:p>
            <a:pPr marL="0" indent="0">
              <a:buNone/>
            </a:pPr>
            <a:endParaRPr lang="en-GB" dirty="0"/>
          </a:p>
        </p:txBody>
      </p:sp>
      <p:pic>
        <p:nvPicPr>
          <p:cNvPr id="4" name="Picture 3"/>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486212" y="5085184"/>
            <a:ext cx="2304256" cy="1200329"/>
          </a:xfrm>
          <a:prstGeom prst="rect">
            <a:avLst/>
          </a:prstGeom>
          <a:noFill/>
        </p:spPr>
        <p:txBody>
          <a:bodyPr wrap="square" rtlCol="0">
            <a:spAutoFit/>
          </a:bodyPr>
          <a:lstStyle/>
          <a:p>
            <a:r>
              <a:rPr lang="en-GB" sz="1200" dirty="0"/>
              <a:t>Fredericks, J. A., Blumenfeld, P. C. &amp; Paris, A. H. (2004). School engagement: potential of the concept, state of the evidence. Review of Educational Research, 74, 59-109.</a:t>
            </a:r>
          </a:p>
        </p:txBody>
      </p:sp>
      <p:sp>
        <p:nvSpPr>
          <p:cNvPr id="8"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Fredericks, Blumenfeld &amp; paris (2004) Model of  engagement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4013384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 y="908720"/>
            <a:ext cx="9144000" cy="565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07504" y="128241"/>
            <a:ext cx="9036496"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Kahu’s (2013) Conceptual framework for engagement </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1550541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12331</TotalTime>
  <Words>3944</Words>
  <Application>Microsoft Office PowerPoint</Application>
  <PresentationFormat>On-screen Show (4:3)</PresentationFormat>
  <Paragraphs>337</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Student engagement in online learning</vt:lpstr>
      <vt:lpstr>disclaimer</vt:lpstr>
      <vt:lpstr>Objectives </vt:lpstr>
      <vt:lpstr>How do we conceptualise engagement?</vt:lpstr>
      <vt:lpstr>Student engagement </vt:lpstr>
      <vt:lpstr>PowerPoint Presentation</vt:lpstr>
      <vt:lpstr>PowerPoint Presentation</vt:lpstr>
      <vt:lpstr>PowerPoint Presentation</vt:lpstr>
      <vt:lpstr>PowerPoint Presentation</vt:lpstr>
      <vt:lpstr>engagement online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Physical interaction</vt:lpstr>
      <vt:lpstr>Physical interaction</vt:lpstr>
      <vt:lpstr>PowerPoint Presentation</vt:lpstr>
      <vt:lpstr>PowerPoint Presentation</vt:lpstr>
      <vt:lpstr>Review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dc:creator>
  <cp:lastModifiedBy>Julie</cp:lastModifiedBy>
  <cp:revision>65</cp:revision>
  <dcterms:created xsi:type="dcterms:W3CDTF">2020-06-05T06:25:45Z</dcterms:created>
  <dcterms:modified xsi:type="dcterms:W3CDTF">2020-07-02T03:46:24Z</dcterms:modified>
</cp:coreProperties>
</file>