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300" r:id="rId5"/>
    <p:sldId id="282" r:id="rId6"/>
    <p:sldId id="405" r:id="rId7"/>
    <p:sldId id="373" r:id="rId8"/>
    <p:sldId id="349" r:id="rId9"/>
    <p:sldId id="407" r:id="rId10"/>
    <p:sldId id="422" r:id="rId11"/>
    <p:sldId id="423" r:id="rId12"/>
    <p:sldId id="410" r:id="rId13"/>
    <p:sldId id="411" r:id="rId14"/>
    <p:sldId id="412" r:id="rId15"/>
    <p:sldId id="413" r:id="rId16"/>
    <p:sldId id="425" r:id="rId17"/>
    <p:sldId id="414" r:id="rId18"/>
    <p:sldId id="415" r:id="rId19"/>
    <p:sldId id="416" r:id="rId20"/>
    <p:sldId id="402" r:id="rId21"/>
    <p:sldId id="418" r:id="rId22"/>
    <p:sldId id="419" r:id="rId23"/>
    <p:sldId id="420" r:id="rId24"/>
    <p:sldId id="421" r:id="rId25"/>
    <p:sldId id="409" r:id="rId26"/>
    <p:sldId id="426" r:id="rId27"/>
    <p:sldId id="427" r:id="rId28"/>
    <p:sldId id="408" r:id="rId29"/>
    <p:sldId id="275" r:id="rId30"/>
    <p:sldId id="31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D200FE"/>
    <a:srgbClr val="000044"/>
    <a:srgbClr val="000544"/>
    <a:srgbClr val="CE57C1"/>
    <a:srgbClr val="0000FE"/>
    <a:srgbClr val="1AC3B9"/>
    <a:srgbClr val="18B4AB"/>
    <a:srgbClr val="1FD9CF"/>
    <a:srgbClr val="023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87464" autoAdjust="0"/>
  </p:normalViewPr>
  <p:slideViewPr>
    <p:cSldViewPr snapToGrid="0" snapToObjects="1">
      <p:cViewPr>
        <p:scale>
          <a:sx n="64" d="100"/>
          <a:sy n="64" d="100"/>
        </p:scale>
        <p:origin x="-2280"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5/8/2020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ogle.com/imgres?imgurl=https://static.fox2detroit.com/www.fox2detroit.com/content/uploads/2020/02/FaceMasks__banner__GettyImages.jpg&amp;imgrefurl=https://www.fox2detroit.com/news/coronavirus-outbreak-fear-sparks-global-rush-to-buy-face-masks&amp;tbnid=qHrm4-HZg1wtHM&amp;vet=12ahUKEwiFhvCZ34DoAhX7AzQIHX9XB7QQMygMegUIARDQAw..i&amp;docid=-rLJxIySeiPExM&amp;w=1280&amp;h=720&amp;itg=1&amp;q=surgical%20masks&amp;ved=2ahUKEwiFhvCZ34DoAhX7AzQIHX9XB7QQMygMegUIARDQAw"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heconversation.com/flu-lasts-for-more-than-an-hour-in-air-and-on-surfaces-why-cleaning-can-really-help-9782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vusd.k12.ca.us/Page/2738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uto.economictimes.indiatimes.com/news/industry/for-businesses-virus-in-china-fans-fear-and-uncertainty/7361461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hina.org.cn/china/Off_the_Wire/2020-02/12/content_75697333.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daa.org/learn-from-us/from-the-experts/blog-posts/consumer/anxiety-wont-kill-yo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imh.nih.gov/health/topics/depression/index.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mh.nih.gov/health/topics/depression/index.s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alth.harvard.edu/blog/anxiety-what-it-is-what-to-do-201806011395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uffer.com/state-of-remote-work-201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imgres?imgurl=https://cdn.vox-cdn.com/thumbor/V2iU2N1Czmn_jU_pBdqSLvu7zrk=/0x0:6048x4024/1200x800/filters:focal(2541x1529:3507x2495)/cdn.vox-cdn.com/uploads/chorus_image/image/66172815/1196686205.jpg.14.jpg&amp;imgrefurl=https://www.vox.com/2020/1/27/21082354/coronavirus-outbreak-wuhan-china-early-on-lancet&amp;tbnid=oSIj95XCwePX9M&amp;vet=12ahUKEwjE6MG72IDoAhUWg54KHdujCOsQMygGegUIARDwAQ..i&amp;docid=Rc3UhO4Z4HOeIM&amp;w=1200&amp;h=800&amp;q=chinese%20pajamas%20COVID-19&amp;ved=2ahUKEwjE6MG72IDoAhUWg54KHdujCOsQMygGegUIARDwAQ"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ndependent.co.uk/life-style/health-and-families/coronavirus-anxiety-how-to-tackle-a9370106.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Macisas, A. (2020)</a:t>
            </a:r>
            <a:r>
              <a:rPr lang="en-GB" sz="1200" b="0" i="0" u="none" strike="noStrike" kern="1200" baseline="0" dirty="0" smtClean="0">
                <a:solidFill>
                  <a:schemeClr val="tx1"/>
                </a:solidFill>
                <a:effectLst/>
                <a:latin typeface="+mn-lt"/>
                <a:ea typeface="+mn-ea"/>
                <a:cs typeface="+mn-cs"/>
              </a:rPr>
              <a:t> </a:t>
            </a:r>
            <a:r>
              <a:rPr lang="en-GB" sz="1200" b="0" i="0" u="none" strike="noStrike" kern="1200" dirty="0" smtClean="0">
                <a:solidFill>
                  <a:schemeClr val="tx1"/>
                </a:solidFill>
                <a:effectLst/>
                <a:latin typeface="+mn-lt"/>
                <a:ea typeface="+mn-ea"/>
                <a:cs typeface="+mn-cs"/>
              </a:rPr>
              <a:t>WHO director calls on global leaders to ‘stop stigma and hate’ amid coronavirus epidemic. CNBC.com. [online] Available</a:t>
            </a:r>
            <a:r>
              <a:rPr lang="en-GB" sz="1200" b="0" i="0" u="none" strike="noStrike" kern="1200" baseline="0" dirty="0" smtClean="0">
                <a:solidFill>
                  <a:schemeClr val="tx1"/>
                </a:solidFill>
                <a:effectLst/>
                <a:latin typeface="+mn-lt"/>
                <a:ea typeface="+mn-ea"/>
                <a:cs typeface="+mn-cs"/>
              </a:rPr>
              <a:t> at: https://www.cnbc.com/2020/02/15/who-director-calls-on-global-leaders-to-stop-stigma-and-hate-amid-coronavirus-epidemic.html [Accessed : 5 March, 2020] </a:t>
            </a:r>
            <a:endParaRPr lang="en-US" sz="2400" b="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22478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Source: uhs.berkeley.edu/coronavirus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 are not constant, but these are close to most data,</a:t>
            </a:r>
            <a:r>
              <a:rPr lang="en-GB" baseline="0" dirty="0" smtClean="0"/>
              <a:t> which itself varies from source to source.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Source: uhs.berkeley.edu/coronavirus</a:t>
            </a:r>
          </a:p>
          <a:p>
            <a:r>
              <a:rPr lang="en-GB" sz="1200" b="0" i="0" u="none" strike="noStrike" kern="1200" baseline="0" dirty="0" smtClean="0">
                <a:solidFill>
                  <a:schemeClr val="tx1"/>
                </a:solidFill>
                <a:latin typeface="+mn-lt"/>
                <a:ea typeface="+mn-ea"/>
                <a:cs typeface="+mn-cs"/>
              </a:rPr>
              <a:t>Image: </a:t>
            </a:r>
            <a:r>
              <a:rPr lang="en-GB" dirty="0" smtClean="0">
                <a:hlinkClick r:id="rId3"/>
              </a:rPr>
              <a:t>https://www.google.com/imgres?imgurl=https%3A%2F%2Fstatic.fox2detroit.com%2Fwww.fox2detroit.com%2Fcontent%2Fuploads%2F2020%2F02%2FFaceMasks__banner__GettyImages.jpg&amp;imgrefurl=https%3A%2F%2Fwww.fox2detroit.com%2Fnews%2Fcoronavirus-outbreak-fear-sparks-global-rush-to-buy-face-masks&amp;tbnid=qHrm4-HZg1wtHM&amp;vet=12ahUKEwiFhvCZ34DoAhX7AzQIHX9XB7QQMygMegUIARDQAw..i&amp;docid=-rLJxIySeiPExM&amp;w=1280&amp;h=720&amp;itg=1&amp;q=surgical%20masks&amp;ved=2ahUKEwiFhvCZ34DoAhX7AzQIHX9XB7QQMygMegUIARDQAw</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https://theconversation.com/flu-lasts-for-more-than-an-hour-in-air-and-on-surfaces-why-cleaning-can-really-help-97823</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Source: uhs.berkeley.edu/coronavirus</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https://www.tvusd.k12.ca.us/Page/27388</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19</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smtClean="0"/>
              <a:t>NB: </a:t>
            </a:r>
            <a:r>
              <a:rPr lang="en-GB" sz="1200" dirty="0" smtClean="0"/>
              <a:t>I am not a heath care or mental health expert; although the information presented has been researched, the point is to create a space to share, not to provide definitive information.</a:t>
            </a:r>
            <a:endParaRPr lang="en-GB" sz="1200" b="1" dirty="0" smtClean="0"/>
          </a:p>
          <a:p>
            <a:r>
              <a:rPr lang="en-GB" dirty="0" smtClean="0"/>
              <a:t>Image:</a:t>
            </a:r>
            <a:r>
              <a:rPr lang="en-GB" baseline="0" dirty="0" smtClean="0"/>
              <a:t> </a:t>
            </a:r>
            <a:r>
              <a:rPr lang="en-GB" dirty="0" smtClean="0">
                <a:hlinkClick r:id="rId3"/>
              </a:rPr>
              <a:t>https://auto.economictimes.indiatimes.com/news/industry/for-businesses-virus-in-china-fans-fear-and-uncertainty/73614610</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Xinhua. (2020) </a:t>
            </a:r>
            <a:r>
              <a:rPr lang="en-GB" sz="1200" b="0" i="0" kern="1200" dirty="0" smtClean="0">
                <a:solidFill>
                  <a:schemeClr val="tx1"/>
                </a:solidFill>
                <a:effectLst/>
                <a:latin typeface="+mn-lt"/>
                <a:ea typeface="+mn-ea"/>
                <a:cs typeface="+mn-cs"/>
              </a:rPr>
              <a:t>Xinhua Headlines: Mental health services deployed across China in fight against epidemic. [online] Available at: </a:t>
            </a:r>
            <a:r>
              <a:rPr lang="en-GB" dirty="0" smtClean="0">
                <a:hlinkClick r:id="rId3"/>
              </a:rPr>
              <a:t>http://www.china.org.cn/china/Off_the_Wire/2020-02/12/content_75697333.htm </a:t>
            </a:r>
            <a:r>
              <a:rPr lang="en-GB" dirty="0" smtClean="0"/>
              <a:t> </a:t>
            </a:r>
            <a:r>
              <a:rPr lang="en-GB" sz="1200" b="0" i="0" kern="1200" dirty="0" smtClean="0">
                <a:solidFill>
                  <a:schemeClr val="tx1"/>
                </a:solidFill>
                <a:effectLst/>
                <a:latin typeface="+mn-lt"/>
                <a:ea typeface="+mn-ea"/>
                <a:cs typeface="+mn-cs"/>
              </a:rPr>
              <a:t>[Accessed March 4, 2020].</a:t>
            </a:r>
          </a:p>
          <a:p>
            <a:endParaRPr lang="en-GB" dirty="0" smtClean="0">
              <a:hlinkClick r:id="rId3"/>
            </a:endParaRPr>
          </a:p>
          <a:p>
            <a:r>
              <a:rPr lang="en-GB" dirty="0" smtClean="0">
                <a:hlinkClick r:id="rId3"/>
              </a:rPr>
              <a:t>http://www.china.org.cn/china/Off_the_Wire/2020-02/12/content_75697333.htm</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https://adaa.org/learn-from-us/from-the-experts/blog-posts/consumer/anxiety-wont-kill-you</a:t>
            </a:r>
            <a:endParaRPr lang="en-GB" dirty="0" smtClean="0"/>
          </a:p>
          <a:p>
            <a:r>
              <a:rPr lang="en-GB" dirty="0" smtClean="0"/>
              <a:t>Can add others</a:t>
            </a:r>
            <a:r>
              <a:rPr lang="en-GB" baseline="0" dirty="0" smtClean="0"/>
              <a:t> in chat, please.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Institute</a:t>
            </a:r>
            <a:r>
              <a:rPr lang="en-GB" baseline="0" dirty="0" smtClean="0"/>
              <a:t> for Mental Health. (2018) Depression [</a:t>
            </a:r>
            <a:r>
              <a:rPr lang="en-GB" dirty="0" smtClean="0"/>
              <a:t>Online] Available at: </a:t>
            </a:r>
            <a:r>
              <a:rPr lang="en-GB" dirty="0" smtClean="0">
                <a:hlinkClick r:id="rId3"/>
              </a:rPr>
              <a:t>https://www.nimh.nih.gov/health/topics/depression/index.shtml </a:t>
            </a:r>
            <a:r>
              <a:rPr lang="en-GB" dirty="0" smtClean="0"/>
              <a:t>[Accessed:</a:t>
            </a:r>
            <a:r>
              <a:rPr lang="en-GB" baseline="0" dirty="0" smtClean="0"/>
              <a:t> March 5, 2020]</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National Institute</a:t>
            </a:r>
            <a:r>
              <a:rPr lang="en-GB" baseline="0" dirty="0" smtClean="0"/>
              <a:t> for Mental Health. (2018) Depression [</a:t>
            </a:r>
            <a:r>
              <a:rPr lang="en-GB" dirty="0" smtClean="0"/>
              <a:t>Online] Available at: </a:t>
            </a:r>
            <a:r>
              <a:rPr lang="en-GB" dirty="0" smtClean="0">
                <a:hlinkClick r:id="rId3"/>
              </a:rPr>
              <a:t>https://www.nimh.nih.gov/health/topics/depression/index.shtml </a:t>
            </a:r>
            <a:r>
              <a:rPr lang="en-GB" dirty="0" smtClean="0"/>
              <a:t>[Accessed:</a:t>
            </a:r>
            <a:r>
              <a:rPr lang="en-GB" baseline="0" dirty="0" smtClean="0"/>
              <a:t> March 5, 2020]</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26</a:t>
            </a:fld>
            <a:endParaRPr lang="en-US" dirty="0"/>
          </a:p>
        </p:txBody>
      </p:sp>
    </p:spTree>
    <p:extLst>
      <p:ext uri="{BB962C8B-B14F-4D97-AF65-F5344CB8AC3E}">
        <p14:creationId xmlns:p14="http://schemas.microsoft.com/office/powerpoint/2010/main" val="4003096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27</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https://www.health.harvard.edu/blog/anxiety-what-it-is-what-to-do-2018060113955</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 METATEACHING – I assume that people will want the content, so I include the link here to reassure them that even if we chat the whole time about their concerns, they will still get it.</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https://buffer.com/state-of-remote-work-2019</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HK City Mental Health Alliance  </a:t>
            </a:r>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Visit www.cmhahk.orgfor further information.</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www.google.com/imgres?imgurl=https%3A%2F%2Fcdn.vox-cdn.com%2Fthumbor%2FV2iU2N1Czmn_jU_pBdqSLvu7zrk%3D%2F0x0%3A6048x4024%2F1200x800%2Ffilters%3Afocal(2541x1529%3A3507x2495)%2Fcdn.vox-cdn.com%2Fuploads%2Fchorus_image%2Fimage%2F66172815%2F1196686205.jpg.14.jpg&amp;imgrefurl=https%3A%2F%2Fwww.vox.com%2F2020%2F1%2F27%2F21082354%2Fcoronavirus-outbreak-wuhan-china-early-on-lancet&amp;tbnid=oSIj95XCwePX9M&amp;vet=12ahUKEwjE6MG72IDoAhUWg54KHdujCOsQMygGegUIARDwAQ..i&amp;docid=Rc3UhO4Z4HOeIM&amp;w=1200&amp;h=800&amp;q=chinese%20pajamas%20COVID-19&amp;ved=2ahUKEwjE6MG72IDoAhUWg54KHdujCOsQMygGegUIARDwAQ</a:t>
            </a:r>
            <a:r>
              <a:rPr lang="en-GB" dirty="0" smtClean="0"/>
              <a:t>.</a:t>
            </a:r>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Source: uhs.berkeley.edu/coronavirus</a:t>
            </a:r>
          </a:p>
          <a:p>
            <a:r>
              <a:rPr lang="en-GB" sz="1200" b="0" i="0" u="none" strike="noStrike" kern="1200" baseline="0" dirty="0" smtClean="0">
                <a:solidFill>
                  <a:schemeClr val="tx1"/>
                </a:solidFill>
                <a:latin typeface="+mn-lt"/>
                <a:ea typeface="+mn-ea"/>
                <a:cs typeface="+mn-cs"/>
              </a:rPr>
              <a:t>Image: Getty Images </a:t>
            </a:r>
            <a:r>
              <a:rPr lang="en-GB" dirty="0" smtClean="0">
                <a:hlinkClick r:id="rId3"/>
              </a:rPr>
              <a:t>https://www.independent.co.uk/life-style/health-and-families/coronavirus-anxiety-how-to-tackle-a9370106.html</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90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1B10-1EBC-FD4C-9140-0291364A5810}" type="datetimeFigureOut">
              <a:rPr lang="en-US" smtClean="0"/>
              <a:t>5/8/2020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harlie.reis@xjtlu.edu.cn"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jpg"/><Relationship Id="rId4" Type="http://schemas.openxmlformats.org/officeDocument/2006/relationships/hyperlink" Target="https://ice.xjtlu.edu.cn/course/view.php?id=1605&amp;section=1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www.xjtlu.edu.cn/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emf"/><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ice.xjtlu.edu.cn/course/view.php?id=1605&amp;section=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395"/>
            <a:ext cx="7772400" cy="2234273"/>
          </a:xfrm>
        </p:spPr>
        <p:txBody>
          <a:bodyPr>
            <a:noAutofit/>
          </a:bodyPr>
          <a:lstStyle/>
          <a:p>
            <a:r>
              <a:rPr lang="en-GB" sz="5400" b="1" dirty="0"/>
              <a:t>Pastoral Care for Students, Colleagues and Self during COVID-2019</a:t>
            </a:r>
            <a:endParaRPr lang="en-US" sz="5400" b="1" cap="all" dirty="0">
              <a:solidFill>
                <a:srgbClr val="000044"/>
              </a:solidFill>
              <a:latin typeface="+mn-lt"/>
              <a:cs typeface="DIN-Bold"/>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458" y="5819497"/>
            <a:ext cx="3356173" cy="717897"/>
          </a:xfrm>
          <a:prstGeom prst="rect">
            <a:avLst/>
          </a:prstGeom>
        </p:spPr>
      </p:pic>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87740" y="2903368"/>
            <a:ext cx="8385452" cy="1200329"/>
          </a:xfrm>
          <a:prstGeom prst="rect">
            <a:avLst/>
          </a:prstGeom>
          <a:noFill/>
          <a:ln w="3175" cmpd="sng">
            <a:solidFill>
              <a:schemeClr val="tx1"/>
            </a:solidFill>
          </a:ln>
        </p:spPr>
        <p:txBody>
          <a:bodyPr wrap="square" rtlCol="0">
            <a:spAutoFit/>
          </a:bodyPr>
          <a:lstStyle/>
          <a:p>
            <a:r>
              <a:rPr lang="en-GB" sz="2400" dirty="0" smtClean="0"/>
              <a:t>“It’s </a:t>
            </a:r>
            <a:r>
              <a:rPr lang="en-GB" sz="2400" dirty="0"/>
              <a:t>easy to blame, it’s easy to politicize, it’s harder to tackle a problem together and find solutions together</a:t>
            </a:r>
            <a:r>
              <a:rPr lang="en-GB" sz="2400" dirty="0" smtClean="0"/>
              <a:t>.”</a:t>
            </a:r>
            <a:endParaRPr lang="en-GB" sz="2400" dirty="0"/>
          </a:p>
          <a:p>
            <a:pPr algn="r"/>
            <a:r>
              <a:rPr lang="en-GB" sz="2400" dirty="0"/>
              <a:t>WHO Director-General Tedros Adhanom </a:t>
            </a:r>
            <a:r>
              <a:rPr lang="en-GB" sz="2400" dirty="0" smtClean="0"/>
              <a:t>Ghebreyesus</a:t>
            </a:r>
          </a:p>
        </p:txBody>
      </p:sp>
      <p:sp>
        <p:nvSpPr>
          <p:cNvPr id="4" name="TextBox 3"/>
          <p:cNvSpPr txBox="1"/>
          <p:nvPr/>
        </p:nvSpPr>
        <p:spPr>
          <a:xfrm>
            <a:off x="2399397" y="4619168"/>
            <a:ext cx="4362138" cy="1200329"/>
          </a:xfrm>
          <a:prstGeom prst="rect">
            <a:avLst/>
          </a:prstGeom>
          <a:noFill/>
        </p:spPr>
        <p:txBody>
          <a:bodyPr wrap="square" rtlCol="0">
            <a:spAutoFit/>
          </a:bodyPr>
          <a:lstStyle/>
          <a:p>
            <a:pPr algn="ctr"/>
            <a:r>
              <a:rPr lang="en-GB" dirty="0" smtClean="0"/>
              <a:t>Online Workshop/Webinar</a:t>
            </a:r>
          </a:p>
          <a:p>
            <a:pPr algn="ctr"/>
            <a:r>
              <a:rPr lang="en-GB" dirty="0"/>
              <a:t>Charlie Reis</a:t>
            </a:r>
          </a:p>
          <a:p>
            <a:pPr algn="ctr"/>
            <a:r>
              <a:rPr lang="en-GB" dirty="0" smtClean="0"/>
              <a:t>Director PGCert</a:t>
            </a:r>
          </a:p>
          <a:p>
            <a:pPr algn="ctr"/>
            <a:r>
              <a:rPr lang="en-GB" dirty="0" smtClean="0"/>
              <a:t>February 2020</a:t>
            </a:r>
            <a:endParaRPr lang="en-GB" dirty="0"/>
          </a:p>
        </p:txBody>
      </p:sp>
    </p:spTree>
    <p:extLst>
      <p:ext uri="{BB962C8B-B14F-4D97-AF65-F5344CB8AC3E}">
        <p14:creationId xmlns:p14="http://schemas.microsoft.com/office/powerpoint/2010/main" val="31929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986" y="4808377"/>
            <a:ext cx="3643774" cy="2049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a:solidFill>
                  <a:srgbClr val="C00000"/>
                </a:solidFill>
                <a:cs typeface="Calibri"/>
              </a:rPr>
              <a:t>G</a:t>
            </a:r>
            <a:r>
              <a:rPr lang="en-US" sz="2800" b="1" cap="all" dirty="0" smtClean="0">
                <a:solidFill>
                  <a:srgbClr val="C00000"/>
                </a:solidFill>
                <a:cs typeface="Calibri"/>
              </a:rPr>
              <a:t>et the facts</a:t>
            </a:r>
            <a:endParaRPr lang="en-US" sz="2800" b="1" cap="all" dirty="0">
              <a:solidFill>
                <a:srgbClr val="C00000"/>
              </a:solidFill>
              <a:latin typeface="Calibri"/>
              <a:cs typeface="Calibri"/>
            </a:endParaRPr>
          </a:p>
        </p:txBody>
      </p:sp>
      <p:sp>
        <p:nvSpPr>
          <p:cNvPr id="6" name="TextBox 5"/>
          <p:cNvSpPr txBox="1"/>
          <p:nvPr/>
        </p:nvSpPr>
        <p:spPr>
          <a:xfrm>
            <a:off x="457200" y="1176914"/>
            <a:ext cx="8297056" cy="4464296"/>
          </a:xfrm>
          <a:prstGeom prst="rect">
            <a:avLst/>
          </a:prstGeom>
          <a:noFill/>
        </p:spPr>
        <p:txBody>
          <a:bodyPr wrap="square" rtlCol="0">
            <a:noAutofit/>
          </a:bodyPr>
          <a:lstStyle/>
          <a:p>
            <a:pPr lvl="0" defTabSz="914400" eaLnBrk="0" fontAlgn="base" hangingPunct="0">
              <a:spcBef>
                <a:spcPct val="20000"/>
              </a:spcBef>
              <a:spcAft>
                <a:spcPct val="0"/>
              </a:spcAft>
            </a:pPr>
            <a:r>
              <a:rPr lang="en-US" sz="2800" dirty="0" smtClean="0"/>
              <a:t>We might have to remind people that events like COVID-19 bring out the worst in some people, so there are rumors flying around the internet  and social media. The CDC is an authoritative website for information. WeChat may not be, and Facebook even less so (because it’s not policed by the government.)</a:t>
            </a:r>
          </a:p>
          <a:p>
            <a:pPr lvl="0" defTabSz="914400" eaLnBrk="0" fontAlgn="base" hangingPunct="0">
              <a:spcBef>
                <a:spcPct val="20000"/>
              </a:spcBef>
              <a:spcAft>
                <a:spcPct val="0"/>
              </a:spcAft>
            </a:pPr>
            <a:endParaRPr lang="en-US" sz="2800" kern="0" dirty="0">
              <a:solidFill>
                <a:srgbClr val="000000"/>
              </a:solidFill>
              <a:ea typeface="ＭＳ Ｐゴシック"/>
            </a:endParaRPr>
          </a:p>
          <a:p>
            <a:pPr lvl="0" defTabSz="914400" eaLnBrk="0" fontAlgn="base" hangingPunct="0">
              <a:spcBef>
                <a:spcPct val="20000"/>
              </a:spcBef>
              <a:spcAft>
                <a:spcPct val="0"/>
              </a:spcAft>
            </a:pPr>
            <a:r>
              <a:rPr lang="en-US" sz="2800" kern="0" dirty="0" smtClean="0">
                <a:solidFill>
                  <a:srgbClr val="000000"/>
                </a:solidFill>
                <a:ea typeface="ＭＳ Ｐゴシック"/>
              </a:rPr>
              <a:t>Use the chat to discuss issues about COVID-19 and reliable information. </a:t>
            </a:r>
            <a:endParaRPr lang="en-US" sz="2800" kern="0" dirty="0">
              <a:solidFill>
                <a:srgbClr val="000000"/>
              </a:solidFill>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266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Facts about health and mortality</a:t>
            </a:r>
            <a:endParaRPr lang="en-US" sz="2800" b="1" cap="all" dirty="0">
              <a:solidFill>
                <a:srgbClr val="C00000"/>
              </a:solidFill>
              <a:latin typeface="Calibri"/>
              <a:cs typeface="Calibri"/>
            </a:endParaRPr>
          </a:p>
        </p:txBody>
      </p:sp>
      <p:sp>
        <p:nvSpPr>
          <p:cNvPr id="6" name="TextBox 5"/>
          <p:cNvSpPr txBox="1"/>
          <p:nvPr/>
        </p:nvSpPr>
        <p:spPr>
          <a:xfrm>
            <a:off x="457200" y="1176914"/>
            <a:ext cx="8297056" cy="4464296"/>
          </a:xfrm>
          <a:prstGeom prst="rect">
            <a:avLst/>
          </a:prstGeom>
          <a:noFill/>
        </p:spPr>
        <p:txBody>
          <a:bodyPr wrap="square" rtlCol="0">
            <a:noAutofit/>
          </a:bodyPr>
          <a:lstStyle/>
          <a:p>
            <a:pPr lvl="0" defTabSz="914400" eaLnBrk="0" fontAlgn="base" hangingPunct="0">
              <a:spcBef>
                <a:spcPct val="20000"/>
              </a:spcBef>
              <a:spcAft>
                <a:spcPct val="0"/>
              </a:spcAft>
            </a:pPr>
            <a:r>
              <a:rPr lang="en-US" sz="2800" dirty="0" smtClean="0"/>
              <a:t>The common flu has a mortality rate of about 0.1%, meaning that for all the people who get the flu, not many actually die. COVID-19 has a mortality rate of 2%, which is much higher than the flu, but still not like Ebola or the Marburg Virus.</a:t>
            </a:r>
          </a:p>
          <a:p>
            <a:pPr lvl="0" defTabSz="914400" eaLnBrk="0" fontAlgn="base" hangingPunct="0">
              <a:spcBef>
                <a:spcPct val="20000"/>
              </a:spcBef>
              <a:spcAft>
                <a:spcPct val="0"/>
              </a:spcAft>
            </a:pPr>
            <a:endParaRPr lang="en-US" sz="2800" kern="0" dirty="0">
              <a:solidFill>
                <a:srgbClr val="000000"/>
              </a:solidFill>
              <a:ea typeface="ＭＳ Ｐゴシック"/>
            </a:endParaRPr>
          </a:p>
          <a:p>
            <a:pPr lvl="0" defTabSz="914400" eaLnBrk="0" fontAlgn="base" hangingPunct="0">
              <a:spcBef>
                <a:spcPct val="20000"/>
              </a:spcBef>
              <a:spcAft>
                <a:spcPct val="0"/>
              </a:spcAft>
            </a:pPr>
            <a:r>
              <a:rPr lang="en-US" sz="2800" kern="0" dirty="0" smtClean="0">
                <a:solidFill>
                  <a:srgbClr val="000000"/>
                </a:solidFill>
                <a:ea typeface="ＭＳ Ｐゴシック"/>
              </a:rPr>
              <a:t>As of Monday, there were 39 people infected with COVID-19 in the UK, with no fatalities, while an average of 1,300 people die from flu-related complications each year. Also, the elderly are effected in a different way than the young.</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569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Facts about Protection</a:t>
            </a:r>
            <a:endParaRPr lang="en-US" sz="2800" b="1" cap="all" dirty="0">
              <a:solidFill>
                <a:srgbClr val="C00000"/>
              </a:solidFill>
              <a:latin typeface="Calibri"/>
              <a:cs typeface="Calibri"/>
            </a:endParaRPr>
          </a:p>
        </p:txBody>
      </p:sp>
      <p:sp>
        <p:nvSpPr>
          <p:cNvPr id="6" name="TextBox 5"/>
          <p:cNvSpPr txBox="1"/>
          <p:nvPr/>
        </p:nvSpPr>
        <p:spPr>
          <a:xfrm>
            <a:off x="457200" y="1176914"/>
            <a:ext cx="8297056" cy="4464296"/>
          </a:xfrm>
          <a:prstGeom prst="rect">
            <a:avLst/>
          </a:prstGeom>
          <a:noFill/>
        </p:spPr>
        <p:txBody>
          <a:bodyPr wrap="square" rtlCol="0">
            <a:noAutofit/>
          </a:bodyPr>
          <a:lstStyle/>
          <a:p>
            <a:pPr lvl="0" defTabSz="914400" eaLnBrk="0" fontAlgn="base" hangingPunct="0">
              <a:spcBef>
                <a:spcPct val="20000"/>
              </a:spcBef>
              <a:spcAft>
                <a:spcPct val="0"/>
              </a:spcAft>
            </a:pPr>
            <a:r>
              <a:rPr lang="en-US" sz="2800" dirty="0" smtClean="0"/>
              <a:t>What should we do to protect ourselves?</a:t>
            </a:r>
          </a:p>
          <a:p>
            <a:pPr lvl="0" defTabSz="914400" eaLnBrk="0" fontAlgn="base" hangingPunct="0">
              <a:spcBef>
                <a:spcPct val="20000"/>
              </a:spcBef>
              <a:spcAft>
                <a:spcPct val="0"/>
              </a:spcAft>
            </a:pPr>
            <a:endParaRPr lang="en-US" sz="2800" dirty="0"/>
          </a:p>
          <a:p>
            <a:pPr lvl="0" defTabSz="914400" eaLnBrk="0" fontAlgn="base" hangingPunct="0">
              <a:spcBef>
                <a:spcPct val="20000"/>
              </a:spcBef>
              <a:spcAft>
                <a:spcPct val="0"/>
              </a:spcAft>
            </a:pPr>
            <a:r>
              <a:rPr lang="en-US" sz="2800" dirty="0" smtClean="0"/>
              <a:t>What is most effective?</a:t>
            </a:r>
          </a:p>
          <a:p>
            <a:pPr lvl="0" defTabSz="914400" eaLnBrk="0" fontAlgn="base" hangingPunct="0">
              <a:spcBef>
                <a:spcPct val="20000"/>
              </a:spcBef>
              <a:spcAft>
                <a:spcPct val="0"/>
              </a:spcAft>
            </a:pPr>
            <a:endParaRPr lang="en-US" sz="2800" kern="0" dirty="0">
              <a:solidFill>
                <a:srgbClr val="000000"/>
              </a:solidFill>
              <a:ea typeface="ＭＳ Ｐゴシック"/>
            </a:endParaRPr>
          </a:p>
          <a:p>
            <a:pPr lvl="0" defTabSz="914400" eaLnBrk="0" fontAlgn="base" hangingPunct="0">
              <a:spcBef>
                <a:spcPct val="20000"/>
              </a:spcBef>
              <a:spcAft>
                <a:spcPct val="0"/>
              </a:spcAft>
            </a:pPr>
            <a:r>
              <a:rPr lang="en-US" sz="2800" kern="0" dirty="0" smtClean="0">
                <a:solidFill>
                  <a:srgbClr val="000000"/>
                </a:solidFill>
                <a:ea typeface="ＭＳ Ｐゴシック"/>
              </a:rPr>
              <a:t>How important are masks? Gloves?</a:t>
            </a:r>
          </a:p>
          <a:p>
            <a:pPr lvl="0" defTabSz="914400" eaLnBrk="0" fontAlgn="base" hangingPunct="0">
              <a:spcBef>
                <a:spcPct val="20000"/>
              </a:spcBef>
              <a:spcAft>
                <a:spcPct val="0"/>
              </a:spcAft>
            </a:pPr>
            <a:endParaRPr lang="en-US" sz="2800" kern="0" dirty="0">
              <a:solidFill>
                <a:srgbClr val="000000"/>
              </a:solidFill>
              <a:ea typeface="ＭＳ Ｐゴシック"/>
            </a:endParaRPr>
          </a:p>
          <a:p>
            <a:pPr lvl="0" defTabSz="914400" eaLnBrk="0" fontAlgn="base" hangingPunct="0">
              <a:spcBef>
                <a:spcPct val="20000"/>
              </a:spcBef>
              <a:spcAft>
                <a:spcPct val="0"/>
              </a:spcAft>
            </a:pPr>
            <a:r>
              <a:rPr lang="en-US" sz="2800" kern="0" dirty="0" smtClean="0">
                <a:solidFill>
                  <a:srgbClr val="000000"/>
                </a:solidFill>
                <a:ea typeface="ＭＳ Ｐゴシック"/>
              </a:rPr>
              <a:t>What should we do if we think we have been near an infected person?</a:t>
            </a:r>
          </a:p>
          <a:p>
            <a:pPr lvl="0" defTabSz="914400" eaLnBrk="0" fontAlgn="base" hangingPunct="0">
              <a:spcBef>
                <a:spcPct val="20000"/>
              </a:spcBef>
              <a:spcAft>
                <a:spcPct val="0"/>
              </a:spcAft>
            </a:pPr>
            <a:endParaRPr lang="en-US" sz="2800" kern="0" dirty="0">
              <a:solidFill>
                <a:srgbClr val="000000"/>
              </a:solidFill>
              <a:ea typeface="ＭＳ Ｐゴシック"/>
            </a:endParaRPr>
          </a:p>
          <a:p>
            <a:pPr lvl="0" defTabSz="914400" eaLnBrk="0" fontAlgn="base" hangingPunct="0">
              <a:spcBef>
                <a:spcPct val="20000"/>
              </a:spcBef>
              <a:spcAft>
                <a:spcPct val="0"/>
              </a:spcAft>
            </a:pPr>
            <a:r>
              <a:rPr lang="en-US" sz="2800" kern="0" dirty="0" smtClean="0">
                <a:solidFill>
                  <a:srgbClr val="000000"/>
                </a:solidFill>
                <a:ea typeface="ＭＳ Ｐゴシック"/>
              </a:rPr>
              <a:t>What should we do if we manifest symptoms?</a:t>
            </a:r>
            <a:endParaRPr lang="en-US" sz="2800" kern="0" dirty="0">
              <a:solidFill>
                <a:srgbClr val="000000"/>
              </a:solidFill>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22514" y="2158583"/>
            <a:ext cx="3224550" cy="18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419528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466" y="4113002"/>
            <a:ext cx="3372787" cy="227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Facts about contact</a:t>
            </a:r>
            <a:endParaRPr lang="en-US" sz="2800" b="1" cap="all" dirty="0">
              <a:solidFill>
                <a:srgbClr val="C00000"/>
              </a:solidFill>
              <a:latin typeface="Calibri"/>
              <a:cs typeface="Calibri"/>
            </a:endParaRPr>
          </a:p>
        </p:txBody>
      </p:sp>
      <p:sp>
        <p:nvSpPr>
          <p:cNvPr id="6" name="TextBox 5"/>
          <p:cNvSpPr txBox="1"/>
          <p:nvPr/>
        </p:nvSpPr>
        <p:spPr>
          <a:xfrm>
            <a:off x="431938" y="1176914"/>
            <a:ext cx="8297056" cy="4464296"/>
          </a:xfrm>
          <a:prstGeom prst="rect">
            <a:avLst/>
          </a:prstGeom>
          <a:noFill/>
        </p:spPr>
        <p:txBody>
          <a:bodyPr wrap="square" rtlCol="0">
            <a:noAutofit/>
          </a:bodyPr>
          <a:lstStyle/>
          <a:p>
            <a:pPr lvl="0" defTabSz="914400" eaLnBrk="0" fontAlgn="base" hangingPunct="0">
              <a:spcBef>
                <a:spcPct val="20000"/>
              </a:spcBef>
              <a:spcAft>
                <a:spcPct val="0"/>
              </a:spcAft>
            </a:pPr>
            <a:r>
              <a:rPr lang="en-US" sz="2800" dirty="0" smtClean="0"/>
              <a:t>How far can the virus travel through the air?</a:t>
            </a:r>
          </a:p>
          <a:p>
            <a:pPr lvl="0" defTabSz="914400" eaLnBrk="0" fontAlgn="base" hangingPunct="0">
              <a:spcBef>
                <a:spcPct val="20000"/>
              </a:spcBef>
              <a:spcAft>
                <a:spcPct val="0"/>
              </a:spcAft>
            </a:pPr>
            <a:endParaRPr lang="en-US" sz="2800" dirty="0"/>
          </a:p>
          <a:p>
            <a:pPr lvl="0" defTabSz="914400" eaLnBrk="0" fontAlgn="base" hangingPunct="0">
              <a:spcBef>
                <a:spcPct val="20000"/>
              </a:spcBef>
              <a:spcAft>
                <a:spcPct val="0"/>
              </a:spcAft>
            </a:pPr>
            <a:r>
              <a:rPr lang="en-US" sz="2800" dirty="0" smtClean="0"/>
              <a:t>Should I keep the windows closed?</a:t>
            </a:r>
          </a:p>
          <a:p>
            <a:pPr lvl="0" defTabSz="914400" eaLnBrk="0" fontAlgn="base" hangingPunct="0">
              <a:spcBef>
                <a:spcPct val="20000"/>
              </a:spcBef>
              <a:spcAft>
                <a:spcPct val="0"/>
              </a:spcAft>
            </a:pPr>
            <a:endParaRPr lang="en-US" sz="2800" dirty="0"/>
          </a:p>
          <a:p>
            <a:pPr lvl="0" defTabSz="914400" eaLnBrk="0" fontAlgn="base" hangingPunct="0">
              <a:spcBef>
                <a:spcPct val="20000"/>
              </a:spcBef>
              <a:spcAft>
                <a:spcPct val="0"/>
              </a:spcAft>
            </a:pPr>
            <a:r>
              <a:rPr lang="en-US" sz="2800" dirty="0" smtClean="0"/>
              <a:t>How long does the virus live on different surfaces?</a:t>
            </a:r>
          </a:p>
          <a:p>
            <a:pPr lvl="0" defTabSz="914400" eaLnBrk="0" fontAlgn="base" hangingPunct="0">
              <a:spcBef>
                <a:spcPct val="20000"/>
              </a:spcBef>
              <a:spcAft>
                <a:spcPct val="0"/>
              </a:spcAft>
            </a:pPr>
            <a:endParaRPr lang="en-US" sz="2800" kern="0" dirty="0">
              <a:solidFill>
                <a:srgbClr val="000000"/>
              </a:solidFill>
              <a:ea typeface="ＭＳ Ｐゴシック"/>
            </a:endParaRPr>
          </a:p>
          <a:p>
            <a:pPr lvl="0" defTabSz="914400" eaLnBrk="0" fontAlgn="base" hangingPunct="0">
              <a:spcBef>
                <a:spcPct val="20000"/>
              </a:spcBef>
              <a:spcAft>
                <a:spcPct val="0"/>
              </a:spcAft>
            </a:pPr>
            <a:r>
              <a:rPr lang="en-US" sz="2800" kern="0" dirty="0" smtClean="0">
                <a:solidFill>
                  <a:srgbClr val="000000"/>
                </a:solidFill>
                <a:ea typeface="ＭＳ Ｐゴシック"/>
              </a:rPr>
              <a:t>Are animals carriers?</a:t>
            </a:r>
            <a:endParaRPr lang="en-US" sz="2800" kern="0" dirty="0">
              <a:solidFill>
                <a:srgbClr val="000000"/>
              </a:solidFill>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3818621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Keep things in perspective </a:t>
            </a:r>
            <a:endParaRPr lang="en-US" sz="2800" b="1" cap="all" dirty="0">
              <a:solidFill>
                <a:srgbClr val="C00000"/>
              </a:solidFill>
              <a:latin typeface="Calibri"/>
              <a:cs typeface="Calibri"/>
            </a:endParaRPr>
          </a:p>
        </p:txBody>
      </p:sp>
      <p:sp>
        <p:nvSpPr>
          <p:cNvPr id="6" name="TextBox 5"/>
          <p:cNvSpPr txBox="1"/>
          <p:nvPr/>
        </p:nvSpPr>
        <p:spPr>
          <a:xfrm>
            <a:off x="457200" y="1176914"/>
            <a:ext cx="8297056" cy="4464296"/>
          </a:xfrm>
          <a:prstGeom prst="rect">
            <a:avLst/>
          </a:prstGeom>
          <a:noFill/>
        </p:spPr>
        <p:txBody>
          <a:bodyPr wrap="square" rtlCol="0">
            <a:noAutofit/>
          </a:bodyPr>
          <a:lstStyle/>
          <a:p>
            <a:r>
              <a:rPr lang="en-GB" sz="2800" dirty="0" smtClean="0"/>
              <a:t>To much news about the virus could drive you crazy or be agitating, as too much news about anything bad could, like a slower-moving catastrophe like climate crisis. </a:t>
            </a:r>
            <a:endParaRPr lang="en-GB" sz="2800" dirty="0"/>
          </a:p>
          <a:p>
            <a:r>
              <a:rPr lang="en-GB" sz="2800" dirty="0"/>
              <a:t> </a:t>
            </a:r>
          </a:p>
          <a:p>
            <a:r>
              <a:rPr lang="en-GB" sz="2800" dirty="0" smtClean="0"/>
              <a:t>People can limit </a:t>
            </a:r>
            <a:r>
              <a:rPr lang="en-GB" sz="2800" dirty="0"/>
              <a:t>worry and agitation by lessening the time </a:t>
            </a:r>
            <a:r>
              <a:rPr lang="en-GB" sz="2800" dirty="0" smtClean="0"/>
              <a:t>spent exposed to media </a:t>
            </a:r>
            <a:r>
              <a:rPr lang="en-GB" sz="2800" dirty="0"/>
              <a:t>coverage. </a:t>
            </a:r>
            <a:r>
              <a:rPr lang="en-GB" sz="2800" dirty="0" smtClean="0"/>
              <a:t> Take a break and go for a walk. Remember what’s good in life, what is positive </a:t>
            </a:r>
            <a:r>
              <a:rPr lang="en-GB" sz="2800" dirty="0"/>
              <a:t>in your life and things you have control </a:t>
            </a:r>
            <a:r>
              <a:rPr lang="en-GB" sz="2800" dirty="0" smtClean="0"/>
              <a:t>over.</a:t>
            </a:r>
          </a:p>
          <a:p>
            <a:endParaRPr lang="en-GB" sz="2800" dirty="0"/>
          </a:p>
          <a:p>
            <a:r>
              <a:rPr lang="en-GB" sz="2800" dirty="0" smtClean="0"/>
              <a:t>Thoughts?</a:t>
            </a:r>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0116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BE mindful about your assumptions about others</a:t>
            </a:r>
            <a:endParaRPr lang="en-US" sz="2800" b="1" cap="all" dirty="0">
              <a:solidFill>
                <a:srgbClr val="C00000"/>
              </a:solidFill>
              <a:latin typeface="Calibri"/>
              <a:cs typeface="Calibri"/>
            </a:endParaRPr>
          </a:p>
        </p:txBody>
      </p:sp>
      <p:sp>
        <p:nvSpPr>
          <p:cNvPr id="6" name="TextBox 5"/>
          <p:cNvSpPr txBox="1"/>
          <p:nvPr/>
        </p:nvSpPr>
        <p:spPr>
          <a:xfrm>
            <a:off x="457200" y="1176914"/>
            <a:ext cx="8297056" cy="4464296"/>
          </a:xfrm>
          <a:prstGeom prst="rect">
            <a:avLst/>
          </a:prstGeom>
          <a:noFill/>
        </p:spPr>
        <p:txBody>
          <a:bodyPr wrap="square" rtlCol="0">
            <a:noAutofit/>
          </a:bodyPr>
          <a:lstStyle/>
          <a:p>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314" y="800362"/>
            <a:ext cx="4632304" cy="5547184"/>
          </a:xfrm>
          <a:prstGeom prst="rect">
            <a:avLst/>
          </a:prstGeom>
        </p:spPr>
      </p:pic>
    </p:spTree>
    <p:extLst>
      <p:ext uri="{BB962C8B-B14F-4D97-AF65-F5344CB8AC3E}">
        <p14:creationId xmlns:p14="http://schemas.microsoft.com/office/powerpoint/2010/main" val="2785689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BE mindful about your assumptions about others</a:t>
            </a:r>
            <a:endParaRPr lang="en-US" sz="2800" b="1" cap="all" dirty="0">
              <a:solidFill>
                <a:srgbClr val="C00000"/>
              </a:solidFill>
              <a:latin typeface="Calibri"/>
              <a:cs typeface="Calibri"/>
            </a:endParaRPr>
          </a:p>
        </p:txBody>
      </p:sp>
      <p:sp>
        <p:nvSpPr>
          <p:cNvPr id="6" name="TextBox 5"/>
          <p:cNvSpPr txBox="1"/>
          <p:nvPr/>
        </p:nvSpPr>
        <p:spPr>
          <a:xfrm>
            <a:off x="344774" y="1176914"/>
            <a:ext cx="8364511" cy="4464296"/>
          </a:xfrm>
          <a:prstGeom prst="rect">
            <a:avLst/>
          </a:prstGeom>
          <a:noFill/>
        </p:spPr>
        <p:txBody>
          <a:bodyPr wrap="square" rtlCol="0">
            <a:noAutofit/>
          </a:bodyPr>
          <a:lstStyle/>
          <a:p>
            <a:pPr marL="457200" indent="-457200">
              <a:buFont typeface="Arial" pitchFamily="34" charset="0"/>
              <a:buChar char="•"/>
            </a:pPr>
            <a:r>
              <a:rPr lang="en-GB" sz="2800" dirty="0" smtClean="0"/>
              <a:t>The people in the hardest-hit areas are suffering more than you are if you are in a cooler zone and could probably use the most support and understanding now. </a:t>
            </a:r>
          </a:p>
          <a:p>
            <a:endParaRPr lang="en-GB" sz="2800" dirty="0" smtClean="0"/>
          </a:p>
          <a:p>
            <a:pPr marL="457200" indent="-457200">
              <a:buFont typeface="Arial" pitchFamily="34" charset="0"/>
              <a:buChar char="•"/>
            </a:pPr>
            <a:r>
              <a:rPr lang="en-GB" sz="2800" dirty="0" smtClean="0"/>
              <a:t>The virus infects all peoples indiscriminately.</a:t>
            </a:r>
          </a:p>
          <a:p>
            <a:pPr marL="457200" indent="-457200">
              <a:buFont typeface="Arial" pitchFamily="34" charset="0"/>
              <a:buChar char="•"/>
            </a:pPr>
            <a:endParaRPr lang="en-GB" sz="2800" dirty="0" smtClean="0"/>
          </a:p>
          <a:p>
            <a:pPr marL="457200" indent="-457200">
              <a:buFont typeface="Arial" pitchFamily="34" charset="0"/>
              <a:buChar char="•"/>
            </a:pPr>
            <a:r>
              <a:rPr lang="en-GB" sz="2800" dirty="0" smtClean="0"/>
              <a:t>People will still cough and sneeze as frequently they did before the virus, so not everyone who coughs is a carrier. </a:t>
            </a:r>
          </a:p>
          <a:p>
            <a:pPr marL="457200" indent="-457200">
              <a:buFont typeface="Arial" pitchFamily="34" charset="0"/>
              <a:buChar char="•"/>
            </a:pPr>
            <a:endParaRPr lang="en-GB" sz="2800" dirty="0" smtClean="0"/>
          </a:p>
          <a:p>
            <a:pPr marL="457200" indent="-457200">
              <a:buFont typeface="Arial" pitchFamily="34" charset="0"/>
              <a:buChar char="•"/>
            </a:pPr>
            <a:r>
              <a:rPr lang="en-GB" sz="2800" dirty="0" smtClean="0"/>
              <a:t>More… use the chat.</a:t>
            </a:r>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8954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0384" y="4628192"/>
            <a:ext cx="1818284" cy="215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Stay healthy</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itchFamily="34" charset="0"/>
              <a:buChar char="•"/>
            </a:pPr>
            <a:r>
              <a:rPr lang="en-GB" sz="2800" dirty="0" smtClean="0"/>
              <a:t>Learn how to wash your hands properly and use soap.</a:t>
            </a:r>
          </a:p>
          <a:p>
            <a:pPr marL="914400" lvl="1" indent="-457200" defTabSz="914400" eaLnBrk="0" fontAlgn="base" hangingPunct="0">
              <a:spcBef>
                <a:spcPct val="20000"/>
              </a:spcBef>
              <a:spcAft>
                <a:spcPct val="0"/>
              </a:spcAft>
              <a:buFont typeface="Arial" pitchFamily="34" charset="0"/>
              <a:buChar char="•"/>
            </a:pPr>
            <a:r>
              <a:rPr lang="en-GB" sz="2000" dirty="0" smtClean="0"/>
              <a:t>Do this also after coughing or sneezing.</a:t>
            </a:r>
          </a:p>
          <a:p>
            <a:pPr marL="914400" lvl="1" indent="-457200" defTabSz="914400" eaLnBrk="0" fontAlgn="base" hangingPunct="0">
              <a:spcBef>
                <a:spcPct val="20000"/>
              </a:spcBef>
              <a:spcAft>
                <a:spcPct val="0"/>
              </a:spcAft>
              <a:buFont typeface="Arial" pitchFamily="34" charset="0"/>
              <a:buChar char="•"/>
            </a:pPr>
            <a:r>
              <a:rPr lang="en-GB" sz="2000" dirty="0" smtClean="0"/>
              <a:t>Alcohol-based sanitizer also works, but drinking alcohol does not, alas.</a:t>
            </a:r>
          </a:p>
          <a:p>
            <a:pPr marL="457200" lvl="0" indent="-457200" defTabSz="914400" eaLnBrk="0" fontAlgn="base" hangingPunct="0">
              <a:spcBef>
                <a:spcPct val="20000"/>
              </a:spcBef>
              <a:spcAft>
                <a:spcPct val="0"/>
              </a:spcAft>
              <a:buFont typeface="Arial" pitchFamily="34" charset="0"/>
              <a:buChar char="•"/>
            </a:pPr>
            <a:r>
              <a:rPr lang="en-GB" sz="2800" dirty="0" smtClean="0"/>
              <a:t>Try not to touch your face (eyes, nose, mouth, ears).</a:t>
            </a:r>
          </a:p>
          <a:p>
            <a:pPr marL="457200" indent="-457200">
              <a:buFont typeface="Arial" pitchFamily="34" charset="0"/>
              <a:buChar char="•"/>
            </a:pPr>
            <a:r>
              <a:rPr lang="en-GB" sz="2800" dirty="0" smtClean="0"/>
              <a:t>To protect others, cover </a:t>
            </a:r>
            <a:r>
              <a:rPr lang="en-GB" sz="2800" dirty="0"/>
              <a:t>your mouth and nose </a:t>
            </a:r>
            <a:r>
              <a:rPr lang="en-GB" sz="2800" dirty="0" smtClean="0"/>
              <a:t>when </a:t>
            </a:r>
            <a:r>
              <a:rPr lang="en-GB" sz="2800" dirty="0"/>
              <a:t>coughing or sneezing. </a:t>
            </a:r>
            <a:r>
              <a:rPr lang="en-GB" sz="2800" dirty="0" smtClean="0"/>
              <a:t>Unless it is sealed to your face, this is what masks are for.</a:t>
            </a:r>
          </a:p>
          <a:p>
            <a:pPr marL="457200" indent="-457200">
              <a:buFont typeface="Arial" pitchFamily="34" charset="0"/>
              <a:buChar char="•"/>
            </a:pPr>
            <a:r>
              <a:rPr lang="en-GB" sz="2800" dirty="0" smtClean="0"/>
              <a:t>Avoid </a:t>
            </a:r>
            <a:r>
              <a:rPr lang="en-GB" sz="2800" dirty="0"/>
              <a:t>contact with others who are </a:t>
            </a:r>
            <a:r>
              <a:rPr lang="en-GB" sz="2800" dirty="0" smtClean="0"/>
              <a:t>sick. </a:t>
            </a:r>
            <a:endParaRPr lang="en-GB" sz="2800" dirty="0"/>
          </a:p>
          <a:p>
            <a:pPr marL="457200" indent="-457200">
              <a:buFont typeface="Arial" pitchFamily="34" charset="0"/>
              <a:buChar char="•"/>
            </a:pPr>
            <a:r>
              <a:rPr lang="en-GB" sz="2800" dirty="0" smtClean="0"/>
              <a:t>Stay </a:t>
            </a:r>
            <a:r>
              <a:rPr lang="en-GB" sz="2800" dirty="0"/>
              <a:t>home while </a:t>
            </a:r>
            <a:r>
              <a:rPr lang="en-GB" sz="2800" dirty="0" smtClean="0"/>
              <a:t>sick.</a:t>
            </a:r>
            <a:endParaRPr lang="en-GB" sz="2800" dirty="0"/>
          </a:p>
          <a:p>
            <a:pPr lvl="0" defTabSz="914400" eaLnBrk="0" fontAlgn="base" hangingPunct="0">
              <a:spcBef>
                <a:spcPct val="20000"/>
              </a:spcBef>
              <a:spcAft>
                <a:spcPct val="0"/>
              </a:spcAft>
            </a:pPr>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760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Stay mentally healthy</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itchFamily="34" charset="0"/>
              <a:buChar char="•"/>
            </a:pPr>
            <a:r>
              <a:rPr lang="en-GB" sz="2800" dirty="0" smtClean="0"/>
              <a:t>Try to get out of your home regularly if you are not in a hot spot.</a:t>
            </a:r>
            <a:endParaRPr lang="en-GB" sz="2000" dirty="0" smtClean="0"/>
          </a:p>
          <a:p>
            <a:pPr marL="457200" lvl="0" indent="-457200" defTabSz="914400" eaLnBrk="0" fontAlgn="base" hangingPunct="0">
              <a:spcBef>
                <a:spcPct val="20000"/>
              </a:spcBef>
              <a:spcAft>
                <a:spcPct val="0"/>
              </a:spcAft>
              <a:buFont typeface="Arial" pitchFamily="34" charset="0"/>
              <a:buChar char="•"/>
            </a:pPr>
            <a:r>
              <a:rPr lang="en-GB" sz="2800" dirty="0" smtClean="0"/>
              <a:t>Figure out a way to exercise.</a:t>
            </a:r>
          </a:p>
          <a:p>
            <a:pPr marL="457200" lvl="0" indent="-457200" defTabSz="914400" eaLnBrk="0" fontAlgn="base" hangingPunct="0">
              <a:spcBef>
                <a:spcPct val="20000"/>
              </a:spcBef>
              <a:spcAft>
                <a:spcPct val="0"/>
              </a:spcAft>
              <a:buFont typeface="Arial" pitchFamily="34" charset="0"/>
              <a:buChar char="•"/>
            </a:pPr>
            <a:r>
              <a:rPr lang="en-GB" sz="2800" dirty="0" smtClean="0"/>
              <a:t>Find something non-virus related to focus on (great for PhD candidates).</a:t>
            </a:r>
          </a:p>
          <a:p>
            <a:pPr marL="457200" lvl="0" indent="-457200" defTabSz="914400" eaLnBrk="0" fontAlgn="base" hangingPunct="0">
              <a:spcBef>
                <a:spcPct val="20000"/>
              </a:spcBef>
              <a:spcAft>
                <a:spcPct val="0"/>
              </a:spcAft>
              <a:buFont typeface="Arial" pitchFamily="34" charset="0"/>
              <a:buChar char="•"/>
            </a:pPr>
            <a:r>
              <a:rPr lang="en-GB" sz="2800" dirty="0" smtClean="0"/>
              <a:t>Be sure to maintain connections with friends.</a:t>
            </a:r>
          </a:p>
          <a:p>
            <a:pPr marL="457200" lvl="0" indent="-457200" defTabSz="914400" eaLnBrk="0" fontAlgn="base" hangingPunct="0">
              <a:spcBef>
                <a:spcPct val="20000"/>
              </a:spcBef>
              <a:spcAft>
                <a:spcPct val="0"/>
              </a:spcAft>
              <a:buFont typeface="Arial" pitchFamily="34" charset="0"/>
              <a:buChar char="•"/>
            </a:pPr>
            <a:r>
              <a:rPr lang="en-GB" sz="2800" dirty="0" smtClean="0"/>
              <a:t>Try to have some fun to stay sane (but mah-jong is frowned upon by police).</a:t>
            </a:r>
            <a:endParaRPr lang="en-GB" sz="2800" dirty="0"/>
          </a:p>
          <a:p>
            <a:pPr lvl="0" defTabSz="914400" eaLnBrk="0" fontAlgn="base" hangingPunct="0">
              <a:spcBef>
                <a:spcPct val="20000"/>
              </a:spcBef>
              <a:spcAft>
                <a:spcPct val="0"/>
              </a:spcAft>
            </a:pPr>
            <a:r>
              <a:rPr lang="en-GB" sz="2800" dirty="0" smtClean="0"/>
              <a:t>In truth, no one really knows the mental health effects of this type of event. (Yay! More uncertainty!)</a:t>
            </a:r>
          </a:p>
          <a:p>
            <a:pPr lvl="0" defTabSz="914400" eaLnBrk="0" fontAlgn="base" hangingPunct="0">
              <a:spcBef>
                <a:spcPct val="20000"/>
              </a:spcBef>
              <a:spcAft>
                <a:spcPct val="0"/>
              </a:spcAft>
            </a:pPr>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70577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Keep connected</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itchFamily="34" charset="0"/>
              <a:buChar char="•"/>
            </a:pPr>
            <a:r>
              <a:rPr lang="en-GB" sz="2800" dirty="0" smtClean="0"/>
              <a:t>Many people are stuck by themselves, some far away, so reach out to them.</a:t>
            </a:r>
          </a:p>
          <a:p>
            <a:pPr marL="457200" lvl="0" indent="-457200" defTabSz="914400" eaLnBrk="0" fontAlgn="base" hangingPunct="0">
              <a:spcBef>
                <a:spcPct val="20000"/>
              </a:spcBef>
              <a:spcAft>
                <a:spcPct val="0"/>
              </a:spcAft>
              <a:buFont typeface="Arial" pitchFamily="34" charset="0"/>
              <a:buChar char="•"/>
            </a:pPr>
            <a:r>
              <a:rPr lang="en-GB" sz="2800" dirty="0" smtClean="0"/>
              <a:t>Some people have people, but are going crazy being inside too much with them, so be understanding.</a:t>
            </a:r>
          </a:p>
          <a:p>
            <a:pPr marL="457200" lvl="0" indent="-457200" defTabSz="914400" eaLnBrk="0" fontAlgn="base" hangingPunct="0">
              <a:spcBef>
                <a:spcPct val="20000"/>
              </a:spcBef>
              <a:spcAft>
                <a:spcPct val="0"/>
              </a:spcAft>
              <a:buFont typeface="Arial" pitchFamily="34" charset="0"/>
              <a:buChar char="•"/>
            </a:pPr>
            <a:r>
              <a:rPr lang="en-GB" sz="2800" dirty="0" smtClean="0"/>
              <a:t>Maintaining networks and connections can provide a sense of normalcy, or an anchor for a world gone adrift.</a:t>
            </a:r>
          </a:p>
          <a:p>
            <a:pPr marL="457200" lvl="0" indent="-457200" defTabSz="914400" eaLnBrk="0" fontAlgn="base" hangingPunct="0">
              <a:spcBef>
                <a:spcPct val="20000"/>
              </a:spcBef>
              <a:spcAft>
                <a:spcPct val="0"/>
              </a:spcAft>
              <a:buFont typeface="Arial" pitchFamily="34" charset="0"/>
              <a:buChar char="•"/>
            </a:pPr>
            <a:r>
              <a:rPr lang="en-GB" sz="2800" dirty="0" smtClean="0"/>
              <a:t>Allow yourself some venting to others and allow them to vent to you to ‘blow off steam’ and share feelings.</a:t>
            </a:r>
          </a:p>
          <a:p>
            <a:pPr marL="457200" lvl="0" indent="-457200" defTabSz="914400" eaLnBrk="0" fontAlgn="base" hangingPunct="0">
              <a:spcBef>
                <a:spcPct val="20000"/>
              </a:spcBef>
              <a:spcAft>
                <a:spcPct val="0"/>
              </a:spcAft>
              <a:buFont typeface="Arial" pitchFamily="34" charset="0"/>
              <a:buChar char="•"/>
            </a:pPr>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961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Objectives </a:t>
            </a:r>
            <a:r>
              <a:rPr lang="en-US" sz="2800" b="1" cap="all" dirty="0">
                <a:solidFill>
                  <a:srgbClr val="C00000"/>
                </a:solidFill>
                <a:cs typeface="Calibri"/>
              </a:rPr>
              <a:t>of this </a:t>
            </a:r>
            <a:r>
              <a:rPr lang="en-US" sz="2800" b="1" cap="all" dirty="0" smtClean="0">
                <a:solidFill>
                  <a:srgbClr val="C00000"/>
                </a:solidFill>
                <a:cs typeface="Calibri"/>
              </a:rPr>
              <a:t>session</a:t>
            </a:r>
            <a:endParaRPr lang="en-US" sz="2800" b="1" cap="all" dirty="0">
              <a:solidFill>
                <a:srgbClr val="C00000"/>
              </a:solidFill>
              <a:latin typeface="Calibri"/>
              <a:cs typeface="Calibri"/>
            </a:endParaRPr>
          </a:p>
        </p:txBody>
      </p:sp>
      <p:sp>
        <p:nvSpPr>
          <p:cNvPr id="6" name="TextBox 5"/>
          <p:cNvSpPr txBox="1"/>
          <p:nvPr/>
        </p:nvSpPr>
        <p:spPr>
          <a:xfrm>
            <a:off x="457199" y="1287723"/>
            <a:ext cx="8153400" cy="1661993"/>
          </a:xfrm>
          <a:prstGeom prst="rect">
            <a:avLst/>
          </a:prstGeom>
          <a:noFill/>
        </p:spPr>
        <p:txBody>
          <a:bodyPr wrap="square" rtlCol="0">
            <a:noAutofit/>
          </a:bodyPr>
          <a:lstStyle/>
          <a:p>
            <a:r>
              <a:rPr lang="en-GB" sz="2800" dirty="0"/>
              <a:t>This session is about different emotional responses to COVID-2019 and how to support people who may be having difficulties due to the virus, such as feeling isolated, </a:t>
            </a:r>
            <a:r>
              <a:rPr lang="en-GB" sz="2800" dirty="0" smtClean="0"/>
              <a:t>depressed, anxious</a:t>
            </a:r>
            <a:r>
              <a:rPr lang="en-GB" sz="2800" dirty="0"/>
              <a:t>, discriminated against or neurotic about personal health. </a:t>
            </a:r>
            <a:endParaRPr lang="en-GB" sz="2800" dirty="0" smtClean="0"/>
          </a:p>
          <a:p>
            <a:endParaRPr lang="en-GB" sz="2800" dirty="0"/>
          </a:p>
          <a:p>
            <a:endParaRPr lang="en-GB" sz="2800" dirty="0"/>
          </a:p>
          <a:p>
            <a:r>
              <a:rPr lang="en-GB" sz="2800" dirty="0" smtClean="0"/>
              <a:t> </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041" y="3513993"/>
            <a:ext cx="3938588" cy="295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67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8331468" cy="1143000"/>
          </a:xfrm>
        </p:spPr>
        <p:txBody>
          <a:bodyPr>
            <a:noAutofit/>
          </a:bodyPr>
          <a:lstStyle/>
          <a:p>
            <a:pPr algn="l"/>
            <a:r>
              <a:rPr lang="en-US" sz="2800" b="1" cap="all" dirty="0" smtClean="0">
                <a:solidFill>
                  <a:srgbClr val="C00000"/>
                </a:solidFill>
                <a:cs typeface="Calibri"/>
              </a:rPr>
              <a:t>Seek additional help</a:t>
            </a:r>
            <a:endParaRPr lang="en-US" sz="2800" b="1" cap="all" dirty="0">
              <a:solidFill>
                <a:srgbClr val="C00000"/>
              </a:solidFill>
              <a:latin typeface="Calibri"/>
              <a:cs typeface="Calibri"/>
            </a:endParaRPr>
          </a:p>
        </p:txBody>
      </p:sp>
      <p:sp>
        <p:nvSpPr>
          <p:cNvPr id="6" name="TextBox 5"/>
          <p:cNvSpPr txBox="1"/>
          <p:nvPr/>
        </p:nvSpPr>
        <p:spPr>
          <a:xfrm>
            <a:off x="457199" y="1405281"/>
            <a:ext cx="7082853" cy="4968262"/>
          </a:xfrm>
          <a:prstGeom prst="rect">
            <a:avLst/>
          </a:prstGeom>
          <a:noFill/>
        </p:spPr>
        <p:txBody>
          <a:bodyPr wrap="square" rtlCol="0">
            <a:noAutofit/>
          </a:bodyPr>
          <a:lstStyle/>
          <a:p>
            <a:r>
              <a:rPr lang="en-GB" sz="2800" dirty="0" smtClean="0"/>
              <a:t>Normally, typing ‘mental health’ into an XJTLU email gets a response from the student counselling centre, but I tried last week and got nothing.</a:t>
            </a:r>
          </a:p>
          <a:p>
            <a:endParaRPr lang="en-GB" sz="2800" dirty="0"/>
          </a:p>
          <a:p>
            <a:r>
              <a:rPr lang="en-GB" sz="2800" dirty="0" smtClean="0"/>
              <a:t>According to CCTV, hotlines  and social media support groups have also been set up in China for mental health issues, but how to access them was not reported (QQ</a:t>
            </a:r>
            <a:r>
              <a:rPr lang="en-GB" sz="2800" dirty="0"/>
              <a:t>: Wuhan University and Huazhong University of Science and Technology;  JD.com; WeChat: KnowYourself</a:t>
            </a:r>
            <a:r>
              <a:rPr lang="en-GB" sz="2800" dirty="0" smtClean="0"/>
              <a:t>). </a:t>
            </a:r>
            <a:endParaRPr lang="en-GB" sz="2800" dirty="0"/>
          </a:p>
          <a:p>
            <a:pPr marL="457200" lvl="0" indent="-457200" defTabSz="914400" eaLnBrk="0" fontAlgn="base" hangingPunct="0">
              <a:spcBef>
                <a:spcPct val="20000"/>
              </a:spcBef>
              <a:spcAft>
                <a:spcPct val="0"/>
              </a:spcAft>
              <a:buFont typeface="Arial" pitchFamily="34" charset="0"/>
              <a:buChar char="•"/>
            </a:pPr>
            <a:endParaRPr lang="en-GB" sz="28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1952" y="3663895"/>
            <a:ext cx="1589078" cy="170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340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Anxiety </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t>Anxiety is fear or worry about the future. It is generally compounded by a lack of certainty, and anxiety is certainly stressful.</a:t>
            </a:r>
          </a:p>
          <a:p>
            <a:endParaRPr lang="en-GB" sz="2800" kern="0" dirty="0">
              <a:solidFill>
                <a:srgbClr val="000000"/>
              </a:solidFill>
              <a:latin typeface="+mj-lt"/>
              <a:ea typeface="ＭＳ Ｐゴシック"/>
            </a:endParaRPr>
          </a:p>
          <a:p>
            <a:r>
              <a:rPr lang="en-GB" sz="2800" kern="0" dirty="0" smtClean="0">
                <a:solidFill>
                  <a:srgbClr val="000000"/>
                </a:solidFill>
                <a:latin typeface="+mj-lt"/>
                <a:ea typeface="ＭＳ Ｐゴシック"/>
              </a:rPr>
              <a:t>Manifestations of anxiety can include:</a:t>
            </a:r>
          </a:p>
          <a:p>
            <a:endParaRPr lang="en-GB" sz="2800" kern="0" dirty="0" smtClean="0">
              <a:solidFill>
                <a:srgbClr val="000000"/>
              </a:solidFill>
              <a:latin typeface="+mj-lt"/>
              <a:ea typeface="ＭＳ Ｐゴシック"/>
            </a:endParaRPr>
          </a:p>
          <a:p>
            <a:pPr marL="457200" indent="-457200">
              <a:buFont typeface="Arial" pitchFamily="34" charset="0"/>
              <a:buChar char="•"/>
            </a:pPr>
            <a:r>
              <a:rPr lang="en-GB" sz="2800" kern="0" dirty="0">
                <a:solidFill>
                  <a:srgbClr val="000000"/>
                </a:solidFill>
                <a:latin typeface="+mj-lt"/>
                <a:ea typeface="ＭＳ Ｐゴシック"/>
              </a:rPr>
              <a:t>Hyper-consumption of media;</a:t>
            </a:r>
          </a:p>
          <a:p>
            <a:pPr marL="457200" indent="-457200">
              <a:buFont typeface="Arial" pitchFamily="34" charset="0"/>
              <a:buChar char="•"/>
            </a:pPr>
            <a:r>
              <a:rPr lang="en-GB" sz="2800" kern="0" dirty="0" smtClean="0">
                <a:solidFill>
                  <a:srgbClr val="000000"/>
                </a:solidFill>
                <a:latin typeface="+mj-lt"/>
                <a:ea typeface="ＭＳ Ｐゴシック"/>
              </a:rPr>
              <a:t>Depression;</a:t>
            </a:r>
          </a:p>
          <a:p>
            <a:pPr marL="457200" indent="-457200">
              <a:buFont typeface="Arial" pitchFamily="34" charset="0"/>
              <a:buChar char="•"/>
            </a:pPr>
            <a:r>
              <a:rPr lang="en-GB" sz="2800" kern="0" dirty="0">
                <a:solidFill>
                  <a:srgbClr val="000000"/>
                </a:solidFill>
                <a:latin typeface="+mj-lt"/>
                <a:ea typeface="ＭＳ Ｐゴシック"/>
              </a:rPr>
              <a:t>Oversleeping and insomnia;</a:t>
            </a:r>
          </a:p>
          <a:p>
            <a:pPr marL="457200" indent="-457200">
              <a:buFont typeface="Arial" pitchFamily="34" charset="0"/>
              <a:buChar char="•"/>
            </a:pPr>
            <a:r>
              <a:rPr lang="en-GB" sz="2800" kern="0" dirty="0" smtClean="0">
                <a:solidFill>
                  <a:srgbClr val="000000"/>
                </a:solidFill>
                <a:latin typeface="+mj-lt"/>
                <a:ea typeface="ＭＳ Ｐゴシック"/>
              </a:rPr>
              <a:t>Immobility, such as not getting out of bed;</a:t>
            </a:r>
          </a:p>
          <a:p>
            <a:pPr marL="457200" indent="-457200">
              <a:buFont typeface="Arial" pitchFamily="34" charset="0"/>
              <a:buChar char="•"/>
            </a:pPr>
            <a:r>
              <a:rPr lang="en-GB" sz="2800" kern="0" dirty="0" smtClean="0">
                <a:solidFill>
                  <a:srgbClr val="000000"/>
                </a:solidFill>
                <a:latin typeface="+mj-lt"/>
                <a:ea typeface="ＭＳ Ｐゴシック"/>
              </a:rPr>
              <a:t>Increased risk-taking behaviours or irrational risk-aversion.</a:t>
            </a:r>
            <a:endParaRPr lang="en-GB" sz="2800" kern="0" dirty="0">
              <a:solidFill>
                <a:srgbClr val="000000"/>
              </a:solidFill>
              <a:latin typeface="+mj-lt"/>
              <a:ea typeface="ＭＳ Ｐゴシック"/>
            </a:endParaRP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000" y="2233534"/>
            <a:ext cx="2447157" cy="162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68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Depression </a:t>
            </a:r>
            <a:endParaRPr lang="en-US" sz="2800" b="1" cap="all" dirty="0">
              <a:solidFill>
                <a:srgbClr val="C00000"/>
              </a:solidFill>
              <a:latin typeface="Calibri"/>
              <a:cs typeface="Calibri"/>
            </a:endParaRPr>
          </a:p>
        </p:txBody>
      </p:sp>
      <p:sp>
        <p:nvSpPr>
          <p:cNvPr id="6" name="TextBox 5"/>
          <p:cNvSpPr txBox="1"/>
          <p:nvPr/>
        </p:nvSpPr>
        <p:spPr>
          <a:xfrm>
            <a:off x="584615" y="1022104"/>
            <a:ext cx="7847915" cy="4968262"/>
          </a:xfrm>
          <a:prstGeom prst="rect">
            <a:avLst/>
          </a:prstGeom>
          <a:noFill/>
        </p:spPr>
        <p:txBody>
          <a:bodyPr wrap="square" rtlCol="0">
            <a:noAutofit/>
          </a:bodyPr>
          <a:lstStyle/>
          <a:p>
            <a:r>
              <a:rPr lang="en-GB" sz="2800" kern="0" dirty="0" smtClean="0">
                <a:solidFill>
                  <a:srgbClr val="000000"/>
                </a:solidFill>
                <a:latin typeface="+mj-lt"/>
                <a:ea typeface="ＭＳ Ｐゴシック"/>
              </a:rPr>
              <a:t>The National Institute of Mental Health (US) defines depression as:</a:t>
            </a:r>
          </a:p>
          <a:p>
            <a:endParaRPr lang="en-GB" sz="2800" kern="0" dirty="0" smtClean="0">
              <a:solidFill>
                <a:srgbClr val="000000"/>
              </a:solidFill>
              <a:latin typeface="+mj-lt"/>
              <a:ea typeface="ＭＳ Ｐゴシック"/>
            </a:endParaRPr>
          </a:p>
          <a:p>
            <a:r>
              <a:rPr lang="en-GB" sz="2800" i="1" dirty="0"/>
              <a:t>Depression (major depressive disorder or clinical depression) is a common but serious mood disorder. It causes severe symptoms that affect how you feel, think, and handle daily activities, such as sleeping, eating, or working. To be diagnosed with depression, the symptoms must be present for at least two weeks</a:t>
            </a:r>
            <a:r>
              <a:rPr lang="en-GB" sz="2800" i="1" dirty="0" smtClean="0"/>
              <a:t>.</a:t>
            </a:r>
            <a:endParaRPr lang="en-GB" sz="2800" i="1" kern="0" dirty="0" smtClean="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74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Depression </a:t>
            </a:r>
            <a:endParaRPr lang="en-US" sz="2800" b="1" cap="all" dirty="0">
              <a:solidFill>
                <a:srgbClr val="C00000"/>
              </a:solidFill>
              <a:latin typeface="Calibri"/>
              <a:cs typeface="Calibri"/>
            </a:endParaRPr>
          </a:p>
        </p:txBody>
      </p:sp>
      <p:sp>
        <p:nvSpPr>
          <p:cNvPr id="6" name="TextBox 5"/>
          <p:cNvSpPr txBox="1"/>
          <p:nvPr/>
        </p:nvSpPr>
        <p:spPr>
          <a:xfrm>
            <a:off x="457201" y="1022104"/>
            <a:ext cx="8177134" cy="4968262"/>
          </a:xfrm>
          <a:prstGeom prst="rect">
            <a:avLst/>
          </a:prstGeom>
          <a:noFill/>
        </p:spPr>
        <p:txBody>
          <a:bodyPr wrap="square" rtlCol="0">
            <a:noAutofit/>
          </a:bodyPr>
          <a:lstStyle/>
          <a:p>
            <a:r>
              <a:rPr lang="en-GB" sz="2800" kern="0" dirty="0" smtClean="0">
                <a:solidFill>
                  <a:srgbClr val="000000"/>
                </a:solidFill>
                <a:ea typeface="ＭＳ Ｐゴシック"/>
              </a:rPr>
              <a:t>Depression </a:t>
            </a:r>
            <a:r>
              <a:rPr lang="en-GB" sz="2800" kern="0" dirty="0">
                <a:solidFill>
                  <a:srgbClr val="000000"/>
                </a:solidFill>
                <a:ea typeface="ＭＳ Ｐゴシック"/>
              </a:rPr>
              <a:t>is defined as a low mood and the loss of interest in the activities of everyday life, which can easily be caused by </a:t>
            </a:r>
            <a:r>
              <a:rPr lang="en-GB" sz="2800" kern="0" dirty="0" smtClean="0">
                <a:solidFill>
                  <a:srgbClr val="000000"/>
                </a:solidFill>
                <a:ea typeface="ＭＳ Ｐゴシック"/>
              </a:rPr>
              <a:t>u</a:t>
            </a:r>
            <a:r>
              <a:rPr lang="en-US" sz="2800" dirty="0" smtClean="0"/>
              <a:t>ncertainty </a:t>
            </a:r>
            <a:r>
              <a:rPr lang="en-US" sz="2800" dirty="0"/>
              <a:t>and impair the ‘normal’ functioning  of a person. </a:t>
            </a:r>
          </a:p>
          <a:p>
            <a:endParaRPr lang="en-US" sz="2800" dirty="0"/>
          </a:p>
          <a:p>
            <a:r>
              <a:rPr lang="en-US" sz="2800" dirty="0"/>
              <a:t>This means that COVID-19 will be immobilising  for many as they are affected by forms of depression, as happened with SARS.</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6747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Depression </a:t>
            </a:r>
            <a:endParaRPr lang="en-US" sz="2800" b="1" cap="all" dirty="0">
              <a:solidFill>
                <a:srgbClr val="C00000"/>
              </a:solidFill>
              <a:latin typeface="Calibri"/>
              <a:cs typeface="Calibri"/>
            </a:endParaRPr>
          </a:p>
        </p:txBody>
      </p:sp>
      <p:sp>
        <p:nvSpPr>
          <p:cNvPr id="6" name="TextBox 5"/>
          <p:cNvSpPr txBox="1"/>
          <p:nvPr/>
        </p:nvSpPr>
        <p:spPr>
          <a:xfrm>
            <a:off x="457201" y="1022104"/>
            <a:ext cx="8177134" cy="4968262"/>
          </a:xfrm>
          <a:prstGeom prst="rect">
            <a:avLst/>
          </a:prstGeom>
          <a:noFill/>
        </p:spPr>
        <p:txBody>
          <a:bodyPr wrap="square" rtlCol="0">
            <a:noAutofit/>
          </a:bodyPr>
          <a:lstStyle/>
          <a:p>
            <a:r>
              <a:rPr lang="en-GB" sz="2800" dirty="0" smtClean="0"/>
              <a:t>Here </a:t>
            </a:r>
            <a:r>
              <a:rPr lang="en-GB" sz="2800" dirty="0"/>
              <a:t>are other tips that may help </a:t>
            </a:r>
            <a:r>
              <a:rPr lang="en-GB" sz="2800" dirty="0" smtClean="0"/>
              <a:t>people during depression</a:t>
            </a:r>
            <a:r>
              <a:rPr lang="en-GB" sz="2800" dirty="0"/>
              <a:t>:</a:t>
            </a:r>
          </a:p>
          <a:p>
            <a:pPr marL="457200" indent="-457200">
              <a:buFont typeface="Arial" pitchFamily="34" charset="0"/>
              <a:buChar char="•"/>
            </a:pPr>
            <a:r>
              <a:rPr lang="en-GB" sz="2800" dirty="0"/>
              <a:t>Try to be active and exercise.</a:t>
            </a:r>
          </a:p>
          <a:p>
            <a:pPr marL="457200" indent="-457200">
              <a:buFont typeface="Arial" pitchFamily="34" charset="0"/>
              <a:buChar char="•"/>
            </a:pPr>
            <a:r>
              <a:rPr lang="en-GB" sz="2800" dirty="0"/>
              <a:t>Set realistic goals for yourself.</a:t>
            </a:r>
          </a:p>
          <a:p>
            <a:pPr marL="457200" indent="-457200">
              <a:buFont typeface="Arial" pitchFamily="34" charset="0"/>
              <a:buChar char="•"/>
            </a:pPr>
            <a:r>
              <a:rPr lang="en-GB" sz="2800" dirty="0"/>
              <a:t>Try to spend time with other people and confide in a trusted friend or relative.</a:t>
            </a:r>
          </a:p>
          <a:p>
            <a:pPr marL="457200" indent="-457200">
              <a:buFont typeface="Arial" pitchFamily="34" charset="0"/>
              <a:buChar char="•"/>
            </a:pPr>
            <a:r>
              <a:rPr lang="en-GB" sz="2800" dirty="0"/>
              <a:t>Try not to isolate yourself, and let others help you.</a:t>
            </a:r>
          </a:p>
          <a:p>
            <a:pPr marL="457200" indent="-457200">
              <a:buFont typeface="Arial" pitchFamily="34" charset="0"/>
              <a:buChar char="•"/>
            </a:pPr>
            <a:r>
              <a:rPr lang="en-GB" sz="2800" dirty="0"/>
              <a:t>Expect your mood to improve gradually, not immediately.</a:t>
            </a:r>
          </a:p>
          <a:p>
            <a:pPr marL="457200" indent="-457200">
              <a:buFont typeface="Arial" pitchFamily="34" charset="0"/>
              <a:buChar char="•"/>
            </a:pPr>
            <a:r>
              <a:rPr lang="en-GB" sz="2800" dirty="0"/>
              <a:t>Postpone important </a:t>
            </a:r>
            <a:r>
              <a:rPr lang="en-GB" sz="2800" dirty="0" smtClean="0"/>
              <a:t>decisions. </a:t>
            </a:r>
          </a:p>
          <a:p>
            <a:pPr marL="457200" indent="-457200">
              <a:buFont typeface="Arial" pitchFamily="34" charset="0"/>
              <a:buChar char="•"/>
            </a:pPr>
            <a:r>
              <a:rPr lang="en-GB" sz="2800" dirty="0"/>
              <a:t>E</a:t>
            </a:r>
            <a:r>
              <a:rPr lang="en-GB" sz="2800" dirty="0" smtClean="0"/>
              <a:t>ducate </a:t>
            </a:r>
            <a:r>
              <a:rPr lang="en-GB" sz="2800" dirty="0"/>
              <a:t>yourself about depression.</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149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panic</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t>Panic is an irrational or debilitating response to something.</a:t>
            </a:r>
          </a:p>
          <a:p>
            <a:endParaRPr lang="en-GB" sz="2800" dirty="0"/>
          </a:p>
          <a:p>
            <a:r>
              <a:rPr lang="en-GB" sz="2800" dirty="0" smtClean="0"/>
              <a:t>Panicked behaviours in response to COVID-19 may include:</a:t>
            </a:r>
          </a:p>
          <a:p>
            <a:endParaRPr lang="en-GB" sz="2800" dirty="0" smtClean="0"/>
          </a:p>
          <a:p>
            <a:pPr marL="457200" indent="-457200">
              <a:buFont typeface="Arial" pitchFamily="34" charset="0"/>
              <a:buChar char="•"/>
            </a:pPr>
            <a:r>
              <a:rPr lang="en-GB" sz="2800" dirty="0" smtClean="0"/>
              <a:t>Overblown worry;</a:t>
            </a:r>
          </a:p>
          <a:p>
            <a:pPr marL="457200" indent="-457200">
              <a:buFont typeface="Arial" pitchFamily="34" charset="0"/>
              <a:buChar char="•"/>
            </a:pPr>
            <a:r>
              <a:rPr lang="en-GB" sz="2800" dirty="0" smtClean="0"/>
              <a:t>Neuroses about personal health;</a:t>
            </a:r>
          </a:p>
          <a:p>
            <a:pPr marL="457200" indent="-457200">
              <a:buFont typeface="Arial" pitchFamily="34" charset="0"/>
              <a:buChar char="•"/>
            </a:pPr>
            <a:r>
              <a:rPr lang="en-GB" sz="2800" kern="0" dirty="0" smtClean="0">
                <a:solidFill>
                  <a:srgbClr val="000000"/>
                </a:solidFill>
                <a:latin typeface="+mj-lt"/>
                <a:ea typeface="ＭＳ Ｐゴシック"/>
              </a:rPr>
              <a:t>Over-anxiety about the health of others;</a:t>
            </a:r>
          </a:p>
          <a:p>
            <a:pPr marL="457200" indent="-457200">
              <a:buFont typeface="Arial" pitchFamily="34" charset="0"/>
              <a:buChar char="•"/>
            </a:pPr>
            <a:r>
              <a:rPr lang="en-GB" sz="2800" kern="0" dirty="0" smtClean="0">
                <a:solidFill>
                  <a:srgbClr val="000000"/>
                </a:solidFill>
                <a:latin typeface="+mj-lt"/>
                <a:ea typeface="ＭＳ Ｐゴシック"/>
              </a:rPr>
              <a:t>Hoarding behaviours;</a:t>
            </a:r>
          </a:p>
          <a:p>
            <a:pPr marL="457200" indent="-457200">
              <a:buFont typeface="Arial" pitchFamily="34" charset="0"/>
              <a:buChar char="•"/>
            </a:pPr>
            <a:r>
              <a:rPr lang="en-GB" sz="2800" kern="0" dirty="0" smtClean="0">
                <a:solidFill>
                  <a:srgbClr val="000000"/>
                </a:solidFill>
                <a:latin typeface="+mj-lt"/>
                <a:ea typeface="ＭＳ Ｐゴシック"/>
              </a:rPr>
              <a:t>Xenophobia (irrational fear of strangers/outsiders); </a:t>
            </a:r>
          </a:p>
          <a:p>
            <a:pPr marL="457200" indent="-457200">
              <a:buFont typeface="Arial" pitchFamily="34" charset="0"/>
              <a:buChar char="•"/>
            </a:pPr>
            <a:r>
              <a:rPr lang="en-GB" sz="2800" kern="0" dirty="0" smtClean="0">
                <a:solidFill>
                  <a:srgbClr val="000000"/>
                </a:solidFill>
                <a:latin typeface="+mj-lt"/>
                <a:ea typeface="ＭＳ Ｐゴシック"/>
              </a:rPr>
              <a:t>Agoraphobia (irrational fear of going outside).</a:t>
            </a:r>
          </a:p>
          <a:p>
            <a:endParaRPr lang="en-GB" sz="2800" kern="0" dirty="0">
              <a:solidFill>
                <a:srgbClr val="000000"/>
              </a:solidFill>
              <a:latin typeface="+mj-lt"/>
              <a:ea typeface="ＭＳ Ｐゴシック"/>
            </a:endParaRP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0330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3224203"/>
            <a:ext cx="7647280" cy="6006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000044"/>
                </a:solidFill>
                <a:latin typeface="Calibri"/>
                <a:cs typeface="Calibri"/>
              </a:rPr>
              <a:t>Web resources</a:t>
            </a:r>
            <a:endParaRPr lang="en-US" sz="2800" b="1" cap="all" dirty="0">
              <a:solidFill>
                <a:srgbClr val="000044"/>
              </a:solidFill>
              <a:latin typeface="Calibri"/>
              <a:cs typeface="Calibri"/>
            </a:endParaRPr>
          </a:p>
        </p:txBody>
      </p:sp>
      <p:sp>
        <p:nvSpPr>
          <p:cNvPr id="3" name="TextBox 2"/>
          <p:cNvSpPr txBox="1"/>
          <p:nvPr/>
        </p:nvSpPr>
        <p:spPr>
          <a:xfrm>
            <a:off x="457200" y="3820233"/>
            <a:ext cx="8153399" cy="927641"/>
          </a:xfrm>
          <a:prstGeom prst="rect">
            <a:avLst/>
          </a:prstGeom>
          <a:noFill/>
        </p:spPr>
        <p:txBody>
          <a:bodyPr wrap="square" rtlCol="0">
            <a:noAutofit/>
          </a:bodyPr>
          <a:lstStyle/>
          <a:p>
            <a:r>
              <a:rPr lang="en-US" sz="2400" dirty="0" smtClean="0"/>
              <a:t>You can always email me at </a:t>
            </a:r>
            <a:r>
              <a:rPr lang="en-US" sz="2400" dirty="0" smtClean="0">
                <a:hlinkClick r:id="rId3"/>
              </a:rPr>
              <a:t>charlie.reis@xjtlu.edu.cn</a:t>
            </a:r>
            <a:r>
              <a:rPr lang="en-US" sz="2400" dirty="0" smtClean="0"/>
              <a:t>. </a:t>
            </a:r>
          </a:p>
          <a:p>
            <a:r>
              <a:rPr lang="en-US" sz="2400" dirty="0" smtClean="0"/>
              <a:t>We have also created a page for getting started thinking about </a:t>
            </a:r>
            <a:r>
              <a:rPr lang="en-US" sz="2400" dirty="0"/>
              <a:t>online pedagogies: </a:t>
            </a:r>
            <a:r>
              <a:rPr lang="en-US" sz="2400" dirty="0">
                <a:hlinkClick r:id="rId4"/>
              </a:rPr>
              <a:t>https</a:t>
            </a:r>
            <a:r>
              <a:rPr lang="en-US" sz="2400">
                <a:hlinkClick r:id="rId4"/>
              </a:rPr>
              <a:t>://</a:t>
            </a:r>
            <a:r>
              <a:rPr lang="en-US" sz="2400" smtClean="0">
                <a:hlinkClick r:id="rId4"/>
              </a:rPr>
              <a:t>ice.xjtlu.edu.cn/course/view.php?id=1605&amp;section=12</a:t>
            </a:r>
            <a:r>
              <a:rPr lang="en-US" sz="2400"/>
              <a:t>.</a:t>
            </a:r>
            <a:endParaRPr lang="en-US" sz="2400" dirty="0"/>
          </a:p>
        </p:txBody>
      </p:sp>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rotWithShape="1">
          <a:blip r:embed="rId5">
            <a:extLst>
              <a:ext uri="{28A0092B-C50C-407E-A947-70E740481C1C}">
                <a14:useLocalDpi xmlns:a14="http://schemas.microsoft.com/office/drawing/2010/main" val="0"/>
              </a:ext>
            </a:extLst>
          </a:blip>
          <a:srcRect t="11497" b="11314"/>
          <a:stretch/>
        </p:blipFill>
        <p:spPr>
          <a:xfrm>
            <a:off x="-50801" y="0"/>
            <a:ext cx="9262533" cy="2983043"/>
          </a:xfrm>
        </p:spPr>
      </p:pic>
      <p:pic>
        <p:nvPicPr>
          <p:cNvPr id="8" name="Picture 7" descr="Shield-navy(rgb for onli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3726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857616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Objectives </a:t>
            </a:r>
            <a:r>
              <a:rPr lang="en-US" sz="2800" b="1" cap="all" dirty="0">
                <a:solidFill>
                  <a:srgbClr val="C00000"/>
                </a:solidFill>
                <a:cs typeface="Calibri"/>
              </a:rPr>
              <a:t>of this </a:t>
            </a:r>
            <a:r>
              <a:rPr lang="en-US" sz="2800" b="1" cap="all" dirty="0" smtClean="0">
                <a:solidFill>
                  <a:srgbClr val="C00000"/>
                </a:solidFill>
                <a:cs typeface="Calibri"/>
              </a:rPr>
              <a:t>session</a:t>
            </a:r>
            <a:endParaRPr lang="en-US" sz="2800" b="1" cap="all" dirty="0">
              <a:solidFill>
                <a:srgbClr val="C00000"/>
              </a:solidFill>
              <a:latin typeface="Calibri"/>
              <a:cs typeface="Calibri"/>
            </a:endParaRPr>
          </a:p>
        </p:txBody>
      </p:sp>
      <p:sp>
        <p:nvSpPr>
          <p:cNvPr id="6" name="TextBox 5"/>
          <p:cNvSpPr txBox="1"/>
          <p:nvPr/>
        </p:nvSpPr>
        <p:spPr>
          <a:xfrm>
            <a:off x="457198" y="1287723"/>
            <a:ext cx="7975331" cy="5038125"/>
          </a:xfrm>
          <a:prstGeom prst="rect">
            <a:avLst/>
          </a:prstGeom>
          <a:noFill/>
        </p:spPr>
        <p:txBody>
          <a:bodyPr wrap="square" rtlCol="0">
            <a:noAutofit/>
          </a:bodyPr>
          <a:lstStyle/>
          <a:p>
            <a:r>
              <a:rPr lang="en-GB" sz="2800" dirty="0"/>
              <a:t>We will open a forum for general discussion as well as review some basic, non-invasive guidelines on how to</a:t>
            </a:r>
            <a:r>
              <a:rPr lang="en-GB" sz="2800" dirty="0" smtClean="0"/>
              <a:t>:</a:t>
            </a:r>
          </a:p>
          <a:p>
            <a:r>
              <a:rPr lang="en-GB" sz="2800" dirty="0" smtClean="0"/>
              <a:t> </a:t>
            </a:r>
            <a:endParaRPr lang="en-GB" sz="2800" dirty="0"/>
          </a:p>
          <a:p>
            <a:pPr marL="457200" indent="-457200">
              <a:buFont typeface="Arial" pitchFamily="34" charset="0"/>
              <a:buChar char="•"/>
            </a:pPr>
            <a:r>
              <a:rPr lang="en-GB" sz="2800" dirty="0"/>
              <a:t>deal with isolation and anxiety at this time; </a:t>
            </a:r>
          </a:p>
          <a:p>
            <a:pPr marL="457200" indent="-457200">
              <a:buFont typeface="Arial" pitchFamily="34" charset="0"/>
              <a:buChar char="•"/>
            </a:pPr>
            <a:r>
              <a:rPr lang="en-GB" sz="2800" dirty="0" smtClean="0"/>
              <a:t>find </a:t>
            </a:r>
            <a:r>
              <a:rPr lang="en-GB" sz="2800" dirty="0"/>
              <a:t>reliable </a:t>
            </a:r>
            <a:r>
              <a:rPr lang="en-GB" sz="2800" dirty="0" smtClean="0"/>
              <a:t>information;</a:t>
            </a:r>
            <a:endParaRPr lang="en-GB" sz="2800" dirty="0"/>
          </a:p>
          <a:p>
            <a:pPr marL="457200" indent="-457200">
              <a:buFont typeface="Arial" pitchFamily="34" charset="0"/>
              <a:buChar char="•"/>
            </a:pPr>
            <a:r>
              <a:rPr lang="en-GB" sz="2800" dirty="0" smtClean="0"/>
              <a:t>be mindful </a:t>
            </a:r>
            <a:r>
              <a:rPr lang="en-GB" sz="2800" dirty="0"/>
              <a:t>about our assumptions about others</a:t>
            </a:r>
            <a:r>
              <a:rPr lang="en-GB" sz="2800" dirty="0" smtClean="0"/>
              <a:t>.</a:t>
            </a:r>
          </a:p>
          <a:p>
            <a:pPr marL="457200" indent="-457200">
              <a:buFont typeface="Arial" pitchFamily="34" charset="0"/>
              <a:buChar char="•"/>
            </a:pPr>
            <a:endParaRPr lang="en-GB" sz="2800" dirty="0"/>
          </a:p>
          <a:p>
            <a:r>
              <a:rPr lang="en-GB" sz="2800" dirty="0" smtClean="0"/>
              <a:t>As we all know, one of the characteristics of going through this health crisis is a lack of certainty. </a:t>
            </a:r>
            <a:endParaRPr lang="en-GB" sz="2800" dirty="0"/>
          </a:p>
          <a:p>
            <a:r>
              <a:rPr lang="en-GB" sz="2800" dirty="0" smtClean="0"/>
              <a:t> </a:t>
            </a: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873" y="5532106"/>
            <a:ext cx="1516718" cy="9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01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Where is the public chat?</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495" y="1219604"/>
            <a:ext cx="8321505" cy="437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278504" y="5690918"/>
            <a:ext cx="959110" cy="93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341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397287"/>
          </a:xfrm>
        </p:spPr>
        <p:txBody>
          <a:bodyPr>
            <a:noAutofit/>
          </a:bodyPr>
          <a:lstStyle/>
          <a:p>
            <a:pPr algn="l"/>
            <a:r>
              <a:rPr lang="en-US" sz="2800" b="1" cap="all" dirty="0" smtClean="0">
                <a:solidFill>
                  <a:srgbClr val="C00000"/>
                </a:solidFill>
                <a:cs typeface="Calibri"/>
              </a:rPr>
              <a:t>Welcome</a:t>
            </a:r>
            <a:endParaRPr lang="en-US" sz="2800" b="1" cap="all" dirty="0">
              <a:solidFill>
                <a:srgbClr val="C00000"/>
              </a:solidFill>
              <a:latin typeface="Calibri"/>
              <a:cs typeface="Calibri"/>
            </a:endParaRPr>
          </a:p>
        </p:txBody>
      </p:sp>
      <p:sp>
        <p:nvSpPr>
          <p:cNvPr id="6" name="TextBox 5"/>
          <p:cNvSpPr txBox="1"/>
          <p:nvPr/>
        </p:nvSpPr>
        <p:spPr>
          <a:xfrm>
            <a:off x="457200" y="659568"/>
            <a:ext cx="8331469" cy="2215198"/>
          </a:xfrm>
          <a:prstGeom prst="rect">
            <a:avLst/>
          </a:prstGeom>
          <a:noFill/>
        </p:spPr>
        <p:txBody>
          <a:bodyPr wrap="square" rtlCol="0">
            <a:noAutofit/>
          </a:bodyPr>
          <a:lstStyle/>
          <a:p>
            <a:pPr lvl="0"/>
            <a:r>
              <a:rPr lang="en-GB" sz="2800" dirty="0" smtClean="0"/>
              <a:t>While I am greeting you, as an </a:t>
            </a:r>
            <a:r>
              <a:rPr lang="en-GB" sz="2800" b="1" dirty="0" smtClean="0"/>
              <a:t>icebreaker</a:t>
            </a:r>
            <a:r>
              <a:rPr lang="en-GB" sz="2800" dirty="0" smtClean="0"/>
              <a:t>, please use our public chat to post</a:t>
            </a:r>
            <a:r>
              <a:rPr lang="en-GB" sz="2800" b="1" dirty="0" smtClean="0"/>
              <a:t> </a:t>
            </a:r>
            <a:r>
              <a:rPr lang="en-GB" sz="2800" dirty="0" smtClean="0"/>
              <a:t>your ideas about student self-assessment in an online environment.  Please </a:t>
            </a:r>
            <a:r>
              <a:rPr lang="en-GB" sz="2800" b="1" dirty="0" smtClean="0"/>
              <a:t>say hi </a:t>
            </a:r>
            <a:r>
              <a:rPr lang="en-GB" sz="2800" dirty="0" smtClean="0"/>
              <a:t>and address:</a:t>
            </a:r>
          </a:p>
          <a:p>
            <a:pPr lvl="0"/>
            <a:endParaRPr lang="en-GB" sz="2800" dirty="0" smtClean="0"/>
          </a:p>
          <a:p>
            <a:pPr marL="457200" lvl="0" indent="-457200">
              <a:buFont typeface="Arial" pitchFamily="34" charset="0"/>
              <a:buChar char="•"/>
            </a:pPr>
            <a:r>
              <a:rPr lang="en-GB" sz="2800" b="1" dirty="0" smtClean="0"/>
              <a:t>What mental health issues have you seen related to COVID-19?</a:t>
            </a:r>
          </a:p>
          <a:p>
            <a:pPr marL="457200" lvl="0" indent="-457200">
              <a:buFont typeface="Arial" pitchFamily="34" charset="0"/>
              <a:buChar char="•"/>
            </a:pPr>
            <a:r>
              <a:rPr lang="en-GB" sz="2800" b="1" dirty="0" smtClean="0"/>
              <a:t>How did you provide support (to students, others, yourself)?</a:t>
            </a:r>
          </a:p>
          <a:p>
            <a:pPr lvl="0"/>
            <a:endParaRPr lang="en-GB" sz="2800" dirty="0" smtClean="0"/>
          </a:p>
          <a:p>
            <a:pPr lvl="0"/>
            <a:r>
              <a:rPr lang="en-GB" sz="2800" dirty="0" smtClean="0"/>
              <a:t>If we spend the hour talking about your ideas, that is an hour well spent; the ppt is available at:  </a:t>
            </a:r>
          </a:p>
          <a:p>
            <a:pPr lvl="0"/>
            <a:endParaRPr lang="en-GB" sz="2800" dirty="0">
              <a:hlinkClick r:id="rId4"/>
            </a:endParaRPr>
          </a:p>
          <a:p>
            <a:pPr lvl="0"/>
            <a:r>
              <a:rPr lang="en-US" sz="2400" dirty="0" smtClean="0">
                <a:hlinkClick r:id="rId4"/>
              </a:rPr>
              <a:t>https</a:t>
            </a:r>
            <a:r>
              <a:rPr lang="en-US" sz="2400" dirty="0">
                <a:hlinkClick r:id="rId4"/>
              </a:rPr>
              <a:t>://</a:t>
            </a:r>
            <a:r>
              <a:rPr lang="en-US" sz="2400" dirty="0" smtClean="0">
                <a:hlinkClick r:id="rId4"/>
              </a:rPr>
              <a:t>ice.xjtlu.edu.cn/course/view.php?id=1605&amp;section=12</a:t>
            </a:r>
            <a:r>
              <a:rPr lang="en-US" sz="2400" dirty="0"/>
              <a:t>.</a:t>
            </a:r>
            <a:endParaRPr lang="en-GB" sz="2400"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04370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Remote work and school</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t>According the State of Remote Work (Buffer, 2019) mental health issues related to working remotely often can be:</a:t>
            </a:r>
          </a:p>
          <a:p>
            <a:endParaRPr lang="en-GB" sz="2800" kern="0" dirty="0">
              <a:solidFill>
                <a:srgbClr val="000000"/>
              </a:solidFill>
              <a:latin typeface="+mj-lt"/>
              <a:ea typeface="ＭＳ Ｐゴシック"/>
            </a:endParaRPr>
          </a:p>
          <a:p>
            <a:pPr marL="457200" indent="-457200">
              <a:buFont typeface="Arial" pitchFamily="34" charset="0"/>
              <a:buChar char="•"/>
            </a:pPr>
            <a:r>
              <a:rPr lang="en-GB" sz="2800" kern="0" dirty="0" smtClean="0">
                <a:solidFill>
                  <a:srgbClr val="000000"/>
                </a:solidFill>
                <a:latin typeface="+mj-lt"/>
                <a:ea typeface="ＭＳ Ｐゴシック"/>
              </a:rPr>
              <a:t>Feelings of isolation, loneliness and disconnection;</a:t>
            </a:r>
          </a:p>
          <a:p>
            <a:endParaRPr lang="en-GB" sz="2800" kern="0" dirty="0" smtClean="0">
              <a:solidFill>
                <a:srgbClr val="000000"/>
              </a:solidFill>
              <a:latin typeface="+mj-lt"/>
              <a:ea typeface="ＭＳ Ｐゴシック"/>
            </a:endParaRPr>
          </a:p>
          <a:p>
            <a:pPr marL="457200" indent="-457200">
              <a:buFont typeface="Arial" pitchFamily="34" charset="0"/>
              <a:buChar char="•"/>
            </a:pPr>
            <a:r>
              <a:rPr lang="en-GB" sz="2800" kern="0" dirty="0" smtClean="0">
                <a:solidFill>
                  <a:srgbClr val="000000"/>
                </a:solidFill>
                <a:latin typeface="+mj-lt"/>
                <a:ea typeface="ＭＳ Ｐゴシック"/>
              </a:rPr>
              <a:t>Being unable to ‘unplug’ or set healthy boundaries between work and ‘life’; </a:t>
            </a:r>
          </a:p>
          <a:p>
            <a:endParaRPr lang="en-GB" sz="2800" dirty="0"/>
          </a:p>
          <a:p>
            <a:pPr marL="457200" indent="-457200">
              <a:buFont typeface="Arial" pitchFamily="34" charset="0"/>
              <a:buChar char="•"/>
            </a:pPr>
            <a:r>
              <a:rPr lang="en-GB" sz="2800" kern="0" dirty="0" smtClean="0">
                <a:solidFill>
                  <a:srgbClr val="000000"/>
                </a:solidFill>
                <a:latin typeface="+mj-lt"/>
                <a:ea typeface="ＭＳ Ｐゴシック"/>
              </a:rPr>
              <a:t>Becoming inactive.</a:t>
            </a:r>
          </a:p>
          <a:p>
            <a:pPr marL="457200" indent="-457200">
              <a:buFont typeface="Arial" pitchFamily="34" charset="0"/>
              <a:buChar char="•"/>
            </a:pPr>
            <a:endParaRPr lang="en-GB" sz="2800" kern="0" dirty="0">
              <a:solidFill>
                <a:srgbClr val="000000"/>
              </a:solidFill>
              <a:latin typeface="+mj-lt"/>
              <a:ea typeface="ＭＳ Ｐゴシック"/>
            </a:endParaRPr>
          </a:p>
          <a:p>
            <a:r>
              <a:rPr lang="en-GB" sz="2800" kern="0" dirty="0" smtClean="0">
                <a:solidFill>
                  <a:srgbClr val="000000"/>
                </a:solidFill>
                <a:latin typeface="+mj-lt"/>
                <a:ea typeface="ＭＳ Ｐゴシック"/>
              </a:rPr>
              <a:t>Ideas to help? Use the chat.</a:t>
            </a: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616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Remote work and school tips</a:t>
            </a:r>
            <a:endParaRPr lang="en-US" sz="2800" b="1" cap="all" dirty="0">
              <a:solidFill>
                <a:srgbClr val="C00000"/>
              </a:solidFill>
              <a:latin typeface="Calibri"/>
              <a:cs typeface="Calibri"/>
            </a:endParaRPr>
          </a:p>
        </p:txBody>
      </p:sp>
      <p:sp>
        <p:nvSpPr>
          <p:cNvPr id="6" name="TextBox 5"/>
          <p:cNvSpPr txBox="1"/>
          <p:nvPr/>
        </p:nvSpPr>
        <p:spPr>
          <a:xfrm>
            <a:off x="248309" y="993511"/>
            <a:ext cx="8664314" cy="4968262"/>
          </a:xfrm>
          <a:prstGeom prst="rect">
            <a:avLst/>
          </a:prstGeom>
          <a:noFill/>
        </p:spPr>
        <p:txBody>
          <a:bodyPr wrap="square" rtlCol="0">
            <a:noAutofit/>
          </a:bodyPr>
          <a:lstStyle/>
          <a:p>
            <a:pPr marL="457200" indent="-457200">
              <a:buFont typeface="Arial" pitchFamily="34" charset="0"/>
              <a:buChar char="•"/>
            </a:pPr>
            <a:r>
              <a:rPr lang="en-GB" sz="2800" dirty="0" smtClean="0"/>
              <a:t>Set clear </a:t>
            </a:r>
            <a:r>
              <a:rPr lang="en-GB" sz="2800" dirty="0"/>
              <a:t>expectations of working </a:t>
            </a:r>
            <a:r>
              <a:rPr lang="en-GB" sz="2800" dirty="0" smtClean="0"/>
              <a:t>and non-working hours;</a:t>
            </a:r>
          </a:p>
          <a:p>
            <a:pPr marL="457200" indent="-457200">
              <a:buFont typeface="Arial" pitchFamily="34" charset="0"/>
              <a:buChar char="•"/>
            </a:pPr>
            <a:r>
              <a:rPr lang="en-GB" sz="2800" dirty="0" smtClean="0"/>
              <a:t>Highlight </a:t>
            </a:r>
            <a:r>
              <a:rPr lang="en-GB" sz="2800" dirty="0"/>
              <a:t>that </a:t>
            </a:r>
            <a:r>
              <a:rPr lang="en-GB" sz="2800" dirty="0" smtClean="0"/>
              <a:t>it is not necessary to remain connected around the clock;</a:t>
            </a:r>
            <a:endParaRPr lang="en-GB" sz="2800" dirty="0"/>
          </a:p>
          <a:p>
            <a:pPr marL="457200" indent="-457200">
              <a:buFont typeface="Arial" pitchFamily="34" charset="0"/>
              <a:buChar char="•"/>
            </a:pPr>
            <a:r>
              <a:rPr lang="en-GB" sz="2800" dirty="0" smtClean="0"/>
              <a:t>Suggest </a:t>
            </a:r>
            <a:r>
              <a:rPr lang="en-GB" sz="2800" dirty="0"/>
              <a:t>that they break up their day with personal </a:t>
            </a:r>
            <a:r>
              <a:rPr lang="en-GB" sz="2800" dirty="0" smtClean="0"/>
              <a:t>activities;</a:t>
            </a:r>
          </a:p>
          <a:p>
            <a:pPr marL="457200" indent="-457200">
              <a:buFont typeface="Arial" pitchFamily="34" charset="0"/>
              <a:buChar char="•"/>
            </a:pPr>
            <a:r>
              <a:rPr lang="en-GB" sz="2800" dirty="0" smtClean="0"/>
              <a:t>Be aware that most shopping, etc, is now only available during working hours;</a:t>
            </a:r>
          </a:p>
          <a:p>
            <a:pPr marL="457200" indent="-457200">
              <a:buFont typeface="Arial" pitchFamily="34" charset="0"/>
              <a:buChar char="•"/>
            </a:pPr>
            <a:r>
              <a:rPr lang="en-GB" sz="2800" dirty="0" smtClean="0"/>
              <a:t>Understand </a:t>
            </a:r>
            <a:r>
              <a:rPr lang="en-GB" sz="2800" dirty="0"/>
              <a:t>the disruption that school closures have caused to many </a:t>
            </a:r>
            <a:r>
              <a:rPr lang="en-GB" sz="2800" dirty="0" smtClean="0"/>
              <a:t>families;</a:t>
            </a:r>
            <a:endParaRPr lang="en-GB" sz="2800" dirty="0"/>
          </a:p>
          <a:p>
            <a:pPr marL="457200" indent="-457200">
              <a:buFont typeface="Arial" pitchFamily="34" charset="0"/>
              <a:buChar char="•"/>
            </a:pPr>
            <a:r>
              <a:rPr lang="en-GB" sz="2800" dirty="0" smtClean="0"/>
              <a:t>Advise </a:t>
            </a:r>
            <a:r>
              <a:rPr lang="en-GB" sz="2800" dirty="0"/>
              <a:t>that they stay as connected as possible with their teams via company digital platforms and have regular check-ins with managers and team </a:t>
            </a:r>
            <a:r>
              <a:rPr lang="en-GB" sz="2800" dirty="0" smtClean="0"/>
              <a:t>members.</a:t>
            </a:r>
            <a:endParaRPr lang="en-GB" sz="2800" dirty="0"/>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77332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Remote work and school tips - dress</a:t>
            </a:r>
            <a:endParaRPr lang="en-US" sz="2800" b="1" cap="all" dirty="0">
              <a:solidFill>
                <a:srgbClr val="C00000"/>
              </a:solidFill>
              <a:latin typeface="Calibri"/>
              <a:cs typeface="Calibri"/>
            </a:endParaRPr>
          </a:p>
        </p:txBody>
      </p:sp>
      <p:sp>
        <p:nvSpPr>
          <p:cNvPr id="6" name="TextBox 5"/>
          <p:cNvSpPr txBox="1"/>
          <p:nvPr/>
        </p:nvSpPr>
        <p:spPr>
          <a:xfrm>
            <a:off x="239844" y="1274164"/>
            <a:ext cx="4212236" cy="4716202"/>
          </a:xfrm>
          <a:prstGeom prst="rect">
            <a:avLst/>
          </a:prstGeom>
          <a:noFill/>
        </p:spPr>
        <p:txBody>
          <a:bodyPr wrap="square" rtlCol="0">
            <a:noAutofit/>
          </a:bodyPr>
          <a:lstStyle/>
          <a:p>
            <a:pPr marL="457200" indent="-457200">
              <a:buFont typeface="Arial" pitchFamily="34" charset="0"/>
              <a:buChar char="•"/>
            </a:pPr>
            <a:r>
              <a:rPr lang="en-GB" sz="2800" dirty="0"/>
              <a:t>Encourage people to </a:t>
            </a:r>
            <a:r>
              <a:rPr lang="en-GB" sz="2800" dirty="0" smtClean="0"/>
              <a:t>dress </a:t>
            </a:r>
            <a:r>
              <a:rPr lang="en-GB" sz="2800" dirty="0"/>
              <a:t>for </a:t>
            </a:r>
            <a:r>
              <a:rPr lang="en-GB" sz="2800" dirty="0" smtClean="0"/>
              <a:t>school/work, especially if you are using video communications;</a:t>
            </a:r>
          </a:p>
          <a:p>
            <a:pPr marL="457200" indent="-457200">
              <a:buFont typeface="Arial" pitchFamily="34" charset="0"/>
              <a:buChar char="•"/>
            </a:pPr>
            <a:endParaRPr lang="en-GB" sz="2800" dirty="0"/>
          </a:p>
          <a:p>
            <a:pPr marL="457200" indent="-457200">
              <a:buFont typeface="Arial" pitchFamily="34" charset="0"/>
              <a:buChar char="•"/>
            </a:pPr>
            <a:r>
              <a:rPr lang="en-GB" sz="2800" dirty="0"/>
              <a:t>The effects of never changing out of pyjamas has not yet been </a:t>
            </a:r>
            <a:r>
              <a:rPr lang="en-GB" sz="2800" dirty="0" smtClean="0"/>
              <a:t>studied.</a:t>
            </a:r>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466" y="2145740"/>
            <a:ext cx="4459574" cy="297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2228044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What you can do to manage mental health</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800" dirty="0" smtClean="0"/>
              <a:t>Get </a:t>
            </a:r>
            <a:r>
              <a:rPr lang="en-GB" sz="2800" dirty="0"/>
              <a:t>the facts. </a:t>
            </a:r>
            <a:endParaRPr lang="en-GB" sz="2800" dirty="0" smtClean="0"/>
          </a:p>
          <a:p>
            <a:r>
              <a:rPr lang="en-GB" sz="2800" dirty="0" smtClean="0"/>
              <a:t>Keep </a:t>
            </a:r>
            <a:r>
              <a:rPr lang="en-GB" sz="2800" dirty="0"/>
              <a:t>things in perspective. </a:t>
            </a:r>
          </a:p>
          <a:p>
            <a:r>
              <a:rPr lang="en-GB" sz="2800" dirty="0" smtClean="0"/>
              <a:t>Be </a:t>
            </a:r>
            <a:r>
              <a:rPr lang="en-GB" sz="2800" dirty="0"/>
              <a:t>mindful of your assumptions about </a:t>
            </a:r>
            <a:r>
              <a:rPr lang="en-GB" sz="2800" dirty="0" smtClean="0"/>
              <a:t>others.</a:t>
            </a:r>
          </a:p>
          <a:p>
            <a:r>
              <a:rPr lang="en-GB" sz="2800" dirty="0"/>
              <a:t>S</a:t>
            </a:r>
            <a:r>
              <a:rPr lang="en-GB" sz="2800" dirty="0" smtClean="0"/>
              <a:t>tay </a:t>
            </a:r>
            <a:r>
              <a:rPr lang="en-GB" sz="2800" dirty="0"/>
              <a:t>healthy. </a:t>
            </a:r>
            <a:endParaRPr lang="en-GB" sz="2800" dirty="0" smtClean="0"/>
          </a:p>
          <a:p>
            <a:r>
              <a:rPr lang="en-GB" sz="2800" dirty="0" smtClean="0"/>
              <a:t>Keep </a:t>
            </a:r>
            <a:r>
              <a:rPr lang="en-GB" sz="2800" dirty="0"/>
              <a:t>connected. </a:t>
            </a:r>
            <a:endParaRPr lang="en-GB" sz="2800" dirty="0" smtClean="0"/>
          </a:p>
          <a:p>
            <a:r>
              <a:rPr lang="en-GB" sz="2800" dirty="0" smtClean="0"/>
              <a:t>Seek </a:t>
            </a:r>
            <a:r>
              <a:rPr lang="en-GB" sz="2800" dirty="0"/>
              <a:t>additional </a:t>
            </a:r>
            <a:r>
              <a:rPr lang="en-GB" sz="2800" dirty="0" smtClean="0"/>
              <a:t>help if struggling. </a:t>
            </a:r>
          </a:p>
          <a:p>
            <a:endParaRPr lang="en-GB" sz="2800" b="1" kern="0" dirty="0">
              <a:solidFill>
                <a:srgbClr val="000000"/>
              </a:solidFill>
              <a:latin typeface="+mj-lt"/>
              <a:ea typeface="ＭＳ Ｐゴシック"/>
            </a:endParaRPr>
          </a:p>
          <a:p>
            <a:r>
              <a:rPr lang="en-GB" sz="2800" b="1" kern="0" dirty="0" smtClean="0">
                <a:solidFill>
                  <a:srgbClr val="000000"/>
                </a:solidFill>
                <a:latin typeface="+mj-lt"/>
                <a:ea typeface="ＭＳ Ｐゴシック"/>
              </a:rPr>
              <a:t>Use the chat to add more.</a:t>
            </a:r>
            <a:endParaRPr lang="en-GB" sz="2800" kern="0" dirty="0">
              <a:solidFill>
                <a:srgbClr val="000000"/>
              </a:solidFill>
              <a:latin typeface="+mj-lt"/>
              <a:ea typeface="ＭＳ Ｐゴシック"/>
            </a:endParaRP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087" y="3972393"/>
            <a:ext cx="3600023" cy="270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Tree>
    <p:extLst>
      <p:ext uri="{BB962C8B-B14F-4D97-AF65-F5344CB8AC3E}">
        <p14:creationId xmlns:p14="http://schemas.microsoft.com/office/powerpoint/2010/main" val="3408779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0F55A-5ACE-4E81-A452-A8FF73E0354A}">
  <ds:schemaRefs>
    <ds:schemaRef ds:uri="http://schemas.microsoft.com/office/2006/documentManagement/types"/>
    <ds:schemaRef ds:uri="$ListId:Shared Document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e8331262-de25-436d-8f05-154a071bbe3b"/>
    <ds:schemaRef ds:uri="http://www.w3.org/XML/1998/namespace"/>
  </ds:schemaRefs>
</ds:datastoreItem>
</file>

<file path=customXml/itemProps3.xml><?xml version="1.0" encoding="utf-8"?>
<ds:datastoreItem xmlns:ds="http://schemas.openxmlformats.org/officeDocument/2006/customXml" ds:itemID="{1DCF8A76-1436-47FC-9370-1D27FEBE2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4809</TotalTime>
  <Words>2014</Words>
  <Application>Microsoft Office PowerPoint</Application>
  <PresentationFormat>On-screen Show (4:3)</PresentationFormat>
  <Paragraphs>230</Paragraphs>
  <Slides>27</Slides>
  <Notes>27</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Theme</vt:lpstr>
      <vt:lpstr>Pastoral Care for Students, Colleagues and Self during COVID-2019</vt:lpstr>
      <vt:lpstr>Objectives of this session</vt:lpstr>
      <vt:lpstr>Objectives of this session</vt:lpstr>
      <vt:lpstr>Where is the public chat?</vt:lpstr>
      <vt:lpstr>Welcome</vt:lpstr>
      <vt:lpstr>Remote work and school</vt:lpstr>
      <vt:lpstr>Remote work and school tips</vt:lpstr>
      <vt:lpstr>Remote work and school tips - dress</vt:lpstr>
      <vt:lpstr>What you can do to manage mental health</vt:lpstr>
      <vt:lpstr>Get the facts</vt:lpstr>
      <vt:lpstr>Facts about health and mortality</vt:lpstr>
      <vt:lpstr>Facts about Protection</vt:lpstr>
      <vt:lpstr>Facts about contact</vt:lpstr>
      <vt:lpstr>Keep things in perspective </vt:lpstr>
      <vt:lpstr>BE mindful about your assumptions about others</vt:lpstr>
      <vt:lpstr>BE mindful about your assumptions about others</vt:lpstr>
      <vt:lpstr>Stay healthy</vt:lpstr>
      <vt:lpstr>Stay mentally healthy</vt:lpstr>
      <vt:lpstr>Keep connected</vt:lpstr>
      <vt:lpstr>Seek additional help</vt:lpstr>
      <vt:lpstr>Anxiety </vt:lpstr>
      <vt:lpstr>Depression </vt:lpstr>
      <vt:lpstr>Depression </vt:lpstr>
      <vt:lpstr>Depression </vt:lpstr>
      <vt:lpstr>panic</vt:lpstr>
      <vt:lpstr>PowerPoint Presentation</vt:lpstr>
      <vt:lpstr>PowerPoint Presentation</vt:lpstr>
    </vt:vector>
  </TitlesOfParts>
  <Company>Xi'an Jiaotong-Liverpool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Julie</cp:lastModifiedBy>
  <cp:revision>366</cp:revision>
  <cp:lastPrinted>2017-09-14T05:15:08Z</cp:lastPrinted>
  <dcterms:created xsi:type="dcterms:W3CDTF">2016-01-19T04:00:20Z</dcterms:created>
  <dcterms:modified xsi:type="dcterms:W3CDTF">2020-05-08T05:33:06Z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