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6" r:id="rId4"/>
    <p:sldMasterId id="2147484173" r:id="rId5"/>
  </p:sldMasterIdLst>
  <p:notesMasterIdLst>
    <p:notesMasterId r:id="rId41"/>
  </p:notesMasterIdLst>
  <p:handoutMasterIdLst>
    <p:handoutMasterId r:id="rId42"/>
  </p:handoutMasterIdLst>
  <p:sldIdLst>
    <p:sldId id="564" r:id="rId6"/>
    <p:sldId id="590" r:id="rId7"/>
    <p:sldId id="509" r:id="rId8"/>
    <p:sldId id="510" r:id="rId9"/>
    <p:sldId id="512" r:id="rId10"/>
    <p:sldId id="541" r:id="rId11"/>
    <p:sldId id="513" r:id="rId12"/>
    <p:sldId id="565" r:id="rId13"/>
    <p:sldId id="544" r:id="rId14"/>
    <p:sldId id="574" r:id="rId15"/>
    <p:sldId id="573" r:id="rId16"/>
    <p:sldId id="421" r:id="rId17"/>
    <p:sldId id="566" r:id="rId18"/>
    <p:sldId id="567" r:id="rId19"/>
    <p:sldId id="593" r:id="rId20"/>
    <p:sldId id="568" r:id="rId21"/>
    <p:sldId id="569" r:id="rId22"/>
    <p:sldId id="594" r:id="rId23"/>
    <p:sldId id="570" r:id="rId24"/>
    <p:sldId id="571" r:id="rId25"/>
    <p:sldId id="572" r:id="rId26"/>
    <p:sldId id="576" r:id="rId27"/>
    <p:sldId id="575" r:id="rId28"/>
    <p:sldId id="577" r:id="rId29"/>
    <p:sldId id="579" r:id="rId30"/>
    <p:sldId id="591" r:id="rId31"/>
    <p:sldId id="592" r:id="rId32"/>
    <p:sldId id="586" r:id="rId33"/>
    <p:sldId id="588" r:id="rId34"/>
    <p:sldId id="583" r:id="rId35"/>
    <p:sldId id="584" r:id="rId36"/>
    <p:sldId id="587" r:id="rId37"/>
    <p:sldId id="595" r:id="rId38"/>
    <p:sldId id="551" r:id="rId39"/>
    <p:sldId id="563" r:id="rId40"/>
  </p:sldIdLst>
  <p:sldSz cx="9144000" cy="6858000" type="screen4x3"/>
  <p:notesSz cx="7010400" cy="9296400"/>
  <p:defaultTextStyle>
    <a:defPPr>
      <a:defRPr lang="en-US"/>
    </a:defPPr>
    <a:lvl1pPr algn="r" rtl="0" fontAlgn="base">
      <a:spcBef>
        <a:spcPct val="0"/>
      </a:spcBef>
      <a:spcAft>
        <a:spcPct val="0"/>
      </a:spcAft>
      <a:defRPr sz="2400" kern="1200">
        <a:solidFill>
          <a:schemeClr val="tx1"/>
        </a:solidFill>
        <a:latin typeface="Times New Roman" pitchFamily="18" charset="0"/>
        <a:ea typeface="+mn-ea"/>
        <a:cs typeface="+mn-cs"/>
      </a:defRPr>
    </a:lvl1pPr>
    <a:lvl2pPr marL="457200" algn="r" rtl="0" fontAlgn="base">
      <a:spcBef>
        <a:spcPct val="0"/>
      </a:spcBef>
      <a:spcAft>
        <a:spcPct val="0"/>
      </a:spcAft>
      <a:defRPr sz="2400" kern="1200">
        <a:solidFill>
          <a:schemeClr val="tx1"/>
        </a:solidFill>
        <a:latin typeface="Times New Roman" pitchFamily="18" charset="0"/>
        <a:ea typeface="+mn-ea"/>
        <a:cs typeface="+mn-cs"/>
      </a:defRPr>
    </a:lvl2pPr>
    <a:lvl3pPr marL="914400" algn="r" rtl="0" fontAlgn="base">
      <a:spcBef>
        <a:spcPct val="0"/>
      </a:spcBef>
      <a:spcAft>
        <a:spcPct val="0"/>
      </a:spcAft>
      <a:defRPr sz="2400" kern="1200">
        <a:solidFill>
          <a:schemeClr val="tx1"/>
        </a:solidFill>
        <a:latin typeface="Times New Roman" pitchFamily="18" charset="0"/>
        <a:ea typeface="+mn-ea"/>
        <a:cs typeface="+mn-cs"/>
      </a:defRPr>
    </a:lvl3pPr>
    <a:lvl4pPr marL="1371600" algn="r" rtl="0" fontAlgn="base">
      <a:spcBef>
        <a:spcPct val="0"/>
      </a:spcBef>
      <a:spcAft>
        <a:spcPct val="0"/>
      </a:spcAft>
      <a:defRPr sz="2400" kern="1200">
        <a:solidFill>
          <a:schemeClr val="tx1"/>
        </a:solidFill>
        <a:latin typeface="Times New Roman" pitchFamily="18" charset="0"/>
        <a:ea typeface="+mn-ea"/>
        <a:cs typeface="+mn-cs"/>
      </a:defRPr>
    </a:lvl4pPr>
    <a:lvl5pPr marL="1828800" algn="r"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7">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ECFF"/>
    <a:srgbClr val="0000FF"/>
    <a:srgbClr val="99CCFF"/>
    <a:srgbClr val="006666"/>
    <a:srgbClr val="009999"/>
    <a:srgbClr val="FF0000"/>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85" autoAdjust="0"/>
    <p:restoredTop sz="94320" autoAdjust="0"/>
  </p:normalViewPr>
  <p:slideViewPr>
    <p:cSldViewPr>
      <p:cViewPr varScale="1">
        <p:scale>
          <a:sx n="117" d="100"/>
          <a:sy n="117" d="100"/>
        </p:scale>
        <p:origin x="84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780" y="48"/>
      </p:cViewPr>
      <p:guideLst>
        <p:guide orient="horz" pos="2927"/>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53" tIns="46577" rIns="93153" bIns="46577" numCol="1" anchor="t" anchorCtr="0" compatLnSpc="1">
            <a:prstTxWarp prst="textNoShape">
              <a:avLst/>
            </a:prstTxWarp>
          </a:bodyPr>
          <a:lstStyle>
            <a:lvl1pPr algn="l" defTabSz="931863">
              <a:defRPr sz="1200"/>
            </a:lvl1pPr>
          </a:lstStyle>
          <a:p>
            <a:pPr>
              <a:defRPr/>
            </a:pPr>
            <a:endParaRPr lang="en-US" altLang="en-US"/>
          </a:p>
        </p:txBody>
      </p:sp>
      <p:sp>
        <p:nvSpPr>
          <p:cNvPr id="31747"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53" tIns="46577" rIns="93153" bIns="46577" numCol="1" anchor="t" anchorCtr="0" compatLnSpc="1">
            <a:prstTxWarp prst="textNoShape">
              <a:avLst/>
            </a:prstTxWarp>
          </a:bodyPr>
          <a:lstStyle>
            <a:lvl1pPr defTabSz="931863">
              <a:defRPr sz="1200"/>
            </a:lvl1pPr>
          </a:lstStyle>
          <a:p>
            <a:pPr>
              <a:defRPr/>
            </a:pPr>
            <a:endParaRPr lang="en-US" altLang="en-US"/>
          </a:p>
        </p:txBody>
      </p:sp>
      <p:sp>
        <p:nvSpPr>
          <p:cNvPr id="31748"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53" tIns="46577" rIns="93153" bIns="46577" numCol="1" anchor="b" anchorCtr="0" compatLnSpc="1">
            <a:prstTxWarp prst="textNoShape">
              <a:avLst/>
            </a:prstTxWarp>
          </a:bodyPr>
          <a:lstStyle>
            <a:lvl1pPr algn="l" defTabSz="931863">
              <a:defRPr sz="1200"/>
            </a:lvl1pPr>
          </a:lstStyle>
          <a:p>
            <a:pPr>
              <a:defRPr/>
            </a:pPr>
            <a:endParaRPr lang="en-US" altLang="en-US"/>
          </a:p>
        </p:txBody>
      </p:sp>
      <p:sp>
        <p:nvSpPr>
          <p:cNvPr id="31749"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53" tIns="46577" rIns="93153" bIns="46577" numCol="1" anchor="b" anchorCtr="0" compatLnSpc="1">
            <a:prstTxWarp prst="textNoShape">
              <a:avLst/>
            </a:prstTxWarp>
          </a:bodyPr>
          <a:lstStyle>
            <a:lvl1pPr defTabSz="931863">
              <a:defRPr sz="1200"/>
            </a:lvl1pPr>
          </a:lstStyle>
          <a:p>
            <a:pPr>
              <a:defRPr/>
            </a:pPr>
            <a:fld id="{F3F46AAC-DCB0-475F-B0DD-94C6F4CA4CE5}" type="slidenum">
              <a:rPr lang="en-US" altLang="en-US"/>
              <a:pPr>
                <a:defRPr/>
              </a:pPr>
              <a:t>‹#›</a:t>
            </a:fld>
            <a:endParaRPr lang="en-US" altLang="en-US"/>
          </a:p>
        </p:txBody>
      </p:sp>
    </p:spTree>
    <p:extLst>
      <p:ext uri="{BB962C8B-B14F-4D97-AF65-F5344CB8AC3E}">
        <p14:creationId xmlns:p14="http://schemas.microsoft.com/office/powerpoint/2010/main" val="15080872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3038475" cy="466725"/>
          </a:xfrm>
          <a:prstGeom prst="rect">
            <a:avLst/>
          </a:prstGeom>
          <a:noFill/>
          <a:ln w="9525">
            <a:noFill/>
            <a:miter lim="800000"/>
            <a:headEnd/>
            <a:tailEnd/>
          </a:ln>
          <a:effectLst/>
        </p:spPr>
        <p:txBody>
          <a:bodyPr vert="horz" wrap="square" lIns="93380" tIns="46690" rIns="93380" bIns="46690" numCol="1" anchor="t" anchorCtr="0" compatLnSpc="1">
            <a:prstTxWarp prst="textNoShape">
              <a:avLst/>
            </a:prstTxWarp>
          </a:bodyPr>
          <a:lstStyle>
            <a:lvl1pPr algn="l" defTabSz="933450">
              <a:defRPr sz="1200"/>
            </a:lvl1pPr>
          </a:lstStyle>
          <a:p>
            <a:pPr>
              <a:defRPr/>
            </a:pPr>
            <a:endParaRPr lang="en-US" altLang="en-US"/>
          </a:p>
        </p:txBody>
      </p:sp>
      <p:sp>
        <p:nvSpPr>
          <p:cNvPr id="48131" name="Rectangle 3"/>
          <p:cNvSpPr>
            <a:spLocks noGrp="1" noChangeArrowheads="1"/>
          </p:cNvSpPr>
          <p:nvPr>
            <p:ph type="dt" idx="1"/>
          </p:nvPr>
        </p:nvSpPr>
        <p:spPr bwMode="auto">
          <a:xfrm>
            <a:off x="3971925" y="0"/>
            <a:ext cx="3038475" cy="466725"/>
          </a:xfrm>
          <a:prstGeom prst="rect">
            <a:avLst/>
          </a:prstGeom>
          <a:noFill/>
          <a:ln w="9525">
            <a:noFill/>
            <a:miter lim="800000"/>
            <a:headEnd/>
            <a:tailEnd/>
          </a:ln>
          <a:effectLst/>
        </p:spPr>
        <p:txBody>
          <a:bodyPr vert="horz" wrap="square" lIns="93380" tIns="46690" rIns="93380" bIns="46690" numCol="1" anchor="t" anchorCtr="0" compatLnSpc="1">
            <a:prstTxWarp prst="textNoShape">
              <a:avLst/>
            </a:prstTxWarp>
          </a:bodyPr>
          <a:lstStyle>
            <a:lvl1pPr defTabSz="933450">
              <a:defRPr sz="1200"/>
            </a:lvl1pPr>
          </a:lstStyle>
          <a:p>
            <a:pPr>
              <a:defRPr/>
            </a:pPr>
            <a:endParaRPr lang="en-US" altLang="en-US"/>
          </a:p>
        </p:txBody>
      </p:sp>
      <p:sp>
        <p:nvSpPr>
          <p:cNvPr id="157700" name="Rectangle 4"/>
          <p:cNvSpPr>
            <a:spLocks noGrp="1" noRot="1" noChangeAspect="1" noChangeArrowheads="1" noTextEdit="1"/>
          </p:cNvSpPr>
          <p:nvPr>
            <p:ph type="sldImg" idx="2"/>
          </p:nvPr>
        </p:nvSpPr>
        <p:spPr bwMode="auto">
          <a:xfrm>
            <a:off x="1173163" y="700088"/>
            <a:ext cx="4664075" cy="34988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3" name="Rectangle 5"/>
          <p:cNvSpPr>
            <a:spLocks noGrp="1" noChangeArrowheads="1"/>
          </p:cNvSpPr>
          <p:nvPr>
            <p:ph type="body" sz="quarter" idx="3"/>
          </p:nvPr>
        </p:nvSpPr>
        <p:spPr bwMode="auto">
          <a:xfrm>
            <a:off x="935038" y="4433888"/>
            <a:ext cx="5140325" cy="4200525"/>
          </a:xfrm>
          <a:prstGeom prst="rect">
            <a:avLst/>
          </a:prstGeom>
          <a:noFill/>
          <a:ln w="9525">
            <a:noFill/>
            <a:miter lim="800000"/>
            <a:headEnd/>
            <a:tailEnd/>
          </a:ln>
          <a:effectLst/>
        </p:spPr>
        <p:txBody>
          <a:bodyPr vert="horz" wrap="square" lIns="93380" tIns="46690" rIns="93380" bIns="4669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8134" name="Rectangle 6"/>
          <p:cNvSpPr>
            <a:spLocks noGrp="1" noChangeArrowheads="1"/>
          </p:cNvSpPr>
          <p:nvPr>
            <p:ph type="ftr" sz="quarter" idx="4"/>
          </p:nvPr>
        </p:nvSpPr>
        <p:spPr bwMode="auto">
          <a:xfrm>
            <a:off x="0" y="8866188"/>
            <a:ext cx="3038475" cy="468312"/>
          </a:xfrm>
          <a:prstGeom prst="rect">
            <a:avLst/>
          </a:prstGeom>
          <a:noFill/>
          <a:ln w="9525">
            <a:noFill/>
            <a:miter lim="800000"/>
            <a:headEnd/>
            <a:tailEnd/>
          </a:ln>
          <a:effectLst/>
        </p:spPr>
        <p:txBody>
          <a:bodyPr vert="horz" wrap="square" lIns="93380" tIns="46690" rIns="93380" bIns="46690" numCol="1" anchor="b" anchorCtr="0" compatLnSpc="1">
            <a:prstTxWarp prst="textNoShape">
              <a:avLst/>
            </a:prstTxWarp>
          </a:bodyPr>
          <a:lstStyle>
            <a:lvl1pPr algn="l" defTabSz="933450">
              <a:defRPr sz="1200"/>
            </a:lvl1pPr>
          </a:lstStyle>
          <a:p>
            <a:pPr>
              <a:defRPr/>
            </a:pPr>
            <a:endParaRPr lang="en-US" altLang="en-US"/>
          </a:p>
        </p:txBody>
      </p:sp>
      <p:sp>
        <p:nvSpPr>
          <p:cNvPr id="48135" name="Rectangle 7"/>
          <p:cNvSpPr>
            <a:spLocks noGrp="1" noChangeArrowheads="1"/>
          </p:cNvSpPr>
          <p:nvPr>
            <p:ph type="sldNum" sz="quarter" idx="5"/>
          </p:nvPr>
        </p:nvSpPr>
        <p:spPr bwMode="auto">
          <a:xfrm>
            <a:off x="3971925" y="8866188"/>
            <a:ext cx="3038475" cy="468312"/>
          </a:xfrm>
          <a:prstGeom prst="rect">
            <a:avLst/>
          </a:prstGeom>
          <a:noFill/>
          <a:ln w="9525">
            <a:noFill/>
            <a:miter lim="800000"/>
            <a:headEnd/>
            <a:tailEnd/>
          </a:ln>
          <a:effectLst/>
        </p:spPr>
        <p:txBody>
          <a:bodyPr vert="horz" wrap="square" lIns="93380" tIns="46690" rIns="93380" bIns="46690" numCol="1" anchor="b" anchorCtr="0" compatLnSpc="1">
            <a:prstTxWarp prst="textNoShape">
              <a:avLst/>
            </a:prstTxWarp>
          </a:bodyPr>
          <a:lstStyle>
            <a:lvl1pPr defTabSz="933450">
              <a:defRPr sz="1200"/>
            </a:lvl1pPr>
          </a:lstStyle>
          <a:p>
            <a:pPr>
              <a:defRPr/>
            </a:pPr>
            <a:fld id="{F2745CD2-C7CC-49EA-ABB5-EFF1C1CF26F6}" type="slidenum">
              <a:rPr lang="en-US" altLang="en-US"/>
              <a:pPr>
                <a:defRPr/>
              </a:pPr>
              <a:t>‹#›</a:t>
            </a:fld>
            <a:endParaRPr lang="en-US" altLang="en-US"/>
          </a:p>
        </p:txBody>
      </p:sp>
    </p:spTree>
    <p:extLst>
      <p:ext uri="{BB962C8B-B14F-4D97-AF65-F5344CB8AC3E}">
        <p14:creationId xmlns:p14="http://schemas.microsoft.com/office/powerpoint/2010/main" val="9421092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international-sustainable-campus-network.org/"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dirty="0" smtClean="0"/>
              <a:t>This means that animal populations are roughly half the size they were in 40 years ago.</a:t>
            </a:r>
            <a:endParaRPr lang="zh-CN" altLang="en-US" dirty="0" smtClean="0"/>
          </a:p>
          <a:p>
            <a:endParaRPr lang="zh-CN" alt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3</a:t>
            </a:fld>
            <a:endParaRPr lang="en-US" altLang="en-US"/>
          </a:p>
        </p:txBody>
      </p:sp>
    </p:spTree>
    <p:extLst>
      <p:ext uri="{BB962C8B-B14F-4D97-AF65-F5344CB8AC3E}">
        <p14:creationId xmlns:p14="http://schemas.microsoft.com/office/powerpoint/2010/main" val="538369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pitchFamily="18" charset="0"/>
                <a:ea typeface="+mn-ea"/>
                <a:cs typeface="+mn-cs"/>
              </a:rPr>
              <a:t>November 19, 2015</a:t>
            </a:r>
          </a:p>
          <a:p>
            <a:r>
              <a:rPr lang="en-US" sz="1200" kern="1200" dirty="0" smtClean="0">
                <a:solidFill>
                  <a:schemeClr val="tx1"/>
                </a:solidFill>
                <a:effectLst/>
                <a:latin typeface="Times New Roman" pitchFamily="18" charset="0"/>
                <a:ea typeface="+mn-ea"/>
                <a:cs typeface="+mn-cs"/>
              </a:rPr>
              <a:t>218 campuses representing over 3.3 million students across the country are committing to take action on climate by signing </a:t>
            </a:r>
            <a:r>
              <a:rPr lang="en-US" sz="1200" i="1" kern="1200" dirty="0" smtClean="0">
                <a:solidFill>
                  <a:schemeClr val="tx1"/>
                </a:solidFill>
                <a:effectLst/>
                <a:latin typeface="Times New Roman" pitchFamily="18" charset="0"/>
                <a:ea typeface="+mn-ea"/>
                <a:cs typeface="+mn-cs"/>
              </a:rPr>
              <a:t>American Campuses on Climate Pledge</a:t>
            </a:r>
            <a:endParaRPr 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18</a:t>
            </a:fld>
            <a:endParaRPr lang="en-US" altLang="en-US"/>
          </a:p>
        </p:txBody>
      </p:sp>
    </p:spTree>
    <p:extLst>
      <p:ext uri="{BB962C8B-B14F-4D97-AF65-F5344CB8AC3E}">
        <p14:creationId xmlns:p14="http://schemas.microsoft.com/office/powerpoint/2010/main" val="3513895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By treating </a:t>
            </a:r>
            <a:r>
              <a:rPr lang="en-US" u="sng" dirty="0" smtClean="0">
                <a:solidFill>
                  <a:srgbClr val="FF0000"/>
                </a:solidFill>
              </a:rPr>
              <a:t>sustainability as a goal </a:t>
            </a:r>
            <a:r>
              <a:rPr lang="en-US" dirty="0" smtClean="0"/>
              <a:t>today, </a:t>
            </a:r>
            <a:r>
              <a:rPr lang="en-US" u="sng" dirty="0" smtClean="0">
                <a:solidFill>
                  <a:srgbClr val="FF0000"/>
                </a:solidFill>
              </a:rPr>
              <a:t>early movers </a:t>
            </a:r>
            <a:r>
              <a:rPr lang="en-US" dirty="0" smtClean="0"/>
              <a:t>will develop competencies that rivals will be hard-pressed to match.</a:t>
            </a:r>
          </a:p>
          <a:p>
            <a:endParaRPr 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25</a:t>
            </a:fld>
            <a:endParaRPr lang="en-US" altLang="en-US"/>
          </a:p>
        </p:txBody>
      </p:sp>
    </p:spTree>
    <p:extLst>
      <p:ext uri="{BB962C8B-B14F-4D97-AF65-F5344CB8AC3E}">
        <p14:creationId xmlns:p14="http://schemas.microsoft.com/office/powerpoint/2010/main" val="1028466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u="sng" kern="1200" smtClean="0">
                <a:solidFill>
                  <a:schemeClr val="tx1"/>
                </a:solidFill>
                <a:effectLst/>
                <a:latin typeface="Times New Roman" pitchFamily="18" charset="0"/>
                <a:ea typeface="+mn-ea"/>
                <a:cs typeface="+mn-cs"/>
                <a:hlinkClick r:id="rId3"/>
              </a:rPr>
              <a:t>http://www.international-sustainable-campus-network.org/</a:t>
            </a:r>
            <a:endParaRPr lang="en-US" sz="1200" kern="1200" smtClean="0">
              <a:solidFill>
                <a:schemeClr val="tx1"/>
              </a:solidFill>
              <a:effectLst/>
              <a:latin typeface="Times New Roman"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28</a:t>
            </a:fld>
            <a:endParaRPr lang="en-US" altLang="en-US"/>
          </a:p>
        </p:txBody>
      </p:sp>
    </p:spTree>
    <p:extLst>
      <p:ext uri="{BB962C8B-B14F-4D97-AF65-F5344CB8AC3E}">
        <p14:creationId xmlns:p14="http://schemas.microsoft.com/office/powerpoint/2010/main" val="428660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dirty="0" smtClean="0"/>
              <a:t>Sustainable Entrepreneurship MBA Program</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dirty="0" smtClean="0"/>
              <a:t>Leadership and Sustainability MBA </a:t>
            </a:r>
            <a:r>
              <a:rPr lang="en-US" dirty="0" smtClean="0"/>
              <a:t>http://www.cumbria.ac.uk/Courses/Subjects/BusinessComputing/Postgraduate/LeadershipSustainability.aspx</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dirty="0" smtClean="0"/>
          </a:p>
          <a:p>
            <a:endParaRPr 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30</a:t>
            </a:fld>
            <a:endParaRPr lang="en-US" altLang="en-US"/>
          </a:p>
        </p:txBody>
      </p:sp>
    </p:spTree>
    <p:extLst>
      <p:ext uri="{BB962C8B-B14F-4D97-AF65-F5344CB8AC3E}">
        <p14:creationId xmlns:p14="http://schemas.microsoft.com/office/powerpoint/2010/main" val="3405038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200" kern="0" dirty="0" smtClean="0"/>
              <a:t>Actions: Addressing key </a:t>
            </a:r>
            <a:r>
              <a:rPr lang="en-US" altLang="en-US" sz="1200" u="sng" kern="0" dirty="0" smtClean="0">
                <a:solidFill>
                  <a:srgbClr val="FF0000"/>
                </a:solidFill>
              </a:rPr>
              <a:t>business issues</a:t>
            </a:r>
            <a:r>
              <a:rPr lang="en-US" altLang="en-US" sz="1200" kern="0" dirty="0" smtClean="0"/>
              <a:t>, linking global and local issues, trends and developments </a:t>
            </a:r>
            <a:r>
              <a:rPr lang="en-US" altLang="en-US" sz="1200" kern="0" dirty="0" smtClean="0">
                <a:solidFill>
                  <a:srgbClr val="FF0000"/>
                </a:solidFill>
              </a:rPr>
              <a:t>with XJTLU’s strategy and activities</a:t>
            </a:r>
            <a:r>
              <a:rPr lang="en-US" altLang="en-US" sz="1200" kern="0" dirty="0" smtClean="0"/>
              <a:t> </a:t>
            </a:r>
          </a:p>
          <a:p>
            <a:endParaRPr 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34</a:t>
            </a:fld>
            <a:endParaRPr lang="en-US" altLang="en-US"/>
          </a:p>
        </p:txBody>
      </p:sp>
    </p:spTree>
    <p:extLst>
      <p:ext uri="{BB962C8B-B14F-4D97-AF65-F5344CB8AC3E}">
        <p14:creationId xmlns:p14="http://schemas.microsoft.com/office/powerpoint/2010/main" val="3178778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http://climate.nasa.gov/evidence/</a:t>
            </a:r>
          </a:p>
        </p:txBody>
      </p:sp>
      <p:sp>
        <p:nvSpPr>
          <p:cNvPr id="159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33450" eaLnBrk="0" hangingPunct="0">
              <a:spcBef>
                <a:spcPct val="30000"/>
              </a:spcBef>
              <a:defRPr sz="1200">
                <a:solidFill>
                  <a:schemeClr val="tx1"/>
                </a:solidFill>
                <a:latin typeface="Times New Roman" pitchFamily="18" charset="0"/>
              </a:defRPr>
            </a:lvl1pPr>
            <a:lvl2pPr marL="742950" indent="-285750" algn="l" defTabSz="933450" eaLnBrk="0" hangingPunct="0">
              <a:spcBef>
                <a:spcPct val="30000"/>
              </a:spcBef>
              <a:defRPr sz="1200">
                <a:solidFill>
                  <a:schemeClr val="tx1"/>
                </a:solidFill>
                <a:latin typeface="Times New Roman" pitchFamily="18" charset="0"/>
              </a:defRPr>
            </a:lvl2pPr>
            <a:lvl3pPr marL="1143000" indent="-228600" algn="l" defTabSz="933450" eaLnBrk="0" hangingPunct="0">
              <a:spcBef>
                <a:spcPct val="30000"/>
              </a:spcBef>
              <a:defRPr sz="1200">
                <a:solidFill>
                  <a:schemeClr val="tx1"/>
                </a:solidFill>
                <a:latin typeface="Times New Roman" pitchFamily="18" charset="0"/>
              </a:defRPr>
            </a:lvl3pPr>
            <a:lvl4pPr marL="1600200" indent="-228600" algn="l" defTabSz="933450" eaLnBrk="0" hangingPunct="0">
              <a:spcBef>
                <a:spcPct val="30000"/>
              </a:spcBef>
              <a:defRPr sz="1200">
                <a:solidFill>
                  <a:schemeClr val="tx1"/>
                </a:solidFill>
                <a:latin typeface="Times New Roman" pitchFamily="18" charset="0"/>
              </a:defRPr>
            </a:lvl4pPr>
            <a:lvl5pPr marL="2057400" indent="-228600" algn="l" defTabSz="933450" eaLnBrk="0" hangingPunct="0">
              <a:spcBef>
                <a:spcPct val="30000"/>
              </a:spcBef>
              <a:defRPr sz="1200">
                <a:solidFill>
                  <a:schemeClr val="tx1"/>
                </a:solidFill>
                <a:latin typeface="Times New Roman" pitchFamily="18" charset="0"/>
              </a:defRPr>
            </a:lvl5pPr>
            <a:lvl6pPr marL="2514600" indent="-228600" defTabSz="933450" eaLnBrk="0" fontAlgn="base" hangingPunct="0">
              <a:spcBef>
                <a:spcPct val="30000"/>
              </a:spcBef>
              <a:spcAft>
                <a:spcPct val="0"/>
              </a:spcAft>
              <a:defRPr sz="1200">
                <a:solidFill>
                  <a:schemeClr val="tx1"/>
                </a:solidFill>
                <a:latin typeface="Times New Roman" pitchFamily="18" charset="0"/>
              </a:defRPr>
            </a:lvl6pPr>
            <a:lvl7pPr marL="2971800" indent="-228600" defTabSz="933450" eaLnBrk="0" fontAlgn="base" hangingPunct="0">
              <a:spcBef>
                <a:spcPct val="30000"/>
              </a:spcBef>
              <a:spcAft>
                <a:spcPct val="0"/>
              </a:spcAft>
              <a:defRPr sz="1200">
                <a:solidFill>
                  <a:schemeClr val="tx1"/>
                </a:solidFill>
                <a:latin typeface="Times New Roman" pitchFamily="18" charset="0"/>
              </a:defRPr>
            </a:lvl7pPr>
            <a:lvl8pPr marL="3429000" indent="-228600" defTabSz="933450" eaLnBrk="0" fontAlgn="base" hangingPunct="0">
              <a:spcBef>
                <a:spcPct val="30000"/>
              </a:spcBef>
              <a:spcAft>
                <a:spcPct val="0"/>
              </a:spcAft>
              <a:defRPr sz="1200">
                <a:solidFill>
                  <a:schemeClr val="tx1"/>
                </a:solidFill>
                <a:latin typeface="Times New Roman" pitchFamily="18" charset="0"/>
              </a:defRPr>
            </a:lvl8pPr>
            <a:lvl9pPr marL="3886200" indent="-228600" defTabSz="93345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7D93C0A6-E78A-40EA-914B-19A1C4ADEA28}" type="slidenum">
              <a:rPr lang="en-US" altLang="en-US" smtClean="0"/>
              <a:pPr algn="r" eaLnBrk="1" hangingPunct="1">
                <a:spcBef>
                  <a:spcPct val="0"/>
                </a:spcBef>
              </a:pPr>
              <a:t>5</a:t>
            </a:fld>
            <a:endParaRPr lang="en-US" altLang="en-US" smtClean="0"/>
          </a:p>
        </p:txBody>
      </p:sp>
    </p:spTree>
    <p:extLst>
      <p:ext uri="{BB962C8B-B14F-4D97-AF65-F5344CB8AC3E}">
        <p14:creationId xmlns:p14="http://schemas.microsoft.com/office/powerpoint/2010/main" val="3199516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dirty="0" smtClean="0">
                <a:ea typeface="宋体" pitchFamily="2" charset="-122"/>
                <a:cs typeface="Times New Roman" pitchFamily="18" charset="0"/>
              </a:rPr>
              <a:t>Arctic sea ice drops to its lowest level since modern recording began</a:t>
            </a:r>
          </a:p>
          <a:p>
            <a:endParaRPr lang="zh-CN" alt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6</a:t>
            </a:fld>
            <a:endParaRPr lang="en-US" altLang="en-US"/>
          </a:p>
        </p:txBody>
      </p:sp>
    </p:spTree>
    <p:extLst>
      <p:ext uri="{BB962C8B-B14F-4D97-AF65-F5344CB8AC3E}">
        <p14:creationId xmlns:p14="http://schemas.microsoft.com/office/powerpoint/2010/main" val="1747250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dirty="0" smtClean="0"/>
              <a:t>The potential future effects of global climate change include more frequent wildfires, longer periods of drought in some regions and an increase in the number, duration and intensity of tropical storms.</a:t>
            </a:r>
          </a:p>
          <a:p>
            <a:endParaRPr lang="zh-CN" alt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7</a:t>
            </a:fld>
            <a:endParaRPr lang="en-US" altLang="en-US"/>
          </a:p>
        </p:txBody>
      </p:sp>
    </p:spTree>
    <p:extLst>
      <p:ext uri="{BB962C8B-B14F-4D97-AF65-F5344CB8AC3E}">
        <p14:creationId xmlns:p14="http://schemas.microsoft.com/office/powerpoint/2010/main" val="573204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How can we better understand the complexity of the world around us? </a:t>
            </a:r>
          </a:p>
          <a:p>
            <a:endParaRPr 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8</a:t>
            </a:fld>
            <a:endParaRPr lang="en-US" altLang="en-US"/>
          </a:p>
        </p:txBody>
      </p:sp>
    </p:spTree>
    <p:extLst>
      <p:ext uri="{BB962C8B-B14F-4D97-AF65-F5344CB8AC3E}">
        <p14:creationId xmlns:p14="http://schemas.microsoft.com/office/powerpoint/2010/main" val="4064081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https://www.youtube.com/watch?v=zpzrqCr2kE4</a:t>
            </a:r>
          </a:p>
          <a:p>
            <a:r>
              <a:rPr lang="en-US" altLang="en-US" dirty="0" smtClean="0"/>
              <a:t>Integration of Sustainability into Management Education at McGill </a:t>
            </a:r>
          </a:p>
        </p:txBody>
      </p:sp>
      <p:sp>
        <p:nvSpPr>
          <p:cNvPr id="158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33450" eaLnBrk="0" hangingPunct="0">
              <a:spcBef>
                <a:spcPct val="30000"/>
              </a:spcBef>
              <a:defRPr sz="1200">
                <a:solidFill>
                  <a:schemeClr val="tx1"/>
                </a:solidFill>
                <a:latin typeface="Times New Roman" pitchFamily="18" charset="0"/>
              </a:defRPr>
            </a:lvl1pPr>
            <a:lvl2pPr marL="742950" indent="-285750" algn="l" defTabSz="933450" eaLnBrk="0" hangingPunct="0">
              <a:spcBef>
                <a:spcPct val="30000"/>
              </a:spcBef>
              <a:defRPr sz="1200">
                <a:solidFill>
                  <a:schemeClr val="tx1"/>
                </a:solidFill>
                <a:latin typeface="Times New Roman" pitchFamily="18" charset="0"/>
              </a:defRPr>
            </a:lvl2pPr>
            <a:lvl3pPr marL="1143000" indent="-228600" algn="l" defTabSz="933450" eaLnBrk="0" hangingPunct="0">
              <a:spcBef>
                <a:spcPct val="30000"/>
              </a:spcBef>
              <a:defRPr sz="1200">
                <a:solidFill>
                  <a:schemeClr val="tx1"/>
                </a:solidFill>
                <a:latin typeface="Times New Roman" pitchFamily="18" charset="0"/>
              </a:defRPr>
            </a:lvl3pPr>
            <a:lvl4pPr marL="1600200" indent="-228600" algn="l" defTabSz="933450" eaLnBrk="0" hangingPunct="0">
              <a:spcBef>
                <a:spcPct val="30000"/>
              </a:spcBef>
              <a:defRPr sz="1200">
                <a:solidFill>
                  <a:schemeClr val="tx1"/>
                </a:solidFill>
                <a:latin typeface="Times New Roman" pitchFamily="18" charset="0"/>
              </a:defRPr>
            </a:lvl4pPr>
            <a:lvl5pPr marL="2057400" indent="-228600" algn="l" defTabSz="933450" eaLnBrk="0" hangingPunct="0">
              <a:spcBef>
                <a:spcPct val="30000"/>
              </a:spcBef>
              <a:defRPr sz="1200">
                <a:solidFill>
                  <a:schemeClr val="tx1"/>
                </a:solidFill>
                <a:latin typeface="Times New Roman" pitchFamily="18" charset="0"/>
              </a:defRPr>
            </a:lvl5pPr>
            <a:lvl6pPr marL="2514600" indent="-228600" defTabSz="933450" eaLnBrk="0" fontAlgn="base" hangingPunct="0">
              <a:spcBef>
                <a:spcPct val="30000"/>
              </a:spcBef>
              <a:spcAft>
                <a:spcPct val="0"/>
              </a:spcAft>
              <a:defRPr sz="1200">
                <a:solidFill>
                  <a:schemeClr val="tx1"/>
                </a:solidFill>
                <a:latin typeface="Times New Roman" pitchFamily="18" charset="0"/>
              </a:defRPr>
            </a:lvl6pPr>
            <a:lvl7pPr marL="2971800" indent="-228600" defTabSz="933450" eaLnBrk="0" fontAlgn="base" hangingPunct="0">
              <a:spcBef>
                <a:spcPct val="30000"/>
              </a:spcBef>
              <a:spcAft>
                <a:spcPct val="0"/>
              </a:spcAft>
              <a:defRPr sz="1200">
                <a:solidFill>
                  <a:schemeClr val="tx1"/>
                </a:solidFill>
                <a:latin typeface="Times New Roman" pitchFamily="18" charset="0"/>
              </a:defRPr>
            </a:lvl7pPr>
            <a:lvl8pPr marL="3429000" indent="-228600" defTabSz="933450" eaLnBrk="0" fontAlgn="base" hangingPunct="0">
              <a:spcBef>
                <a:spcPct val="30000"/>
              </a:spcBef>
              <a:spcAft>
                <a:spcPct val="0"/>
              </a:spcAft>
              <a:defRPr sz="1200">
                <a:solidFill>
                  <a:schemeClr val="tx1"/>
                </a:solidFill>
                <a:latin typeface="Times New Roman" pitchFamily="18" charset="0"/>
              </a:defRPr>
            </a:lvl8pPr>
            <a:lvl9pPr marL="3886200" indent="-228600" defTabSz="93345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49DF6F12-5C78-4C36-BE81-B81A4D84416A}" type="slidenum">
              <a:rPr lang="en-US" altLang="en-US" smtClean="0"/>
              <a:pPr algn="r" eaLnBrk="1" hangingPunct="1">
                <a:spcBef>
                  <a:spcPct val="0"/>
                </a:spcBef>
              </a:pPr>
              <a:t>12</a:t>
            </a:fld>
            <a:endParaRPr lang="en-US" altLang="en-US" smtClean="0"/>
          </a:p>
        </p:txBody>
      </p:sp>
    </p:spTree>
    <p:extLst>
      <p:ext uri="{BB962C8B-B14F-4D97-AF65-F5344CB8AC3E}">
        <p14:creationId xmlns:p14="http://schemas.microsoft.com/office/powerpoint/2010/main" val="3768608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Times New Roman" pitchFamily="18" charset="0"/>
                <a:ea typeface="+mn-ea"/>
                <a:cs typeface="+mn-cs"/>
              </a:rPr>
              <a:t>for HEIs to become sustainability leaders and change agents they must ensure that the needs of present and future generations are better understood and addressed.</a:t>
            </a:r>
            <a:endParaRPr lang="en-US" sz="1200" kern="1200" dirty="0" smtClean="0">
              <a:solidFill>
                <a:schemeClr val="tx1"/>
              </a:solidFill>
              <a:effectLst/>
              <a:latin typeface="Times New Roman" pitchFamily="18" charset="0"/>
              <a:ea typeface="+mn-ea"/>
              <a:cs typeface="+mn-cs"/>
            </a:endParaRPr>
          </a:p>
          <a:p>
            <a:r>
              <a:rPr lang="en-US" sz="1200" kern="1200" dirty="0" smtClean="0">
                <a:solidFill>
                  <a:schemeClr val="tx1"/>
                </a:solidFill>
                <a:effectLst/>
                <a:latin typeface="Times New Roman" pitchFamily="18" charset="0"/>
                <a:ea typeface="+mn-ea"/>
                <a:cs typeface="+mn-cs"/>
              </a:rPr>
              <a:t>How</a:t>
            </a:r>
            <a:r>
              <a:rPr lang="en-US" sz="1200" kern="1200" baseline="0" dirty="0" smtClean="0">
                <a:solidFill>
                  <a:schemeClr val="tx1"/>
                </a:solidFill>
                <a:effectLst/>
                <a:latin typeface="Times New Roman" pitchFamily="18" charset="0"/>
                <a:ea typeface="+mn-ea"/>
                <a:cs typeface="+mn-cs"/>
              </a:rPr>
              <a:t> to </a:t>
            </a:r>
            <a:r>
              <a:rPr lang="en-US" sz="1200" kern="1200" dirty="0" smtClean="0">
                <a:solidFill>
                  <a:schemeClr val="tx1"/>
                </a:solidFill>
                <a:effectLst/>
                <a:latin typeface="Times New Roman" pitchFamily="18" charset="0"/>
                <a:ea typeface="+mn-ea"/>
                <a:cs typeface="+mn-cs"/>
              </a:rPr>
              <a:t>integrate social and environmental stewardship into curricula and research</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rgbClr val="FF0000"/>
                </a:solidFill>
              </a:rPr>
              <a:t>Changing requirements for teaching</a:t>
            </a:r>
            <a:r>
              <a:rPr lang="en-US" sz="1200" dirty="0" smtClean="0">
                <a:sym typeface="Wingdings" panose="05000000000000000000" pitchFamily="2" charset="2"/>
              </a:rPr>
              <a:t></a:t>
            </a:r>
            <a:r>
              <a:rPr lang="en-US" sz="1200" dirty="0" smtClean="0"/>
              <a:t> to ensure students learn to work in ways that align business activities with the long-term health of society.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13</a:t>
            </a:fld>
            <a:endParaRPr lang="en-US" altLang="en-US"/>
          </a:p>
        </p:txBody>
      </p:sp>
    </p:spTree>
    <p:extLst>
      <p:ext uri="{BB962C8B-B14F-4D97-AF65-F5344CB8AC3E}">
        <p14:creationId xmlns:p14="http://schemas.microsoft.com/office/powerpoint/2010/main" val="2808998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The Institute publishes a yearly ranking of MBA </a:t>
            </a:r>
            <a:r>
              <a:rPr lang="en-US" sz="1200" dirty="0" err="1" smtClean="0"/>
              <a:t>programmes</a:t>
            </a:r>
            <a:r>
              <a:rPr lang="en-US" sz="1200" dirty="0" smtClean="0"/>
              <a:t> on the distinctive basis of </a:t>
            </a:r>
            <a:r>
              <a:rPr lang="en-US" sz="1200" dirty="0" smtClean="0">
                <a:solidFill>
                  <a:srgbClr val="FF0000"/>
                </a:solidFill>
              </a:rPr>
              <a:t>which </a:t>
            </a:r>
            <a:r>
              <a:rPr lang="en-US" sz="1200" dirty="0" err="1" smtClean="0">
                <a:solidFill>
                  <a:srgbClr val="FF0000"/>
                </a:solidFill>
              </a:rPr>
              <a:t>programmes</a:t>
            </a:r>
            <a:r>
              <a:rPr lang="en-US" sz="1200" dirty="0" smtClean="0">
                <a:solidFill>
                  <a:srgbClr val="FF0000"/>
                </a:solidFill>
              </a:rPr>
              <a:t> best prepare managers to create social, environmental and financial value in business </a:t>
            </a:r>
            <a:r>
              <a:rPr lang="en-US" sz="1200" dirty="0" smtClean="0"/>
              <a:t>rather than on which schools give students the highest salary increases.</a:t>
            </a:r>
          </a:p>
          <a:p>
            <a:endParaRPr 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14</a:t>
            </a:fld>
            <a:endParaRPr lang="en-US" altLang="en-US"/>
          </a:p>
        </p:txBody>
      </p:sp>
    </p:spTree>
    <p:extLst>
      <p:ext uri="{BB962C8B-B14F-4D97-AF65-F5344CB8AC3E}">
        <p14:creationId xmlns:p14="http://schemas.microsoft.com/office/powerpoint/2010/main" val="3690137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2025 ASU devotes</a:t>
            </a:r>
            <a:r>
              <a:rPr lang="en-US" baseline="0" dirty="0" smtClean="0"/>
              <a:t> to be  a carbon neutral campus</a:t>
            </a:r>
            <a:endParaRPr lang="en-US" dirty="0"/>
          </a:p>
        </p:txBody>
      </p:sp>
      <p:sp>
        <p:nvSpPr>
          <p:cNvPr id="4" name="Slide Number Placeholder 3"/>
          <p:cNvSpPr>
            <a:spLocks noGrp="1"/>
          </p:cNvSpPr>
          <p:nvPr>
            <p:ph type="sldNum" sz="quarter" idx="10"/>
          </p:nvPr>
        </p:nvSpPr>
        <p:spPr/>
        <p:txBody>
          <a:bodyPr/>
          <a:lstStyle/>
          <a:p>
            <a:pPr>
              <a:defRPr/>
            </a:pPr>
            <a:fld id="{F2745CD2-C7CC-49EA-ABB5-EFF1C1CF26F6}" type="slidenum">
              <a:rPr lang="en-US" altLang="en-US" smtClean="0"/>
              <a:pPr>
                <a:defRPr/>
              </a:pPr>
              <a:t>17</a:t>
            </a:fld>
            <a:endParaRPr lang="en-US" altLang="en-US"/>
          </a:p>
        </p:txBody>
      </p:sp>
    </p:spTree>
    <p:extLst>
      <p:ext uri="{BB962C8B-B14F-4D97-AF65-F5344CB8AC3E}">
        <p14:creationId xmlns:p14="http://schemas.microsoft.com/office/powerpoint/2010/main" val="40843868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800" b="1">
                <a:solidFill>
                  <a:schemeClr val="tx2">
                    <a:lumMod val="75000"/>
                  </a:schemeClr>
                </a:solidFill>
                <a:latin typeface="+mj-lt"/>
              </a:defRPr>
            </a:lvl1pPr>
          </a:lstStyle>
          <a:p>
            <a:r>
              <a:rPr lang="en-US" altLang="zh-CN" smtClean="0"/>
              <a:t>Click to edit Master title style</a:t>
            </a:r>
            <a:endParaRPr lang="en-US" dirty="0"/>
          </a:p>
        </p:txBody>
      </p:sp>
      <p:sp>
        <p:nvSpPr>
          <p:cNvPr id="3" name="Subtitle 2"/>
          <p:cNvSpPr>
            <a:spLocks noGrp="1"/>
          </p:cNvSpPr>
          <p:nvPr>
            <p:ph type="subTitle" idx="1"/>
          </p:nvPr>
        </p:nvSpPr>
        <p:spPr>
          <a:xfrm>
            <a:off x="685800" y="3810000"/>
            <a:ext cx="7086600" cy="1828800"/>
          </a:xfrm>
        </p:spPr>
        <p:txBody>
          <a:bodyPr>
            <a:normAutofit/>
          </a:bodyPr>
          <a:lstStyle>
            <a:lvl1pPr marL="0" indent="0" algn="l">
              <a:buNone/>
              <a:defRPr sz="3600">
                <a:solidFill>
                  <a:schemeClr val="tx2">
                    <a:lumMod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en-US"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6400" y="324973"/>
            <a:ext cx="3556453" cy="15028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08036566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7" name="Slide Number Placeholder 6"/>
          <p:cNvSpPr>
            <a:spLocks noGrp="1"/>
          </p:cNvSpPr>
          <p:nvPr>
            <p:ph type="sldNum" sz="quarter" idx="12"/>
          </p:nvPr>
        </p:nvSpPr>
        <p:spPr/>
        <p:txBody>
          <a:bodyPr/>
          <a:lstStyle/>
          <a:p>
            <a:fld id="{969A2737-0631-43A3-B136-26EF6BAF2A6C}" type="slidenum">
              <a:rPr lang="en-US" smtClean="0"/>
              <a:t>‹#›</a:t>
            </a:fld>
            <a:endParaRPr lang="en-US"/>
          </a:p>
        </p:txBody>
      </p:sp>
      <p:cxnSp>
        <p:nvCxnSpPr>
          <p:cNvPr id="9" name="Straight Connector 8"/>
          <p:cNvCxnSpPr/>
          <p:nvPr userDrawn="1"/>
        </p:nvCxnSpPr>
        <p:spPr>
          <a:xfrm>
            <a:off x="0" y="1295400"/>
            <a:ext cx="6477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1000" y="260200"/>
            <a:ext cx="0" cy="5378600"/>
          </a:xfrm>
          <a:prstGeom prst="line">
            <a:avLst/>
          </a:prstGeom>
        </p:spPr>
        <p:style>
          <a:lnRef idx="1">
            <a:schemeClr val="accent1"/>
          </a:lnRef>
          <a:fillRef idx="0">
            <a:schemeClr val="accent1"/>
          </a:fillRef>
          <a:effectRef idx="0">
            <a:schemeClr val="accent1"/>
          </a:effectRef>
          <a:fontRef idx="minor">
            <a:schemeClr val="tx1"/>
          </a:fontRef>
        </p:style>
      </p:cxnSp>
      <p:sp>
        <p:nvSpPr>
          <p:cNvPr id="8" name="Date Placeholder 3"/>
          <p:cNvSpPr>
            <a:spLocks noGrp="1"/>
          </p:cNvSpPr>
          <p:nvPr>
            <p:ph type="dt" sz="half" idx="13"/>
          </p:nvPr>
        </p:nvSpPr>
        <p:spPr>
          <a:xfrm>
            <a:off x="1676400" y="6385320"/>
            <a:ext cx="5105400" cy="252235"/>
          </a:xfrm>
          <a:prstGeom prst="rect">
            <a:avLst/>
          </a:prstGeom>
        </p:spPr>
        <p:txBody>
          <a:bodyPr vert="horz" lIns="91440" tIns="45720" rIns="91440" bIns="45720" rtlCol="0" anchor="ctr"/>
          <a:lstStyle>
            <a:lvl1pPr algn="ctr">
              <a:defRPr lang="en-US" sz="1200" i="1" smtClean="0">
                <a:solidFill>
                  <a:schemeClr val="tx2">
                    <a:lumMod val="75000"/>
                  </a:schemeClr>
                </a:solidFill>
                <a:latin typeface="+mn-lt"/>
              </a:defRPr>
            </a:lvl1pPr>
          </a:lstStyle>
          <a:p>
            <a:fld id="{E94B5D01-B834-48BA-AFE6-CB63E3BC3A5C}" type="datetime4">
              <a:rPr lang="en-US" smtClean="0"/>
              <a:t>May 4, 2016</a:t>
            </a:fld>
            <a:endParaRPr lang="en-US" dirty="0"/>
          </a:p>
        </p:txBody>
      </p:sp>
      <p:sp>
        <p:nvSpPr>
          <p:cNvPr id="11" name="Footer Placeholder 4"/>
          <p:cNvSpPr>
            <a:spLocks noGrp="1"/>
          </p:cNvSpPr>
          <p:nvPr>
            <p:ph type="ftr" sz="quarter" idx="3"/>
          </p:nvPr>
        </p:nvSpPr>
        <p:spPr>
          <a:xfrm>
            <a:off x="1676400" y="62247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Tree>
    <p:extLst>
      <p:ext uri="{BB962C8B-B14F-4D97-AF65-F5344CB8AC3E}">
        <p14:creationId xmlns:p14="http://schemas.microsoft.com/office/powerpoint/2010/main" val="179665890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9" name="Slide Number Placeholder 8"/>
          <p:cNvSpPr>
            <a:spLocks noGrp="1"/>
          </p:cNvSpPr>
          <p:nvPr>
            <p:ph type="sldNum" sz="quarter" idx="12"/>
          </p:nvPr>
        </p:nvSpPr>
        <p:spPr/>
        <p:txBody>
          <a:bodyPr/>
          <a:lstStyle/>
          <a:p>
            <a:fld id="{969A2737-0631-43A3-B136-26EF6BAF2A6C}" type="slidenum">
              <a:rPr lang="en-US" smtClean="0"/>
              <a:t>‹#›</a:t>
            </a:fld>
            <a:endParaRPr lang="en-US"/>
          </a:p>
        </p:txBody>
      </p:sp>
      <p:cxnSp>
        <p:nvCxnSpPr>
          <p:cNvPr id="11" name="Straight Connector 10"/>
          <p:cNvCxnSpPr/>
          <p:nvPr userDrawn="1"/>
        </p:nvCxnSpPr>
        <p:spPr>
          <a:xfrm>
            <a:off x="0" y="1295400"/>
            <a:ext cx="6477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381000" y="260200"/>
            <a:ext cx="0" cy="53786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Date Placeholder 3"/>
          <p:cNvSpPr>
            <a:spLocks noGrp="1"/>
          </p:cNvSpPr>
          <p:nvPr>
            <p:ph type="dt" sz="half" idx="13"/>
          </p:nvPr>
        </p:nvSpPr>
        <p:spPr>
          <a:xfrm>
            <a:off x="1676400" y="6435238"/>
            <a:ext cx="5105400" cy="252235"/>
          </a:xfrm>
          <a:prstGeom prst="rect">
            <a:avLst/>
          </a:prstGeom>
        </p:spPr>
        <p:txBody>
          <a:bodyPr vert="horz" lIns="91440" tIns="45720" rIns="91440" bIns="45720" rtlCol="0" anchor="ctr"/>
          <a:lstStyle>
            <a:lvl1pPr algn="ctr">
              <a:defRPr lang="en-US" sz="1200" i="1" smtClean="0">
                <a:solidFill>
                  <a:schemeClr val="tx2">
                    <a:lumMod val="75000"/>
                  </a:schemeClr>
                </a:solidFill>
                <a:latin typeface="+mn-lt"/>
              </a:defRPr>
            </a:lvl1pPr>
          </a:lstStyle>
          <a:p>
            <a:fld id="{2C81E73E-1202-4217-AE3B-B272584BFECE}" type="datetime4">
              <a:rPr lang="en-US" smtClean="0"/>
              <a:t>May 4, 2016</a:t>
            </a:fld>
            <a:endParaRPr lang="en-US" dirty="0"/>
          </a:p>
        </p:txBody>
      </p:sp>
      <p:sp>
        <p:nvSpPr>
          <p:cNvPr id="13" name="Footer Placeholder 4"/>
          <p:cNvSpPr>
            <a:spLocks noGrp="1"/>
          </p:cNvSpPr>
          <p:nvPr>
            <p:ph type="ftr" sz="quarter" idx="14"/>
          </p:nvPr>
        </p:nvSpPr>
        <p:spPr>
          <a:xfrm>
            <a:off x="1676400" y="63009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Tree>
    <p:extLst>
      <p:ext uri="{BB962C8B-B14F-4D97-AF65-F5344CB8AC3E}">
        <p14:creationId xmlns:p14="http://schemas.microsoft.com/office/powerpoint/2010/main" val="157860706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5" name="Slide Number Placeholder 4"/>
          <p:cNvSpPr>
            <a:spLocks noGrp="1"/>
          </p:cNvSpPr>
          <p:nvPr>
            <p:ph type="sldNum" sz="quarter" idx="12"/>
          </p:nvPr>
        </p:nvSpPr>
        <p:spPr/>
        <p:txBody>
          <a:bodyPr/>
          <a:lstStyle/>
          <a:p>
            <a:fld id="{969A2737-0631-43A3-B136-26EF6BAF2A6C}" type="slidenum">
              <a:rPr lang="en-US" smtClean="0"/>
              <a:t>‹#›</a:t>
            </a:fld>
            <a:endParaRPr lang="en-US"/>
          </a:p>
        </p:txBody>
      </p:sp>
      <p:cxnSp>
        <p:nvCxnSpPr>
          <p:cNvPr id="7" name="Straight Connector 6"/>
          <p:cNvCxnSpPr/>
          <p:nvPr userDrawn="1"/>
        </p:nvCxnSpPr>
        <p:spPr>
          <a:xfrm>
            <a:off x="0" y="1295400"/>
            <a:ext cx="6477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381000" y="260200"/>
            <a:ext cx="0" cy="5378600"/>
          </a:xfrm>
          <a:prstGeom prst="line">
            <a:avLst/>
          </a:prstGeom>
        </p:spPr>
        <p:style>
          <a:lnRef idx="1">
            <a:schemeClr val="accent1"/>
          </a:lnRef>
          <a:fillRef idx="0">
            <a:schemeClr val="accent1"/>
          </a:fillRef>
          <a:effectRef idx="0">
            <a:schemeClr val="accent1"/>
          </a:effectRef>
          <a:fontRef idx="minor">
            <a:schemeClr val="tx1"/>
          </a:fontRef>
        </p:style>
      </p:cxnSp>
      <p:sp>
        <p:nvSpPr>
          <p:cNvPr id="6" name="Date Placeholder 3"/>
          <p:cNvSpPr>
            <a:spLocks noGrp="1"/>
          </p:cNvSpPr>
          <p:nvPr>
            <p:ph type="dt" sz="half" idx="2"/>
          </p:nvPr>
        </p:nvSpPr>
        <p:spPr>
          <a:xfrm>
            <a:off x="1676400" y="6385320"/>
            <a:ext cx="5105400" cy="252235"/>
          </a:xfrm>
          <a:prstGeom prst="rect">
            <a:avLst/>
          </a:prstGeom>
        </p:spPr>
        <p:txBody>
          <a:bodyPr vert="horz" lIns="91440" tIns="45720" rIns="91440" bIns="45720" rtlCol="0" anchor="ctr"/>
          <a:lstStyle>
            <a:lvl1pPr algn="ctr">
              <a:defRPr lang="en-US" sz="1200" i="1" smtClean="0">
                <a:solidFill>
                  <a:schemeClr val="tx2">
                    <a:lumMod val="75000"/>
                  </a:schemeClr>
                </a:solidFill>
                <a:latin typeface="+mn-lt"/>
              </a:defRPr>
            </a:lvl1pPr>
          </a:lstStyle>
          <a:p>
            <a:fld id="{BBE6696A-9651-4256-9ADE-9251F87F4080}" type="datetime4">
              <a:rPr lang="en-US" smtClean="0"/>
              <a:t>May 4, 2016</a:t>
            </a:fld>
            <a:endParaRPr lang="en-US" dirty="0"/>
          </a:p>
        </p:txBody>
      </p:sp>
      <p:sp>
        <p:nvSpPr>
          <p:cNvPr id="9" name="Footer Placeholder 4"/>
          <p:cNvSpPr>
            <a:spLocks noGrp="1"/>
          </p:cNvSpPr>
          <p:nvPr>
            <p:ph type="ftr" sz="quarter" idx="3"/>
          </p:nvPr>
        </p:nvSpPr>
        <p:spPr>
          <a:xfrm>
            <a:off x="1676400" y="62247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Tree>
    <p:extLst>
      <p:ext uri="{BB962C8B-B14F-4D97-AF65-F5344CB8AC3E}">
        <p14:creationId xmlns:p14="http://schemas.microsoft.com/office/powerpoint/2010/main" val="204218037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1676400" y="62247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
        <p:nvSpPr>
          <p:cNvPr id="2" name="Rectangle 1"/>
          <p:cNvSpPr/>
          <p:nvPr userDrawn="1"/>
        </p:nvSpPr>
        <p:spPr>
          <a:xfrm>
            <a:off x="3581400" y="6553200"/>
            <a:ext cx="12192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161211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cxnSp>
        <p:nvCxnSpPr>
          <p:cNvPr id="10" name="Straight Connector 9"/>
          <p:cNvCxnSpPr/>
          <p:nvPr userDrawn="1"/>
        </p:nvCxnSpPr>
        <p:spPr>
          <a:xfrm>
            <a:off x="381000" y="260200"/>
            <a:ext cx="0" cy="5378600"/>
          </a:xfrm>
          <a:prstGeom prst="line">
            <a:avLst/>
          </a:prstGeom>
        </p:spPr>
        <p:style>
          <a:lnRef idx="1">
            <a:schemeClr val="accent1"/>
          </a:lnRef>
          <a:fillRef idx="0">
            <a:schemeClr val="accent1"/>
          </a:fillRef>
          <a:effectRef idx="0">
            <a:schemeClr val="accent1"/>
          </a:effectRef>
          <a:fontRef idx="minor">
            <a:schemeClr val="tx1"/>
          </a:fontRef>
        </p:style>
      </p:cxnSp>
      <p:sp>
        <p:nvSpPr>
          <p:cNvPr id="8" name="Date Placeholder 3"/>
          <p:cNvSpPr>
            <a:spLocks noGrp="1"/>
          </p:cNvSpPr>
          <p:nvPr>
            <p:ph type="dt" sz="half" idx="13"/>
          </p:nvPr>
        </p:nvSpPr>
        <p:spPr>
          <a:xfrm>
            <a:off x="1676400" y="6385320"/>
            <a:ext cx="5105400" cy="252235"/>
          </a:xfrm>
          <a:prstGeom prst="rect">
            <a:avLst/>
          </a:prstGeom>
        </p:spPr>
        <p:txBody>
          <a:bodyPr vert="horz" lIns="91440" tIns="45720" rIns="91440" bIns="45720" rtlCol="0" anchor="ctr"/>
          <a:lstStyle>
            <a:lvl1pPr algn="ctr">
              <a:defRPr lang="en-US" sz="1200" i="1" smtClean="0">
                <a:solidFill>
                  <a:schemeClr val="tx2">
                    <a:lumMod val="75000"/>
                  </a:schemeClr>
                </a:solidFill>
                <a:latin typeface="+mn-lt"/>
              </a:defRPr>
            </a:lvl1pPr>
          </a:lstStyle>
          <a:p>
            <a:fld id="{3C2DBAE2-0F6B-42EA-BCFC-1DF320DD22A0}" type="datetime4">
              <a:rPr lang="en-US" smtClean="0"/>
              <a:t>May 4, 2016</a:t>
            </a:fld>
            <a:endParaRPr lang="en-US" dirty="0"/>
          </a:p>
        </p:txBody>
      </p:sp>
      <p:sp>
        <p:nvSpPr>
          <p:cNvPr id="9" name="Footer Placeholder 4"/>
          <p:cNvSpPr>
            <a:spLocks noGrp="1"/>
          </p:cNvSpPr>
          <p:nvPr>
            <p:ph type="ftr" sz="quarter" idx="3"/>
          </p:nvPr>
        </p:nvSpPr>
        <p:spPr>
          <a:xfrm>
            <a:off x="1676400" y="62247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
        <p:nvSpPr>
          <p:cNvPr id="11" name="Rectangle 10"/>
          <p:cNvSpPr/>
          <p:nvPr userDrawn="1"/>
        </p:nvSpPr>
        <p:spPr>
          <a:xfrm>
            <a:off x="3581400" y="6553200"/>
            <a:ext cx="12192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6012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6" name="Date Placeholder 3"/>
          <p:cNvSpPr>
            <a:spLocks noGrp="1"/>
          </p:cNvSpPr>
          <p:nvPr>
            <p:ph type="dt" sz="half" idx="13"/>
          </p:nvPr>
        </p:nvSpPr>
        <p:spPr>
          <a:xfrm>
            <a:off x="1676400" y="6385320"/>
            <a:ext cx="5105400" cy="252235"/>
          </a:xfrm>
          <a:prstGeom prst="rect">
            <a:avLst/>
          </a:prstGeom>
        </p:spPr>
        <p:txBody>
          <a:bodyPr vert="horz" lIns="91440" tIns="45720" rIns="91440" bIns="45720" rtlCol="0" anchor="ctr"/>
          <a:lstStyle>
            <a:lvl1pPr algn="ctr">
              <a:defRPr lang="en-US" sz="1200" i="1" smtClean="0">
                <a:solidFill>
                  <a:schemeClr val="tx2">
                    <a:lumMod val="75000"/>
                  </a:schemeClr>
                </a:solidFill>
                <a:latin typeface="+mn-lt"/>
              </a:defRPr>
            </a:lvl1pPr>
          </a:lstStyle>
          <a:p>
            <a:fld id="{9FA59E33-8EBF-4F22-9B35-1F5E863C899C}" type="datetime4">
              <a:rPr lang="en-US" smtClean="0"/>
              <a:t>May 4, 2016</a:t>
            </a:fld>
            <a:endParaRPr lang="en-US" dirty="0"/>
          </a:p>
        </p:txBody>
      </p:sp>
      <p:sp>
        <p:nvSpPr>
          <p:cNvPr id="8" name="Footer Placeholder 4"/>
          <p:cNvSpPr>
            <a:spLocks noGrp="1"/>
          </p:cNvSpPr>
          <p:nvPr>
            <p:ph type="ftr" sz="quarter" idx="3"/>
          </p:nvPr>
        </p:nvSpPr>
        <p:spPr>
          <a:xfrm>
            <a:off x="1676400" y="62247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
        <p:nvSpPr>
          <p:cNvPr id="7" name="Rectangle 6"/>
          <p:cNvSpPr/>
          <p:nvPr userDrawn="1"/>
        </p:nvSpPr>
        <p:spPr>
          <a:xfrm>
            <a:off x="3581400" y="6553200"/>
            <a:ext cx="12192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5846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cxnSp>
        <p:nvCxnSpPr>
          <p:cNvPr id="8" name="Straight Connector 7"/>
          <p:cNvCxnSpPr/>
          <p:nvPr userDrawn="1"/>
        </p:nvCxnSpPr>
        <p:spPr>
          <a:xfrm>
            <a:off x="0" y="1295400"/>
            <a:ext cx="6477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1000" y="260200"/>
            <a:ext cx="0" cy="5378600"/>
          </a:xfrm>
          <a:prstGeom prst="line">
            <a:avLst/>
          </a:prstGeom>
        </p:spPr>
        <p:style>
          <a:lnRef idx="1">
            <a:schemeClr val="accent1"/>
          </a:lnRef>
          <a:fillRef idx="0">
            <a:schemeClr val="accent1"/>
          </a:fillRef>
          <a:effectRef idx="0">
            <a:schemeClr val="accent1"/>
          </a:effectRef>
          <a:fontRef idx="minor">
            <a:schemeClr val="tx1"/>
          </a:fontRef>
        </p:style>
      </p:cxnSp>
      <p:sp>
        <p:nvSpPr>
          <p:cNvPr id="7" name="Date Placeholder 3"/>
          <p:cNvSpPr>
            <a:spLocks noGrp="1"/>
          </p:cNvSpPr>
          <p:nvPr>
            <p:ph type="dt" sz="half" idx="2"/>
          </p:nvPr>
        </p:nvSpPr>
        <p:spPr>
          <a:xfrm>
            <a:off x="1676400" y="6385320"/>
            <a:ext cx="5105400" cy="252235"/>
          </a:xfrm>
          <a:prstGeom prst="rect">
            <a:avLst/>
          </a:prstGeom>
        </p:spPr>
        <p:txBody>
          <a:bodyPr vert="horz" lIns="91440" tIns="45720" rIns="91440" bIns="45720" rtlCol="0" anchor="ctr"/>
          <a:lstStyle>
            <a:lvl1pPr algn="ctr">
              <a:defRPr lang="en-US" sz="1200" i="1" smtClean="0">
                <a:solidFill>
                  <a:schemeClr val="tx2">
                    <a:lumMod val="75000"/>
                  </a:schemeClr>
                </a:solidFill>
                <a:latin typeface="+mn-lt"/>
              </a:defRPr>
            </a:lvl1pPr>
          </a:lstStyle>
          <a:p>
            <a:fld id="{B26EF33A-140D-4A58-BA1E-13E8CB185C76}" type="datetime4">
              <a:rPr lang="en-US" smtClean="0"/>
              <a:t>May 4, 2016</a:t>
            </a:fld>
            <a:endParaRPr lang="en-US" dirty="0"/>
          </a:p>
        </p:txBody>
      </p:sp>
      <p:sp>
        <p:nvSpPr>
          <p:cNvPr id="10" name="Footer Placeholder 4"/>
          <p:cNvSpPr>
            <a:spLocks noGrp="1"/>
          </p:cNvSpPr>
          <p:nvPr>
            <p:ph type="ftr" sz="quarter" idx="3"/>
          </p:nvPr>
        </p:nvSpPr>
        <p:spPr>
          <a:xfrm>
            <a:off x="1676400" y="62247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
        <p:nvSpPr>
          <p:cNvPr id="11" name="Rectangle 10"/>
          <p:cNvSpPr/>
          <p:nvPr userDrawn="1"/>
        </p:nvSpPr>
        <p:spPr>
          <a:xfrm>
            <a:off x="3581400" y="6553200"/>
            <a:ext cx="12192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154850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zh-CN"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p>
        </p:txBody>
      </p:sp>
      <p:cxnSp>
        <p:nvCxnSpPr>
          <p:cNvPr id="8" name="Straight Connector 7"/>
          <p:cNvCxnSpPr/>
          <p:nvPr userDrawn="1"/>
        </p:nvCxnSpPr>
        <p:spPr>
          <a:xfrm>
            <a:off x="228600" y="152400"/>
            <a:ext cx="8610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553200" y="55597"/>
            <a:ext cx="0" cy="6421403"/>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p:cNvSpPr/>
          <p:nvPr userDrawn="1"/>
        </p:nvSpPr>
        <p:spPr>
          <a:xfrm>
            <a:off x="3581400" y="6553200"/>
            <a:ext cx="12192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438851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4" name="TextBox 3"/>
          <p:cNvSpPr txBox="1"/>
          <p:nvPr/>
        </p:nvSpPr>
        <p:spPr>
          <a:xfrm>
            <a:off x="914400" y="2209800"/>
            <a:ext cx="7404275" cy="3170099"/>
          </a:xfrm>
          <a:prstGeom prst="rect">
            <a:avLst/>
          </a:prstGeom>
          <a:noFill/>
        </p:spPr>
        <p:txBody>
          <a:bodyPr wrap="square" rtlCol="0" anchor="ctr">
            <a:spAutoFit/>
          </a:bodyPr>
          <a:lstStyle/>
          <a:p>
            <a:pPr algn="ctr"/>
            <a:r>
              <a:rPr lang="zh-CN" altLang="en-US" sz="4000" b="1" dirty="0">
                <a:solidFill>
                  <a:schemeClr val="tx2">
                    <a:lumMod val="75000"/>
                  </a:schemeClr>
                </a:solidFill>
              </a:rPr>
              <a:t>学贯中西</a:t>
            </a:r>
            <a:endParaRPr lang="en-GB" altLang="zh-CN" sz="4000" b="1" dirty="0">
              <a:solidFill>
                <a:schemeClr val="tx2">
                  <a:lumMod val="75000"/>
                </a:schemeClr>
              </a:solidFill>
            </a:endParaRPr>
          </a:p>
          <a:p>
            <a:pPr algn="ctr"/>
            <a:r>
              <a:rPr lang="zh-CN" altLang="en-US" sz="4000" b="1" dirty="0">
                <a:solidFill>
                  <a:schemeClr val="tx2">
                    <a:lumMod val="75000"/>
                  </a:schemeClr>
                </a:solidFill>
              </a:rPr>
              <a:t>兼善天下</a:t>
            </a:r>
            <a:endParaRPr lang="en-GB" altLang="zh-CN" sz="4000" b="1" dirty="0">
              <a:solidFill>
                <a:schemeClr val="tx2">
                  <a:lumMod val="75000"/>
                </a:schemeClr>
              </a:solidFill>
            </a:endParaRPr>
          </a:p>
          <a:p>
            <a:pPr algn="ctr"/>
            <a:r>
              <a:rPr lang="en-GB" altLang="zh-CN" sz="4000" b="1" dirty="0" smtClean="0">
                <a:solidFill>
                  <a:schemeClr val="tx2">
                    <a:lumMod val="75000"/>
                  </a:schemeClr>
                </a:solidFill>
              </a:rPr>
              <a:t>C</a:t>
            </a:r>
            <a:r>
              <a:rPr lang="en-GB" altLang="zh-CN" sz="4000" dirty="0" smtClean="0">
                <a:solidFill>
                  <a:schemeClr val="tx2">
                    <a:lumMod val="75000"/>
                  </a:schemeClr>
                </a:solidFill>
              </a:rPr>
              <a:t>ombining East and West</a:t>
            </a:r>
            <a:endParaRPr lang="en-GB" altLang="zh-CN" sz="4000" dirty="0">
              <a:solidFill>
                <a:schemeClr val="tx2">
                  <a:lumMod val="75000"/>
                </a:schemeClr>
              </a:solidFill>
            </a:endParaRPr>
          </a:p>
          <a:p>
            <a:pPr algn="ctr"/>
            <a:r>
              <a:rPr lang="en-GB" altLang="zh-CN" sz="4000" b="1" dirty="0">
                <a:solidFill>
                  <a:schemeClr val="tx2">
                    <a:lumMod val="75000"/>
                  </a:schemeClr>
                </a:solidFill>
              </a:rPr>
              <a:t>C</a:t>
            </a:r>
            <a:r>
              <a:rPr lang="en-GB" altLang="zh-CN" sz="4000" dirty="0">
                <a:solidFill>
                  <a:schemeClr val="tx2">
                    <a:lumMod val="75000"/>
                  </a:schemeClr>
                </a:solidFill>
              </a:rPr>
              <a:t>reating a Better World</a:t>
            </a:r>
            <a:endParaRPr lang="en-US" altLang="zh-CN" sz="4000" dirty="0">
              <a:solidFill>
                <a:schemeClr val="tx2">
                  <a:lumMod val="75000"/>
                </a:schemeClr>
              </a:solidFill>
            </a:endParaRPr>
          </a:p>
          <a:p>
            <a:pPr marL="342900" indent="-342900">
              <a:buFont typeface="Arial"/>
              <a:buChar char="•"/>
            </a:pPr>
            <a:endParaRPr lang="en-US" sz="4000" dirty="0" smtClean="0">
              <a:solidFill>
                <a:schemeClr val="tx2">
                  <a:lumMod val="75000"/>
                </a:schemeClr>
              </a:solidFill>
              <a:latin typeface="Levenim MT" pitchFamily="2" charset="-79"/>
              <a:cs typeface="Levenim MT" pitchFamily="2" charset="-79"/>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68147" y="324973"/>
            <a:ext cx="3556453" cy="15028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189716798"/>
      </p:ext>
    </p:extLst>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 y="6248400"/>
            <a:ext cx="1905000" cy="457200"/>
          </a:xfrm>
          <a:prstGeom prst="rect">
            <a:avLst/>
          </a:prstGeom>
        </p:spPr>
        <p:txBody>
          <a:bodyPr/>
          <a:lstStyle>
            <a:lvl1pPr>
              <a:defRPr/>
            </a:lvl1pPr>
          </a:lstStyle>
          <a:p>
            <a:pPr>
              <a:defRPr/>
            </a:pPr>
            <a:endParaRPr lang="en-US" altLang="en-US"/>
          </a:p>
        </p:txBody>
      </p:sp>
      <p:sp>
        <p:nvSpPr>
          <p:cNvPr id="3" name="Footer Placeholder 2"/>
          <p:cNvSpPr>
            <a:spLocks noGrp="1"/>
          </p:cNvSpPr>
          <p:nvPr>
            <p:ph type="ftr" sz="quarter" idx="11"/>
          </p:nvPr>
        </p:nvSpPr>
        <p:spPr>
          <a:xfrm>
            <a:off x="3124200" y="6248400"/>
            <a:ext cx="2895600" cy="457200"/>
          </a:xfrm>
          <a:prstGeom prst="rect">
            <a:avLst/>
          </a:prstGeom>
        </p:spPr>
        <p:txBody>
          <a:bodyPr/>
          <a:lstStyle>
            <a:lvl1pPr>
              <a:defRPr>
                <a:solidFill>
                  <a:schemeClr val="tx1"/>
                </a:solidFill>
              </a:defRPr>
            </a:lvl1pPr>
          </a:lstStyle>
          <a:p>
            <a:pPr>
              <a:defRPr/>
            </a:pPr>
            <a:endParaRPr lang="en-US" altLang="en-US"/>
          </a:p>
          <a:p>
            <a:pPr>
              <a:defRPr/>
            </a:pPr>
            <a:endParaRPr lang="en-US" altLang="en-US"/>
          </a:p>
        </p:txBody>
      </p:sp>
    </p:spTree>
    <p:extLst>
      <p:ext uri="{BB962C8B-B14F-4D97-AF65-F5344CB8AC3E}">
        <p14:creationId xmlns:p14="http://schemas.microsoft.com/office/powerpoint/2010/main" val="3776250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pPr>
              <a:defRPr/>
            </a:pPr>
            <a:endParaRPr lang="en-US" alt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solidFill>
                  <a:schemeClr val="tx1"/>
                </a:solidFill>
              </a:defRPr>
            </a:lvl1pPr>
          </a:lstStyle>
          <a:p>
            <a:pPr>
              <a:defRPr/>
            </a:pPr>
            <a:endParaRPr lang="en-US" altLang="en-US"/>
          </a:p>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D003BE5A-E059-4140-96EC-D18F8A0D9268}" type="slidenum">
              <a:rPr lang="en-US" altLang="en-US"/>
              <a:pPr>
                <a:defRPr/>
              </a:pPr>
              <a:t>‹#›</a:t>
            </a:fld>
            <a:endParaRPr lang="en-US" altLang="en-US"/>
          </a:p>
        </p:txBody>
      </p:sp>
    </p:spTree>
    <p:extLst>
      <p:ext uri="{BB962C8B-B14F-4D97-AF65-F5344CB8AC3E}">
        <p14:creationId xmlns:p14="http://schemas.microsoft.com/office/powerpoint/2010/main" val="701926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a:prstGeom prst="rect">
            <a:avLst/>
          </a:prstGeo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3124200" y="6248400"/>
            <a:ext cx="2895600" cy="457200"/>
          </a:xfrm>
          <a:prstGeom prst="rect">
            <a:avLst/>
          </a:prstGeom>
        </p:spPr>
        <p:txBody>
          <a:bodyPr/>
          <a:lstStyle>
            <a:lvl1pPr>
              <a:defRPr>
                <a:solidFill>
                  <a:schemeClr val="tx1"/>
                </a:solidFill>
              </a:defRPr>
            </a:lvl1pPr>
          </a:lstStyle>
          <a:p>
            <a:pPr>
              <a:defRPr/>
            </a:pPr>
            <a:endParaRPr lang="en-US" altLang="en-US"/>
          </a:p>
          <a:p>
            <a:pPr>
              <a:defRPr/>
            </a:pPr>
            <a:endParaRPr lang="en-US" altLang="en-US"/>
          </a:p>
        </p:txBody>
      </p:sp>
      <p:sp>
        <p:nvSpPr>
          <p:cNvPr id="7" name="Slide Number Placeholder 6"/>
          <p:cNvSpPr>
            <a:spLocks noGrp="1"/>
          </p:cNvSpPr>
          <p:nvPr>
            <p:ph type="sldNum" sz="quarter" idx="12"/>
          </p:nvPr>
        </p:nvSpPr>
        <p:spPr/>
        <p:txBody>
          <a:bodyPr/>
          <a:lstStyle>
            <a:lvl1pPr>
              <a:defRPr/>
            </a:lvl1pPr>
          </a:lstStyle>
          <a:p>
            <a:pPr>
              <a:defRPr/>
            </a:pPr>
            <a:fld id="{09CB18E6-AEE1-4C85-AD75-F54D79EE1AB3}" type="slidenum">
              <a:rPr lang="en-US" altLang="en-US"/>
              <a:pPr>
                <a:defRPr/>
              </a:pPr>
              <a:t>‹#›</a:t>
            </a:fld>
            <a:endParaRPr lang="en-US" altLang="en-US"/>
          </a:p>
        </p:txBody>
      </p:sp>
    </p:spTree>
    <p:extLst>
      <p:ext uri="{BB962C8B-B14F-4D97-AF65-F5344CB8AC3E}">
        <p14:creationId xmlns:p14="http://schemas.microsoft.com/office/powerpoint/2010/main" val="3569795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85800" y="6248400"/>
            <a:ext cx="1905000" cy="457200"/>
          </a:xfrm>
          <a:prstGeom prst="rect">
            <a:avLst/>
          </a:prstGeom>
        </p:spPr>
        <p:txBody>
          <a:bodyPr/>
          <a:lstStyle>
            <a:lvl1pPr>
              <a:defRPr/>
            </a:lvl1pPr>
          </a:lstStyle>
          <a:p>
            <a:pPr>
              <a:defRPr/>
            </a:pPr>
            <a:endParaRPr lang="en-US" altLang="en-US"/>
          </a:p>
        </p:txBody>
      </p:sp>
      <p:sp>
        <p:nvSpPr>
          <p:cNvPr id="4" name="Footer Placeholder 3"/>
          <p:cNvSpPr>
            <a:spLocks noGrp="1"/>
          </p:cNvSpPr>
          <p:nvPr>
            <p:ph type="ftr" sz="quarter" idx="11"/>
          </p:nvPr>
        </p:nvSpPr>
        <p:spPr>
          <a:xfrm>
            <a:off x="3124200" y="6248400"/>
            <a:ext cx="2895600" cy="457200"/>
          </a:xfrm>
          <a:prstGeom prst="rect">
            <a:avLst/>
          </a:prstGeom>
        </p:spPr>
        <p:txBody>
          <a:bodyPr/>
          <a:lstStyle>
            <a:lvl1pPr>
              <a:defRPr>
                <a:solidFill>
                  <a:schemeClr val="tx1"/>
                </a:solidFill>
              </a:defRPr>
            </a:lvl1pPr>
          </a:lstStyle>
          <a:p>
            <a:pPr>
              <a:defRPr/>
            </a:pPr>
            <a:endParaRPr lang="en-US" altLang="en-US"/>
          </a:p>
          <a:p>
            <a:pPr>
              <a:defRPr/>
            </a:pPr>
            <a:endParaRPr lang="en-US" altLang="en-US"/>
          </a:p>
        </p:txBody>
      </p:sp>
      <p:sp>
        <p:nvSpPr>
          <p:cNvPr id="5" name="Slide Number Placeholder 4"/>
          <p:cNvSpPr>
            <a:spLocks noGrp="1"/>
          </p:cNvSpPr>
          <p:nvPr>
            <p:ph type="sldNum" sz="quarter" idx="12"/>
          </p:nvPr>
        </p:nvSpPr>
        <p:spPr/>
        <p:txBody>
          <a:bodyPr/>
          <a:lstStyle>
            <a:lvl1pPr>
              <a:defRPr/>
            </a:lvl1pPr>
          </a:lstStyle>
          <a:p>
            <a:pPr>
              <a:defRPr/>
            </a:pPr>
            <a:fld id="{AF60377E-0E96-45D1-8078-E1F089E2E701}" type="slidenum">
              <a:rPr lang="en-US" altLang="en-US"/>
              <a:pPr>
                <a:defRPr/>
              </a:pPr>
              <a:t>‹#›</a:t>
            </a:fld>
            <a:endParaRPr lang="en-US" altLang="en-US"/>
          </a:p>
        </p:txBody>
      </p:sp>
    </p:spTree>
    <p:extLst>
      <p:ext uri="{BB962C8B-B14F-4D97-AF65-F5344CB8AC3E}">
        <p14:creationId xmlns:p14="http://schemas.microsoft.com/office/powerpoint/2010/main" val="27977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3600" b="1">
                <a:solidFill>
                  <a:schemeClr val="tx2">
                    <a:lumMod val="75000"/>
                  </a:schemeClr>
                </a:solidFill>
                <a:latin typeface="+mj-lt"/>
              </a:defRPr>
            </a:lvl1pPr>
          </a:lstStyle>
          <a:p>
            <a:r>
              <a:rPr lang="en-US" altLang="zh-CN" smtClean="0"/>
              <a:t>Click to edit Master title style</a:t>
            </a:r>
            <a:endParaRPr lang="en-US" dirty="0"/>
          </a:p>
        </p:txBody>
      </p:sp>
      <p:sp>
        <p:nvSpPr>
          <p:cNvPr id="3" name="Subtitle 2"/>
          <p:cNvSpPr>
            <a:spLocks noGrp="1"/>
          </p:cNvSpPr>
          <p:nvPr>
            <p:ph type="subTitle" idx="1"/>
          </p:nvPr>
        </p:nvSpPr>
        <p:spPr>
          <a:xfrm>
            <a:off x="685800" y="3810000"/>
            <a:ext cx="7086600" cy="1828800"/>
          </a:xfrm>
        </p:spPr>
        <p:txBody>
          <a:bodyPr>
            <a:normAutofit/>
          </a:bodyPr>
          <a:lstStyle>
            <a:lvl1pPr marL="0" indent="0" algn="l">
              <a:buNone/>
              <a:defRPr sz="2800">
                <a:solidFill>
                  <a:schemeClr val="tx2">
                    <a:lumMod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en-US"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06400" y="324973"/>
            <a:ext cx="3556453" cy="15028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44513100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dirty="0"/>
          </a:p>
        </p:txBody>
      </p:sp>
      <p:sp>
        <p:nvSpPr>
          <p:cNvPr id="3" name="Content Placeholder 2"/>
          <p:cNvSpPr>
            <a:spLocks noGrp="1"/>
          </p:cNvSpPr>
          <p:nvPr>
            <p:ph idx="1"/>
          </p:nvPr>
        </p:nvSpPr>
        <p:spPr>
          <a:xfrm>
            <a:off x="457200" y="1600200"/>
            <a:ext cx="8229600" cy="2062103"/>
          </a:xfrm>
          <a:noFill/>
        </p:spPr>
        <p:txBody>
          <a:bodyPr wrap="square" rtlCol="0">
            <a:spAutoFit/>
          </a:bodyPr>
          <a:lstStyle>
            <a:lvl1pPr marL="342900" indent="-342900">
              <a:defRPr lang="en-GB" sz="2800" smtClean="0">
                <a:solidFill>
                  <a:srgbClr val="002060"/>
                </a:solidFill>
                <a:latin typeface="+mn-lt"/>
                <a:cs typeface="Levenim MT" pitchFamily="2" charset="-79"/>
              </a:defRPr>
            </a:lvl1pPr>
            <a:lvl2pPr>
              <a:defRPr lang="en-GB" sz="2000" smtClean="0">
                <a:solidFill>
                  <a:schemeClr val="tx2">
                    <a:lumMod val="50000"/>
                  </a:schemeClr>
                </a:solidFill>
                <a:latin typeface="+mn-lt"/>
                <a:cs typeface="Levenim MT" pitchFamily="2" charset="-79"/>
              </a:defRPr>
            </a:lvl2pPr>
            <a:lvl3pPr>
              <a:defRPr lang="en-GB" sz="2000" smtClean="0">
                <a:solidFill>
                  <a:schemeClr val="tx2">
                    <a:lumMod val="50000"/>
                  </a:schemeClr>
                </a:solidFill>
                <a:latin typeface="+mn-lt"/>
                <a:cs typeface="Levenim MT" pitchFamily="2" charset="-79"/>
              </a:defRPr>
            </a:lvl3pPr>
            <a:lvl4pPr>
              <a:defRPr lang="en-GB" sz="2000" smtClean="0">
                <a:solidFill>
                  <a:schemeClr val="tx2">
                    <a:lumMod val="50000"/>
                  </a:schemeClr>
                </a:solidFill>
                <a:latin typeface="+mn-lt"/>
                <a:cs typeface="Levenim MT" pitchFamily="2" charset="-79"/>
              </a:defRPr>
            </a:lvl4pPr>
            <a:lvl5pPr>
              <a:defRPr lang="en-US" sz="2000" dirty="0">
                <a:solidFill>
                  <a:schemeClr val="tx2">
                    <a:lumMod val="50000"/>
                  </a:schemeClr>
                </a:solidFill>
                <a:latin typeface="+mn-lt"/>
                <a:cs typeface="Levenim MT" pitchFamily="2" charset="-79"/>
              </a:defRPr>
            </a:lvl5pPr>
          </a:lstStyle>
          <a:p>
            <a:pPr marL="514350" lvl="0" indent="-514350"/>
            <a:r>
              <a:rPr lang="en-US" altLang="zh-CN" smtClean="0"/>
              <a:t>Click to edit Master text styles</a:t>
            </a:r>
          </a:p>
          <a:p>
            <a:pPr marL="514350" lvl="1" indent="-514350"/>
            <a:r>
              <a:rPr lang="en-US" altLang="zh-CN" smtClean="0"/>
              <a:t>Second level</a:t>
            </a:r>
          </a:p>
          <a:p>
            <a:pPr marL="514350" lvl="2" indent="-514350"/>
            <a:r>
              <a:rPr lang="en-US" altLang="zh-CN" smtClean="0"/>
              <a:t>Third level</a:t>
            </a:r>
          </a:p>
          <a:p>
            <a:pPr marL="514350" lvl="3" indent="-514350"/>
            <a:r>
              <a:rPr lang="en-US" altLang="zh-CN" smtClean="0"/>
              <a:t>Fourth level</a:t>
            </a:r>
          </a:p>
          <a:p>
            <a:pPr marL="514350" lvl="4" indent="-514350"/>
            <a:r>
              <a:rPr lang="en-US" altLang="zh-CN" smtClean="0"/>
              <a:t>Fifth level</a:t>
            </a:r>
            <a:endParaRPr lang="en-US" dirty="0"/>
          </a:p>
        </p:txBody>
      </p:sp>
      <p:cxnSp>
        <p:nvCxnSpPr>
          <p:cNvPr id="12" name="Straight Connector 11"/>
          <p:cNvCxnSpPr/>
          <p:nvPr userDrawn="1"/>
        </p:nvCxnSpPr>
        <p:spPr>
          <a:xfrm>
            <a:off x="0" y="1295400"/>
            <a:ext cx="6477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381000" y="260200"/>
            <a:ext cx="0" cy="5378600"/>
          </a:xfrm>
          <a:prstGeom prst="line">
            <a:avLst/>
          </a:prstGeom>
        </p:spPr>
        <p:style>
          <a:lnRef idx="1">
            <a:schemeClr val="accent1"/>
          </a:lnRef>
          <a:fillRef idx="0">
            <a:schemeClr val="accent1"/>
          </a:fillRef>
          <a:effectRef idx="0">
            <a:schemeClr val="accent1"/>
          </a:effectRef>
          <a:fontRef idx="minor">
            <a:schemeClr val="tx1"/>
          </a:fontRef>
        </p:style>
      </p:cxnSp>
      <p:sp>
        <p:nvSpPr>
          <p:cNvPr id="7" name="Date Placeholder 3"/>
          <p:cNvSpPr>
            <a:spLocks noGrp="1"/>
          </p:cNvSpPr>
          <p:nvPr>
            <p:ph type="dt" sz="half" idx="2"/>
          </p:nvPr>
        </p:nvSpPr>
        <p:spPr>
          <a:xfrm>
            <a:off x="1676400" y="6385320"/>
            <a:ext cx="5105400" cy="252235"/>
          </a:xfrm>
          <a:prstGeom prst="rect">
            <a:avLst/>
          </a:prstGeom>
        </p:spPr>
        <p:txBody>
          <a:bodyPr vert="horz" lIns="91440" tIns="45720" rIns="91440" bIns="45720" rtlCol="0" anchor="ctr"/>
          <a:lstStyle>
            <a:lvl1pPr algn="ctr">
              <a:defRPr lang="en-US" sz="1200" i="1" smtClean="0">
                <a:solidFill>
                  <a:schemeClr val="tx2">
                    <a:lumMod val="75000"/>
                  </a:schemeClr>
                </a:solidFill>
                <a:latin typeface="+mn-lt"/>
              </a:defRPr>
            </a:lvl1pPr>
          </a:lstStyle>
          <a:p>
            <a:fld id="{B887DA52-98A5-4E41-8030-77620E6270F6}" type="datetime4">
              <a:rPr lang="en-US" smtClean="0"/>
              <a:t>May 4, 2016</a:t>
            </a:fld>
            <a:endParaRPr lang="en-US" dirty="0"/>
          </a:p>
        </p:txBody>
      </p:sp>
      <p:sp>
        <p:nvSpPr>
          <p:cNvPr id="8" name="Footer Placeholder 4"/>
          <p:cNvSpPr>
            <a:spLocks noGrp="1"/>
          </p:cNvSpPr>
          <p:nvPr>
            <p:ph type="ftr" sz="quarter" idx="3"/>
          </p:nvPr>
        </p:nvSpPr>
        <p:spPr>
          <a:xfrm>
            <a:off x="1676400" y="62247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Tree>
    <p:extLst>
      <p:ext uri="{BB962C8B-B14F-4D97-AF65-F5344CB8AC3E}">
        <p14:creationId xmlns:p14="http://schemas.microsoft.com/office/powerpoint/2010/main" val="147267786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600" b="1" cap="all"/>
            </a:lvl1pPr>
          </a:lstStyle>
          <a:p>
            <a:r>
              <a:rPr lang="en-US" altLang="zh-CN"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cxnSp>
        <p:nvCxnSpPr>
          <p:cNvPr id="10" name="Straight Connector 9"/>
          <p:cNvCxnSpPr/>
          <p:nvPr userDrawn="1"/>
        </p:nvCxnSpPr>
        <p:spPr>
          <a:xfrm>
            <a:off x="0" y="1295400"/>
            <a:ext cx="6477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381000" y="260200"/>
            <a:ext cx="0" cy="5378600"/>
          </a:xfrm>
          <a:prstGeom prst="line">
            <a:avLst/>
          </a:prstGeom>
        </p:spPr>
        <p:style>
          <a:lnRef idx="1">
            <a:schemeClr val="accent1"/>
          </a:lnRef>
          <a:fillRef idx="0">
            <a:schemeClr val="accent1"/>
          </a:fillRef>
          <a:effectRef idx="0">
            <a:schemeClr val="accent1"/>
          </a:effectRef>
          <a:fontRef idx="minor">
            <a:schemeClr val="tx1"/>
          </a:fontRef>
        </p:style>
      </p:cxnSp>
      <p:sp>
        <p:nvSpPr>
          <p:cNvPr id="7" name="Date Placeholder 3"/>
          <p:cNvSpPr>
            <a:spLocks noGrp="1"/>
          </p:cNvSpPr>
          <p:nvPr>
            <p:ph type="dt" sz="half" idx="2"/>
          </p:nvPr>
        </p:nvSpPr>
        <p:spPr>
          <a:xfrm>
            <a:off x="1676400" y="6385320"/>
            <a:ext cx="5105400" cy="252235"/>
          </a:xfrm>
          <a:prstGeom prst="rect">
            <a:avLst/>
          </a:prstGeom>
        </p:spPr>
        <p:txBody>
          <a:bodyPr vert="horz" lIns="91440" tIns="45720" rIns="91440" bIns="45720" rtlCol="0" anchor="ctr"/>
          <a:lstStyle>
            <a:lvl1pPr algn="ctr">
              <a:defRPr lang="en-US" sz="1200" i="1" smtClean="0">
                <a:solidFill>
                  <a:schemeClr val="tx2">
                    <a:lumMod val="75000"/>
                  </a:schemeClr>
                </a:solidFill>
                <a:latin typeface="+mn-lt"/>
              </a:defRPr>
            </a:lvl1pPr>
          </a:lstStyle>
          <a:p>
            <a:fld id="{82EF5A74-F24C-4FFC-9CCA-8B60E5EC6FD8}" type="datetime4">
              <a:rPr lang="en-US" smtClean="0"/>
              <a:t>May 4, 2016</a:t>
            </a:fld>
            <a:endParaRPr lang="en-US" dirty="0"/>
          </a:p>
        </p:txBody>
      </p:sp>
      <p:sp>
        <p:nvSpPr>
          <p:cNvPr id="8" name="Footer Placeholder 4"/>
          <p:cNvSpPr>
            <a:spLocks noGrp="1"/>
          </p:cNvSpPr>
          <p:nvPr>
            <p:ph type="ftr" sz="quarter" idx="3"/>
          </p:nvPr>
        </p:nvSpPr>
        <p:spPr>
          <a:xfrm>
            <a:off x="1676400" y="62247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Tree>
    <p:extLst>
      <p:ext uri="{BB962C8B-B14F-4D97-AF65-F5344CB8AC3E}">
        <p14:creationId xmlns:p14="http://schemas.microsoft.com/office/powerpoint/2010/main" val="16708288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3.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6"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image" Target="../media/image1.jpeg"/><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924800" cy="639762"/>
          </a:xfrm>
          <a:prstGeom prst="rect">
            <a:avLst/>
          </a:prstGeom>
        </p:spPr>
        <p:txBody>
          <a:bodyPr vert="horz" lIns="91440" tIns="45720" rIns="91440" bIns="45720" rtlCol="0" anchor="ctr">
            <a:noAutofit/>
          </a:bodyPr>
          <a:lstStyle/>
          <a:p>
            <a:r>
              <a:rPr lang="en-US" altLang="zh-CN"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6" name="Slide Number Placeholder 5"/>
          <p:cNvSpPr>
            <a:spLocks noGrp="1"/>
          </p:cNvSpPr>
          <p:nvPr>
            <p:ph type="sldNum" sz="quarter" idx="4"/>
          </p:nvPr>
        </p:nvSpPr>
        <p:spPr>
          <a:xfrm>
            <a:off x="8610600" y="304800"/>
            <a:ext cx="457200" cy="457200"/>
          </a:xfrm>
          <a:prstGeom prst="rect">
            <a:avLst/>
          </a:prstGeom>
        </p:spPr>
        <p:txBody>
          <a:bodyPr vert="horz" lIns="91440" tIns="45720" rIns="91440" bIns="45720" rtlCol="0" anchor="ctr"/>
          <a:lstStyle>
            <a:lvl1pPr algn="r">
              <a:defRPr sz="1400">
                <a:solidFill>
                  <a:schemeClr val="tx2">
                    <a:lumMod val="75000"/>
                  </a:schemeClr>
                </a:solidFill>
                <a:latin typeface="+mj-lt"/>
                <a:cs typeface="Levenim MT" pitchFamily="2" charset="-79"/>
              </a:defRPr>
            </a:lvl1pPr>
          </a:lstStyle>
          <a:p>
            <a:pPr>
              <a:defRPr/>
            </a:pPr>
            <a:fld id="{D6800BE1-DC9C-4CD0-A39D-51E9F89EF9DB}" type="slidenum">
              <a:rPr lang="en-US" altLang="en-US" smtClean="0"/>
              <a:pPr>
                <a:defRPr/>
              </a:pPr>
              <a:t>‹#›</a:t>
            </a:fld>
            <a:endParaRPr lang="en-US" altLang="en-US"/>
          </a:p>
        </p:txBody>
      </p:sp>
      <p:pic>
        <p:nvPicPr>
          <p:cNvPr id="8" name="Picture 3" descr="XJTLU_Logo_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58000" y="6248400"/>
            <a:ext cx="2080596" cy="408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2114738597"/>
      </p:ext>
    </p:extLst>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Lst>
  <p:timing>
    <p:tnLst>
      <p:par>
        <p:cTn id="1" dur="indefinite" restart="never" nodeType="tmRoot"/>
      </p:par>
    </p:tnLst>
  </p:timing>
  <p:hf hdr="0" ftr="0" dt="0"/>
  <p:txStyles>
    <p:titleStyle>
      <a:lvl1pPr algn="l" defTabSz="914400" rtl="0" eaLnBrk="1" latinLnBrk="0" hangingPunct="1">
        <a:spcBef>
          <a:spcPct val="0"/>
        </a:spcBef>
        <a:buNone/>
        <a:defRPr sz="4000" kern="1200">
          <a:solidFill>
            <a:schemeClr val="tx2">
              <a:lumMod val="75000"/>
            </a:schemeClr>
          </a:solidFill>
          <a:latin typeface="+mn-lt"/>
          <a:ea typeface="+mj-ea"/>
          <a:cs typeface="Levenim MT" pitchFamily="2" charset="-79"/>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lumMod val="75000"/>
            </a:schemeClr>
          </a:solidFill>
          <a:latin typeface="+mn-lt"/>
          <a:ea typeface="+mn-ea"/>
          <a:cs typeface="Levenim MT" pitchFamily="2" charset="-79"/>
        </a:defRPr>
      </a:lvl1pPr>
      <a:lvl2pPr marL="742950" indent="-285750" algn="l" defTabSz="914400" rtl="0" eaLnBrk="1" latinLnBrk="0" hangingPunct="1">
        <a:spcBef>
          <a:spcPct val="20000"/>
        </a:spcBef>
        <a:buFont typeface="Arial" pitchFamily="34" charset="0"/>
        <a:buChar char="–"/>
        <a:defRPr sz="2800" kern="1200">
          <a:solidFill>
            <a:schemeClr val="tx2">
              <a:lumMod val="75000"/>
            </a:schemeClr>
          </a:solidFill>
          <a:latin typeface="+mn-lt"/>
          <a:ea typeface="+mn-ea"/>
          <a:cs typeface="Levenim MT" pitchFamily="2" charset="-79"/>
        </a:defRPr>
      </a:lvl2pPr>
      <a:lvl3pPr marL="1143000" indent="-228600" algn="l" defTabSz="914400" rtl="0" eaLnBrk="1" latinLnBrk="0" hangingPunct="1">
        <a:spcBef>
          <a:spcPct val="20000"/>
        </a:spcBef>
        <a:buFont typeface="Arial" pitchFamily="34" charset="0"/>
        <a:buChar char="•"/>
        <a:defRPr sz="2400" kern="1200">
          <a:solidFill>
            <a:schemeClr val="tx2">
              <a:lumMod val="75000"/>
            </a:schemeClr>
          </a:solidFill>
          <a:latin typeface="+mn-lt"/>
          <a:ea typeface="+mn-ea"/>
          <a:cs typeface="Levenim MT" pitchFamily="2" charset="-79"/>
        </a:defRPr>
      </a:lvl3pPr>
      <a:lvl4pPr marL="16002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Levenim MT" pitchFamily="2" charset="-79"/>
        </a:defRPr>
      </a:lvl4pPr>
      <a:lvl5pPr marL="20574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Levenim MT" pitchFamily="2" charset="-79"/>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a:extLst>
              <a:ext uri="{BEBA8EAE-BF5A-486C-A8C5-ECC9F3942E4B}">
                <a14:imgProps xmlns:a14="http://schemas.microsoft.com/office/drawing/2010/main">
                  <a14:imgLayer r:embed="rId1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724400" y="0"/>
            <a:ext cx="4419600" cy="4936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Placeholder 1"/>
          <p:cNvSpPr>
            <a:spLocks noGrp="1"/>
          </p:cNvSpPr>
          <p:nvPr>
            <p:ph type="title"/>
          </p:nvPr>
        </p:nvSpPr>
        <p:spPr>
          <a:xfrm>
            <a:off x="457200" y="274638"/>
            <a:ext cx="7924800" cy="639762"/>
          </a:xfrm>
          <a:prstGeom prst="rect">
            <a:avLst/>
          </a:prstGeom>
        </p:spPr>
        <p:txBody>
          <a:bodyPr vert="horz" lIns="91440" tIns="45720" rIns="91440" bIns="45720" rtlCol="0" anchor="ctr">
            <a:noAutofit/>
          </a:bodyPr>
          <a:lstStyle/>
          <a:p>
            <a:r>
              <a:rPr lang="en-US" altLang="zh-CN"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6" name="Slide Number Placeholder 5"/>
          <p:cNvSpPr>
            <a:spLocks noGrp="1"/>
          </p:cNvSpPr>
          <p:nvPr>
            <p:ph type="sldNum" sz="quarter" idx="4"/>
          </p:nvPr>
        </p:nvSpPr>
        <p:spPr>
          <a:xfrm>
            <a:off x="8610600" y="304800"/>
            <a:ext cx="457200" cy="457200"/>
          </a:xfrm>
          <a:prstGeom prst="rect">
            <a:avLst/>
          </a:prstGeom>
        </p:spPr>
        <p:txBody>
          <a:bodyPr vert="horz" lIns="91440" tIns="45720" rIns="91440" bIns="45720" rtlCol="0" anchor="ctr"/>
          <a:lstStyle>
            <a:lvl1pPr algn="r">
              <a:defRPr sz="1400">
                <a:solidFill>
                  <a:schemeClr val="tx2">
                    <a:lumMod val="75000"/>
                  </a:schemeClr>
                </a:solidFill>
                <a:latin typeface="+mj-lt"/>
                <a:cs typeface="Levenim MT" pitchFamily="2" charset="-79"/>
              </a:defRPr>
            </a:lvl1pPr>
          </a:lstStyle>
          <a:p>
            <a:fld id="{969A2737-0631-43A3-B136-26EF6BAF2A6C}" type="slidenum">
              <a:rPr lang="en-US" smtClean="0"/>
              <a:pPr/>
              <a:t>‹#›</a:t>
            </a:fld>
            <a:endParaRPr lang="en-US" dirty="0"/>
          </a:p>
        </p:txBody>
      </p:sp>
      <p:pic>
        <p:nvPicPr>
          <p:cNvPr id="8" name="Picture 3" descr="XJTLU_Logo_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858000" y="6248400"/>
            <a:ext cx="2080596" cy="408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9" name="Picture 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28600" y="6248400"/>
            <a:ext cx="1193800" cy="5044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10" name="Date Placeholder 3"/>
          <p:cNvSpPr>
            <a:spLocks noGrp="1"/>
          </p:cNvSpPr>
          <p:nvPr>
            <p:ph type="dt" sz="half" idx="2"/>
          </p:nvPr>
        </p:nvSpPr>
        <p:spPr>
          <a:xfrm>
            <a:off x="1676400" y="6385320"/>
            <a:ext cx="5105400" cy="252235"/>
          </a:xfrm>
          <a:prstGeom prst="rect">
            <a:avLst/>
          </a:prstGeom>
        </p:spPr>
        <p:txBody>
          <a:bodyPr vert="horz" lIns="91440" tIns="45720" rIns="91440" bIns="45720" rtlCol="0" anchor="ctr"/>
          <a:lstStyle>
            <a:lvl1pPr algn="ctr">
              <a:defRPr lang="en-US" sz="1200" i="1" smtClean="0">
                <a:solidFill>
                  <a:schemeClr val="tx2">
                    <a:lumMod val="75000"/>
                  </a:schemeClr>
                </a:solidFill>
                <a:latin typeface="+mn-lt"/>
              </a:defRPr>
            </a:lvl1pPr>
          </a:lstStyle>
          <a:p>
            <a:fld id="{E84DC2BD-952F-44BD-B643-0D5F7AC5C75A}" type="datetime4">
              <a:rPr lang="en-US" smtClean="0"/>
              <a:t>May 4, 2016</a:t>
            </a:fld>
            <a:endParaRPr lang="en-US" dirty="0"/>
          </a:p>
        </p:txBody>
      </p:sp>
      <p:sp>
        <p:nvSpPr>
          <p:cNvPr id="11" name="Footer Placeholder 4"/>
          <p:cNvSpPr>
            <a:spLocks noGrp="1"/>
          </p:cNvSpPr>
          <p:nvPr>
            <p:ph type="ftr" sz="quarter" idx="3"/>
          </p:nvPr>
        </p:nvSpPr>
        <p:spPr>
          <a:xfrm>
            <a:off x="1676400" y="6224765"/>
            <a:ext cx="5105400" cy="252235"/>
          </a:xfrm>
          <a:prstGeom prst="rect">
            <a:avLst/>
          </a:prstGeom>
        </p:spPr>
        <p:txBody>
          <a:bodyPr/>
          <a:lstStyle>
            <a:lvl1pPr algn="ctr">
              <a:defRPr sz="1200">
                <a:solidFill>
                  <a:schemeClr val="tx2">
                    <a:lumMod val="75000"/>
                  </a:schemeClr>
                </a:solidFill>
                <a:latin typeface="+mn-lt"/>
              </a:defRPr>
            </a:lvl1pPr>
          </a:lstStyle>
          <a:p>
            <a:r>
              <a:rPr lang="en-US" smtClean="0"/>
              <a:t>Title of the Slide Show</a:t>
            </a:r>
            <a:endParaRPr lang="en-US" dirty="0"/>
          </a:p>
        </p:txBody>
      </p:sp>
      <p:sp>
        <p:nvSpPr>
          <p:cNvPr id="12" name="TextBox 11"/>
          <p:cNvSpPr txBox="1"/>
          <p:nvPr/>
        </p:nvSpPr>
        <p:spPr>
          <a:xfrm>
            <a:off x="1676400" y="6553200"/>
            <a:ext cx="5105400" cy="276999"/>
          </a:xfrm>
          <a:prstGeom prst="rect">
            <a:avLst/>
          </a:prstGeom>
          <a:noFill/>
        </p:spPr>
        <p:txBody>
          <a:bodyPr wrap="square" rtlCol="0">
            <a:spAutoFit/>
          </a:bodyPr>
          <a:lstStyle/>
          <a:p>
            <a:pPr algn="ctr"/>
            <a:r>
              <a:rPr lang="en-US" sz="1200" b="1" dirty="0" smtClean="0">
                <a:solidFill>
                  <a:schemeClr val="tx2">
                    <a:lumMod val="75000"/>
                  </a:schemeClr>
                </a:solidFill>
                <a:latin typeface="+mn-lt"/>
              </a:rPr>
              <a:t>Fulltime</a:t>
            </a:r>
            <a:r>
              <a:rPr lang="en-US" sz="1200" b="1" baseline="0" dirty="0" smtClean="0">
                <a:solidFill>
                  <a:schemeClr val="tx2">
                    <a:lumMod val="75000"/>
                  </a:schemeClr>
                </a:solidFill>
                <a:latin typeface="+mn-lt"/>
              </a:rPr>
              <a:t> </a:t>
            </a:r>
            <a:r>
              <a:rPr lang="en-US" sz="1200" b="1" dirty="0" smtClean="0">
                <a:solidFill>
                  <a:schemeClr val="tx2">
                    <a:lumMod val="75000"/>
                  </a:schemeClr>
                </a:solidFill>
                <a:latin typeface="+mn-lt"/>
              </a:rPr>
              <a:t>MBA</a:t>
            </a:r>
            <a:r>
              <a:rPr lang="en-US" sz="1200" b="1" baseline="0" dirty="0" smtClean="0">
                <a:solidFill>
                  <a:schemeClr val="tx2">
                    <a:lumMod val="75000"/>
                  </a:schemeClr>
                </a:solidFill>
                <a:latin typeface="+mn-lt"/>
              </a:rPr>
              <a:t> </a:t>
            </a:r>
            <a:endParaRPr lang="en-US" sz="1200" b="1" dirty="0">
              <a:solidFill>
                <a:schemeClr val="tx2">
                  <a:lumMod val="75000"/>
                </a:schemeClr>
              </a:solidFill>
              <a:latin typeface="+mn-lt"/>
            </a:endParaRPr>
          </a:p>
        </p:txBody>
      </p:sp>
    </p:spTree>
    <p:extLst>
      <p:ext uri="{BB962C8B-B14F-4D97-AF65-F5344CB8AC3E}">
        <p14:creationId xmlns:p14="http://schemas.microsoft.com/office/powerpoint/2010/main" val="2998610950"/>
      </p:ext>
    </p:extLst>
  </p:cSld>
  <p:clrMap bg1="lt1" tx1="dk1" bg2="lt2" tx2="dk2" accent1="accent1" accent2="accent2" accent3="accent3" accent4="accent4" accent5="accent5" accent6="accent6" hlink="hlink" folHlink="folHlink"/>
  <p:sldLayoutIdLst>
    <p:sldLayoutId id="2147484174" r:id="rId1"/>
    <p:sldLayoutId id="2147484175" r:id="rId2"/>
    <p:sldLayoutId id="2147484176" r:id="rId3"/>
    <p:sldLayoutId id="2147484177" r:id="rId4"/>
    <p:sldLayoutId id="2147484178" r:id="rId5"/>
    <p:sldLayoutId id="2147484179" r:id="rId6"/>
    <p:sldLayoutId id="2147484180" r:id="rId7"/>
    <p:sldLayoutId id="2147484181" r:id="rId8"/>
    <p:sldLayoutId id="2147484182" r:id="rId9"/>
    <p:sldLayoutId id="2147484183" r:id="rId10"/>
    <p:sldLayoutId id="2147484184" r:id="rId11"/>
  </p:sldLayoutIdLst>
  <p:timing>
    <p:tnLst>
      <p:par>
        <p:cTn id="1" dur="indefinite" restart="never" nodeType="tmRoot"/>
      </p:par>
    </p:tnLst>
  </p:timing>
  <p:hf sldNum="0" hdr="0" ftr="0" dt="0"/>
  <p:txStyles>
    <p:titleStyle>
      <a:lvl1pPr algn="l" defTabSz="914400" rtl="0" eaLnBrk="1" latinLnBrk="0" hangingPunct="1">
        <a:spcBef>
          <a:spcPct val="0"/>
        </a:spcBef>
        <a:buNone/>
        <a:defRPr sz="4000" kern="1200">
          <a:solidFill>
            <a:schemeClr val="tx2">
              <a:lumMod val="75000"/>
            </a:schemeClr>
          </a:solidFill>
          <a:latin typeface="+mn-lt"/>
          <a:ea typeface="+mj-ea"/>
          <a:cs typeface="Levenim MT" pitchFamily="2" charset="-79"/>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lumMod val="75000"/>
            </a:schemeClr>
          </a:solidFill>
          <a:latin typeface="+mn-lt"/>
          <a:ea typeface="+mn-ea"/>
          <a:cs typeface="Levenim MT" pitchFamily="2" charset="-79"/>
        </a:defRPr>
      </a:lvl1pPr>
      <a:lvl2pPr marL="742950" indent="-285750" algn="l" defTabSz="914400" rtl="0" eaLnBrk="1" latinLnBrk="0" hangingPunct="1">
        <a:spcBef>
          <a:spcPct val="20000"/>
        </a:spcBef>
        <a:buFont typeface="Arial" pitchFamily="34" charset="0"/>
        <a:buChar char="–"/>
        <a:defRPr sz="2800" kern="1200">
          <a:solidFill>
            <a:schemeClr val="tx2">
              <a:lumMod val="75000"/>
            </a:schemeClr>
          </a:solidFill>
          <a:latin typeface="+mn-lt"/>
          <a:ea typeface="+mn-ea"/>
          <a:cs typeface="Levenim MT" pitchFamily="2" charset="-79"/>
        </a:defRPr>
      </a:lvl2pPr>
      <a:lvl3pPr marL="1143000" indent="-228600" algn="l" defTabSz="914400" rtl="0" eaLnBrk="1" latinLnBrk="0" hangingPunct="1">
        <a:spcBef>
          <a:spcPct val="20000"/>
        </a:spcBef>
        <a:buFont typeface="Arial" pitchFamily="34" charset="0"/>
        <a:buChar char="•"/>
        <a:defRPr sz="2400" kern="1200">
          <a:solidFill>
            <a:schemeClr val="tx2">
              <a:lumMod val="75000"/>
            </a:schemeClr>
          </a:solidFill>
          <a:latin typeface="+mn-lt"/>
          <a:ea typeface="+mn-ea"/>
          <a:cs typeface="Levenim MT" pitchFamily="2" charset="-79"/>
        </a:defRPr>
      </a:lvl3pPr>
      <a:lvl4pPr marL="16002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Levenim MT" pitchFamily="2" charset="-79"/>
        </a:defRPr>
      </a:lvl4pPr>
      <a:lvl5pPr marL="20574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Levenim MT" pitchFamily="2" charset="-79"/>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38.jpeg"/><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2" Type="http://schemas.openxmlformats.org/officeDocument/2006/relationships/hyperlink" Target="mailto:xuanwei.cao@xjtlu.edu.c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3.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nvSpPr>
        <p:spPr>
          <a:xfrm>
            <a:off x="591457" y="2133600"/>
            <a:ext cx="7924800" cy="233521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a:t/>
            </a:r>
            <a:br>
              <a:rPr lang="en-US" dirty="0"/>
            </a:br>
            <a:r>
              <a:rPr lang="en-US" dirty="0"/>
              <a:t> </a:t>
            </a:r>
            <a:r>
              <a:rPr lang="en-US" dirty="0">
                <a:solidFill>
                  <a:srgbClr val="002060"/>
                </a:solidFill>
                <a:latin typeface="+mn-lt"/>
                <a:ea typeface="+mn-ea"/>
                <a:cs typeface="Levenim MT" pitchFamily="2" charset="-79"/>
              </a:rPr>
              <a:t>Towards Impact </a:t>
            </a:r>
            <a:r>
              <a:rPr lang="en-US" baseline="30000" dirty="0">
                <a:solidFill>
                  <a:srgbClr val="002060"/>
                </a:solidFill>
                <a:latin typeface="+mn-lt"/>
                <a:ea typeface="+mn-ea"/>
                <a:cs typeface="Levenim MT" pitchFamily="2" charset="-79"/>
              </a:rPr>
              <a:t>+</a:t>
            </a:r>
            <a:r>
              <a:rPr lang="en-US" dirty="0">
                <a:solidFill>
                  <a:srgbClr val="002060"/>
                </a:solidFill>
                <a:latin typeface="+mn-lt"/>
                <a:ea typeface="+mn-ea"/>
                <a:cs typeface="Levenim MT" pitchFamily="2" charset="-79"/>
              </a:rPr>
              <a:t> University: </a:t>
            </a:r>
            <a:br>
              <a:rPr lang="en-US" dirty="0">
                <a:solidFill>
                  <a:srgbClr val="002060"/>
                </a:solidFill>
                <a:latin typeface="+mn-lt"/>
                <a:ea typeface="+mn-ea"/>
                <a:cs typeface="Levenim MT" pitchFamily="2" charset="-79"/>
              </a:rPr>
            </a:br>
            <a:r>
              <a:rPr lang="en-US" dirty="0">
                <a:solidFill>
                  <a:srgbClr val="002060"/>
                </a:solidFill>
                <a:latin typeface="+mn-lt"/>
                <a:ea typeface="+mn-ea"/>
                <a:cs typeface="Levenim MT" pitchFamily="2" charset="-79"/>
              </a:rPr>
              <a:t>Looking Ahead to Sustainability Education at XJTLU in 2025 </a:t>
            </a:r>
            <a:r>
              <a:rPr lang="en-US" dirty="0"/>
              <a:t>	</a:t>
            </a:r>
            <a:br>
              <a:rPr lang="en-US" dirty="0"/>
            </a:br>
            <a:endParaRPr lang="en-US" dirty="0"/>
          </a:p>
        </p:txBody>
      </p:sp>
      <p:sp>
        <p:nvSpPr>
          <p:cNvPr id="2" name="TextBox 1"/>
          <p:cNvSpPr txBox="1"/>
          <p:nvPr/>
        </p:nvSpPr>
        <p:spPr>
          <a:xfrm>
            <a:off x="1201057" y="4953000"/>
            <a:ext cx="6705600" cy="1323439"/>
          </a:xfrm>
          <a:prstGeom prst="rect">
            <a:avLst/>
          </a:prstGeom>
          <a:noFill/>
        </p:spPr>
        <p:txBody>
          <a:bodyPr wrap="square" rtlCol="0">
            <a:spAutoFit/>
          </a:bodyPr>
          <a:lstStyle/>
          <a:p>
            <a:pPr algn="ctr"/>
            <a:r>
              <a:rPr lang="en-US" sz="2000" dirty="0" smtClean="0"/>
              <a:t> </a:t>
            </a:r>
            <a:r>
              <a:rPr lang="en-US" sz="2000" b="1" dirty="0"/>
              <a:t>2016 XJTLU Learning and Teaching Colloquium </a:t>
            </a:r>
            <a:r>
              <a:rPr lang="en-US" sz="2000" dirty="0" smtClean="0"/>
              <a:t> </a:t>
            </a:r>
            <a:r>
              <a:rPr lang="en-US" sz="2000" b="1" i="1" dirty="0"/>
              <a:t>Imagining the Next 10 Years in Learning and </a:t>
            </a:r>
            <a:r>
              <a:rPr lang="en-US" sz="2000" b="1" i="1" dirty="0" smtClean="0"/>
              <a:t>Teaching</a:t>
            </a:r>
            <a:endParaRPr lang="en-US" sz="2000" dirty="0"/>
          </a:p>
          <a:p>
            <a:pPr algn="ctr"/>
            <a:endParaRPr lang="en-US" sz="2000" dirty="0" smtClean="0"/>
          </a:p>
          <a:p>
            <a:pPr algn="ctr"/>
            <a:r>
              <a:rPr lang="en-US" sz="2000" dirty="0" smtClean="0"/>
              <a:t>April 7, 2016</a:t>
            </a:r>
            <a:endParaRPr lang="en-US" sz="2000" dirty="0"/>
          </a:p>
        </p:txBody>
      </p:sp>
    </p:spTree>
    <p:extLst>
      <p:ext uri="{BB962C8B-B14F-4D97-AF65-F5344CB8AC3E}">
        <p14:creationId xmlns:p14="http://schemas.microsoft.com/office/powerpoint/2010/main" val="238475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3"/>
          <p:cNvSpPr>
            <a:spLocks noGrp="1"/>
          </p:cNvSpPr>
          <p:nvPr>
            <p:ph type="sldNum" sz="quarter" idx="4294967295"/>
          </p:nvPr>
        </p:nvSpPr>
        <p:spPr>
          <a:xfrm>
            <a:off x="8610598" y="1101725"/>
            <a:ext cx="457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eaLnBrk="1" hangingPunct="1"/>
            <a:fld id="{2F22A6FC-93BC-4548-B4A2-0AD3EE26860E}" type="slidenum">
              <a:rPr lang="en-US" altLang="en-US" sz="1400" smtClean="0"/>
              <a:pPr eaLnBrk="1" hangingPunct="1"/>
              <a:t>10</a:t>
            </a:fld>
            <a:endParaRPr lang="en-US" altLang="en-US" sz="1400" smtClean="0"/>
          </a:p>
        </p:txBody>
      </p:sp>
      <p:pic>
        <p:nvPicPr>
          <p:cNvPr id="60419"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3673" y="876300"/>
            <a:ext cx="2667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99198" y="876300"/>
            <a:ext cx="2667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1654" y="3086100"/>
            <a:ext cx="2667000" cy="205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2"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24598" y="3337832"/>
            <a:ext cx="2667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3"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6882" y="1905000"/>
            <a:ext cx="3468687" cy="267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6508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3"/>
          <p:cNvSpPr>
            <a:spLocks noGrp="1"/>
          </p:cNvSpPr>
          <p:nvPr>
            <p:ph type="sldNum" sz="quarter" idx="4294967295"/>
          </p:nvPr>
        </p:nvSpPr>
        <p:spPr>
          <a:xfrm>
            <a:off x="8610600" y="304800"/>
            <a:ext cx="457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eaLnBrk="1" hangingPunct="1"/>
            <a:fld id="{5D5F225E-883F-4D5F-B47B-FE93947196E6}" type="slidenum">
              <a:rPr lang="en-US" altLang="en-US" sz="1400" smtClean="0"/>
              <a:pPr eaLnBrk="1" hangingPunct="1"/>
              <a:t>11</a:t>
            </a:fld>
            <a:endParaRPr lang="en-US" altLang="en-US" sz="1400" smtClean="0"/>
          </a:p>
        </p:txBody>
      </p:sp>
      <p:pic>
        <p:nvPicPr>
          <p:cNvPr id="56323"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073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5788" y="22225"/>
            <a:ext cx="3073400"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37288" y="0"/>
            <a:ext cx="2971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3937000"/>
            <a:ext cx="3073400"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94038" y="3962400"/>
            <a:ext cx="3071812"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1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189663" y="3925888"/>
            <a:ext cx="3073400" cy="293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9" name="TextBox 16"/>
          <p:cNvSpPr txBox="1">
            <a:spLocks noChangeArrowheads="1"/>
          </p:cNvSpPr>
          <p:nvPr/>
        </p:nvSpPr>
        <p:spPr bwMode="auto">
          <a:xfrm>
            <a:off x="282575" y="3067050"/>
            <a:ext cx="8610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zh-CN" sz="3600">
                <a:ea typeface="宋体" pitchFamily="2" charset="-122"/>
              </a:rPr>
              <a:t>Our common future</a:t>
            </a:r>
          </a:p>
        </p:txBody>
      </p:sp>
    </p:spTree>
    <p:extLst>
      <p:ext uri="{BB962C8B-B14F-4D97-AF65-F5344CB8AC3E}">
        <p14:creationId xmlns:p14="http://schemas.microsoft.com/office/powerpoint/2010/main" val="53575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p:cNvSpPr txBox="1">
            <a:spLocks noChangeArrowheads="1"/>
          </p:cNvSpPr>
          <p:nvPr/>
        </p:nvSpPr>
        <p:spPr bwMode="auto">
          <a:xfrm>
            <a:off x="571500" y="2590800"/>
            <a:ext cx="8001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FontTx/>
              <a:buNone/>
            </a:pPr>
            <a:r>
              <a:rPr lang="en-US" altLang="en-US" sz="3600" dirty="0" smtClean="0"/>
              <a:t>“</a:t>
            </a:r>
            <a:r>
              <a:rPr lang="en-US" altLang="en-US" sz="3600" dirty="0"/>
              <a:t>The question of reaching sustainability is not about if we will have enough energy, enough food, or other tangible resources … The question is: </a:t>
            </a:r>
            <a:r>
              <a:rPr lang="en-US" altLang="en-US" sz="3600" u="sng" dirty="0">
                <a:solidFill>
                  <a:srgbClr val="FF0000"/>
                </a:solidFill>
              </a:rPr>
              <a:t>will there be enough leaders in time</a:t>
            </a:r>
            <a:r>
              <a:rPr lang="en-US" altLang="en-US" sz="3600" dirty="0"/>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056894"/>
            <a:ext cx="8534400" cy="584775"/>
          </a:xfrm>
          <a:prstGeom prst="rect">
            <a:avLst/>
          </a:prstGeom>
          <a:noFill/>
        </p:spPr>
        <p:txBody>
          <a:bodyPr wrap="square" rtlCol="0">
            <a:spAutoFit/>
          </a:bodyPr>
          <a:lstStyle/>
          <a:p>
            <a:pPr algn="ctr"/>
            <a:r>
              <a:rPr lang="en-US" sz="3200" b="1" dirty="0" smtClean="0"/>
              <a:t>T</a:t>
            </a:r>
            <a:r>
              <a:rPr lang="en-US" altLang="zh-CN" sz="3200" b="1" dirty="0" smtClean="0"/>
              <a:t>eaching and Learning for a Sustainable Future</a:t>
            </a:r>
            <a:endParaRPr lang="en-US" sz="3200" b="1" dirty="0"/>
          </a:p>
        </p:txBody>
      </p:sp>
      <p:sp>
        <p:nvSpPr>
          <p:cNvPr id="5" name="TextBox 4"/>
          <p:cNvSpPr txBox="1"/>
          <p:nvPr/>
        </p:nvSpPr>
        <p:spPr>
          <a:xfrm>
            <a:off x="304800" y="3123694"/>
            <a:ext cx="8458200" cy="3046988"/>
          </a:xfrm>
          <a:prstGeom prst="rect">
            <a:avLst/>
          </a:prstGeom>
          <a:noFill/>
        </p:spPr>
        <p:txBody>
          <a:bodyPr wrap="square" rtlCol="0">
            <a:spAutoFit/>
          </a:bodyPr>
          <a:lstStyle/>
          <a:p>
            <a:pPr marL="457200" indent="-457200" algn="l">
              <a:buFont typeface="Arial" panose="020B0604020202020204" pitchFamily="34" charset="0"/>
              <a:buChar char="•"/>
            </a:pPr>
            <a:r>
              <a:rPr lang="en-US" sz="3200" dirty="0"/>
              <a:t>How can the </a:t>
            </a:r>
            <a:r>
              <a:rPr lang="en-US" sz="3200" dirty="0" smtClean="0"/>
              <a:t>talent educators and students in XJTLU become more </a:t>
            </a:r>
            <a:r>
              <a:rPr lang="en-US" sz="3200" dirty="0"/>
              <a:t>effective role models and change agents within </a:t>
            </a:r>
            <a:r>
              <a:rPr lang="en-US" sz="3200" dirty="0" smtClean="0"/>
              <a:t>society?</a:t>
            </a:r>
          </a:p>
          <a:p>
            <a:pPr marL="457200" indent="-457200" algn="l">
              <a:buFont typeface="Arial" panose="020B0604020202020204" pitchFamily="34" charset="0"/>
              <a:buChar char="•"/>
            </a:pPr>
            <a:r>
              <a:rPr lang="en-US" sz="3200" dirty="0" smtClean="0"/>
              <a:t>How should we response to changing requirements for learning and teaching towards sustainable future?</a:t>
            </a:r>
            <a:endParaRPr lang="en-US" sz="3200" dirty="0"/>
          </a:p>
        </p:txBody>
      </p:sp>
      <p:sp>
        <p:nvSpPr>
          <p:cNvPr id="4" name="TextBox 3"/>
          <p:cNvSpPr txBox="1"/>
          <p:nvPr/>
        </p:nvSpPr>
        <p:spPr>
          <a:xfrm>
            <a:off x="304800" y="533400"/>
            <a:ext cx="8534400" cy="1077218"/>
          </a:xfrm>
          <a:prstGeom prst="rect">
            <a:avLst/>
          </a:prstGeom>
          <a:solidFill>
            <a:schemeClr val="accent5">
              <a:lumMod val="20000"/>
              <a:lumOff val="80000"/>
            </a:schemeClr>
          </a:solidFill>
        </p:spPr>
        <p:txBody>
          <a:bodyPr wrap="square" rtlCol="0">
            <a:spAutoFit/>
          </a:bodyPr>
          <a:lstStyle/>
          <a:p>
            <a:pPr algn="ctr"/>
            <a:r>
              <a:rPr lang="en-US" sz="3200" b="1" dirty="0" smtClean="0">
                <a:solidFill>
                  <a:srgbClr val="FF0000"/>
                </a:solidFill>
              </a:rPr>
              <a:t>Sustainability should be a central concern when rethinking education as a common good</a:t>
            </a:r>
            <a:endParaRPr lang="en-US" sz="3200" b="1" dirty="0">
              <a:solidFill>
                <a:srgbClr val="FF0000"/>
              </a:solidFill>
            </a:endParaRPr>
          </a:p>
        </p:txBody>
      </p:sp>
    </p:spTree>
    <p:extLst>
      <p:ext uri="{BB962C8B-B14F-4D97-AF65-F5344CB8AC3E}">
        <p14:creationId xmlns:p14="http://schemas.microsoft.com/office/powerpoint/2010/main" val="3108964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Home"/>
          <p:cNvPicPr>
            <a:picLocks noChangeAspect="1" noChangeArrowheads="1"/>
          </p:cNvPicPr>
          <p:nvPr/>
        </p:nvPicPr>
        <p:blipFill rotWithShape="1">
          <a:blip r:embed="rId3">
            <a:extLst>
              <a:ext uri="{28A0092B-C50C-407E-A947-70E740481C1C}">
                <a14:useLocalDpi xmlns:a14="http://schemas.microsoft.com/office/drawing/2010/main" val="0"/>
              </a:ext>
            </a:extLst>
          </a:blip>
          <a:srcRect l="6623" t="13280" r="8324" b="14576"/>
          <a:stretch/>
        </p:blipFill>
        <p:spPr bwMode="auto">
          <a:xfrm>
            <a:off x="304800" y="1852889"/>
            <a:ext cx="2935515" cy="10655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3400" y="304800"/>
            <a:ext cx="8153400" cy="1077218"/>
          </a:xfrm>
          <a:prstGeom prst="rect">
            <a:avLst/>
          </a:prstGeom>
          <a:noFill/>
        </p:spPr>
        <p:txBody>
          <a:bodyPr wrap="square" rtlCol="0">
            <a:spAutoFit/>
          </a:bodyPr>
          <a:lstStyle/>
          <a:p>
            <a:pPr algn="just"/>
            <a:r>
              <a:rPr lang="en-US" sz="3200" b="1" dirty="0">
                <a:solidFill>
                  <a:schemeClr val="tx2"/>
                </a:solidFill>
                <a:latin typeface="+mn-lt"/>
                <a:ea typeface="+mj-ea"/>
                <a:cs typeface="Levenim MT" pitchFamily="2" charset="-79"/>
              </a:rPr>
              <a:t>Looking outside</a:t>
            </a:r>
            <a:r>
              <a:rPr lang="en-US" sz="3200" b="1" dirty="0" smtClean="0"/>
              <a:t>: what we could learn from those first movers on sustainability education</a:t>
            </a:r>
            <a:endParaRPr lang="en-US" sz="3200" b="1" dirty="0"/>
          </a:p>
        </p:txBody>
      </p:sp>
      <p:sp>
        <p:nvSpPr>
          <p:cNvPr id="3" name="TextBox 2"/>
          <p:cNvSpPr txBox="1"/>
          <p:nvPr/>
        </p:nvSpPr>
        <p:spPr>
          <a:xfrm>
            <a:off x="3657600" y="2129416"/>
            <a:ext cx="5029200" cy="523220"/>
          </a:xfrm>
          <a:prstGeom prst="rect">
            <a:avLst/>
          </a:prstGeom>
          <a:solidFill>
            <a:schemeClr val="accent5">
              <a:lumMod val="60000"/>
              <a:lumOff val="40000"/>
            </a:schemeClr>
          </a:solidFill>
        </p:spPr>
        <p:txBody>
          <a:bodyPr wrap="square" rtlCol="0">
            <a:spAutoFit/>
          </a:bodyPr>
          <a:lstStyle/>
          <a:p>
            <a:pPr algn="ctr"/>
            <a:r>
              <a:rPr lang="en-US" sz="2800" b="1" dirty="0" smtClean="0"/>
              <a:t>Beyond Grey Pinstripes</a:t>
            </a:r>
            <a:endParaRPr lang="en-US" sz="2800" b="1" dirty="0"/>
          </a:p>
        </p:txBody>
      </p:sp>
      <p:sp>
        <p:nvSpPr>
          <p:cNvPr id="5" name="TextBox 4"/>
          <p:cNvSpPr txBox="1"/>
          <p:nvPr/>
        </p:nvSpPr>
        <p:spPr>
          <a:xfrm>
            <a:off x="315686" y="3276600"/>
            <a:ext cx="8382000" cy="2246769"/>
          </a:xfrm>
          <a:prstGeom prst="rect">
            <a:avLst/>
          </a:prstGeom>
          <a:noFill/>
        </p:spPr>
        <p:txBody>
          <a:bodyPr wrap="square" rtlCol="0">
            <a:spAutoFit/>
          </a:bodyPr>
          <a:lstStyle/>
          <a:p>
            <a:pPr algn="l"/>
            <a:r>
              <a:rPr lang="en-US" sz="2800" dirty="0"/>
              <a:t>a biennial research survey and alternative ranking of business </a:t>
            </a:r>
            <a:r>
              <a:rPr lang="en-US" sz="2800" dirty="0" smtClean="0"/>
              <a:t>schools to investigate </a:t>
            </a:r>
            <a:r>
              <a:rPr lang="en-US" sz="2800" dirty="0" smtClean="0">
                <a:solidFill>
                  <a:srgbClr val="FF0000"/>
                </a:solidFill>
              </a:rPr>
              <a:t>full-time </a:t>
            </a:r>
            <a:r>
              <a:rPr lang="en-US" sz="2800" dirty="0">
                <a:solidFill>
                  <a:srgbClr val="FF0000"/>
                </a:solidFill>
              </a:rPr>
              <a:t>MBA programs</a:t>
            </a:r>
            <a:r>
              <a:rPr lang="en-US" sz="2800" dirty="0"/>
              <a:t> leading the way in the </a:t>
            </a:r>
            <a:r>
              <a:rPr lang="en-US" sz="2800" dirty="0">
                <a:solidFill>
                  <a:srgbClr val="FF0000"/>
                </a:solidFill>
              </a:rPr>
              <a:t>integration of issues concerning social and environmental stewardship into the curriculum</a:t>
            </a:r>
            <a:r>
              <a:rPr lang="en-US" sz="2800" dirty="0"/>
              <a:t>.</a:t>
            </a:r>
          </a:p>
        </p:txBody>
      </p:sp>
    </p:spTree>
    <p:extLst>
      <p:ext uri="{BB962C8B-B14F-4D97-AF65-F5344CB8AC3E}">
        <p14:creationId xmlns:p14="http://schemas.microsoft.com/office/powerpoint/2010/main" val="639388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80069"/>
            <a:ext cx="4953000" cy="584775"/>
          </a:xfrm>
          <a:prstGeom prst="rect">
            <a:avLst/>
          </a:prstGeom>
          <a:noFill/>
        </p:spPr>
        <p:txBody>
          <a:bodyPr wrap="square" rtlCol="0">
            <a:spAutoFit/>
          </a:bodyPr>
          <a:lstStyle/>
          <a:p>
            <a:pPr algn="l"/>
            <a:r>
              <a:rPr lang="en-US" sz="3200" b="1" dirty="0" smtClean="0"/>
              <a:t>Sustainable MBA Program</a:t>
            </a:r>
            <a:endParaRPr lang="en-US" sz="3200" b="1" dirty="0"/>
          </a:p>
        </p:txBody>
      </p:sp>
      <p:sp>
        <p:nvSpPr>
          <p:cNvPr id="3" name="TextBox 2"/>
          <p:cNvSpPr txBox="1"/>
          <p:nvPr/>
        </p:nvSpPr>
        <p:spPr>
          <a:xfrm>
            <a:off x="609600" y="1600200"/>
            <a:ext cx="7543800" cy="2123658"/>
          </a:xfrm>
          <a:prstGeom prst="rect">
            <a:avLst/>
          </a:prstGeom>
          <a:noFill/>
        </p:spPr>
        <p:txBody>
          <a:bodyPr wrap="square" rtlCol="0">
            <a:spAutoFit/>
          </a:bodyPr>
          <a:lstStyle/>
          <a:p>
            <a:pPr algn="l"/>
            <a:r>
              <a:rPr lang="en-US" sz="2800" dirty="0"/>
              <a:t>“There’s a revolution happening in management education, and it’s happening faster than we can keep up with it</a:t>
            </a:r>
            <a:r>
              <a:rPr lang="en-US" sz="2800" dirty="0" smtClean="0"/>
              <a:t>, </a:t>
            </a:r>
            <a:r>
              <a:rPr lang="en-US" sz="2800" dirty="0">
                <a:solidFill>
                  <a:srgbClr val="FF0000"/>
                </a:solidFill>
              </a:rPr>
              <a:t>t</a:t>
            </a:r>
            <a:r>
              <a:rPr lang="en-US" sz="2800" dirty="0" smtClean="0">
                <a:solidFill>
                  <a:srgbClr val="FF0000"/>
                </a:solidFill>
              </a:rPr>
              <a:t>he </a:t>
            </a:r>
            <a:r>
              <a:rPr lang="en-US" sz="2800" dirty="0">
                <a:solidFill>
                  <a:srgbClr val="FF0000"/>
                </a:solidFill>
              </a:rPr>
              <a:t>students and the CEOs are driving it</a:t>
            </a:r>
            <a:r>
              <a:rPr lang="en-US" sz="2800" dirty="0"/>
              <a:t>.</a:t>
            </a:r>
            <a:r>
              <a:rPr lang="en-US" sz="2800" dirty="0" smtClean="0"/>
              <a:t>” </a:t>
            </a:r>
          </a:p>
          <a:p>
            <a:r>
              <a:rPr lang="en-US" sz="2000" dirty="0" smtClean="0"/>
              <a:t>---New Lessons in Corporate Citizenship. Forbes. 2006.11.28</a:t>
            </a:r>
            <a:endParaRPr lang="en-US" sz="2000" dirty="0"/>
          </a:p>
        </p:txBody>
      </p:sp>
    </p:spTree>
    <p:extLst>
      <p:ext uri="{BB962C8B-B14F-4D97-AF65-F5344CB8AC3E}">
        <p14:creationId xmlns:p14="http://schemas.microsoft.com/office/powerpoint/2010/main" val="23405816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http://www.green.harvard.edu/sites/green.harvard.edu/files/cov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04800"/>
            <a:ext cx="4364396" cy="5638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724400" y="348980"/>
            <a:ext cx="4419600" cy="5693866"/>
          </a:xfrm>
          <a:prstGeom prst="rect">
            <a:avLst/>
          </a:prstGeom>
          <a:noFill/>
        </p:spPr>
        <p:txBody>
          <a:bodyPr wrap="square" rtlCol="0">
            <a:spAutoFit/>
          </a:bodyPr>
          <a:lstStyle/>
          <a:p>
            <a:pPr algn="l"/>
            <a:r>
              <a:rPr lang="zh-CN" altLang="en-US" sz="2800" dirty="0" smtClean="0"/>
              <a:t>“</a:t>
            </a:r>
            <a:r>
              <a:rPr lang="en-US" sz="2800" dirty="0" smtClean="0"/>
              <a:t>The </a:t>
            </a:r>
            <a:r>
              <a:rPr lang="en-US" sz="2800" dirty="0"/>
              <a:t>creation of Harvard’s first </a:t>
            </a:r>
            <a:r>
              <a:rPr lang="en-US" sz="2800" u="sng" dirty="0">
                <a:solidFill>
                  <a:srgbClr val="FF0000"/>
                </a:solidFill>
              </a:rPr>
              <a:t>University-wide Sustainability Plan </a:t>
            </a:r>
            <a:r>
              <a:rPr lang="en-US" sz="2800" dirty="0"/>
              <a:t>is much more than</a:t>
            </a:r>
          </a:p>
          <a:p>
            <a:pPr algn="l"/>
            <a:r>
              <a:rPr lang="en-US" sz="2800" dirty="0"/>
              <a:t>an exercise in strategic planning. It is </a:t>
            </a:r>
            <a:r>
              <a:rPr lang="en-US" sz="2800" u="sng" dirty="0">
                <a:solidFill>
                  <a:srgbClr val="FF0000"/>
                </a:solidFill>
              </a:rPr>
              <a:t>an opportunity</a:t>
            </a:r>
            <a:r>
              <a:rPr lang="en-US" sz="2800" dirty="0"/>
              <a:t> for every member of our community</a:t>
            </a:r>
          </a:p>
          <a:p>
            <a:pPr algn="l"/>
            <a:r>
              <a:rPr lang="en-US" sz="2800" u="sng" dirty="0">
                <a:solidFill>
                  <a:srgbClr val="FF0000"/>
                </a:solidFill>
              </a:rPr>
              <a:t>to reflect on what role they can play</a:t>
            </a:r>
            <a:r>
              <a:rPr lang="en-US" sz="2800" dirty="0"/>
              <a:t> in enhancing our collective well-being for a more</a:t>
            </a:r>
          </a:p>
          <a:p>
            <a:pPr algn="l"/>
            <a:r>
              <a:rPr lang="en-US" sz="2800" dirty="0"/>
              <a:t>sustainable future.”</a:t>
            </a:r>
          </a:p>
        </p:txBody>
      </p:sp>
    </p:spTree>
    <p:extLst>
      <p:ext uri="{BB962C8B-B14F-4D97-AF65-F5344CB8AC3E}">
        <p14:creationId xmlns:p14="http://schemas.microsoft.com/office/powerpoint/2010/main" val="30505005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81000"/>
            <a:ext cx="3491420" cy="2150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3400" y="4191000"/>
            <a:ext cx="8229600" cy="1815882"/>
          </a:xfrm>
          <a:prstGeom prst="rect">
            <a:avLst/>
          </a:prstGeom>
          <a:noFill/>
        </p:spPr>
        <p:txBody>
          <a:bodyPr wrap="square" rtlCol="0">
            <a:spAutoFit/>
          </a:bodyPr>
          <a:lstStyle/>
          <a:p>
            <a:pPr algn="l"/>
            <a:r>
              <a:rPr lang="zh-CN" altLang="en-US" sz="2800" dirty="0" smtClean="0"/>
              <a:t>“</a:t>
            </a:r>
            <a:r>
              <a:rPr lang="en-US" sz="2800" dirty="0" smtClean="0">
                <a:solidFill>
                  <a:srgbClr val="FF0000"/>
                </a:solidFill>
              </a:rPr>
              <a:t>we are educating </a:t>
            </a:r>
            <a:r>
              <a:rPr lang="en-US" sz="2800" dirty="0">
                <a:solidFill>
                  <a:srgbClr val="FF0000"/>
                </a:solidFill>
              </a:rPr>
              <a:t>100 percent of our future political, </a:t>
            </a:r>
            <a:r>
              <a:rPr lang="en-US" sz="2800" dirty="0" smtClean="0">
                <a:solidFill>
                  <a:srgbClr val="FF0000"/>
                </a:solidFill>
              </a:rPr>
              <a:t>business, and </a:t>
            </a:r>
            <a:r>
              <a:rPr lang="en-US" sz="2800" dirty="0">
                <a:solidFill>
                  <a:srgbClr val="FF0000"/>
                </a:solidFill>
              </a:rPr>
              <a:t>social leaders. </a:t>
            </a:r>
            <a:r>
              <a:rPr lang="en-US" sz="2800" dirty="0"/>
              <a:t>This fact </a:t>
            </a:r>
            <a:r>
              <a:rPr lang="en-US" sz="2800" dirty="0" smtClean="0"/>
              <a:t>alone places significant </a:t>
            </a:r>
            <a:r>
              <a:rPr lang="en-US" sz="2800" dirty="0" smtClean="0">
                <a:solidFill>
                  <a:srgbClr val="FF0000"/>
                </a:solidFill>
              </a:rPr>
              <a:t>accountability on </a:t>
            </a:r>
            <a:r>
              <a:rPr lang="en-US" sz="2800" dirty="0">
                <a:solidFill>
                  <a:srgbClr val="FF0000"/>
                </a:solidFill>
              </a:rPr>
              <a:t>higher education and </a:t>
            </a:r>
            <a:r>
              <a:rPr lang="en-US" sz="2800" dirty="0" smtClean="0">
                <a:solidFill>
                  <a:srgbClr val="FF0000"/>
                </a:solidFill>
              </a:rPr>
              <a:t>its leaders to take </a:t>
            </a:r>
            <a:r>
              <a:rPr lang="en-US" sz="2800" dirty="0">
                <a:solidFill>
                  <a:srgbClr val="FF0000"/>
                </a:solidFill>
              </a:rPr>
              <a:t>action</a:t>
            </a:r>
            <a:r>
              <a:rPr lang="en-US" sz="2800" dirty="0" smtClean="0"/>
              <a:t>.</a:t>
            </a:r>
            <a:r>
              <a:rPr lang="zh-CN" altLang="en-US" sz="2800" dirty="0" smtClean="0"/>
              <a:t>”</a:t>
            </a:r>
            <a:endParaRPr lang="en-US" sz="2800" dirty="0"/>
          </a:p>
        </p:txBody>
      </p:sp>
      <p:sp>
        <p:nvSpPr>
          <p:cNvPr id="3" name="TextBox 2"/>
          <p:cNvSpPr txBox="1"/>
          <p:nvPr/>
        </p:nvSpPr>
        <p:spPr>
          <a:xfrm>
            <a:off x="533400" y="2743200"/>
            <a:ext cx="8229600" cy="954107"/>
          </a:xfrm>
          <a:prstGeom prst="rect">
            <a:avLst/>
          </a:prstGeom>
          <a:noFill/>
        </p:spPr>
        <p:txBody>
          <a:bodyPr wrap="square" rtlCol="0">
            <a:spAutoFit/>
          </a:bodyPr>
          <a:lstStyle/>
          <a:p>
            <a:pPr algn="l"/>
            <a:r>
              <a:rPr lang="en-US" sz="2800" dirty="0"/>
              <a:t>“</a:t>
            </a:r>
            <a:r>
              <a:rPr lang="en-US" sz="2800" dirty="0">
                <a:solidFill>
                  <a:srgbClr val="FF0000"/>
                </a:solidFill>
              </a:rPr>
              <a:t>Universities are in a </a:t>
            </a:r>
            <a:r>
              <a:rPr lang="en-US" sz="2800" dirty="0" smtClean="0">
                <a:solidFill>
                  <a:srgbClr val="FF0000"/>
                </a:solidFill>
              </a:rPr>
              <a:t>unique position </a:t>
            </a:r>
            <a:r>
              <a:rPr lang="en-US" sz="2800" dirty="0">
                <a:solidFill>
                  <a:srgbClr val="FF0000"/>
                </a:solidFill>
              </a:rPr>
              <a:t>to address the </a:t>
            </a:r>
            <a:r>
              <a:rPr lang="en-US" sz="2800" dirty="0" smtClean="0">
                <a:solidFill>
                  <a:srgbClr val="FF0000"/>
                </a:solidFill>
              </a:rPr>
              <a:t>grand challenges </a:t>
            </a:r>
            <a:r>
              <a:rPr lang="en-US" sz="2800" dirty="0">
                <a:solidFill>
                  <a:srgbClr val="FF0000"/>
                </a:solidFill>
              </a:rPr>
              <a:t>of </a:t>
            </a:r>
            <a:r>
              <a:rPr lang="en-US" sz="2800" dirty="0" smtClean="0">
                <a:solidFill>
                  <a:srgbClr val="FF0000"/>
                </a:solidFill>
              </a:rPr>
              <a:t>sustainability in </a:t>
            </a:r>
            <a:r>
              <a:rPr lang="en-US" sz="2800" dirty="0">
                <a:solidFill>
                  <a:srgbClr val="FF0000"/>
                </a:solidFill>
              </a:rPr>
              <a:t>the 21st century</a:t>
            </a:r>
            <a:r>
              <a:rPr lang="en-US" sz="2800" dirty="0" smtClean="0"/>
              <a:t>.”</a:t>
            </a:r>
            <a:endParaRPr lang="en-US" sz="2800" dirty="0"/>
          </a:p>
        </p:txBody>
      </p:sp>
      <p:sp>
        <p:nvSpPr>
          <p:cNvPr id="4" name="TextBox 3"/>
          <p:cNvSpPr txBox="1"/>
          <p:nvPr/>
        </p:nvSpPr>
        <p:spPr>
          <a:xfrm>
            <a:off x="3643820" y="152400"/>
            <a:ext cx="5119180" cy="1938992"/>
          </a:xfrm>
          <a:prstGeom prst="rect">
            <a:avLst/>
          </a:prstGeom>
          <a:noFill/>
        </p:spPr>
        <p:txBody>
          <a:bodyPr wrap="square" rtlCol="0">
            <a:spAutoFit/>
          </a:bodyPr>
          <a:lstStyle/>
          <a:p>
            <a:pPr algn="l"/>
            <a:r>
              <a:rPr lang="en-US" b="1" dirty="0"/>
              <a:t>“We are at </a:t>
            </a:r>
            <a:r>
              <a:rPr lang="en-US" b="1" dirty="0">
                <a:solidFill>
                  <a:srgbClr val="FF0000"/>
                </a:solidFill>
              </a:rPr>
              <a:t>a critical juncture </a:t>
            </a:r>
            <a:r>
              <a:rPr lang="en-US" b="1" dirty="0"/>
              <a:t>in the</a:t>
            </a:r>
          </a:p>
          <a:p>
            <a:pPr algn="l"/>
            <a:r>
              <a:rPr lang="en-US" b="1" dirty="0"/>
              <a:t>evolution of our relationship to the</a:t>
            </a:r>
          </a:p>
          <a:p>
            <a:pPr algn="l"/>
            <a:r>
              <a:rPr lang="en-US" b="1" dirty="0"/>
              <a:t>environment; and </a:t>
            </a:r>
            <a:r>
              <a:rPr lang="en-US" b="1" u="sng" dirty="0">
                <a:solidFill>
                  <a:srgbClr val="FF0000"/>
                </a:solidFill>
              </a:rPr>
              <a:t>universities must</a:t>
            </a:r>
          </a:p>
          <a:p>
            <a:pPr algn="l"/>
            <a:r>
              <a:rPr lang="en-US" b="1" u="sng" dirty="0">
                <a:solidFill>
                  <a:srgbClr val="FF0000"/>
                </a:solidFill>
              </a:rPr>
              <a:t>take the lead in addressing issues</a:t>
            </a:r>
          </a:p>
          <a:p>
            <a:pPr algn="l"/>
            <a:r>
              <a:rPr lang="en-US" b="1" u="sng" dirty="0">
                <a:solidFill>
                  <a:srgbClr val="FF0000"/>
                </a:solidFill>
              </a:rPr>
              <a:t>of sustainability</a:t>
            </a:r>
            <a:r>
              <a:rPr lang="en-US" b="1" dirty="0"/>
              <a:t>.”</a:t>
            </a:r>
            <a:endParaRPr lang="en-US" dirty="0"/>
          </a:p>
        </p:txBody>
      </p:sp>
    </p:spTree>
    <p:extLst>
      <p:ext uri="{BB962C8B-B14F-4D97-AF65-F5344CB8AC3E}">
        <p14:creationId xmlns:p14="http://schemas.microsoft.com/office/powerpoint/2010/main" val="3044117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8305800" cy="615553"/>
          </a:xfrm>
          <a:prstGeom prst="rect">
            <a:avLst/>
          </a:prstGeom>
          <a:noFill/>
        </p:spPr>
        <p:txBody>
          <a:bodyPr wrap="square" rtlCol="0">
            <a:spAutoFit/>
          </a:bodyPr>
          <a:lstStyle/>
          <a:p>
            <a:pPr algn="ctr"/>
            <a:r>
              <a:rPr lang="en-US" sz="3400" b="1" i="1" u="sng" dirty="0" smtClean="0">
                <a:solidFill>
                  <a:srgbClr val="FF0000"/>
                </a:solidFill>
              </a:rPr>
              <a:t>American </a:t>
            </a:r>
            <a:r>
              <a:rPr lang="en-US" sz="3400" b="1" i="1" u="sng" dirty="0">
                <a:solidFill>
                  <a:srgbClr val="FF0000"/>
                </a:solidFill>
              </a:rPr>
              <a:t>Campuses Act on Climate Pledge</a:t>
            </a:r>
            <a:r>
              <a:rPr lang="en-US" sz="3400" b="1" u="sng" dirty="0">
                <a:solidFill>
                  <a:srgbClr val="FF0000"/>
                </a:solidFill>
              </a:rPr>
              <a:t> </a:t>
            </a:r>
          </a:p>
        </p:txBody>
      </p:sp>
      <p:sp>
        <p:nvSpPr>
          <p:cNvPr id="3" name="TextBox 2"/>
          <p:cNvSpPr txBox="1"/>
          <p:nvPr/>
        </p:nvSpPr>
        <p:spPr>
          <a:xfrm>
            <a:off x="453571" y="1295400"/>
            <a:ext cx="8309429" cy="5016758"/>
          </a:xfrm>
          <a:prstGeom prst="rect">
            <a:avLst/>
          </a:prstGeom>
          <a:noFill/>
        </p:spPr>
        <p:txBody>
          <a:bodyPr wrap="square" rtlCol="0">
            <a:spAutoFit/>
          </a:bodyPr>
          <a:lstStyle/>
          <a:p>
            <a:pPr algn="l"/>
            <a:r>
              <a:rPr lang="en-US" sz="3200" i="1" dirty="0"/>
              <a:t>“</a:t>
            </a:r>
            <a:r>
              <a:rPr lang="en-US" sz="3200" i="1" u="sng" dirty="0">
                <a:solidFill>
                  <a:srgbClr val="FF0000"/>
                </a:solidFill>
              </a:rPr>
              <a:t>As institutions of higher education</a:t>
            </a:r>
            <a:r>
              <a:rPr lang="en-US" sz="3200" i="1" dirty="0"/>
              <a:t>, </a:t>
            </a:r>
            <a:r>
              <a:rPr lang="en-US" sz="3200" i="1" dirty="0" smtClean="0"/>
              <a:t>…..We </a:t>
            </a:r>
            <a:r>
              <a:rPr lang="en-US" sz="3200" i="1" u="sng" dirty="0">
                <a:solidFill>
                  <a:srgbClr val="FF0000"/>
                </a:solidFill>
              </a:rPr>
              <a:t>recognize the urgent need to act now </a:t>
            </a:r>
            <a:r>
              <a:rPr lang="en-US" sz="3200" i="1" dirty="0"/>
              <a:t>to avoid irreversible costs to our global community’s economic prosperity and public health and are optimistic that world leaders will reach an agreement to secure a transition to a low carbon future. Today </a:t>
            </a:r>
            <a:r>
              <a:rPr lang="en-US" sz="3200" i="1" u="sng" dirty="0">
                <a:solidFill>
                  <a:srgbClr val="FF0000"/>
                </a:solidFill>
              </a:rPr>
              <a:t>our school pledges to accelerate the transition to low-carbon energy while enhancing sustainable and resilient practices across our campus.</a:t>
            </a:r>
            <a:r>
              <a:rPr lang="en-US" sz="3200" i="1" dirty="0"/>
              <a:t>”  </a:t>
            </a:r>
            <a:endParaRPr lang="en-US" sz="3200" dirty="0"/>
          </a:p>
        </p:txBody>
      </p:sp>
      <p:sp>
        <p:nvSpPr>
          <p:cNvPr id="4" name="TextBox 3"/>
          <p:cNvSpPr txBox="1"/>
          <p:nvPr/>
        </p:nvSpPr>
        <p:spPr>
          <a:xfrm>
            <a:off x="7391400" y="5879650"/>
            <a:ext cx="1727200" cy="307777"/>
          </a:xfrm>
          <a:prstGeom prst="rect">
            <a:avLst/>
          </a:prstGeom>
          <a:noFill/>
        </p:spPr>
        <p:txBody>
          <a:bodyPr wrap="square" rtlCol="0">
            <a:spAutoFit/>
          </a:bodyPr>
          <a:lstStyle/>
          <a:p>
            <a:r>
              <a:rPr lang="en-US" sz="1400" dirty="0"/>
              <a:t>November 19, </a:t>
            </a:r>
            <a:r>
              <a:rPr lang="en-US" sz="1400" dirty="0" smtClean="0"/>
              <a:t>2015</a:t>
            </a:r>
            <a:endParaRPr lang="en-US" sz="1400" dirty="0"/>
          </a:p>
        </p:txBody>
      </p:sp>
    </p:spTree>
    <p:extLst>
      <p:ext uri="{BB962C8B-B14F-4D97-AF65-F5344CB8AC3E}">
        <p14:creationId xmlns:p14="http://schemas.microsoft.com/office/powerpoint/2010/main" val="22573491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04800"/>
            <a:ext cx="8153400" cy="1077218"/>
          </a:xfrm>
          <a:prstGeom prst="rect">
            <a:avLst/>
          </a:prstGeom>
          <a:noFill/>
        </p:spPr>
        <p:txBody>
          <a:bodyPr wrap="square" rtlCol="0">
            <a:spAutoFit/>
          </a:bodyPr>
          <a:lstStyle/>
          <a:p>
            <a:pPr algn="just"/>
            <a:r>
              <a:rPr lang="en-US" sz="3200" b="1" dirty="0">
                <a:solidFill>
                  <a:schemeClr val="tx2"/>
                </a:solidFill>
                <a:latin typeface="+mn-lt"/>
                <a:ea typeface="+mj-ea"/>
                <a:cs typeface="Levenim MT" pitchFamily="2" charset="-79"/>
              </a:rPr>
              <a:t>Looking inside</a:t>
            </a:r>
            <a:r>
              <a:rPr lang="en-US" sz="3200" b="1" dirty="0" smtClean="0"/>
              <a:t>: sustainability education gap in XJTLU</a:t>
            </a:r>
            <a:endParaRPr lang="en-US" sz="3200" dirty="0"/>
          </a:p>
        </p:txBody>
      </p:sp>
      <p:sp>
        <p:nvSpPr>
          <p:cNvPr id="3" name="Title 1"/>
          <p:cNvSpPr txBox="1">
            <a:spLocks/>
          </p:cNvSpPr>
          <p:nvPr/>
        </p:nvSpPr>
        <p:spPr>
          <a:xfrm>
            <a:off x="990600" y="1676400"/>
            <a:ext cx="6934200" cy="532050"/>
          </a:xfrm>
          <a:prstGeom prst="rect">
            <a:avLst/>
          </a:prstGeom>
          <a:solidFill>
            <a:schemeClr val="accent5">
              <a:lumMod val="60000"/>
              <a:lumOff val="40000"/>
            </a:schemeClr>
          </a:solidFill>
        </p:spPr>
        <p:txBody>
          <a:bodyPr vert="horz" lIns="91440" tIns="45720" rIns="91440" bIns="45720" rtlCol="0" anchor="ctr">
            <a:noAutofit/>
          </a:bodyPr>
          <a:lstStyle>
            <a:lvl1pPr algn="l" defTabSz="914400" rtl="0" eaLnBrk="1" latinLnBrk="0" hangingPunct="1">
              <a:spcBef>
                <a:spcPct val="0"/>
              </a:spcBef>
              <a:buNone/>
              <a:defRPr sz="4000" kern="1200">
                <a:solidFill>
                  <a:schemeClr val="tx2">
                    <a:lumMod val="75000"/>
                  </a:schemeClr>
                </a:solidFill>
                <a:latin typeface="+mn-lt"/>
                <a:ea typeface="+mj-ea"/>
                <a:cs typeface="Levenim MT" pitchFamily="2" charset="-79"/>
              </a:defRPr>
            </a:lvl1pPr>
          </a:lstStyle>
          <a:p>
            <a:pPr algn="ctr" fontAlgn="auto">
              <a:spcAft>
                <a:spcPts val="0"/>
              </a:spcAft>
            </a:pPr>
            <a:r>
              <a:rPr lang="en-US" altLang="en-US" dirty="0" smtClean="0"/>
              <a:t>Ask three key questions</a:t>
            </a:r>
          </a:p>
        </p:txBody>
      </p:sp>
      <p:sp>
        <p:nvSpPr>
          <p:cNvPr id="4" name="Content Placeholder 2"/>
          <p:cNvSpPr txBox="1">
            <a:spLocks/>
          </p:cNvSpPr>
          <p:nvPr/>
        </p:nvSpPr>
        <p:spPr>
          <a:xfrm>
            <a:off x="609600" y="2362200"/>
            <a:ext cx="8229600" cy="3763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2">
                    <a:lumMod val="75000"/>
                  </a:schemeClr>
                </a:solidFill>
                <a:latin typeface="+mn-lt"/>
                <a:ea typeface="+mn-ea"/>
                <a:cs typeface="Levenim MT" pitchFamily="2" charset="-79"/>
              </a:defRPr>
            </a:lvl1pPr>
            <a:lvl2pPr marL="742950" indent="-285750" algn="l" defTabSz="914400" rtl="0" eaLnBrk="1" latinLnBrk="0" hangingPunct="1">
              <a:spcBef>
                <a:spcPct val="20000"/>
              </a:spcBef>
              <a:buFont typeface="Arial" pitchFamily="34" charset="0"/>
              <a:buChar char="–"/>
              <a:defRPr sz="2800" kern="1200">
                <a:solidFill>
                  <a:schemeClr val="tx2">
                    <a:lumMod val="75000"/>
                  </a:schemeClr>
                </a:solidFill>
                <a:latin typeface="+mn-lt"/>
                <a:ea typeface="+mn-ea"/>
                <a:cs typeface="Levenim MT" pitchFamily="2" charset="-79"/>
              </a:defRPr>
            </a:lvl2pPr>
            <a:lvl3pPr marL="1143000" indent="-228600" algn="l" defTabSz="914400" rtl="0" eaLnBrk="1" latinLnBrk="0" hangingPunct="1">
              <a:spcBef>
                <a:spcPct val="20000"/>
              </a:spcBef>
              <a:buFont typeface="Arial" pitchFamily="34" charset="0"/>
              <a:buChar char="•"/>
              <a:defRPr sz="2400" kern="1200">
                <a:solidFill>
                  <a:schemeClr val="tx2">
                    <a:lumMod val="75000"/>
                  </a:schemeClr>
                </a:solidFill>
                <a:latin typeface="+mn-lt"/>
                <a:ea typeface="+mn-ea"/>
                <a:cs typeface="Levenim MT" pitchFamily="2" charset="-79"/>
              </a:defRPr>
            </a:lvl3pPr>
            <a:lvl4pPr marL="16002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Levenim MT" pitchFamily="2" charset="-79"/>
              </a:defRPr>
            </a:lvl4pPr>
            <a:lvl5pPr marL="2057400" indent="-228600" algn="l" defTabSz="914400" rtl="0" eaLnBrk="1" latinLnBrk="0" hangingPunct="1">
              <a:spcBef>
                <a:spcPct val="20000"/>
              </a:spcBef>
              <a:buFont typeface="Arial" pitchFamily="34" charset="0"/>
              <a:buChar char="»"/>
              <a:defRPr sz="2000" kern="1200">
                <a:solidFill>
                  <a:schemeClr val="tx2">
                    <a:lumMod val="75000"/>
                  </a:schemeClr>
                </a:solidFill>
                <a:latin typeface="+mn-lt"/>
                <a:ea typeface="+mn-ea"/>
                <a:cs typeface="Levenim MT" pitchFamily="2" charset="-79"/>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altLang="en-US" dirty="0" smtClean="0"/>
              <a:t>What is XJTLU do?</a:t>
            </a:r>
          </a:p>
          <a:p>
            <a:pPr fontAlgn="auto">
              <a:spcAft>
                <a:spcPts val="0"/>
              </a:spcAft>
            </a:pPr>
            <a:r>
              <a:rPr lang="en-US" altLang="en-US" dirty="0" smtClean="0"/>
              <a:t>What should XJTLU do?</a:t>
            </a:r>
          </a:p>
          <a:p>
            <a:pPr fontAlgn="auto">
              <a:spcAft>
                <a:spcPts val="0"/>
              </a:spcAft>
            </a:pPr>
            <a:r>
              <a:rPr lang="en-US" altLang="en-US" dirty="0" smtClean="0"/>
              <a:t>What (else) can XJTLU do?</a:t>
            </a:r>
          </a:p>
        </p:txBody>
      </p:sp>
    </p:spTree>
    <p:extLst>
      <p:ext uri="{BB962C8B-B14F-4D97-AF65-F5344CB8AC3E}">
        <p14:creationId xmlns:p14="http://schemas.microsoft.com/office/powerpoint/2010/main" val="14420967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a:t>
            </a:r>
            <a:r>
              <a:rPr lang="en-US" altLang="zh-CN" dirty="0" smtClean="0"/>
              <a:t>utline</a:t>
            </a:r>
            <a:endParaRPr lang="en-US" dirty="0"/>
          </a:p>
        </p:txBody>
      </p:sp>
      <p:sp>
        <p:nvSpPr>
          <p:cNvPr id="3" name="Content Placeholder 2"/>
          <p:cNvSpPr>
            <a:spLocks noGrp="1"/>
          </p:cNvSpPr>
          <p:nvPr>
            <p:ph idx="1"/>
          </p:nvPr>
        </p:nvSpPr>
        <p:spPr>
          <a:xfrm>
            <a:off x="457200" y="1752600"/>
            <a:ext cx="8382000" cy="2850011"/>
          </a:xfrm>
        </p:spPr>
        <p:txBody>
          <a:bodyPr/>
          <a:lstStyle/>
          <a:p>
            <a:r>
              <a:rPr lang="en-US" sz="3200" dirty="0" smtClean="0"/>
              <a:t>Why should we care about sustainability education</a:t>
            </a:r>
          </a:p>
          <a:p>
            <a:r>
              <a:rPr lang="en-US" sz="3200" dirty="0" smtClean="0"/>
              <a:t>Looking outside</a:t>
            </a:r>
          </a:p>
          <a:p>
            <a:r>
              <a:rPr lang="en-US" sz="3200" dirty="0" smtClean="0"/>
              <a:t>Looking inside</a:t>
            </a:r>
          </a:p>
          <a:p>
            <a:r>
              <a:rPr lang="en-US" sz="3200" dirty="0"/>
              <a:t>Looking into </a:t>
            </a:r>
            <a:r>
              <a:rPr lang="en-US" sz="3200" dirty="0" smtClean="0"/>
              <a:t>future</a:t>
            </a:r>
            <a:endParaRPr lang="en-US" sz="3200" dirty="0"/>
          </a:p>
        </p:txBody>
      </p:sp>
    </p:spTree>
    <p:extLst>
      <p:ext uri="{BB962C8B-B14F-4D97-AF65-F5344CB8AC3E}">
        <p14:creationId xmlns:p14="http://schemas.microsoft.com/office/powerpoint/2010/main" val="2505710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533400"/>
            <a:ext cx="6400800" cy="584775"/>
          </a:xfrm>
          <a:prstGeom prst="rect">
            <a:avLst/>
          </a:prstGeom>
          <a:noFill/>
        </p:spPr>
        <p:txBody>
          <a:bodyPr wrap="square" rtlCol="0">
            <a:spAutoFit/>
          </a:bodyPr>
          <a:lstStyle/>
          <a:p>
            <a:pPr algn="l"/>
            <a:r>
              <a:rPr lang="en-US" altLang="zh-CN" sz="3200" dirty="0" smtClean="0"/>
              <a:t>| </a:t>
            </a:r>
            <a:r>
              <a:rPr lang="en-US" sz="3200" dirty="0" smtClean="0"/>
              <a:t>Sustainability Education in XJTLU</a:t>
            </a:r>
            <a:endParaRPr lang="en-US" sz="3200" dirty="0"/>
          </a:p>
        </p:txBody>
      </p:sp>
      <p:sp>
        <p:nvSpPr>
          <p:cNvPr id="3" name="TextBox 2"/>
          <p:cNvSpPr txBox="1"/>
          <p:nvPr/>
        </p:nvSpPr>
        <p:spPr>
          <a:xfrm>
            <a:off x="762000" y="1600200"/>
            <a:ext cx="7924800" cy="2246769"/>
          </a:xfrm>
          <a:prstGeom prst="rect">
            <a:avLst/>
          </a:prstGeom>
          <a:noFill/>
        </p:spPr>
        <p:txBody>
          <a:bodyPr wrap="square" rtlCol="0">
            <a:spAutoFit/>
          </a:bodyPr>
          <a:lstStyle/>
          <a:p>
            <a:pPr marL="457200" indent="-457200" algn="l">
              <a:buFont typeface="Courier New" panose="02070309020205020404" pitchFamily="49" charset="0"/>
              <a:buChar char="o"/>
            </a:pPr>
            <a:r>
              <a:rPr lang="en-US" sz="2800" dirty="0" smtClean="0"/>
              <a:t>Limited modules offered for students</a:t>
            </a:r>
          </a:p>
          <a:p>
            <a:pPr marL="457200" indent="-457200" algn="l">
              <a:buFont typeface="Courier New" panose="02070309020205020404" pitchFamily="49" charset="0"/>
              <a:buChar char="o"/>
            </a:pPr>
            <a:r>
              <a:rPr lang="en-US" sz="2800" dirty="0" smtClean="0"/>
              <a:t>Lacking of cross-departmental collaborations and transdisciplinary collaborations</a:t>
            </a:r>
          </a:p>
          <a:p>
            <a:pPr marL="457200" indent="-457200" algn="l">
              <a:buFont typeface="Courier New" panose="02070309020205020404" pitchFamily="49" charset="0"/>
              <a:buChar char="o"/>
            </a:pPr>
            <a:r>
              <a:rPr lang="en-US" sz="2800" dirty="0" smtClean="0"/>
              <a:t>Lacking of faculty development on sustainability education</a:t>
            </a:r>
            <a:endParaRPr lang="en-US" sz="2800" dirty="0"/>
          </a:p>
        </p:txBody>
      </p:sp>
      <p:sp>
        <p:nvSpPr>
          <p:cNvPr id="4" name="TextBox 3"/>
          <p:cNvSpPr txBox="1"/>
          <p:nvPr/>
        </p:nvSpPr>
        <p:spPr>
          <a:xfrm>
            <a:off x="762000" y="3962400"/>
            <a:ext cx="7924800" cy="2246769"/>
          </a:xfrm>
          <a:prstGeom prst="rect">
            <a:avLst/>
          </a:prstGeom>
          <a:noFill/>
        </p:spPr>
        <p:txBody>
          <a:bodyPr wrap="square" rtlCol="0">
            <a:spAutoFit/>
          </a:bodyPr>
          <a:lstStyle/>
          <a:p>
            <a:pPr marL="457200" indent="-457200" algn="l">
              <a:buFont typeface="Wingdings" panose="05000000000000000000" pitchFamily="2" charset="2"/>
              <a:buChar char="ü"/>
            </a:pPr>
            <a:r>
              <a:rPr lang="en-US" sz="2800" dirty="0" smtClean="0"/>
              <a:t>Joined UN PRME initiative in 2013</a:t>
            </a:r>
          </a:p>
          <a:p>
            <a:pPr marL="457200" indent="-457200" algn="l">
              <a:buFont typeface="Wingdings" panose="05000000000000000000" pitchFamily="2" charset="2"/>
              <a:buChar char="ü"/>
            </a:pPr>
            <a:r>
              <a:rPr lang="en-US" sz="2800" dirty="0" smtClean="0"/>
              <a:t>A few very active staff on promoting sustainability education</a:t>
            </a:r>
          </a:p>
          <a:p>
            <a:pPr marL="457200" indent="-457200" algn="l">
              <a:buFont typeface="Wingdings" panose="05000000000000000000" pitchFamily="2" charset="2"/>
              <a:buChar char="ü"/>
            </a:pPr>
            <a:r>
              <a:rPr lang="en-US" sz="2800" dirty="0" smtClean="0"/>
              <a:t>Pioneer to bridge networking with domestic business schools on sustainability education</a:t>
            </a:r>
            <a:endParaRPr lang="en-US" sz="2800" dirty="0"/>
          </a:p>
        </p:txBody>
      </p:sp>
    </p:spTree>
    <p:extLst>
      <p:ext uri="{BB962C8B-B14F-4D97-AF65-F5344CB8AC3E}">
        <p14:creationId xmlns:p14="http://schemas.microsoft.com/office/powerpoint/2010/main" val="26416004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76179"/>
            <a:ext cx="6248400" cy="584775"/>
          </a:xfrm>
          <a:prstGeom prst="rect">
            <a:avLst/>
          </a:prstGeom>
          <a:noFill/>
        </p:spPr>
        <p:txBody>
          <a:bodyPr wrap="square" rtlCol="0">
            <a:spAutoFit/>
          </a:bodyPr>
          <a:lstStyle/>
          <a:p>
            <a:pPr algn="l"/>
            <a:r>
              <a:rPr lang="en-US" altLang="zh-CN" sz="3200" dirty="0" smtClean="0"/>
              <a:t>| </a:t>
            </a:r>
            <a:r>
              <a:rPr lang="en-US" sz="3200" dirty="0" smtClean="0"/>
              <a:t>XJTLU should do </a:t>
            </a:r>
            <a:endParaRPr lang="en-US" sz="3200" dirty="0"/>
          </a:p>
        </p:txBody>
      </p:sp>
      <p:sp>
        <p:nvSpPr>
          <p:cNvPr id="3" name="TextBox 2"/>
          <p:cNvSpPr txBox="1"/>
          <p:nvPr/>
        </p:nvSpPr>
        <p:spPr>
          <a:xfrm>
            <a:off x="457200" y="1447800"/>
            <a:ext cx="7924800" cy="3046988"/>
          </a:xfrm>
          <a:prstGeom prst="rect">
            <a:avLst/>
          </a:prstGeom>
          <a:noFill/>
        </p:spPr>
        <p:txBody>
          <a:bodyPr wrap="square" rtlCol="0">
            <a:spAutoFit/>
          </a:bodyPr>
          <a:lstStyle/>
          <a:p>
            <a:pPr marL="457200" indent="-457200" algn="l">
              <a:buFont typeface="Wingdings" panose="05000000000000000000" pitchFamily="2" charset="2"/>
              <a:buChar char="Ø"/>
            </a:pPr>
            <a:r>
              <a:rPr lang="en-US" sz="3200" dirty="0" smtClean="0"/>
              <a:t>To </a:t>
            </a:r>
            <a:r>
              <a:rPr lang="en-US" sz="3200" dirty="0"/>
              <a:t>develop robust sustainability curricula</a:t>
            </a:r>
          </a:p>
          <a:p>
            <a:pPr marL="457200" indent="-457200" algn="l">
              <a:buFont typeface="Wingdings" panose="05000000000000000000" pitchFamily="2" charset="2"/>
              <a:buChar char="Ø"/>
            </a:pPr>
            <a:r>
              <a:rPr lang="en-US" sz="3200" dirty="0"/>
              <a:t>To encourage more innovative teaching practices especially on transdisciplinary </a:t>
            </a:r>
            <a:r>
              <a:rPr lang="en-US" sz="3200" dirty="0" smtClean="0"/>
              <a:t>modules</a:t>
            </a:r>
            <a:endParaRPr lang="en-US" sz="3200" dirty="0"/>
          </a:p>
          <a:p>
            <a:pPr marL="457200" indent="-457200" algn="l">
              <a:buFont typeface="Wingdings" panose="05000000000000000000" pitchFamily="2" charset="2"/>
              <a:buChar char="Ø"/>
            </a:pPr>
            <a:r>
              <a:rPr lang="en-US" sz="3200" dirty="0"/>
              <a:t>To establish closer business collaboration to provide consultative teaching </a:t>
            </a:r>
          </a:p>
        </p:txBody>
      </p:sp>
    </p:spTree>
    <p:extLst>
      <p:ext uri="{BB962C8B-B14F-4D97-AF65-F5344CB8AC3E}">
        <p14:creationId xmlns:p14="http://schemas.microsoft.com/office/powerpoint/2010/main" val="25035636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54213"/>
            <a:ext cx="2562225" cy="3924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4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1974850"/>
            <a:ext cx="2647950" cy="395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4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788" y="1989138"/>
            <a:ext cx="2495550" cy="3971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4453" name="TextBox 1"/>
          <p:cNvSpPr txBox="1">
            <a:spLocks noChangeArrowheads="1"/>
          </p:cNvSpPr>
          <p:nvPr/>
        </p:nvSpPr>
        <p:spPr bwMode="auto">
          <a:xfrm>
            <a:off x="327025" y="1196975"/>
            <a:ext cx="8688388" cy="4000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2000" b="1"/>
              <a:t>Top 3 reasons that respondents’ organizations address sustainability</a:t>
            </a:r>
            <a:endParaRPr lang="en-US" altLang="en-US" sz="2000"/>
          </a:p>
        </p:txBody>
      </p:sp>
      <p:sp>
        <p:nvSpPr>
          <p:cNvPr id="104454" name="TextBox 2"/>
          <p:cNvSpPr txBox="1">
            <a:spLocks noChangeArrowheads="1"/>
          </p:cNvSpPr>
          <p:nvPr/>
        </p:nvSpPr>
        <p:spPr bwMode="auto">
          <a:xfrm>
            <a:off x="174625" y="304800"/>
            <a:ext cx="88630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2800" b="1">
                <a:latin typeface="Calibri" pitchFamily="34" charset="0"/>
              </a:rPr>
              <a:t>Sustainability’s Strategic Worth </a:t>
            </a:r>
            <a:r>
              <a:rPr lang="en-US" altLang="en-US" sz="2000">
                <a:latin typeface="Calibri" pitchFamily="34" charset="0"/>
              </a:rPr>
              <a:t>(McKinsey,</a:t>
            </a:r>
            <a:r>
              <a:rPr lang="en-US" altLang="en-US" sz="2800" b="1">
                <a:latin typeface="Calibri" pitchFamily="34" charset="0"/>
              </a:rPr>
              <a:t> </a:t>
            </a:r>
            <a:r>
              <a:rPr lang="en-US" altLang="en-US" sz="2000">
                <a:latin typeface="Calibri" pitchFamily="34" charset="0"/>
              </a:rPr>
              <a:t>2014)</a:t>
            </a:r>
            <a:endParaRPr lang="en-US" altLang="en-US" sz="2400">
              <a:solidFill>
                <a:srgbClr val="FFFF00"/>
              </a:solidFill>
              <a:latin typeface="Calibri" pitchFamily="34" charset="0"/>
            </a:endParaRPr>
          </a:p>
        </p:txBody>
      </p:sp>
    </p:spTree>
    <p:extLst>
      <p:ext uri="{BB962C8B-B14F-4D97-AF65-F5344CB8AC3E}">
        <p14:creationId xmlns:p14="http://schemas.microsoft.com/office/powerpoint/2010/main" val="22688331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533400"/>
            <a:ext cx="6324600" cy="584775"/>
          </a:xfrm>
          <a:prstGeom prst="rect">
            <a:avLst/>
          </a:prstGeom>
          <a:noFill/>
        </p:spPr>
        <p:txBody>
          <a:bodyPr wrap="square" rtlCol="0">
            <a:spAutoFit/>
          </a:bodyPr>
          <a:lstStyle/>
          <a:p>
            <a:pPr algn="l"/>
            <a:r>
              <a:rPr lang="en-US" altLang="zh-CN" sz="3200" b="1" dirty="0" smtClean="0"/>
              <a:t>| </a:t>
            </a:r>
            <a:r>
              <a:rPr lang="en-US" altLang="en-US" sz="3200" b="1" dirty="0" smtClean="0"/>
              <a:t>What </a:t>
            </a:r>
            <a:r>
              <a:rPr lang="en-US" altLang="en-US" sz="3200" b="1" dirty="0"/>
              <a:t>(else) </a:t>
            </a:r>
            <a:r>
              <a:rPr lang="en-US" altLang="en-US" sz="3200" b="1" dirty="0" smtClean="0"/>
              <a:t>should XJTLU </a:t>
            </a:r>
            <a:r>
              <a:rPr lang="en-US" altLang="en-US" sz="3200" b="1" dirty="0"/>
              <a:t>do</a:t>
            </a:r>
            <a:r>
              <a:rPr lang="en-US" altLang="en-US" sz="3200" b="1" dirty="0" smtClean="0"/>
              <a:t>?</a:t>
            </a:r>
            <a:endParaRPr lang="en-US" altLang="en-US" sz="3200" b="1" dirty="0"/>
          </a:p>
        </p:txBody>
      </p:sp>
      <p:pic>
        <p:nvPicPr>
          <p:cNvPr id="3" name="Picture 5" descr="http://cdn.static-economist.com/sites/default/files/imagecache/full-width/images/print-edition/20140830_WBD000_0.jpg"/>
          <p:cNvPicPr>
            <a:picLocks noChangeAspect="1" noChangeArrowheads="1"/>
          </p:cNvPicPr>
          <p:nvPr/>
        </p:nvPicPr>
        <p:blipFill>
          <a:blip r:embed="rId2">
            <a:extLst>
              <a:ext uri="{28A0092B-C50C-407E-A947-70E740481C1C}">
                <a14:useLocalDpi xmlns:a14="http://schemas.microsoft.com/office/drawing/2010/main" val="0"/>
              </a:ext>
            </a:extLst>
          </a:blip>
          <a:srcRect t="11456"/>
          <a:stretch>
            <a:fillRect/>
          </a:stretch>
        </p:blipFill>
        <p:spPr bwMode="auto">
          <a:xfrm>
            <a:off x="1280885" y="1150832"/>
            <a:ext cx="6400800" cy="4216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328385" y="5486400"/>
            <a:ext cx="8305800" cy="461665"/>
          </a:xfrm>
          <a:prstGeom prst="rect">
            <a:avLst/>
          </a:prstGeom>
          <a:solidFill>
            <a:schemeClr val="accent5">
              <a:lumMod val="40000"/>
              <a:lumOff val="60000"/>
            </a:schemeClr>
          </a:solidFill>
        </p:spPr>
        <p:txBody>
          <a:bodyPr wrap="square" rtlCol="0">
            <a:spAutoFit/>
          </a:bodyPr>
          <a:lstStyle/>
          <a:p>
            <a:pPr algn="l"/>
            <a:r>
              <a:rPr lang="en-US" dirty="0" smtClean="0"/>
              <a:t>What does sustainability exactly mean for XJTLU in next decade? </a:t>
            </a:r>
            <a:endParaRPr lang="en-US" dirty="0"/>
          </a:p>
        </p:txBody>
      </p:sp>
    </p:spTree>
    <p:extLst>
      <p:ext uri="{BB962C8B-B14F-4D97-AF65-F5344CB8AC3E}">
        <p14:creationId xmlns:p14="http://schemas.microsoft.com/office/powerpoint/2010/main" val="86010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Box 2"/>
          <p:cNvSpPr txBox="1">
            <a:spLocks noChangeArrowheads="1"/>
          </p:cNvSpPr>
          <p:nvPr/>
        </p:nvSpPr>
        <p:spPr bwMode="auto">
          <a:xfrm>
            <a:off x="762000" y="990600"/>
            <a:ext cx="76200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2800"/>
              <a:t>UN Global Compact–Accenture CEO study found that </a:t>
            </a:r>
            <a:r>
              <a:rPr lang="en-US" altLang="en-US" sz="2800">
                <a:solidFill>
                  <a:srgbClr val="FF0000"/>
                </a:solidFill>
              </a:rPr>
              <a:t>97%</a:t>
            </a:r>
            <a:r>
              <a:rPr lang="en-US" altLang="en-US" sz="2800"/>
              <a:t> of the 1,000 CEOs interviewed across 103 countries and 27 industries see sustainability as </a:t>
            </a:r>
            <a:r>
              <a:rPr lang="en-US" altLang="en-US" sz="2800">
                <a:solidFill>
                  <a:srgbClr val="FF0000"/>
                </a:solidFill>
              </a:rPr>
              <a:t>important</a:t>
            </a:r>
            <a:r>
              <a:rPr lang="en-US" altLang="en-US" sz="2800"/>
              <a:t> to the future success of their business. Moreover, </a:t>
            </a:r>
            <a:r>
              <a:rPr lang="en-US" altLang="en-US" sz="2800">
                <a:solidFill>
                  <a:srgbClr val="FF0000"/>
                </a:solidFill>
              </a:rPr>
              <a:t>78% </a:t>
            </a:r>
            <a:r>
              <a:rPr lang="en-US" altLang="en-US" sz="2800"/>
              <a:t>see sustainability as an </a:t>
            </a:r>
            <a:r>
              <a:rPr lang="en-US" altLang="en-US" sz="2800">
                <a:solidFill>
                  <a:srgbClr val="FF0000"/>
                </a:solidFill>
              </a:rPr>
              <a:t>opportunity</a:t>
            </a:r>
            <a:r>
              <a:rPr lang="en-US" altLang="en-US" sz="2800"/>
              <a:t> for growth and innovation. </a:t>
            </a:r>
          </a:p>
          <a:p>
            <a:pPr eaLnBrk="1" hangingPunct="1">
              <a:spcBef>
                <a:spcPct val="0"/>
              </a:spcBef>
              <a:buFontTx/>
              <a:buNone/>
            </a:pPr>
            <a:endParaRPr lang="en-US" altLang="en-US" sz="2800"/>
          </a:p>
          <a:p>
            <a:pPr algn="r" eaLnBrk="1" hangingPunct="1">
              <a:spcBef>
                <a:spcPct val="0"/>
              </a:spcBef>
              <a:buFontTx/>
              <a:buNone/>
            </a:pPr>
            <a:r>
              <a:rPr lang="en-US" altLang="en-US" sz="2400"/>
              <a:t>---UN Global Compact–Accenture CEO Study , 2013</a:t>
            </a:r>
          </a:p>
        </p:txBody>
      </p:sp>
    </p:spTree>
    <p:extLst>
      <p:ext uri="{BB962C8B-B14F-4D97-AF65-F5344CB8AC3E}">
        <p14:creationId xmlns:p14="http://schemas.microsoft.com/office/powerpoint/2010/main" val="13345021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4"/>
          <p:cNvSpPr>
            <a:spLocks noGrp="1"/>
          </p:cNvSpPr>
          <p:nvPr>
            <p:ph type="ctrTitle" idx="4294967295"/>
          </p:nvPr>
        </p:nvSpPr>
        <p:spPr>
          <a:xfrm>
            <a:off x="76200" y="235860"/>
            <a:ext cx="8915400" cy="1059540"/>
          </a:xfrm>
        </p:spPr>
        <p:txBody>
          <a:bodyPr/>
          <a:lstStyle/>
          <a:p>
            <a:pPr algn="ctr"/>
            <a:r>
              <a:rPr lang="en-US" altLang="en-US" b="1" dirty="0" smtClean="0">
                <a:solidFill>
                  <a:schemeClr val="tx2"/>
                </a:solidFill>
              </a:rPr>
              <a:t>Sustainability Education at XJTLU in 2025</a:t>
            </a:r>
            <a:endParaRPr lang="en-US" altLang="en-US" sz="4400" b="1" dirty="0" smtClean="0">
              <a:solidFill>
                <a:schemeClr val="tx2"/>
              </a:solidFill>
            </a:endParaRPr>
          </a:p>
        </p:txBody>
      </p:sp>
      <p:pic>
        <p:nvPicPr>
          <p:cNvPr id="98309" name="Picture 2" descr="http://media.economist.com/sites/default/files/imagecache/full-width/images/print-edition/20121124_WBD000_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13114"/>
            <a:ext cx="75529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976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1066800"/>
            <a:ext cx="8077200" cy="4031873"/>
          </a:xfrm>
          <a:prstGeom prst="rect">
            <a:avLst/>
          </a:prstGeom>
          <a:noFill/>
        </p:spPr>
        <p:txBody>
          <a:bodyPr wrap="square" rtlCol="0">
            <a:spAutoFit/>
          </a:bodyPr>
          <a:lstStyle/>
          <a:p>
            <a:pPr marL="457200" indent="-457200" algn="l">
              <a:buFont typeface="Arial" panose="020B0604020202020204" pitchFamily="34" charset="0"/>
              <a:buChar char="•"/>
            </a:pPr>
            <a:r>
              <a:rPr lang="en-US" sz="3200" dirty="0" smtClean="0"/>
              <a:t>How should we take more active actions to continuously innovate and improve our (sustainability) education? </a:t>
            </a:r>
          </a:p>
          <a:p>
            <a:pPr marL="457200" indent="-457200" algn="l">
              <a:buFont typeface="Arial" panose="020B0604020202020204" pitchFamily="34" charset="0"/>
              <a:buChar char="•"/>
            </a:pPr>
            <a:r>
              <a:rPr lang="en-US" sz="3200" dirty="0" smtClean="0"/>
              <a:t>How should we identify and dive deeply into areas </a:t>
            </a:r>
            <a:r>
              <a:rPr lang="en-US" sz="3200" dirty="0"/>
              <a:t>we believe to be of critical importance to </a:t>
            </a:r>
            <a:r>
              <a:rPr lang="en-US" sz="3200" dirty="0" smtClean="0"/>
              <a:t>our </a:t>
            </a:r>
            <a:r>
              <a:rPr lang="en-US" sz="3200" dirty="0"/>
              <a:t>future “Global Citizenship</a:t>
            </a:r>
            <a:r>
              <a:rPr lang="en-US" sz="3200" dirty="0" smtClean="0"/>
              <a:t>”? </a:t>
            </a:r>
          </a:p>
          <a:p>
            <a:pPr marL="457200" indent="-457200" algn="l">
              <a:buFont typeface="Arial" panose="020B0604020202020204" pitchFamily="34" charset="0"/>
              <a:buChar char="•"/>
            </a:pPr>
            <a:r>
              <a:rPr lang="en-US" sz="3200" dirty="0" smtClean="0"/>
              <a:t>How should we make our campus a LAB of sustainability education?</a:t>
            </a:r>
            <a:endParaRPr lang="en-US" sz="3200" dirty="0"/>
          </a:p>
        </p:txBody>
      </p:sp>
    </p:spTree>
    <p:extLst>
      <p:ext uri="{BB962C8B-B14F-4D97-AF65-F5344CB8AC3E}">
        <p14:creationId xmlns:p14="http://schemas.microsoft.com/office/powerpoint/2010/main" val="1956402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8000" y="1262743"/>
            <a:ext cx="8382000" cy="4524315"/>
          </a:xfrm>
          <a:prstGeom prst="rect">
            <a:avLst/>
          </a:prstGeom>
          <a:noFill/>
        </p:spPr>
        <p:txBody>
          <a:bodyPr wrap="square" rtlCol="0">
            <a:spAutoFit/>
          </a:bodyPr>
          <a:lstStyle/>
          <a:p>
            <a:pPr marL="457200" indent="-457200" algn="l">
              <a:buFont typeface="Wingdings" panose="05000000000000000000" pitchFamily="2" charset="2"/>
              <a:buChar char="Ø"/>
            </a:pPr>
            <a:r>
              <a:rPr lang="en-US" sz="3200" dirty="0" smtClean="0"/>
              <a:t>The innovative teaching practices of faculty staff</a:t>
            </a:r>
          </a:p>
          <a:p>
            <a:pPr marL="457200" indent="-457200" algn="l">
              <a:buFont typeface="Wingdings" panose="05000000000000000000" pitchFamily="2" charset="2"/>
              <a:buChar char="Ø"/>
            </a:pPr>
            <a:r>
              <a:rPr lang="en-US" sz="3200" dirty="0" smtClean="0"/>
              <a:t>The hidden agent of change and driving demand from students for more sustainability related contents</a:t>
            </a:r>
          </a:p>
          <a:p>
            <a:pPr marL="457200" indent="-457200" algn="l">
              <a:buFont typeface="Wingdings" panose="05000000000000000000" pitchFamily="2" charset="2"/>
              <a:buChar char="Ø"/>
            </a:pPr>
            <a:r>
              <a:rPr lang="en-US" sz="3200" dirty="0" smtClean="0"/>
              <a:t>The increasing expectations from society including our business partners, local community, government and other social organizations towards XJTLU</a:t>
            </a:r>
            <a:endParaRPr lang="en-US" sz="3200" dirty="0"/>
          </a:p>
        </p:txBody>
      </p:sp>
      <p:sp>
        <p:nvSpPr>
          <p:cNvPr id="3" name="TextBox 2"/>
          <p:cNvSpPr txBox="1"/>
          <p:nvPr/>
        </p:nvSpPr>
        <p:spPr>
          <a:xfrm>
            <a:off x="544286" y="533400"/>
            <a:ext cx="6019800" cy="646331"/>
          </a:xfrm>
          <a:prstGeom prst="rect">
            <a:avLst/>
          </a:prstGeom>
          <a:noFill/>
        </p:spPr>
        <p:txBody>
          <a:bodyPr wrap="square" rtlCol="0">
            <a:spAutoFit/>
          </a:bodyPr>
          <a:lstStyle/>
          <a:p>
            <a:pPr algn="l"/>
            <a:r>
              <a:rPr lang="en-US" sz="3600" b="1" dirty="0" smtClean="0"/>
              <a:t>| We </a:t>
            </a:r>
            <a:r>
              <a:rPr lang="en-US" sz="3600" b="1" dirty="0"/>
              <a:t>should not </a:t>
            </a:r>
            <a:r>
              <a:rPr lang="en-US" sz="3600" b="1" dirty="0" smtClean="0"/>
              <a:t>ignore</a:t>
            </a:r>
            <a:endParaRPr lang="en-US" sz="3600" b="1" dirty="0"/>
          </a:p>
        </p:txBody>
      </p:sp>
    </p:spTree>
    <p:extLst>
      <p:ext uri="{BB962C8B-B14F-4D97-AF65-F5344CB8AC3E}">
        <p14:creationId xmlns:p14="http://schemas.microsoft.com/office/powerpoint/2010/main" val="26573259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914400"/>
            <a:ext cx="7696200" cy="1077218"/>
          </a:xfrm>
          <a:prstGeom prst="rect">
            <a:avLst/>
          </a:prstGeom>
          <a:noFill/>
        </p:spPr>
        <p:txBody>
          <a:bodyPr wrap="square" rtlCol="0">
            <a:spAutoFit/>
          </a:bodyPr>
          <a:lstStyle/>
          <a:p>
            <a:pPr algn="l"/>
            <a:r>
              <a:rPr lang="en-US" sz="3200" b="1" dirty="0" smtClean="0"/>
              <a:t>| Sustainable campus and sustainability operation</a:t>
            </a:r>
            <a:endParaRPr lang="en-US" sz="3200" b="1" dirty="0"/>
          </a:p>
        </p:txBody>
      </p:sp>
      <p:sp>
        <p:nvSpPr>
          <p:cNvPr id="3" name="TextBox 2"/>
          <p:cNvSpPr txBox="1"/>
          <p:nvPr/>
        </p:nvSpPr>
        <p:spPr>
          <a:xfrm>
            <a:off x="533400" y="2286000"/>
            <a:ext cx="8001000" cy="3539430"/>
          </a:xfrm>
          <a:prstGeom prst="rect">
            <a:avLst/>
          </a:prstGeom>
          <a:noFill/>
        </p:spPr>
        <p:txBody>
          <a:bodyPr wrap="square" rtlCol="0">
            <a:spAutoFit/>
          </a:bodyPr>
          <a:lstStyle/>
          <a:p>
            <a:pPr marL="457200" indent="-457200" algn="l">
              <a:buFont typeface="Arial" panose="020B0604020202020204" pitchFamily="34" charset="0"/>
              <a:buChar char="•"/>
            </a:pPr>
            <a:r>
              <a:rPr lang="en-US" sz="3200" dirty="0" smtClean="0"/>
              <a:t>Leadership commitment and support</a:t>
            </a:r>
          </a:p>
          <a:p>
            <a:pPr marL="457200" indent="-457200" algn="l">
              <a:buFont typeface="Arial" panose="020B0604020202020204" pitchFamily="34" charset="0"/>
              <a:buChar char="•"/>
            </a:pPr>
            <a:r>
              <a:rPr lang="en-US" sz="3200" dirty="0"/>
              <a:t>Sustainability </a:t>
            </a:r>
            <a:r>
              <a:rPr lang="en-US" sz="3200" dirty="0" smtClean="0"/>
              <a:t>culture</a:t>
            </a:r>
          </a:p>
          <a:p>
            <a:pPr marL="457200" indent="-457200" algn="l">
              <a:buFont typeface="Arial" panose="020B0604020202020204" pitchFamily="34" charset="0"/>
              <a:buChar char="•"/>
            </a:pPr>
            <a:r>
              <a:rPr lang="en-US" sz="3200" dirty="0" smtClean="0"/>
              <a:t>Sustainability plan</a:t>
            </a:r>
          </a:p>
          <a:p>
            <a:pPr marL="457200" indent="-457200" algn="l">
              <a:buFont typeface="Arial" panose="020B0604020202020204" pitchFamily="34" charset="0"/>
              <a:buChar char="•"/>
            </a:pPr>
            <a:r>
              <a:rPr lang="en-US" sz="3200" dirty="0" smtClean="0"/>
              <a:t>Sustainability assessments</a:t>
            </a:r>
            <a:endParaRPr lang="en-US" sz="3200" dirty="0"/>
          </a:p>
          <a:p>
            <a:pPr marL="457200" indent="-457200" algn="l">
              <a:buFont typeface="Arial" panose="020B0604020202020204" pitchFamily="34" charset="0"/>
              <a:buChar char="•"/>
            </a:pPr>
            <a:r>
              <a:rPr lang="en-US" sz="3200" dirty="0"/>
              <a:t>Climate change and carbon neutral campus</a:t>
            </a:r>
          </a:p>
          <a:p>
            <a:pPr marL="457200" indent="-457200" algn="l">
              <a:buFont typeface="Arial" panose="020B0604020202020204" pitchFamily="34" charset="0"/>
              <a:buChar char="•"/>
            </a:pPr>
            <a:r>
              <a:rPr lang="en-US" sz="3200" dirty="0" smtClean="0"/>
              <a:t>Report on Sustainability</a:t>
            </a:r>
          </a:p>
          <a:p>
            <a:pPr marL="457200" indent="-457200" algn="l">
              <a:buFont typeface="Arial" panose="020B0604020202020204" pitchFamily="34" charset="0"/>
              <a:buChar char="•"/>
            </a:pPr>
            <a:r>
              <a:rPr lang="en-US" sz="3200" dirty="0" smtClean="0"/>
              <a:t>Impact on local community</a:t>
            </a:r>
            <a:endParaRPr lang="en-US" sz="3200" dirty="0"/>
          </a:p>
        </p:txBody>
      </p:sp>
    </p:spTree>
    <p:extLst>
      <p:ext uri="{BB962C8B-B14F-4D97-AF65-F5344CB8AC3E}">
        <p14:creationId xmlns:p14="http://schemas.microsoft.com/office/powerpoint/2010/main" val="2813981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62000"/>
            <a:ext cx="7010400" cy="584775"/>
          </a:xfrm>
          <a:prstGeom prst="rect">
            <a:avLst/>
          </a:prstGeom>
          <a:noFill/>
        </p:spPr>
        <p:txBody>
          <a:bodyPr wrap="square" rtlCol="0">
            <a:spAutoFit/>
          </a:bodyPr>
          <a:lstStyle/>
          <a:p>
            <a:pPr algn="l"/>
            <a:r>
              <a:rPr lang="en-US" sz="3200" b="1" dirty="0" smtClean="0"/>
              <a:t>| Sustainability competition</a:t>
            </a:r>
            <a:endParaRPr lang="en-US" sz="3200" b="1" dirty="0"/>
          </a:p>
        </p:txBody>
      </p:sp>
      <p:sp>
        <p:nvSpPr>
          <p:cNvPr id="3" name="TextBox 2"/>
          <p:cNvSpPr txBox="1"/>
          <p:nvPr/>
        </p:nvSpPr>
        <p:spPr>
          <a:xfrm>
            <a:off x="609600" y="1905000"/>
            <a:ext cx="6858000" cy="3046988"/>
          </a:xfrm>
          <a:prstGeom prst="rect">
            <a:avLst/>
          </a:prstGeom>
          <a:noFill/>
        </p:spPr>
        <p:txBody>
          <a:bodyPr wrap="square" rtlCol="0">
            <a:spAutoFit/>
          </a:bodyPr>
          <a:lstStyle/>
          <a:p>
            <a:pPr marL="342900" indent="-342900" algn="l">
              <a:buFont typeface="Arial" panose="020B0604020202020204" pitchFamily="34" charset="0"/>
              <a:buChar char="•"/>
            </a:pPr>
            <a:r>
              <a:rPr lang="en-US" sz="3200" dirty="0" smtClean="0"/>
              <a:t>GREEN DAY/WEEK</a:t>
            </a:r>
          </a:p>
          <a:p>
            <a:pPr marL="342900" indent="-342900" algn="l">
              <a:buFont typeface="Arial" panose="020B0604020202020204" pitchFamily="34" charset="0"/>
              <a:buChar char="•"/>
            </a:pPr>
            <a:r>
              <a:rPr lang="en-US" sz="3200" dirty="0" smtClean="0"/>
              <a:t>Sustainability IDEAS</a:t>
            </a:r>
          </a:p>
          <a:p>
            <a:pPr marL="342900" indent="-342900" algn="l">
              <a:buFont typeface="Arial" panose="020B0604020202020204" pitchFamily="34" charset="0"/>
              <a:buChar char="•"/>
            </a:pPr>
            <a:r>
              <a:rPr lang="en-US" sz="3200" dirty="0" smtClean="0"/>
              <a:t>Sustainability Design</a:t>
            </a:r>
          </a:p>
          <a:p>
            <a:pPr marL="342900" indent="-342900" algn="l">
              <a:buFont typeface="Arial" panose="020B0604020202020204" pitchFamily="34" charset="0"/>
              <a:buChar char="•"/>
            </a:pPr>
            <a:r>
              <a:rPr lang="en-US" sz="3200" dirty="0" smtClean="0"/>
              <a:t>Student engagement and activities</a:t>
            </a:r>
          </a:p>
          <a:p>
            <a:pPr marL="342900" indent="-342900" algn="l">
              <a:buFont typeface="Arial" panose="020B0604020202020204" pitchFamily="34" charset="0"/>
              <a:buChar char="•"/>
            </a:pPr>
            <a:r>
              <a:rPr lang="en-US" sz="3200" dirty="0" smtClean="0"/>
              <a:t>Public engagement and services</a:t>
            </a:r>
          </a:p>
          <a:p>
            <a:pPr marL="342900" indent="-342900" algn="l">
              <a:buFont typeface="Arial" panose="020B0604020202020204" pitchFamily="34" charset="0"/>
              <a:buChar char="•"/>
            </a:pPr>
            <a:endParaRPr lang="en-US" sz="3200" dirty="0"/>
          </a:p>
        </p:txBody>
      </p:sp>
    </p:spTree>
    <p:extLst>
      <p:ext uri="{BB962C8B-B14F-4D97-AF65-F5344CB8AC3E}">
        <p14:creationId xmlns:p14="http://schemas.microsoft.com/office/powerpoint/2010/main" val="4266412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3" name="Picture 5" descr="Global LP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78632"/>
            <a:ext cx="7430041" cy="45641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38200" y="533400"/>
            <a:ext cx="6858000" cy="584775"/>
          </a:xfrm>
          <a:prstGeom prst="rect">
            <a:avLst/>
          </a:prstGeom>
          <a:noFill/>
        </p:spPr>
        <p:txBody>
          <a:bodyPr wrap="square" rtlCol="0">
            <a:spAutoFit/>
          </a:bodyPr>
          <a:lstStyle/>
          <a:p>
            <a:pPr algn="ctr"/>
            <a:r>
              <a:rPr lang="de-DE" altLang="zh-CN" sz="3200" dirty="0" smtClean="0"/>
              <a:t>Living Planet Index (LPI)</a:t>
            </a:r>
            <a:endParaRPr lang="zh-CN" altLang="en-US" sz="3200" dirty="0"/>
          </a:p>
        </p:txBody>
      </p:sp>
      <p:sp>
        <p:nvSpPr>
          <p:cNvPr id="3" name="TextBox 2"/>
          <p:cNvSpPr txBox="1"/>
          <p:nvPr/>
        </p:nvSpPr>
        <p:spPr>
          <a:xfrm>
            <a:off x="838200" y="1216967"/>
            <a:ext cx="7848600" cy="461665"/>
          </a:xfrm>
          <a:prstGeom prst="rect">
            <a:avLst/>
          </a:prstGeom>
          <a:noFill/>
        </p:spPr>
        <p:txBody>
          <a:bodyPr wrap="square" rtlCol="0">
            <a:spAutoFit/>
          </a:bodyPr>
          <a:lstStyle/>
          <a:p>
            <a:pPr algn="l"/>
            <a:r>
              <a:rPr lang="en-US" altLang="zh-CN" dirty="0" smtClean="0"/>
              <a:t>The </a:t>
            </a:r>
            <a:r>
              <a:rPr lang="en-US" altLang="zh-CN" dirty="0"/>
              <a:t>global LPI </a:t>
            </a:r>
            <a:r>
              <a:rPr lang="en-US" altLang="zh-CN" dirty="0" smtClean="0"/>
              <a:t>shows </a:t>
            </a:r>
            <a:r>
              <a:rPr lang="en-US" altLang="zh-CN" dirty="0"/>
              <a:t>a 52% decline between 1970 and 2010. </a:t>
            </a:r>
            <a:endParaRPr lang="zh-CN" altLang="en-US" dirty="0"/>
          </a:p>
        </p:txBody>
      </p:sp>
      <p:pic>
        <p:nvPicPr>
          <p:cNvPr id="22535" name="Picture 7" descr="Wwf_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533400"/>
            <a:ext cx="819150" cy="6572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62000"/>
            <a:ext cx="7010400" cy="584775"/>
          </a:xfrm>
          <a:prstGeom prst="rect">
            <a:avLst/>
          </a:prstGeom>
          <a:noFill/>
        </p:spPr>
        <p:txBody>
          <a:bodyPr wrap="square" rtlCol="0">
            <a:spAutoFit/>
          </a:bodyPr>
          <a:lstStyle/>
          <a:p>
            <a:pPr algn="l"/>
            <a:r>
              <a:rPr lang="en-US" sz="3200" b="1" dirty="0" smtClean="0"/>
              <a:t>| Sustainability learning and degree</a:t>
            </a:r>
            <a:endParaRPr lang="en-US" sz="3200" b="1" dirty="0"/>
          </a:p>
        </p:txBody>
      </p:sp>
      <p:sp>
        <p:nvSpPr>
          <p:cNvPr id="3" name="TextBox 2"/>
          <p:cNvSpPr txBox="1"/>
          <p:nvPr/>
        </p:nvSpPr>
        <p:spPr>
          <a:xfrm>
            <a:off x="838200" y="1905000"/>
            <a:ext cx="7391400" cy="2554545"/>
          </a:xfrm>
          <a:prstGeom prst="rect">
            <a:avLst/>
          </a:prstGeom>
          <a:noFill/>
        </p:spPr>
        <p:txBody>
          <a:bodyPr wrap="square" rtlCol="0">
            <a:spAutoFit/>
          </a:bodyPr>
          <a:lstStyle/>
          <a:p>
            <a:pPr marL="457200" indent="-457200" algn="l">
              <a:buFont typeface="Arial" panose="020B0604020202020204" pitchFamily="34" charset="0"/>
              <a:buChar char="•"/>
            </a:pPr>
            <a:r>
              <a:rPr lang="en-US" sz="3200" dirty="0" smtClean="0"/>
              <a:t>More experiential and action learning </a:t>
            </a:r>
          </a:p>
          <a:p>
            <a:pPr marL="457200" indent="-457200" algn="l">
              <a:buFont typeface="Arial" panose="020B0604020202020204" pitchFamily="34" charset="0"/>
              <a:buChar char="•"/>
            </a:pPr>
            <a:r>
              <a:rPr lang="en-US" sz="3200" dirty="0" smtClean="0"/>
              <a:t>Make differentiation and niche</a:t>
            </a:r>
          </a:p>
          <a:p>
            <a:pPr marL="457200" indent="-457200" algn="l">
              <a:buFont typeface="Arial" panose="020B0604020202020204" pitchFamily="34" charset="0"/>
              <a:buChar char="•"/>
            </a:pPr>
            <a:r>
              <a:rPr lang="en-US" sz="3200" dirty="0" smtClean="0"/>
              <a:t>Interdisciplinary collaboration</a:t>
            </a:r>
          </a:p>
          <a:p>
            <a:pPr marL="457200" indent="-457200" algn="l">
              <a:buFont typeface="Arial" panose="020B0604020202020204" pitchFamily="34" charset="0"/>
              <a:buChar char="•"/>
            </a:pPr>
            <a:r>
              <a:rPr lang="en-US" sz="3200" dirty="0" smtClean="0"/>
              <a:t>Joint program (degree)</a:t>
            </a:r>
          </a:p>
          <a:p>
            <a:pPr marL="457200" indent="-457200" algn="l">
              <a:buFont typeface="Arial" panose="020B0604020202020204" pitchFamily="34" charset="0"/>
              <a:buChar char="•"/>
            </a:pPr>
            <a:endParaRPr lang="en-US" sz="3200" dirty="0"/>
          </a:p>
        </p:txBody>
      </p:sp>
    </p:spTree>
    <p:extLst>
      <p:ext uri="{BB962C8B-B14F-4D97-AF65-F5344CB8AC3E}">
        <p14:creationId xmlns:p14="http://schemas.microsoft.com/office/powerpoint/2010/main" val="3107588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80069"/>
            <a:ext cx="8077200" cy="584775"/>
          </a:xfrm>
          <a:prstGeom prst="rect">
            <a:avLst/>
          </a:prstGeom>
          <a:noFill/>
        </p:spPr>
        <p:txBody>
          <a:bodyPr wrap="square" rtlCol="0">
            <a:spAutoFit/>
          </a:bodyPr>
          <a:lstStyle/>
          <a:p>
            <a:pPr algn="l"/>
            <a:r>
              <a:rPr lang="en-US" sz="3200" b="1" dirty="0" smtClean="0"/>
              <a:t>| Sustainability Research</a:t>
            </a:r>
          </a:p>
        </p:txBody>
      </p:sp>
      <p:sp>
        <p:nvSpPr>
          <p:cNvPr id="3" name="TextBox 2"/>
          <p:cNvSpPr txBox="1"/>
          <p:nvPr/>
        </p:nvSpPr>
        <p:spPr>
          <a:xfrm>
            <a:off x="457200" y="1676400"/>
            <a:ext cx="7620000" cy="2062103"/>
          </a:xfrm>
          <a:prstGeom prst="rect">
            <a:avLst/>
          </a:prstGeom>
          <a:noFill/>
        </p:spPr>
        <p:txBody>
          <a:bodyPr wrap="square" rtlCol="0">
            <a:spAutoFit/>
          </a:bodyPr>
          <a:lstStyle/>
          <a:p>
            <a:pPr marL="342900" indent="-342900" algn="l">
              <a:buFont typeface="Arial" panose="020B0604020202020204" pitchFamily="34" charset="0"/>
              <a:buChar char="•"/>
            </a:pPr>
            <a:r>
              <a:rPr lang="en-US" sz="3200" dirty="0"/>
              <a:t>Sustainability School</a:t>
            </a:r>
          </a:p>
          <a:p>
            <a:pPr marL="342900" indent="-342900" algn="l">
              <a:buFont typeface="Arial" panose="020B0604020202020204" pitchFamily="34" charset="0"/>
              <a:buChar char="•"/>
            </a:pPr>
            <a:r>
              <a:rPr lang="en-US" sz="3200" dirty="0" smtClean="0"/>
              <a:t>Transdisciplinary Centre </a:t>
            </a:r>
            <a:endParaRPr lang="en-US" sz="3200" dirty="0"/>
          </a:p>
          <a:p>
            <a:pPr marL="342900" indent="-342900" algn="l">
              <a:buFont typeface="Arial" panose="020B0604020202020204" pitchFamily="34" charset="0"/>
              <a:buChar char="•"/>
            </a:pPr>
            <a:r>
              <a:rPr lang="en-US" sz="3200" dirty="0" smtClean="0"/>
              <a:t>Green Seed RDF</a:t>
            </a:r>
          </a:p>
          <a:p>
            <a:pPr marL="342900" indent="-342900" algn="l">
              <a:buFont typeface="Arial" panose="020B0604020202020204" pitchFamily="34" charset="0"/>
              <a:buChar char="•"/>
            </a:pPr>
            <a:r>
              <a:rPr lang="en-US" sz="3200" dirty="0" smtClean="0"/>
              <a:t>Green Seed SURF</a:t>
            </a:r>
            <a:endParaRPr lang="en-US" sz="3200" dirty="0"/>
          </a:p>
        </p:txBody>
      </p:sp>
    </p:spTree>
    <p:extLst>
      <p:ext uri="{BB962C8B-B14F-4D97-AF65-F5344CB8AC3E}">
        <p14:creationId xmlns:p14="http://schemas.microsoft.com/office/powerpoint/2010/main" val="4004726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838200"/>
            <a:ext cx="7315200" cy="584775"/>
          </a:xfrm>
          <a:prstGeom prst="rect">
            <a:avLst/>
          </a:prstGeom>
          <a:noFill/>
        </p:spPr>
        <p:txBody>
          <a:bodyPr wrap="square" rtlCol="0">
            <a:spAutoFit/>
          </a:bodyPr>
          <a:lstStyle/>
          <a:p>
            <a:pPr algn="l"/>
            <a:r>
              <a:rPr lang="en-US" sz="3200" b="1" dirty="0" smtClean="0"/>
              <a:t>| Sustainability training </a:t>
            </a:r>
            <a:endParaRPr lang="en-US" sz="3200" b="1" dirty="0"/>
          </a:p>
        </p:txBody>
      </p:sp>
      <p:sp>
        <p:nvSpPr>
          <p:cNvPr id="3" name="TextBox 2"/>
          <p:cNvSpPr txBox="1"/>
          <p:nvPr/>
        </p:nvSpPr>
        <p:spPr>
          <a:xfrm>
            <a:off x="762000" y="1828800"/>
            <a:ext cx="7315200" cy="2062103"/>
          </a:xfrm>
          <a:prstGeom prst="rect">
            <a:avLst/>
          </a:prstGeom>
          <a:noFill/>
        </p:spPr>
        <p:txBody>
          <a:bodyPr wrap="square" rtlCol="0">
            <a:spAutoFit/>
          </a:bodyPr>
          <a:lstStyle/>
          <a:p>
            <a:pPr marL="342900" indent="-342900" algn="l">
              <a:buFont typeface="Arial" panose="020B0604020202020204" pitchFamily="34" charset="0"/>
              <a:buChar char="•"/>
            </a:pPr>
            <a:r>
              <a:rPr lang="en-US" sz="3200" dirty="0"/>
              <a:t>Summer </a:t>
            </a:r>
            <a:r>
              <a:rPr lang="en-US" sz="3200" dirty="0" smtClean="0"/>
              <a:t>School</a:t>
            </a:r>
          </a:p>
          <a:p>
            <a:pPr marL="342900" indent="-342900" algn="l">
              <a:buFont typeface="Arial" panose="020B0604020202020204" pitchFamily="34" charset="0"/>
              <a:buChar char="•"/>
            </a:pPr>
            <a:r>
              <a:rPr lang="en-US" sz="3200" dirty="0" smtClean="0"/>
              <a:t>Business partners</a:t>
            </a:r>
          </a:p>
          <a:p>
            <a:pPr marL="342900" indent="-342900" algn="l">
              <a:buFont typeface="Arial" panose="020B0604020202020204" pitchFamily="34" charset="0"/>
              <a:buChar char="•"/>
            </a:pPr>
            <a:r>
              <a:rPr lang="en-US" sz="3200" dirty="0" smtClean="0"/>
              <a:t>Government bodies</a:t>
            </a:r>
          </a:p>
          <a:p>
            <a:pPr marL="342900" indent="-342900" algn="l">
              <a:buFont typeface="Arial" panose="020B0604020202020204" pitchFamily="34" charset="0"/>
              <a:buChar char="•"/>
            </a:pPr>
            <a:r>
              <a:rPr lang="en-US" sz="3200" dirty="0" smtClean="0"/>
              <a:t>Social organizations</a:t>
            </a:r>
            <a:endParaRPr lang="en-US" sz="3200" dirty="0"/>
          </a:p>
        </p:txBody>
      </p:sp>
    </p:spTree>
    <p:extLst>
      <p:ext uri="{BB962C8B-B14F-4D97-AF65-F5344CB8AC3E}">
        <p14:creationId xmlns:p14="http://schemas.microsoft.com/office/powerpoint/2010/main" val="2504095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2209800"/>
            <a:ext cx="7620000" cy="3539430"/>
          </a:xfrm>
          <a:prstGeom prst="rect">
            <a:avLst/>
          </a:prstGeom>
          <a:solidFill>
            <a:schemeClr val="bg1"/>
          </a:solidFill>
        </p:spPr>
        <p:txBody>
          <a:bodyPr wrap="square" rtlCol="0">
            <a:spAutoFit/>
          </a:bodyPr>
          <a:lstStyle/>
          <a:p>
            <a:pPr marL="342900" indent="-342900" algn="l">
              <a:buFont typeface="Arial" panose="020B0604020202020204" pitchFamily="34" charset="0"/>
              <a:buChar char="•"/>
            </a:pPr>
            <a:r>
              <a:rPr lang="en-US" sz="3200" dirty="0" smtClean="0"/>
              <a:t>UN PRME</a:t>
            </a:r>
          </a:p>
          <a:p>
            <a:pPr marL="342900" indent="-342900" algn="l">
              <a:buFont typeface="Arial" panose="020B0604020202020204" pitchFamily="34" charset="0"/>
              <a:buChar char="•"/>
            </a:pPr>
            <a:r>
              <a:rPr lang="en-US" sz="3200" dirty="0" smtClean="0"/>
              <a:t>International Sustainable Campus Network</a:t>
            </a:r>
          </a:p>
          <a:p>
            <a:pPr marL="342900" indent="-342900" algn="l">
              <a:buFont typeface="Arial" panose="020B0604020202020204" pitchFamily="34" charset="0"/>
              <a:buChar char="•"/>
            </a:pPr>
            <a:r>
              <a:rPr lang="en-US" sz="3200" dirty="0" smtClean="0"/>
              <a:t>The Association for the Advancement of Sustainability in Higher Education </a:t>
            </a:r>
          </a:p>
          <a:p>
            <a:pPr marL="342900" indent="-342900" algn="l">
              <a:buFont typeface="Arial" panose="020B0604020202020204" pitchFamily="34" charset="0"/>
              <a:buChar char="•"/>
            </a:pPr>
            <a:r>
              <a:rPr lang="en-US" sz="3200" dirty="0"/>
              <a:t>University Sustainability Alliance</a:t>
            </a:r>
          </a:p>
          <a:p>
            <a:pPr marL="342900" indent="-342900" algn="l">
              <a:buFont typeface="Arial" panose="020B0604020202020204" pitchFamily="34" charset="0"/>
              <a:buChar char="•"/>
            </a:pPr>
            <a:r>
              <a:rPr lang="en-US" sz="3200" dirty="0" smtClean="0"/>
              <a:t>The Sustainability Consortium</a:t>
            </a:r>
          </a:p>
          <a:p>
            <a:pPr marL="342900" indent="-342900" algn="l">
              <a:buFont typeface="Arial" panose="020B0604020202020204" pitchFamily="34" charset="0"/>
              <a:buChar char="•"/>
            </a:pPr>
            <a:endParaRPr lang="en-US" sz="3200" dirty="0"/>
          </a:p>
        </p:txBody>
      </p:sp>
      <p:sp>
        <p:nvSpPr>
          <p:cNvPr id="3" name="TextBox 2"/>
          <p:cNvSpPr txBox="1"/>
          <p:nvPr/>
        </p:nvSpPr>
        <p:spPr>
          <a:xfrm>
            <a:off x="762000" y="838200"/>
            <a:ext cx="7315200" cy="584775"/>
          </a:xfrm>
          <a:prstGeom prst="rect">
            <a:avLst/>
          </a:prstGeom>
          <a:noFill/>
        </p:spPr>
        <p:txBody>
          <a:bodyPr wrap="square" rtlCol="0">
            <a:spAutoFit/>
          </a:bodyPr>
          <a:lstStyle/>
          <a:p>
            <a:pPr algn="l"/>
            <a:r>
              <a:rPr lang="en-US" sz="3200" b="1" dirty="0" smtClean="0"/>
              <a:t>| Sustainability networking</a:t>
            </a:r>
            <a:endParaRPr lang="en-US" sz="3200" b="1" dirty="0"/>
          </a:p>
        </p:txBody>
      </p:sp>
    </p:spTree>
    <p:extLst>
      <p:ext uri="{BB962C8B-B14F-4D97-AF65-F5344CB8AC3E}">
        <p14:creationId xmlns:p14="http://schemas.microsoft.com/office/powerpoint/2010/main" val="4060552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2"/>
          <p:cNvSpPr>
            <a:spLocks noChangeArrowheads="1"/>
          </p:cNvSpPr>
          <p:nvPr/>
        </p:nvSpPr>
        <p:spPr bwMode="auto">
          <a:xfrm>
            <a:off x="6950981" y="2088262"/>
            <a:ext cx="2098675" cy="2087563"/>
          </a:xfrm>
          <a:prstGeom prst="ellipse">
            <a:avLst/>
          </a:prstGeom>
          <a:solidFill>
            <a:schemeClr val="accent5">
              <a:lumMod val="60000"/>
              <a:lumOff val="40000"/>
            </a:schemeClr>
          </a:solidFill>
          <a:ln>
            <a:noFill/>
          </a:ln>
          <a:effectLst/>
        </p:spPr>
        <p:txBody>
          <a:bodyPr anchor="ctr"/>
          <a:lstStyle/>
          <a:p>
            <a:pPr algn="ctr">
              <a:buClr>
                <a:schemeClr val="bg2"/>
              </a:buClr>
              <a:defRPr/>
            </a:pPr>
            <a:r>
              <a:rPr lang="en-US" altLang="en-US" sz="2800" b="1" dirty="0"/>
              <a:t>Think broadly about </a:t>
            </a:r>
            <a:r>
              <a:rPr lang="en-US" altLang="en-US" sz="2800" b="1" dirty="0">
                <a:solidFill>
                  <a:srgbClr val="FF0000"/>
                </a:solidFill>
              </a:rPr>
              <a:t>Value</a:t>
            </a:r>
          </a:p>
        </p:txBody>
      </p:sp>
      <p:sp>
        <p:nvSpPr>
          <p:cNvPr id="138245" name="Line 6"/>
          <p:cNvSpPr>
            <a:spLocks noChangeShapeType="1"/>
          </p:cNvSpPr>
          <p:nvPr/>
        </p:nvSpPr>
        <p:spPr bwMode="auto">
          <a:xfrm>
            <a:off x="5849256" y="1697616"/>
            <a:ext cx="1219200" cy="639763"/>
          </a:xfrm>
          <a:prstGeom prst="line">
            <a:avLst/>
          </a:prstGeom>
          <a:noFill/>
          <a:ln w="22225">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8246" name="Line 7"/>
          <p:cNvSpPr>
            <a:spLocks noChangeShapeType="1"/>
          </p:cNvSpPr>
          <p:nvPr/>
        </p:nvSpPr>
        <p:spPr bwMode="auto">
          <a:xfrm flipV="1">
            <a:off x="5994399" y="4110737"/>
            <a:ext cx="1117600" cy="700087"/>
          </a:xfrm>
          <a:prstGeom prst="line">
            <a:avLst/>
          </a:prstGeom>
          <a:noFill/>
          <a:ln w="22225">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8247" name="Line 8"/>
          <p:cNvSpPr>
            <a:spLocks noChangeShapeType="1"/>
          </p:cNvSpPr>
          <p:nvPr/>
        </p:nvSpPr>
        <p:spPr bwMode="auto">
          <a:xfrm flipV="1">
            <a:off x="5849256" y="3124786"/>
            <a:ext cx="965200" cy="0"/>
          </a:xfrm>
          <a:prstGeom prst="line">
            <a:avLst/>
          </a:prstGeom>
          <a:noFill/>
          <a:ln w="22225">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8248" name="Line 9"/>
          <p:cNvSpPr>
            <a:spLocks noChangeShapeType="1"/>
          </p:cNvSpPr>
          <p:nvPr/>
        </p:nvSpPr>
        <p:spPr bwMode="auto">
          <a:xfrm>
            <a:off x="1124856" y="2714184"/>
            <a:ext cx="1447800"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sp>
        <p:nvSpPr>
          <p:cNvPr id="138249" name="Line 10"/>
          <p:cNvSpPr>
            <a:spLocks noChangeShapeType="1"/>
          </p:cNvSpPr>
          <p:nvPr/>
        </p:nvSpPr>
        <p:spPr bwMode="auto">
          <a:xfrm>
            <a:off x="1124856" y="3720659"/>
            <a:ext cx="1447800"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zh-CN" altLang="en-US"/>
          </a:p>
        </p:txBody>
      </p:sp>
      <p:pic>
        <p:nvPicPr>
          <p:cNvPr id="138250" name="Picture 11" descr="boy drinking w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70" y="1297457"/>
            <a:ext cx="2438400" cy="150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51" name="Picture 12" descr="ca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95" y="2694687"/>
            <a:ext cx="2428875"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3"/>
          <p:cNvSpPr txBox="1">
            <a:spLocks noChangeArrowheads="1"/>
          </p:cNvSpPr>
          <p:nvPr/>
        </p:nvSpPr>
        <p:spPr>
          <a:xfrm>
            <a:off x="2510970" y="1297577"/>
            <a:ext cx="3719286" cy="4541154"/>
          </a:xfrm>
          <a:prstGeom prst="rect">
            <a:avLst/>
          </a:prstGeom>
          <a:noFill/>
          <a:ln/>
        </p:spPr>
        <p:txBody>
          <a:bodyPr lIns="0" tIns="0" rIns="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28600" indent="-228600">
              <a:lnSpc>
                <a:spcPct val="90000"/>
              </a:lnSpc>
              <a:buClr>
                <a:schemeClr val="bg1"/>
              </a:buClr>
              <a:defRPr/>
            </a:pPr>
            <a:r>
              <a:rPr lang="en-US" altLang="en-US" sz="2800" kern="0" dirty="0" smtClean="0"/>
              <a:t>Think broadly about issues and impacts </a:t>
            </a:r>
          </a:p>
          <a:p>
            <a:pPr marL="228600" indent="-228600">
              <a:lnSpc>
                <a:spcPct val="80000"/>
              </a:lnSpc>
              <a:buClr>
                <a:schemeClr val="bg1"/>
              </a:buClr>
              <a:defRPr/>
            </a:pPr>
            <a:endParaRPr lang="en-US" altLang="en-US" sz="2800" kern="0" dirty="0" smtClean="0"/>
          </a:p>
          <a:p>
            <a:pPr marL="228600" indent="-228600">
              <a:lnSpc>
                <a:spcPct val="90000"/>
              </a:lnSpc>
              <a:buClr>
                <a:schemeClr val="bg1"/>
              </a:buClr>
              <a:defRPr/>
            </a:pPr>
            <a:r>
              <a:rPr lang="en-US" altLang="en-US" sz="2800" kern="0" dirty="0" smtClean="0"/>
              <a:t>Engage and partner </a:t>
            </a:r>
            <a:br>
              <a:rPr lang="en-US" altLang="en-US" sz="2800" kern="0" dirty="0" smtClean="0"/>
            </a:br>
            <a:r>
              <a:rPr lang="en-US" altLang="en-US" sz="2800" kern="0" dirty="0" smtClean="0"/>
              <a:t>with stakeholders </a:t>
            </a:r>
          </a:p>
          <a:p>
            <a:pPr marL="228600" indent="-228600">
              <a:lnSpc>
                <a:spcPct val="50000"/>
              </a:lnSpc>
              <a:buClr>
                <a:schemeClr val="bg1"/>
              </a:buClr>
              <a:defRPr/>
            </a:pPr>
            <a:endParaRPr lang="en-US" altLang="en-US" sz="2800" kern="0" dirty="0" smtClean="0"/>
          </a:p>
          <a:p>
            <a:pPr marL="228600" indent="-228600">
              <a:lnSpc>
                <a:spcPct val="50000"/>
              </a:lnSpc>
              <a:buClr>
                <a:schemeClr val="bg1"/>
              </a:buClr>
              <a:defRPr/>
            </a:pPr>
            <a:endParaRPr lang="en-US" altLang="en-US" sz="2800" kern="0" dirty="0" smtClean="0"/>
          </a:p>
          <a:p>
            <a:pPr marL="228600" indent="-228600">
              <a:lnSpc>
                <a:spcPct val="90000"/>
              </a:lnSpc>
              <a:buClr>
                <a:schemeClr val="bg1"/>
              </a:buClr>
              <a:defRPr/>
            </a:pPr>
            <a:r>
              <a:rPr lang="en-US" altLang="en-US" sz="2800" kern="0" dirty="0" smtClean="0"/>
              <a:t>Make connections </a:t>
            </a:r>
            <a:br>
              <a:rPr lang="en-US" altLang="en-US" sz="2800" kern="0" dirty="0" smtClean="0"/>
            </a:br>
            <a:r>
              <a:rPr lang="en-US" altLang="en-US" sz="2800" kern="0" dirty="0" smtClean="0"/>
              <a:t>&amp; integrate sustainability </a:t>
            </a:r>
            <a:br>
              <a:rPr lang="en-US" altLang="en-US" sz="2800" kern="0" dirty="0" smtClean="0"/>
            </a:br>
            <a:r>
              <a:rPr lang="en-US" altLang="en-US" sz="2800" kern="0" dirty="0" smtClean="0"/>
              <a:t>within and across disciplines</a:t>
            </a:r>
            <a:endParaRPr lang="en-US" altLang="en-US" sz="2800" kern="0" dirty="0"/>
          </a:p>
        </p:txBody>
      </p:sp>
      <p:pic>
        <p:nvPicPr>
          <p:cNvPr id="138253" name="Picture 14" descr="plan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95" y="4110737"/>
            <a:ext cx="2428875"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00" y="5181600"/>
            <a:ext cx="3810000" cy="923330"/>
          </a:xfrm>
          <a:prstGeom prst="rect">
            <a:avLst/>
          </a:prstGeom>
          <a:noFill/>
        </p:spPr>
        <p:txBody>
          <a:bodyPr wrap="square" rtlCol="0">
            <a:spAutoFit/>
          </a:bodyPr>
          <a:lstStyle/>
          <a:p>
            <a:pPr algn="ctr"/>
            <a:r>
              <a:rPr lang="zh-CN" altLang="en-US" dirty="0" smtClean="0"/>
              <a:t>曹瑄玮</a:t>
            </a:r>
            <a:endParaRPr lang="en-US" altLang="zh-CN" dirty="0" smtClean="0"/>
          </a:p>
          <a:p>
            <a:pPr algn="ctr"/>
            <a:r>
              <a:rPr lang="en-US" altLang="zh-CN" dirty="0" smtClean="0"/>
              <a:t>Xuanwei Cao</a:t>
            </a:r>
          </a:p>
          <a:p>
            <a:pPr algn="ctr"/>
            <a:r>
              <a:rPr lang="en-US" altLang="zh-CN" dirty="0">
                <a:hlinkClick r:id="rId2"/>
              </a:rPr>
              <a:t>x</a:t>
            </a:r>
            <a:r>
              <a:rPr lang="en-US" altLang="zh-CN" dirty="0" smtClean="0">
                <a:hlinkClick r:id="rId2"/>
              </a:rPr>
              <a:t>uanwei.cao@xjtlu.edu.cn</a:t>
            </a:r>
            <a:r>
              <a:rPr lang="en-US" altLang="zh-CN" dirty="0" smtClean="0"/>
              <a:t> </a:t>
            </a:r>
            <a:endParaRPr lang="zh-CN" altLang="en-US" dirty="0"/>
          </a:p>
        </p:txBody>
      </p:sp>
    </p:spTree>
    <p:extLst>
      <p:ext uri="{BB962C8B-B14F-4D97-AF65-F5344CB8AC3E}">
        <p14:creationId xmlns:p14="http://schemas.microsoft.com/office/powerpoint/2010/main" val="41092663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00" y="1143000"/>
            <a:ext cx="9118600" cy="405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143000"/>
            <a:ext cx="8464550" cy="493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3"/>
          <p:cNvSpPr txBox="1">
            <a:spLocks noChangeArrowheads="1"/>
          </p:cNvSpPr>
          <p:nvPr/>
        </p:nvSpPr>
        <p:spPr bwMode="auto">
          <a:xfrm>
            <a:off x="546100" y="381000"/>
            <a:ext cx="77851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en-US" sz="3600" dirty="0"/>
              <a:t>Climate change and Global warming</a:t>
            </a:r>
          </a:p>
        </p:txBody>
      </p:sp>
      <p:sp>
        <p:nvSpPr>
          <p:cNvPr id="24581" name="TextBox 4"/>
          <p:cNvSpPr txBox="1">
            <a:spLocks noChangeArrowheads="1"/>
          </p:cNvSpPr>
          <p:nvPr/>
        </p:nvSpPr>
        <p:spPr bwMode="auto">
          <a:xfrm>
            <a:off x="3581400" y="6110363"/>
            <a:ext cx="17145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har char="•"/>
              <a:defRPr sz="3200">
                <a:solidFill>
                  <a:schemeClr val="tx1"/>
                </a:solidFill>
                <a:latin typeface="Times New Roman" pitchFamily="18" charset="0"/>
              </a:defRPr>
            </a:lvl1pPr>
            <a:lvl2pPr marL="742950" indent="-285750" algn="l" eaLnBrk="0" hangingPunct="0">
              <a:spcBef>
                <a:spcPct val="20000"/>
              </a:spcBef>
              <a:buChar char="–"/>
              <a:defRPr sz="2800">
                <a:solidFill>
                  <a:schemeClr val="tx1"/>
                </a:solidFill>
                <a:latin typeface="Times New Roman" pitchFamily="18" charset="0"/>
              </a:defRPr>
            </a:lvl2pPr>
            <a:lvl3pPr marL="1143000" indent="-228600" algn="l" eaLnBrk="0" hangingPunct="0">
              <a:spcBef>
                <a:spcPct val="20000"/>
              </a:spcBef>
              <a:buChar char="•"/>
              <a:defRPr sz="2400">
                <a:solidFill>
                  <a:schemeClr val="tx1"/>
                </a:solidFill>
                <a:latin typeface="Times New Roman" pitchFamily="18" charset="0"/>
              </a:defRPr>
            </a:lvl3pPr>
            <a:lvl4pPr marL="1600200" indent="-228600" algn="l" eaLnBrk="0" hangingPunct="0">
              <a:spcBef>
                <a:spcPct val="20000"/>
              </a:spcBef>
              <a:buChar char="–"/>
              <a:defRPr sz="2000">
                <a:solidFill>
                  <a:schemeClr val="tx1"/>
                </a:solidFill>
                <a:latin typeface="Times New Roman" pitchFamily="18" charset="0"/>
              </a:defRPr>
            </a:lvl4pPr>
            <a:lvl5pPr marL="2057400" indent="-228600" algn="l"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n-US" altLang="en-US" sz="1400" dirty="0"/>
              <a:t>Source: NASA, 2014</a:t>
            </a:r>
          </a:p>
        </p:txBody>
      </p:sp>
      <p:pic>
        <p:nvPicPr>
          <p:cNvPr id="24583" name="Picture 7" descr="http://cn.bing.com/th?id=OIP.M807d76240fce74377cb89e72c43804e5H0&amp;w=120&amp;h=100&amp;c=7&amp;rs=1&amp;qlt=90&amp;pid=3.1&amp;rm=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3533" y="397668"/>
            <a:ext cx="755333" cy="6294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5"/>
          <p:cNvSpPr txBox="1">
            <a:spLocks/>
          </p:cNvSpPr>
          <p:nvPr/>
        </p:nvSpPr>
        <p:spPr bwMode="auto">
          <a:xfrm>
            <a:off x="0" y="5203825"/>
            <a:ext cx="89725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47688" indent="-411163"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ctr">
              <a:spcBef>
                <a:spcPct val="20000"/>
              </a:spcBef>
              <a:buClr>
                <a:srgbClr val="F9F9F9"/>
              </a:buClr>
              <a:buSzPct val="65000"/>
              <a:buFont typeface="Wingdings 2" pitchFamily="18" charset="2"/>
              <a:buNone/>
            </a:pPr>
            <a:r>
              <a:rPr lang="en-US" altLang="zh-CN" sz="2800" dirty="0">
                <a:ea typeface="宋体" pitchFamily="2" charset="-122"/>
                <a:cs typeface="Times New Roman" pitchFamily="18" charset="0"/>
              </a:rPr>
              <a:t>	Scientists call event </a:t>
            </a:r>
            <a:r>
              <a:rPr lang="en-US" altLang="zh-CN" sz="2800" b="1" dirty="0">
                <a:solidFill>
                  <a:srgbClr val="FF0000"/>
                </a:solidFill>
                <a:ea typeface="宋体" pitchFamily="2" charset="-122"/>
                <a:cs typeface="Times New Roman" pitchFamily="18" charset="0"/>
              </a:rPr>
              <a:t>“tipping point" </a:t>
            </a:r>
            <a:r>
              <a:rPr lang="en-US" altLang="zh-CN" sz="2800" dirty="0">
                <a:ea typeface="宋体" pitchFamily="2" charset="-122"/>
                <a:cs typeface="Times New Roman" pitchFamily="18" charset="0"/>
              </a:rPr>
              <a:t>in global </a:t>
            </a:r>
            <a:r>
              <a:rPr lang="en-US" altLang="zh-CN" sz="2800" dirty="0" smtClean="0">
                <a:ea typeface="宋体" pitchFamily="2" charset="-122"/>
                <a:cs typeface="Times New Roman" pitchFamily="18" charset="0"/>
              </a:rPr>
              <a:t>warming</a:t>
            </a:r>
          </a:p>
          <a:p>
            <a:pPr>
              <a:spcBef>
                <a:spcPct val="20000"/>
              </a:spcBef>
              <a:buClr>
                <a:srgbClr val="F9F9F9"/>
              </a:buClr>
              <a:buSzPct val="65000"/>
              <a:buFont typeface="Wingdings 2" pitchFamily="18" charset="2"/>
              <a:buNone/>
            </a:pPr>
            <a:r>
              <a:rPr lang="en-US" altLang="zh-CN" sz="1800" dirty="0" smtClean="0">
                <a:ea typeface="宋体" pitchFamily="2" charset="-122"/>
                <a:cs typeface="Times New Roman" pitchFamily="18" charset="0"/>
              </a:rPr>
              <a:t>  </a:t>
            </a:r>
            <a:r>
              <a:rPr lang="en-US" altLang="zh-CN" sz="2000" dirty="0">
                <a:ea typeface="宋体" pitchFamily="2" charset="-122"/>
                <a:cs typeface="Times New Roman" pitchFamily="18" charset="0"/>
              </a:rPr>
              <a:t>-</a:t>
            </a:r>
            <a:r>
              <a:rPr lang="en-US" altLang="zh-CN" sz="1600" i="1" dirty="0">
                <a:ea typeface="宋体" pitchFamily="2" charset="-122"/>
                <a:cs typeface="Times New Roman" pitchFamily="18" charset="0"/>
              </a:rPr>
              <a:t>National Sea Ice and Data Center </a:t>
            </a:r>
            <a:r>
              <a:rPr lang="en-US" altLang="zh-CN" sz="1600" dirty="0">
                <a:ea typeface="宋体" pitchFamily="2" charset="-122"/>
                <a:cs typeface="Times New Roman" pitchFamily="18" charset="0"/>
              </a:rPr>
              <a:t>(09/16/12)</a:t>
            </a:r>
            <a:endParaRPr lang="en-US" altLang="zh-CN" sz="3200" dirty="0">
              <a:ea typeface="宋体" pitchFamily="2" charset="-122"/>
              <a:cs typeface="Times New Roman" pitchFamily="18" charset="0"/>
            </a:endParaRPr>
          </a:p>
        </p:txBody>
      </p:sp>
      <p:pic>
        <p:nvPicPr>
          <p:cNvPr id="2765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799" y="349250"/>
            <a:ext cx="7191375" cy="485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467600" y="4852988"/>
            <a:ext cx="1766888" cy="277812"/>
          </a:xfrm>
          <a:prstGeom prst="rect">
            <a:avLst/>
          </a:prstGeom>
          <a:noFill/>
        </p:spPr>
        <p:txBody>
          <a:bodyPr>
            <a:spAutoFit/>
          </a:bodyPr>
          <a:lstStyle/>
          <a:p>
            <a:pPr algn="ctr">
              <a:defRPr/>
            </a:pPr>
            <a:r>
              <a:rPr lang="en-US" sz="1200" dirty="0" err="1">
                <a:latin typeface="+mn-lt"/>
              </a:rPr>
              <a:t>PressTV</a:t>
            </a:r>
            <a:r>
              <a:rPr lang="en-US" sz="1200" dirty="0">
                <a:latin typeface="+mn-lt"/>
              </a:rPr>
              <a:t> 2010</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4572000"/>
            <a:ext cx="9147629" cy="1477963"/>
            <a:chOff x="3172" y="3747634"/>
            <a:chExt cx="9147629" cy="1477963"/>
          </a:xfrm>
        </p:grpSpPr>
        <p:pic>
          <p:nvPicPr>
            <p:cNvPr id="2662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72" y="4490584"/>
              <a:ext cx="9144001"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01" y="3747634"/>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5"/>
          <p:cNvSpPr>
            <a:spLocks noChangeArrowheads="1"/>
          </p:cNvSpPr>
          <p:nvPr/>
        </p:nvSpPr>
        <p:spPr bwMode="auto">
          <a:xfrm>
            <a:off x="152400" y="62435"/>
            <a:ext cx="8382000" cy="284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chemeClr val="tx1"/>
                </a:solidFill>
                <a:effectLst/>
                <a:latin typeface="Times New Roman" pitchFamily="18" charset="0"/>
              </a:rPr>
              <a:t>  </a:t>
            </a:r>
            <a:r>
              <a:rPr kumimoji="0" lang="en-US" altLang="zh-CN" sz="15500" b="0" i="0" u="none" strike="noStrike" cap="none" normalizeH="0" baseline="0" dirty="0" smtClean="0">
                <a:ln>
                  <a:noFill/>
                </a:ln>
                <a:solidFill>
                  <a:schemeClr val="tx1"/>
                </a:solidFill>
                <a:effectLst/>
                <a:latin typeface="Times New Roman" pitchFamily="18" charset="0"/>
              </a:rPr>
              <a:t> </a:t>
            </a:r>
            <a:endParaRPr kumimoji="0" lang="en-US" altLang="zh-CN"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2400" b="0" i="0" u="none" strike="noStrike" cap="none" normalizeH="0" baseline="0" dirty="0" smtClean="0">
              <a:ln>
                <a:noFill/>
              </a:ln>
              <a:solidFill>
                <a:schemeClr val="tx1"/>
              </a:solidFill>
              <a:effectLst/>
              <a:latin typeface="Times New Roman" pitchFamily="18" charset="0"/>
            </a:endParaRPr>
          </a:p>
        </p:txBody>
      </p:sp>
      <p:pic>
        <p:nvPicPr>
          <p:cNvPr id="26630" name="Picture 6" descr="http://climate.nasa.gov/system/content_pages/main_images/7_normPage-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62435"/>
            <a:ext cx="5334000" cy="24669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4700" y="2697808"/>
            <a:ext cx="8610600" cy="1692771"/>
          </a:xfrm>
          <a:prstGeom prst="rect">
            <a:avLst/>
          </a:prstGeom>
          <a:noFill/>
        </p:spPr>
        <p:txBody>
          <a:bodyPr wrap="square" rtlCol="0">
            <a:spAutoFit/>
          </a:bodyPr>
          <a:lstStyle/>
          <a:p>
            <a:pPr algn="just"/>
            <a:r>
              <a:rPr lang="en-US" altLang="zh-CN" sz="2800" dirty="0" smtClean="0"/>
              <a:t>Taken as a whole, the range of published evidence indicates that </a:t>
            </a:r>
            <a:r>
              <a:rPr lang="en-US" altLang="zh-CN" sz="2800" dirty="0" smtClean="0">
                <a:solidFill>
                  <a:srgbClr val="FF0000"/>
                </a:solidFill>
              </a:rPr>
              <a:t>the net damage costs of climate change </a:t>
            </a:r>
            <a:r>
              <a:rPr lang="en-US" altLang="zh-CN" sz="2800" dirty="0" smtClean="0"/>
              <a:t>are likely to be significant and to increase over time. </a:t>
            </a:r>
          </a:p>
          <a:p>
            <a:r>
              <a:rPr lang="en-US" altLang="zh-CN" sz="2000" i="1" dirty="0" smtClean="0"/>
              <a:t>- Intergovernmental Panel on Climate Change</a:t>
            </a:r>
            <a:r>
              <a:rPr lang="en-US" altLang="zh-CN" sz="2000" dirty="0" smtClean="0"/>
              <a:t> </a:t>
            </a:r>
            <a:endParaRPr lang="zh-CN" altLang="en-US"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457" y="1119272"/>
            <a:ext cx="8382000" cy="5078313"/>
          </a:xfrm>
          <a:prstGeom prst="rect">
            <a:avLst/>
          </a:prstGeom>
          <a:noFill/>
        </p:spPr>
        <p:txBody>
          <a:bodyPr wrap="square" rtlCol="0">
            <a:spAutoFit/>
          </a:bodyPr>
          <a:lstStyle/>
          <a:p>
            <a:pPr marL="571500" indent="-571500" algn="l">
              <a:buFont typeface="Arial" panose="020B0604020202020204" pitchFamily="34" charset="0"/>
              <a:buChar char="•"/>
            </a:pPr>
            <a:r>
              <a:rPr lang="en-US" sz="3600" dirty="0"/>
              <a:t>What kind of world do we want for the future, within the limits of our Earth’s life support systems? </a:t>
            </a:r>
          </a:p>
          <a:p>
            <a:pPr marL="571500" indent="-571500" algn="l">
              <a:buFont typeface="Arial" panose="020B0604020202020204" pitchFamily="34" charset="0"/>
              <a:buChar char="•"/>
            </a:pPr>
            <a:r>
              <a:rPr lang="en-US" sz="3600" dirty="0" smtClean="0"/>
              <a:t>How </a:t>
            </a:r>
            <a:r>
              <a:rPr lang="en-US" sz="3600" dirty="0"/>
              <a:t>are the problems of our world interconnected, and what does that imply for their </a:t>
            </a:r>
            <a:r>
              <a:rPr lang="en-US" sz="3600" dirty="0" smtClean="0"/>
              <a:t>solution?</a:t>
            </a:r>
          </a:p>
          <a:p>
            <a:pPr marL="571500" indent="-571500" algn="l">
              <a:buFont typeface="Arial" panose="020B0604020202020204" pitchFamily="34" charset="0"/>
              <a:buChar char="•"/>
            </a:pPr>
            <a:r>
              <a:rPr lang="en-US" sz="3600" dirty="0" smtClean="0"/>
              <a:t>How </a:t>
            </a:r>
            <a:r>
              <a:rPr lang="en-US" sz="3600" dirty="0"/>
              <a:t>well </a:t>
            </a:r>
            <a:r>
              <a:rPr lang="en-US" sz="3600" dirty="0" smtClean="0"/>
              <a:t>our </a:t>
            </a:r>
            <a:r>
              <a:rPr lang="en-US" sz="3600" dirty="0"/>
              <a:t>programs </a:t>
            </a:r>
            <a:r>
              <a:rPr lang="en-US" sz="3600" dirty="0" smtClean="0"/>
              <a:t>are preparing </a:t>
            </a:r>
            <a:r>
              <a:rPr lang="en-US" sz="3600" dirty="0"/>
              <a:t>students for social and environmental </a:t>
            </a:r>
            <a:r>
              <a:rPr lang="en-US" sz="3600" dirty="0" smtClean="0"/>
              <a:t>stewardship? </a:t>
            </a:r>
          </a:p>
        </p:txBody>
      </p:sp>
      <p:sp>
        <p:nvSpPr>
          <p:cNvPr id="4" name="TextBox 3"/>
          <p:cNvSpPr txBox="1"/>
          <p:nvPr/>
        </p:nvSpPr>
        <p:spPr>
          <a:xfrm>
            <a:off x="3886200" y="152400"/>
            <a:ext cx="914400" cy="923330"/>
          </a:xfrm>
          <a:prstGeom prst="rect">
            <a:avLst/>
          </a:prstGeom>
          <a:noFill/>
        </p:spPr>
        <p:txBody>
          <a:bodyPr wrap="square" rtlCol="0">
            <a:spAutoFit/>
          </a:bodyPr>
          <a:lstStyle/>
          <a:p>
            <a:pPr algn="ctr"/>
            <a:r>
              <a:rPr lang="zh-CN" altLang="en-US" sz="5400" b="1" dirty="0" smtClean="0">
                <a:solidFill>
                  <a:srgbClr val="FF0000"/>
                </a:solidFill>
                <a:effectLst>
                  <a:outerShdw blurRad="38100" dist="38100" dir="2700000" algn="tl">
                    <a:srgbClr val="000000">
                      <a:alpha val="43137"/>
                    </a:srgbClr>
                  </a:outerShdw>
                </a:effectLst>
              </a:rPr>
              <a:t>？</a:t>
            </a:r>
            <a:endParaRPr lang="en-US" sz="5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34806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Box 2"/>
          <p:cNvSpPr txBox="1">
            <a:spLocks noChangeArrowheads="1"/>
          </p:cNvSpPr>
          <p:nvPr/>
        </p:nvSpPr>
        <p:spPr bwMode="auto">
          <a:xfrm>
            <a:off x="838200" y="381000"/>
            <a:ext cx="7391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zh-CN" sz="3200">
                <a:ea typeface="宋体" pitchFamily="2" charset="-122"/>
              </a:rPr>
              <a:t>UN Sustainable Development Goals (SDG)</a:t>
            </a:r>
          </a:p>
        </p:txBody>
      </p:sp>
      <p:pic>
        <p:nvPicPr>
          <p:cNvPr id="146436" name="Picture 4" descr="United Nations Sustainable Develop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600" y="1447800"/>
            <a:ext cx="76200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46440" name="Picture 8" descr="http://i2.wp.com/www.un.org/sustainabledevelopment/wp-content/uploads/2015/09/Worlds-largest-lesson.png?resize=800%2C3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229" y="3505200"/>
            <a:ext cx="7616371" cy="26144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IBSS_IMBA_Tit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BSS_IMBA_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p:properties xmlns:p="http://schemas.microsoft.com/office/2006/metadata/properties" xmlns:xsi="http://www.w3.org/2001/XMLSchema-instance" xmlns:pc="http://schemas.microsoft.com/office/infopath/2007/PartnerControls"><documentManagement><_DCDateModified xmlns="http://schemas.microsoft.com/sharepoint/v3/fields" xsi:nil="true"/><hc6d7eca65f9478abad7d03f5cf64e0f xmlns="$ListId:Shared Documents;"><Terms xmlns="http://schemas.microsoft.com/office/infopath/2007/PartnerControls"></Terms></hc6d7eca65f9478abad7d03f5cf64e0f><TaxCatchAll xmlns="e8331262-de25-436d-8f05-154a071bbe3b"/></documentManagement></p:properties>
</file>

<file path=customXml/item2.xml><?xml version="1.0" encoding="utf-8"?><ct:contentTypeSchema ct:_="" ma:_="" ma:contentTypeName="Document" ma:contentTypeID="0x010100817E5ABC87E0D5489B8E31CE589A6715" ma:contentTypeVersion="" ma:contentTypeDescription="Create a new document." ma:contentTypeScope="" ma:versionID="03a0275702d62a1656dfd9033a80b350" xmlns:ct="http://schemas.microsoft.com/office/2006/metadata/contentType" xmlns:ma="http://schemas.microsoft.com/office/2006/metadata/properties/metaAttributes">
<xsd:schema targetNamespace="http://schemas.microsoft.com/office/2006/metadata/properties" ma:root="true" ma:fieldsID="f72567e75db4b175af007ff6fc9fc347" ns2:_="" ns3:_="" ns4:_="" xmlns:xsd="http://www.w3.org/2001/XMLSchema" xmlns:xs="http://www.w3.org/2001/XMLSchema" xmlns:p="http://schemas.microsoft.com/office/2006/metadata/properties" xmlns:ns2="$ListId:Shared Documents;" xmlns:ns3="e8331262-de25-436d-8f05-154a071bbe3b" xmlns:ns4="http://schemas.microsoft.com/sharepoint/v3/fields">
<xsd:import namespace="$ListId:Shared Documents;"/>
<xsd:import namespace="e8331262-de25-436d-8f05-154a071bbe3b"/>
<xsd:import namespace="http://schemas.microsoft.com/sharepoint/v3/fields"/>
<xsd:element name="properties">
<xsd:complexType>
<xsd:sequence>
<xsd:element name="documentManagement">
<xsd:complexType>
<xsd:all>
<xsd:element ref="ns2:hc6d7eca65f9478abad7d03f5cf64e0f" minOccurs="0"/>
<xsd:element ref="ns3:TaxCatchAll" minOccurs="0"/>
<xsd:element ref="ns4:_DCDateModified"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700F16FF-FD2C-4247-9418-6E54F27050D4}" ma:internalName="TaxCatchAll" ma:showField="CatchAllData" ma:web="{dae5fd0f-c67d-47b3-b0e3-dde474aa98b4}">
<xsd:complexType>
<xsd:complexContent>
<xsd:extension base="dms:MultiChoiceLookup">
<xsd:sequence>
<xsd:element name="Value" type="dms:Lookup" maxOccurs="unbounded" minOccurs="0" nillable="true"/>
</xsd:sequence>
</xsd:extension>
</xsd:complexContent>
</xsd:complexType>
</xsd:element>
</xsd:schema>
<xsd:schema targetNamespace="http://schemas.microsoft.com/sharepoint/v3/field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_DCDateModified" ma:index="11" nillable="true" ma:displayName="Date Modified" ma:description="The date on which this resource was last modified" ma:format="DateTime" ma:internalName="_DCDateModified">
<xsd:simpleType>
<xsd:restriction base="dms:DateTime"/>
</xsd:simple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F17928-5A8F-4861-8CCA-A6DF3899B5A7}">
  <ds:schemaRefs>
    <ds:schemaRef ds:uri="http://schemas.openxmlformats.org/package/2006/metadata/core-properties"/>
    <ds:schemaRef ds:uri="http://purl.org/dc/dcmitype/"/>
    <ds:schemaRef ds:uri="http://www.w3.org/XML/1998/namespace"/>
    <ds:schemaRef ds:uri="http://schemas.microsoft.com/office/2006/metadata/properties"/>
    <ds:schemaRef ds:uri="http://schemas.microsoft.com/office/infopath/2007/PartnerControls"/>
    <ds:schemaRef ds:uri="$ListId:Shared Documents;"/>
    <ds:schemaRef ds:uri="http://purl.org/dc/elements/1.1/"/>
    <ds:schemaRef ds:uri="http://purl.org/dc/terms/"/>
    <ds:schemaRef ds:uri="http://schemas.microsoft.com/office/2006/documentManagement/types"/>
    <ds:schemaRef ds:uri="http://schemas.microsoft.com/sharepoint/v3/fields"/>
    <ds:schemaRef ds:uri="e8331262-de25-436d-8f05-154a071bbe3b"/>
  </ds:schemaRefs>
</ds:datastoreItem>
</file>

<file path=customXml/itemProps2.xml><?xml version="1.0" encoding="utf-8"?>
<ds:datastoreItem xmlns:ds="http://schemas.openxmlformats.org/officeDocument/2006/customXml" ds:itemID="{FD07666A-833B-4D58-B8E6-9DB48B181C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F5C31F-1125-46F2-88A3-D4F3870758F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NEW_Fulltime MBA_Template</Template>
  <TotalTime>5125</TotalTime>
  <Words>1303</Words>
  <Application>Microsoft Office PowerPoint</Application>
  <PresentationFormat>On-screen Show (4:3)</PresentationFormat>
  <Paragraphs>162</Paragraphs>
  <Slides>35</Slides>
  <Notes>14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35</vt:i4>
      </vt:variant>
    </vt:vector>
  </HeadingPairs>
  <TitlesOfParts>
    <vt:vector size="45" baseType="lpstr">
      <vt:lpstr>宋体</vt:lpstr>
      <vt:lpstr>Arial</vt:lpstr>
      <vt:lpstr>Calibri</vt:lpstr>
      <vt:lpstr>Courier New</vt:lpstr>
      <vt:lpstr>Levenim MT</vt:lpstr>
      <vt:lpstr>Times New Roman</vt:lpstr>
      <vt:lpstr>Wingdings</vt:lpstr>
      <vt:lpstr>Wingdings 2</vt:lpstr>
      <vt:lpstr>IBSS_IMBA_Title</vt:lpstr>
      <vt:lpstr>IBSS_IMBA_Slides</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Sustainability Education at XJTLU in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Erb Institute - University of Michigan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3rd-Year Students (by Year)</dc:title>
  <dc:creator>Drew Horning</dc:creator>
  <cp:lastModifiedBy>Henk Huijser</cp:lastModifiedBy>
  <cp:revision>254</cp:revision>
  <dcterms:created xsi:type="dcterms:W3CDTF">2005-04-18T13:25:07Z</dcterms:created>
  <dcterms:modified xsi:type="dcterms:W3CDTF">2016-05-04T03:54:17Z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0x010100817E5ABC87E0D5489B8E31CE589A6715</vt:lpwstr>
  </property>
</Properties>
</file>