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4"/>
    <p:sldMasterId id="2147484173" r:id="rId5"/>
  </p:sldMasterIdLst>
  <p:notesMasterIdLst>
    <p:notesMasterId r:id="rId41"/>
  </p:notesMasterIdLst>
  <p:handoutMasterIdLst>
    <p:handoutMasterId r:id="rId42"/>
  </p:handoutMasterIdLst>
  <p:sldIdLst>
    <p:sldId id="564" r:id="rId6"/>
    <p:sldId id="590" r:id="rId7"/>
    <p:sldId id="509" r:id="rId8"/>
    <p:sldId id="510" r:id="rId9"/>
    <p:sldId id="512" r:id="rId10"/>
    <p:sldId id="541" r:id="rId11"/>
    <p:sldId id="513" r:id="rId12"/>
    <p:sldId id="565" r:id="rId13"/>
    <p:sldId id="544" r:id="rId14"/>
    <p:sldId id="574" r:id="rId15"/>
    <p:sldId id="573" r:id="rId16"/>
    <p:sldId id="421" r:id="rId17"/>
    <p:sldId id="566" r:id="rId18"/>
    <p:sldId id="567" r:id="rId19"/>
    <p:sldId id="593" r:id="rId20"/>
    <p:sldId id="568" r:id="rId21"/>
    <p:sldId id="569" r:id="rId22"/>
    <p:sldId id="594" r:id="rId23"/>
    <p:sldId id="570" r:id="rId24"/>
    <p:sldId id="571" r:id="rId25"/>
    <p:sldId id="572" r:id="rId26"/>
    <p:sldId id="576" r:id="rId27"/>
    <p:sldId id="575" r:id="rId28"/>
    <p:sldId id="577" r:id="rId29"/>
    <p:sldId id="579" r:id="rId30"/>
    <p:sldId id="591" r:id="rId31"/>
    <p:sldId id="592" r:id="rId32"/>
    <p:sldId id="586" r:id="rId33"/>
    <p:sldId id="588" r:id="rId34"/>
    <p:sldId id="583" r:id="rId35"/>
    <p:sldId id="584" r:id="rId36"/>
    <p:sldId id="587" r:id="rId37"/>
    <p:sldId id="595" r:id="rId38"/>
    <p:sldId id="551" r:id="rId39"/>
    <p:sldId id="563" r:id="rId40"/>
  </p:sldIdLst>
  <p:sldSz cx="9144000" cy="6858000" type="screen4x3"/>
  <p:notesSz cx="7010400" cy="9296400"/>
  <p:defaultTextStyle>
    <a:defPPr>
      <a:defRPr lang="en-US"/>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ECFF"/>
    <a:srgbClr val="0000FF"/>
    <a:srgbClr val="99CCFF"/>
    <a:srgbClr val="006666"/>
    <a:srgbClr val="009999"/>
    <a:srgbClr val="FF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320" autoAdjust="0"/>
  </p:normalViewPr>
  <p:slideViewPr>
    <p:cSldViewPr>
      <p:cViewPr varScale="1">
        <p:scale>
          <a:sx n="117" d="100"/>
          <a:sy n="117"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0" y="4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3" tIns="46577" rIns="93153" bIns="46577" numCol="1" anchor="t" anchorCtr="0" compatLnSpc="1">
            <a:prstTxWarp prst="textNoShape">
              <a:avLst/>
            </a:prstTxWarp>
          </a:bodyPr>
          <a:lstStyle>
            <a:lvl1pPr algn="l" defTabSz="931863">
              <a:defRPr sz="1200"/>
            </a:lvl1pPr>
          </a:lstStyle>
          <a:p>
            <a:pPr>
              <a:defRPr/>
            </a:pPr>
            <a:endParaRPr lang="en-US" altLang="en-US"/>
          </a:p>
        </p:txBody>
      </p:sp>
      <p:sp>
        <p:nvSpPr>
          <p:cNvPr id="3174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53" tIns="46577" rIns="93153" bIns="46577" numCol="1" anchor="t" anchorCtr="0" compatLnSpc="1">
            <a:prstTxWarp prst="textNoShape">
              <a:avLst/>
            </a:prstTxWarp>
          </a:bodyPr>
          <a:lstStyle>
            <a:lvl1pPr defTabSz="931863">
              <a:defRPr sz="1200"/>
            </a:lvl1pPr>
          </a:lstStyle>
          <a:p>
            <a:pPr>
              <a:defRPr/>
            </a:pPr>
            <a:endParaRPr lang="en-US" altLang="en-US"/>
          </a:p>
        </p:txBody>
      </p:sp>
      <p:sp>
        <p:nvSpPr>
          <p:cNvPr id="317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53" tIns="46577" rIns="93153" bIns="46577" numCol="1" anchor="b" anchorCtr="0" compatLnSpc="1">
            <a:prstTxWarp prst="textNoShape">
              <a:avLst/>
            </a:prstTxWarp>
          </a:bodyPr>
          <a:lstStyle>
            <a:lvl1pPr algn="l" defTabSz="931863">
              <a:defRPr sz="1200"/>
            </a:lvl1pPr>
          </a:lstStyle>
          <a:p>
            <a:pPr>
              <a:defRPr/>
            </a:pPr>
            <a:endParaRPr lang="en-US" altLang="en-US"/>
          </a:p>
        </p:txBody>
      </p:sp>
      <p:sp>
        <p:nvSpPr>
          <p:cNvPr id="3174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53" tIns="46577" rIns="93153" bIns="46577" numCol="1" anchor="b" anchorCtr="0" compatLnSpc="1">
            <a:prstTxWarp prst="textNoShape">
              <a:avLst/>
            </a:prstTxWarp>
          </a:bodyPr>
          <a:lstStyle>
            <a:lvl1pPr defTabSz="931863">
              <a:defRPr sz="1200"/>
            </a:lvl1pPr>
          </a:lstStyle>
          <a:p>
            <a:pPr>
              <a:defRPr/>
            </a:pPr>
            <a:fld id="{F3F46AAC-DCB0-475F-B0DD-94C6F4CA4CE5}" type="slidenum">
              <a:rPr lang="en-US" altLang="en-US"/>
              <a:pPr>
                <a:defRPr/>
              </a:pPr>
              <a:t>‹#›</a:t>
            </a:fld>
            <a:endParaRPr lang="en-US" altLang="en-US"/>
          </a:p>
        </p:txBody>
      </p:sp>
    </p:spTree>
    <p:extLst>
      <p:ext uri="{BB962C8B-B14F-4D97-AF65-F5344CB8AC3E}">
        <p14:creationId xmlns:p14="http://schemas.microsoft.com/office/powerpoint/2010/main" val="150808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380" tIns="46690" rIns="93380" bIns="46690" numCol="1" anchor="t" anchorCtr="0" compatLnSpc="1">
            <a:prstTxWarp prst="textNoShape">
              <a:avLst/>
            </a:prstTxWarp>
          </a:bodyPr>
          <a:lstStyle>
            <a:lvl1pPr algn="l" defTabSz="933450">
              <a:defRPr sz="1200"/>
            </a:lvl1pPr>
          </a:lstStyle>
          <a:p>
            <a:pPr>
              <a:defRPr/>
            </a:pPr>
            <a:endParaRPr lang="en-US" altLang="en-US"/>
          </a:p>
        </p:txBody>
      </p:sp>
      <p:sp>
        <p:nvSpPr>
          <p:cNvPr id="48131"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square" lIns="93380" tIns="46690" rIns="93380" bIns="46690" numCol="1" anchor="t" anchorCtr="0" compatLnSpc="1">
            <a:prstTxWarp prst="textNoShape">
              <a:avLst/>
            </a:prstTxWarp>
          </a:bodyPr>
          <a:lstStyle>
            <a:lvl1pPr defTabSz="933450">
              <a:defRPr sz="1200"/>
            </a:lvl1pPr>
          </a:lstStyle>
          <a:p>
            <a:pPr>
              <a:defRPr/>
            </a:pPr>
            <a:endParaRPr lang="en-US" altLang="en-US"/>
          </a:p>
        </p:txBody>
      </p:sp>
      <p:sp>
        <p:nvSpPr>
          <p:cNvPr id="157700" name="Rectangle 4"/>
          <p:cNvSpPr>
            <a:spLocks noGrp="1" noRot="1" noChangeAspect="1" noChangeArrowheads="1" noTextEdit="1"/>
          </p:cNvSpPr>
          <p:nvPr>
            <p:ph type="sldImg" idx="2"/>
          </p:nvPr>
        </p:nvSpPr>
        <p:spPr bwMode="auto">
          <a:xfrm>
            <a:off x="1173163" y="700088"/>
            <a:ext cx="4664075" cy="3498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35038" y="4433888"/>
            <a:ext cx="5140325" cy="4200525"/>
          </a:xfrm>
          <a:prstGeom prst="rect">
            <a:avLst/>
          </a:prstGeom>
          <a:noFill/>
          <a:ln w="9525">
            <a:noFill/>
            <a:miter lim="800000"/>
            <a:headEnd/>
            <a:tailEnd/>
          </a:ln>
          <a:effectLst/>
        </p:spPr>
        <p:txBody>
          <a:bodyPr vert="horz" wrap="square" lIns="93380" tIns="46690" rIns="93380" bIns="466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66188"/>
            <a:ext cx="3038475" cy="468312"/>
          </a:xfrm>
          <a:prstGeom prst="rect">
            <a:avLst/>
          </a:prstGeom>
          <a:noFill/>
          <a:ln w="9525">
            <a:noFill/>
            <a:miter lim="800000"/>
            <a:headEnd/>
            <a:tailEnd/>
          </a:ln>
          <a:effectLst/>
        </p:spPr>
        <p:txBody>
          <a:bodyPr vert="horz" wrap="square" lIns="93380" tIns="46690" rIns="93380" bIns="46690" numCol="1" anchor="b" anchorCtr="0" compatLnSpc="1">
            <a:prstTxWarp prst="textNoShape">
              <a:avLst/>
            </a:prstTxWarp>
          </a:bodyPr>
          <a:lstStyle>
            <a:lvl1pPr algn="l" defTabSz="933450">
              <a:defRPr sz="1200"/>
            </a:lvl1pPr>
          </a:lstStyle>
          <a:p>
            <a:pPr>
              <a:defRPr/>
            </a:pPr>
            <a:endParaRPr lang="en-US" altLang="en-US"/>
          </a:p>
        </p:txBody>
      </p:sp>
      <p:sp>
        <p:nvSpPr>
          <p:cNvPr id="48135" name="Rectangle 7"/>
          <p:cNvSpPr>
            <a:spLocks noGrp="1" noChangeArrowheads="1"/>
          </p:cNvSpPr>
          <p:nvPr>
            <p:ph type="sldNum" sz="quarter" idx="5"/>
          </p:nvPr>
        </p:nvSpPr>
        <p:spPr bwMode="auto">
          <a:xfrm>
            <a:off x="3971925" y="8866188"/>
            <a:ext cx="3038475" cy="468312"/>
          </a:xfrm>
          <a:prstGeom prst="rect">
            <a:avLst/>
          </a:prstGeom>
          <a:noFill/>
          <a:ln w="9525">
            <a:noFill/>
            <a:miter lim="800000"/>
            <a:headEnd/>
            <a:tailEnd/>
          </a:ln>
          <a:effectLst/>
        </p:spPr>
        <p:txBody>
          <a:bodyPr vert="horz" wrap="square" lIns="93380" tIns="46690" rIns="93380" bIns="46690" numCol="1" anchor="b" anchorCtr="0" compatLnSpc="1">
            <a:prstTxWarp prst="textNoShape">
              <a:avLst/>
            </a:prstTxWarp>
          </a:bodyPr>
          <a:lstStyle>
            <a:lvl1pPr defTabSz="933450">
              <a:defRPr sz="1200"/>
            </a:lvl1pPr>
          </a:lstStyle>
          <a:p>
            <a:pPr>
              <a:defRPr/>
            </a:pPr>
            <a:fld id="{F2745CD2-C7CC-49EA-ABB5-EFF1C1CF26F6}" type="slidenum">
              <a:rPr lang="en-US" altLang="en-US"/>
              <a:pPr>
                <a:defRPr/>
              </a:pPr>
              <a:t>‹#›</a:t>
            </a:fld>
            <a:endParaRPr lang="en-US" altLang="en-US"/>
          </a:p>
        </p:txBody>
      </p:sp>
    </p:spTree>
    <p:extLst>
      <p:ext uri="{BB962C8B-B14F-4D97-AF65-F5344CB8AC3E}">
        <p14:creationId xmlns:p14="http://schemas.microsoft.com/office/powerpoint/2010/main" val="942109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nternational-sustainable-campus-network.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This means that animal populations are roughly half the size they were in 40 years ago.</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3</a:t>
            </a:fld>
            <a:endParaRPr lang="en-US" altLang="en-US"/>
          </a:p>
        </p:txBody>
      </p:sp>
    </p:spTree>
    <p:extLst>
      <p:ext uri="{BB962C8B-B14F-4D97-AF65-F5344CB8AC3E}">
        <p14:creationId xmlns:p14="http://schemas.microsoft.com/office/powerpoint/2010/main" val="53836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November 19, 2015</a:t>
            </a:r>
          </a:p>
          <a:p>
            <a:r>
              <a:rPr lang="en-US" sz="1200" kern="1200" dirty="0" smtClean="0">
                <a:solidFill>
                  <a:schemeClr val="tx1"/>
                </a:solidFill>
                <a:effectLst/>
                <a:latin typeface="Times New Roman" pitchFamily="18" charset="0"/>
                <a:ea typeface="+mn-ea"/>
                <a:cs typeface="+mn-cs"/>
              </a:rPr>
              <a:t>218 campuses representing over 3.3 million students across the country are committing to take action on climate by signing </a:t>
            </a:r>
            <a:r>
              <a:rPr lang="en-US" sz="1200" i="1" kern="1200" dirty="0" smtClean="0">
                <a:solidFill>
                  <a:schemeClr val="tx1"/>
                </a:solidFill>
                <a:effectLst/>
                <a:latin typeface="Times New Roman" pitchFamily="18" charset="0"/>
                <a:ea typeface="+mn-ea"/>
                <a:cs typeface="+mn-cs"/>
              </a:rPr>
              <a:t>American Campuses on Climate Pledge</a:t>
            </a:r>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18</a:t>
            </a:fld>
            <a:endParaRPr lang="en-US" altLang="en-US"/>
          </a:p>
        </p:txBody>
      </p:sp>
    </p:spTree>
    <p:extLst>
      <p:ext uri="{BB962C8B-B14F-4D97-AF65-F5344CB8AC3E}">
        <p14:creationId xmlns:p14="http://schemas.microsoft.com/office/powerpoint/2010/main" val="351389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treating </a:t>
            </a:r>
            <a:r>
              <a:rPr lang="en-US" u="sng" dirty="0" smtClean="0">
                <a:solidFill>
                  <a:srgbClr val="FF0000"/>
                </a:solidFill>
              </a:rPr>
              <a:t>sustainability as a goal </a:t>
            </a:r>
            <a:r>
              <a:rPr lang="en-US" dirty="0" smtClean="0"/>
              <a:t>today, </a:t>
            </a:r>
            <a:r>
              <a:rPr lang="en-US" u="sng" dirty="0" smtClean="0">
                <a:solidFill>
                  <a:srgbClr val="FF0000"/>
                </a:solidFill>
              </a:rPr>
              <a:t>early movers </a:t>
            </a:r>
            <a:r>
              <a:rPr lang="en-US" dirty="0" smtClean="0"/>
              <a:t>will develop competencies that rivals will be hard-pressed to match.</a:t>
            </a:r>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25</a:t>
            </a:fld>
            <a:endParaRPr lang="en-US" altLang="en-US"/>
          </a:p>
        </p:txBody>
      </p:sp>
    </p:spTree>
    <p:extLst>
      <p:ext uri="{BB962C8B-B14F-4D97-AF65-F5344CB8AC3E}">
        <p14:creationId xmlns:p14="http://schemas.microsoft.com/office/powerpoint/2010/main" val="102846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smtClean="0">
                <a:solidFill>
                  <a:schemeClr val="tx1"/>
                </a:solidFill>
                <a:effectLst/>
                <a:latin typeface="Times New Roman" pitchFamily="18" charset="0"/>
                <a:ea typeface="+mn-ea"/>
                <a:cs typeface="+mn-cs"/>
                <a:hlinkClick r:id="rId3"/>
              </a:rPr>
              <a:t>http://www.international-sustainable-campus-network.org/</a:t>
            </a:r>
            <a:endParaRPr lang="en-US" sz="1200" kern="120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28</a:t>
            </a:fld>
            <a:endParaRPr lang="en-US" altLang="en-US"/>
          </a:p>
        </p:txBody>
      </p:sp>
    </p:spTree>
    <p:extLst>
      <p:ext uri="{BB962C8B-B14F-4D97-AF65-F5344CB8AC3E}">
        <p14:creationId xmlns:p14="http://schemas.microsoft.com/office/powerpoint/2010/main" val="42866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Sustainable Entrepreneurship MBA Program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Leadership and Sustainability MBA </a:t>
            </a:r>
            <a:r>
              <a:rPr lang="en-US" dirty="0" smtClean="0"/>
              <a:t>http://www.cumbria.ac.uk/Courses/Subjects/BusinessComputing/Postgraduate/LeadershipSustainability.aspx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30</a:t>
            </a:fld>
            <a:endParaRPr lang="en-US" altLang="en-US"/>
          </a:p>
        </p:txBody>
      </p:sp>
    </p:spTree>
    <p:extLst>
      <p:ext uri="{BB962C8B-B14F-4D97-AF65-F5344CB8AC3E}">
        <p14:creationId xmlns:p14="http://schemas.microsoft.com/office/powerpoint/2010/main" val="340503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kern="0" dirty="0" smtClean="0"/>
              <a:t>Actions: Addressing key </a:t>
            </a:r>
            <a:r>
              <a:rPr lang="en-US" altLang="en-US" sz="1200" u="sng" kern="0" dirty="0" smtClean="0">
                <a:solidFill>
                  <a:srgbClr val="FF0000"/>
                </a:solidFill>
              </a:rPr>
              <a:t>business issues</a:t>
            </a:r>
            <a:r>
              <a:rPr lang="en-US" altLang="en-US" sz="1200" kern="0" dirty="0" smtClean="0"/>
              <a:t>, linking global and local issues, trends and developments </a:t>
            </a:r>
            <a:r>
              <a:rPr lang="en-US" altLang="en-US" sz="1200" kern="0" dirty="0" smtClean="0">
                <a:solidFill>
                  <a:srgbClr val="FF0000"/>
                </a:solidFill>
              </a:rPr>
              <a:t>with XJTLU’s strategy and activities</a:t>
            </a:r>
            <a:r>
              <a:rPr lang="en-US" altLang="en-US" sz="1200" kern="0" dirty="0" smtClean="0"/>
              <a:t> </a:t>
            </a:r>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34</a:t>
            </a:fld>
            <a:endParaRPr lang="en-US" altLang="en-US"/>
          </a:p>
        </p:txBody>
      </p:sp>
    </p:spTree>
    <p:extLst>
      <p:ext uri="{BB962C8B-B14F-4D97-AF65-F5344CB8AC3E}">
        <p14:creationId xmlns:p14="http://schemas.microsoft.com/office/powerpoint/2010/main" val="317877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http://climate.nasa.gov/evidence/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3450" eaLnBrk="0" hangingPunct="0">
              <a:spcBef>
                <a:spcPct val="30000"/>
              </a:spcBef>
              <a:defRPr sz="1200">
                <a:solidFill>
                  <a:schemeClr val="tx1"/>
                </a:solidFill>
                <a:latin typeface="Times New Roman" pitchFamily="18" charset="0"/>
              </a:defRPr>
            </a:lvl1pPr>
            <a:lvl2pPr marL="742950" indent="-285750" algn="l" defTabSz="933450" eaLnBrk="0" hangingPunct="0">
              <a:spcBef>
                <a:spcPct val="30000"/>
              </a:spcBef>
              <a:defRPr sz="1200">
                <a:solidFill>
                  <a:schemeClr val="tx1"/>
                </a:solidFill>
                <a:latin typeface="Times New Roman" pitchFamily="18" charset="0"/>
              </a:defRPr>
            </a:lvl2pPr>
            <a:lvl3pPr marL="1143000" indent="-228600" algn="l" defTabSz="933450" eaLnBrk="0" hangingPunct="0">
              <a:spcBef>
                <a:spcPct val="30000"/>
              </a:spcBef>
              <a:defRPr sz="1200">
                <a:solidFill>
                  <a:schemeClr val="tx1"/>
                </a:solidFill>
                <a:latin typeface="Times New Roman" pitchFamily="18" charset="0"/>
              </a:defRPr>
            </a:lvl3pPr>
            <a:lvl4pPr marL="1600200" indent="-228600" algn="l" defTabSz="933450" eaLnBrk="0" hangingPunct="0">
              <a:spcBef>
                <a:spcPct val="30000"/>
              </a:spcBef>
              <a:defRPr sz="1200">
                <a:solidFill>
                  <a:schemeClr val="tx1"/>
                </a:solidFill>
                <a:latin typeface="Times New Roman" pitchFamily="18" charset="0"/>
              </a:defRPr>
            </a:lvl4pPr>
            <a:lvl5pPr marL="2057400" indent="-228600" algn="l"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7D93C0A6-E78A-40EA-914B-19A1C4ADEA28}" type="slidenum">
              <a:rPr lang="en-US" altLang="en-US" smtClean="0"/>
              <a:pPr algn="r" eaLnBrk="1" hangingPunct="1">
                <a:spcBef>
                  <a:spcPct val="0"/>
                </a:spcBef>
              </a:pPr>
              <a:t>5</a:t>
            </a:fld>
            <a:endParaRPr lang="en-US" altLang="en-US" smtClean="0"/>
          </a:p>
        </p:txBody>
      </p:sp>
    </p:spTree>
    <p:extLst>
      <p:ext uri="{BB962C8B-B14F-4D97-AF65-F5344CB8AC3E}">
        <p14:creationId xmlns:p14="http://schemas.microsoft.com/office/powerpoint/2010/main" val="319951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ea typeface="宋体" pitchFamily="2" charset="-122"/>
                <a:cs typeface="Times New Roman" pitchFamily="18" charset="0"/>
              </a:rPr>
              <a:t>Arctic sea ice drops to its lowest level since modern recording began</a:t>
            </a:r>
          </a:p>
          <a:p>
            <a:endParaRPr lang="zh-CN" alt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6</a:t>
            </a:fld>
            <a:endParaRPr lang="en-US" altLang="en-US"/>
          </a:p>
        </p:txBody>
      </p:sp>
    </p:spTree>
    <p:extLst>
      <p:ext uri="{BB962C8B-B14F-4D97-AF65-F5344CB8AC3E}">
        <p14:creationId xmlns:p14="http://schemas.microsoft.com/office/powerpoint/2010/main" val="174725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 potential future effects of global climate change include more frequent wildfires, longer periods of drought in some regions and an increase in the number, duration and intensity of tropical storms.</a:t>
            </a:r>
          </a:p>
          <a:p>
            <a:endParaRPr lang="zh-CN" alt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7</a:t>
            </a:fld>
            <a:endParaRPr lang="en-US" altLang="en-US"/>
          </a:p>
        </p:txBody>
      </p:sp>
    </p:spTree>
    <p:extLst>
      <p:ext uri="{BB962C8B-B14F-4D97-AF65-F5344CB8AC3E}">
        <p14:creationId xmlns:p14="http://schemas.microsoft.com/office/powerpoint/2010/main" val="57320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How can we better understand the complexity of the world around us? </a:t>
            </a:r>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8</a:t>
            </a:fld>
            <a:endParaRPr lang="en-US" altLang="en-US"/>
          </a:p>
        </p:txBody>
      </p:sp>
    </p:spTree>
    <p:extLst>
      <p:ext uri="{BB962C8B-B14F-4D97-AF65-F5344CB8AC3E}">
        <p14:creationId xmlns:p14="http://schemas.microsoft.com/office/powerpoint/2010/main" val="406408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https://www.youtube.com/watch?v=zpzrqCr2kE4</a:t>
            </a:r>
          </a:p>
          <a:p>
            <a:r>
              <a:rPr lang="en-US" altLang="en-US" dirty="0" smtClean="0"/>
              <a:t>Integration of Sustainability into Management Education at McGill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3450" eaLnBrk="0" hangingPunct="0">
              <a:spcBef>
                <a:spcPct val="30000"/>
              </a:spcBef>
              <a:defRPr sz="1200">
                <a:solidFill>
                  <a:schemeClr val="tx1"/>
                </a:solidFill>
                <a:latin typeface="Times New Roman" pitchFamily="18" charset="0"/>
              </a:defRPr>
            </a:lvl1pPr>
            <a:lvl2pPr marL="742950" indent="-285750" algn="l" defTabSz="933450" eaLnBrk="0" hangingPunct="0">
              <a:spcBef>
                <a:spcPct val="30000"/>
              </a:spcBef>
              <a:defRPr sz="1200">
                <a:solidFill>
                  <a:schemeClr val="tx1"/>
                </a:solidFill>
                <a:latin typeface="Times New Roman" pitchFamily="18" charset="0"/>
              </a:defRPr>
            </a:lvl2pPr>
            <a:lvl3pPr marL="1143000" indent="-228600" algn="l" defTabSz="933450" eaLnBrk="0" hangingPunct="0">
              <a:spcBef>
                <a:spcPct val="30000"/>
              </a:spcBef>
              <a:defRPr sz="1200">
                <a:solidFill>
                  <a:schemeClr val="tx1"/>
                </a:solidFill>
                <a:latin typeface="Times New Roman" pitchFamily="18" charset="0"/>
              </a:defRPr>
            </a:lvl3pPr>
            <a:lvl4pPr marL="1600200" indent="-228600" algn="l" defTabSz="933450" eaLnBrk="0" hangingPunct="0">
              <a:spcBef>
                <a:spcPct val="30000"/>
              </a:spcBef>
              <a:defRPr sz="1200">
                <a:solidFill>
                  <a:schemeClr val="tx1"/>
                </a:solidFill>
                <a:latin typeface="Times New Roman" pitchFamily="18" charset="0"/>
              </a:defRPr>
            </a:lvl4pPr>
            <a:lvl5pPr marL="2057400" indent="-228600" algn="l"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9DF6F12-5C78-4C36-BE81-B81A4D84416A}" type="slidenum">
              <a:rPr lang="en-US" altLang="en-US" smtClean="0"/>
              <a:pPr algn="r" eaLnBrk="1" hangingPunct="1">
                <a:spcBef>
                  <a:spcPct val="0"/>
                </a:spcBef>
              </a:pPr>
              <a:t>12</a:t>
            </a:fld>
            <a:endParaRPr lang="en-US" altLang="en-US" smtClean="0"/>
          </a:p>
        </p:txBody>
      </p:sp>
    </p:spTree>
    <p:extLst>
      <p:ext uri="{BB962C8B-B14F-4D97-AF65-F5344CB8AC3E}">
        <p14:creationId xmlns:p14="http://schemas.microsoft.com/office/powerpoint/2010/main" val="376860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for HEIs to become sustainability leaders and change agents they must ensure that the needs of present and future generations are better understood and addressed.</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How</a:t>
            </a:r>
            <a:r>
              <a:rPr lang="en-US" sz="1200" kern="1200" baseline="0" dirty="0" smtClean="0">
                <a:solidFill>
                  <a:schemeClr val="tx1"/>
                </a:solidFill>
                <a:effectLst/>
                <a:latin typeface="Times New Roman" pitchFamily="18" charset="0"/>
                <a:ea typeface="+mn-ea"/>
                <a:cs typeface="+mn-cs"/>
              </a:rPr>
              <a:t> to </a:t>
            </a:r>
            <a:r>
              <a:rPr lang="en-US" sz="1200" kern="1200" dirty="0" smtClean="0">
                <a:solidFill>
                  <a:schemeClr val="tx1"/>
                </a:solidFill>
                <a:effectLst/>
                <a:latin typeface="Times New Roman" pitchFamily="18" charset="0"/>
                <a:ea typeface="+mn-ea"/>
                <a:cs typeface="+mn-cs"/>
              </a:rPr>
              <a:t>integrate social and environmental stewardship into curricula and research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0000"/>
                </a:solidFill>
              </a:rPr>
              <a:t>Changing requirements for teaching</a:t>
            </a:r>
            <a:r>
              <a:rPr lang="en-US" sz="1200" dirty="0" smtClean="0">
                <a:sym typeface="Wingdings" panose="05000000000000000000" pitchFamily="2" charset="2"/>
              </a:rPr>
              <a:t></a:t>
            </a:r>
            <a:r>
              <a:rPr lang="en-US" sz="1200" dirty="0" smtClean="0"/>
              <a:t> to ensure students learn to work in ways that align business activities with the long-term health of society.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13</a:t>
            </a:fld>
            <a:endParaRPr lang="en-US" altLang="en-US"/>
          </a:p>
        </p:txBody>
      </p:sp>
    </p:spTree>
    <p:extLst>
      <p:ext uri="{BB962C8B-B14F-4D97-AF65-F5344CB8AC3E}">
        <p14:creationId xmlns:p14="http://schemas.microsoft.com/office/powerpoint/2010/main" val="280899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Institute publishes a yearly ranking of MBA </a:t>
            </a:r>
            <a:r>
              <a:rPr lang="en-US" sz="1200" dirty="0" err="1" smtClean="0"/>
              <a:t>programmes</a:t>
            </a:r>
            <a:r>
              <a:rPr lang="en-US" sz="1200" dirty="0" smtClean="0"/>
              <a:t> on the distinctive basis of </a:t>
            </a:r>
            <a:r>
              <a:rPr lang="en-US" sz="1200" dirty="0" smtClean="0">
                <a:solidFill>
                  <a:srgbClr val="FF0000"/>
                </a:solidFill>
              </a:rPr>
              <a:t>which </a:t>
            </a:r>
            <a:r>
              <a:rPr lang="en-US" sz="1200" dirty="0" err="1" smtClean="0">
                <a:solidFill>
                  <a:srgbClr val="FF0000"/>
                </a:solidFill>
              </a:rPr>
              <a:t>programmes</a:t>
            </a:r>
            <a:r>
              <a:rPr lang="en-US" sz="1200" dirty="0" smtClean="0">
                <a:solidFill>
                  <a:srgbClr val="FF0000"/>
                </a:solidFill>
              </a:rPr>
              <a:t> best prepare managers to create social, environmental and financial value in business </a:t>
            </a:r>
            <a:r>
              <a:rPr lang="en-US" sz="1200" dirty="0" smtClean="0"/>
              <a:t>rather than on which schools give students the highest salary increases.</a:t>
            </a:r>
          </a:p>
          <a:p>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14</a:t>
            </a:fld>
            <a:endParaRPr lang="en-US" altLang="en-US"/>
          </a:p>
        </p:txBody>
      </p:sp>
    </p:spTree>
    <p:extLst>
      <p:ext uri="{BB962C8B-B14F-4D97-AF65-F5344CB8AC3E}">
        <p14:creationId xmlns:p14="http://schemas.microsoft.com/office/powerpoint/2010/main" val="369013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2025 ASU devotes</a:t>
            </a:r>
            <a:r>
              <a:rPr lang="en-US" baseline="0" dirty="0" smtClean="0"/>
              <a:t> to be  a carbon neutral campus</a:t>
            </a:r>
            <a:endParaRPr lang="en-US" dirty="0"/>
          </a:p>
        </p:txBody>
      </p:sp>
      <p:sp>
        <p:nvSpPr>
          <p:cNvPr id="4" name="Slide Number Placeholder 3"/>
          <p:cNvSpPr>
            <a:spLocks noGrp="1"/>
          </p:cNvSpPr>
          <p:nvPr>
            <p:ph type="sldNum" sz="quarter" idx="10"/>
          </p:nvPr>
        </p:nvSpPr>
        <p:spPr/>
        <p:txBody>
          <a:bodyPr/>
          <a:lstStyle/>
          <a:p>
            <a:pPr>
              <a:defRPr/>
            </a:pPr>
            <a:fld id="{F2745CD2-C7CC-49EA-ABB5-EFF1C1CF26F6}" type="slidenum">
              <a:rPr lang="en-US" altLang="en-US" smtClean="0"/>
              <a:pPr>
                <a:defRPr/>
              </a:pPr>
              <a:t>17</a:t>
            </a:fld>
            <a:endParaRPr lang="en-US" altLang="en-US"/>
          </a:p>
        </p:txBody>
      </p:sp>
    </p:spTree>
    <p:extLst>
      <p:ext uri="{BB962C8B-B14F-4D97-AF65-F5344CB8AC3E}">
        <p14:creationId xmlns:p14="http://schemas.microsoft.com/office/powerpoint/2010/main" val="408438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b="1">
                <a:solidFill>
                  <a:schemeClr val="tx2">
                    <a:lumMod val="75000"/>
                  </a:schemeClr>
                </a:solidFill>
                <a:latin typeface="+mj-lt"/>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685800" y="3810000"/>
            <a:ext cx="7086600" cy="1828800"/>
          </a:xfrm>
        </p:spPr>
        <p:txBody>
          <a:bodyPr>
            <a:normAutofit/>
          </a:bodyPr>
          <a:lstStyle>
            <a:lvl1pPr marL="0" indent="0" algn="l">
              <a:buNone/>
              <a:defRPr sz="3600">
                <a:solidFill>
                  <a:schemeClr val="tx2">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324973"/>
            <a:ext cx="3556453" cy="1502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80365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Slide Number Placeholder 6"/>
          <p:cNvSpPr>
            <a:spLocks noGrp="1"/>
          </p:cNvSpPr>
          <p:nvPr>
            <p:ph type="sldNum" sz="quarter" idx="12"/>
          </p:nvPr>
        </p:nvSpPr>
        <p:spPr/>
        <p:txBody>
          <a:bodyPr/>
          <a:lstStyle/>
          <a:p>
            <a:fld id="{969A2737-0631-43A3-B136-26EF6BAF2A6C}" type="slidenum">
              <a:rPr lang="en-US" smtClean="0"/>
              <a:t>‹#›</a:t>
            </a:fld>
            <a:endParaRPr lang="en-US"/>
          </a:p>
        </p:txBody>
      </p:sp>
      <p:cxnSp>
        <p:nvCxnSpPr>
          <p:cNvPr id="9" name="Straight Connector 8"/>
          <p:cNvCxnSpPr/>
          <p:nvPr userDrawn="1"/>
        </p:nvCxnSpPr>
        <p:spPr>
          <a:xfrm>
            <a:off x="0" y="12954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3"/>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E94B5D01-B834-48BA-AFE6-CB63E3BC3A5C}" type="datetime4">
              <a:rPr lang="en-US" smtClean="0"/>
              <a:t>May 4, 2016</a:t>
            </a:fld>
            <a:endParaRPr lang="en-US" dirty="0"/>
          </a:p>
        </p:txBody>
      </p:sp>
      <p:sp>
        <p:nvSpPr>
          <p:cNvPr id="11"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Tree>
    <p:extLst>
      <p:ext uri="{BB962C8B-B14F-4D97-AF65-F5344CB8AC3E}">
        <p14:creationId xmlns:p14="http://schemas.microsoft.com/office/powerpoint/2010/main" val="17966589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9" name="Slide Number Placeholder 8"/>
          <p:cNvSpPr>
            <a:spLocks noGrp="1"/>
          </p:cNvSpPr>
          <p:nvPr>
            <p:ph type="sldNum" sz="quarter" idx="12"/>
          </p:nvPr>
        </p:nvSpPr>
        <p:spPr/>
        <p:txBody>
          <a:bodyPr/>
          <a:lstStyle/>
          <a:p>
            <a:fld id="{969A2737-0631-43A3-B136-26EF6BAF2A6C}" type="slidenum">
              <a:rPr lang="en-US" smtClean="0"/>
              <a:t>‹#›</a:t>
            </a:fld>
            <a:endParaRPr lang="en-US"/>
          </a:p>
        </p:txBody>
      </p:sp>
      <p:cxnSp>
        <p:nvCxnSpPr>
          <p:cNvPr id="11" name="Straight Connector 10"/>
          <p:cNvCxnSpPr/>
          <p:nvPr userDrawn="1"/>
        </p:nvCxnSpPr>
        <p:spPr>
          <a:xfrm>
            <a:off x="0" y="12954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3"/>
          </p:nvPr>
        </p:nvSpPr>
        <p:spPr>
          <a:xfrm>
            <a:off x="1676400" y="6435238"/>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2C81E73E-1202-4217-AE3B-B272584BFECE}" type="datetime4">
              <a:rPr lang="en-US" smtClean="0"/>
              <a:t>May 4, 2016</a:t>
            </a:fld>
            <a:endParaRPr lang="en-US" dirty="0"/>
          </a:p>
        </p:txBody>
      </p:sp>
      <p:sp>
        <p:nvSpPr>
          <p:cNvPr id="13" name="Footer Placeholder 4"/>
          <p:cNvSpPr>
            <a:spLocks noGrp="1"/>
          </p:cNvSpPr>
          <p:nvPr>
            <p:ph type="ftr" sz="quarter" idx="14"/>
          </p:nvPr>
        </p:nvSpPr>
        <p:spPr>
          <a:xfrm>
            <a:off x="1676400" y="63009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Tree>
    <p:extLst>
      <p:ext uri="{BB962C8B-B14F-4D97-AF65-F5344CB8AC3E}">
        <p14:creationId xmlns:p14="http://schemas.microsoft.com/office/powerpoint/2010/main" val="15786070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5" name="Slide Number Placeholder 4"/>
          <p:cNvSpPr>
            <a:spLocks noGrp="1"/>
          </p:cNvSpPr>
          <p:nvPr>
            <p:ph type="sldNum" sz="quarter" idx="12"/>
          </p:nvPr>
        </p:nvSpPr>
        <p:spPr/>
        <p:txBody>
          <a:bodyPr/>
          <a:lstStyle/>
          <a:p>
            <a:fld id="{969A2737-0631-43A3-B136-26EF6BAF2A6C}" type="slidenum">
              <a:rPr lang="en-US" smtClean="0"/>
              <a:t>‹#›</a:t>
            </a:fld>
            <a:endParaRPr lang="en-US"/>
          </a:p>
        </p:txBody>
      </p:sp>
      <p:cxnSp>
        <p:nvCxnSpPr>
          <p:cNvPr id="7" name="Straight Connector 6"/>
          <p:cNvCxnSpPr/>
          <p:nvPr userDrawn="1"/>
        </p:nvCxnSpPr>
        <p:spPr>
          <a:xfrm>
            <a:off x="0" y="12954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BBE6696A-9651-4256-9ADE-9251F87F4080}" type="datetime4">
              <a:rPr lang="en-US" smtClean="0"/>
              <a:t>May 4, 2016</a:t>
            </a:fld>
            <a:endParaRPr lang="en-US" dirty="0"/>
          </a:p>
        </p:txBody>
      </p:sp>
      <p:sp>
        <p:nvSpPr>
          <p:cNvPr id="9"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Tree>
    <p:extLst>
      <p:ext uri="{BB962C8B-B14F-4D97-AF65-F5344CB8AC3E}">
        <p14:creationId xmlns:p14="http://schemas.microsoft.com/office/powerpoint/2010/main" val="2042180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
        <p:nvSpPr>
          <p:cNvPr id="2" name="Rectangle 1"/>
          <p:cNvSpPr/>
          <p:nvPr userDrawn="1"/>
        </p:nvSpPr>
        <p:spPr>
          <a:xfrm>
            <a:off x="3581400" y="6553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6121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cxnSp>
        <p:nvCxnSpPr>
          <p:cNvPr id="10" name="Straight Connector 9"/>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3"/>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3C2DBAE2-0F6B-42EA-BCFC-1DF320DD22A0}" type="datetime4">
              <a:rPr lang="en-US" smtClean="0"/>
              <a:t>May 4, 2016</a:t>
            </a:fld>
            <a:endParaRPr lang="en-US" dirty="0"/>
          </a:p>
        </p:txBody>
      </p:sp>
      <p:sp>
        <p:nvSpPr>
          <p:cNvPr id="9"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
        <p:nvSpPr>
          <p:cNvPr id="11" name="Rectangle 10"/>
          <p:cNvSpPr/>
          <p:nvPr userDrawn="1"/>
        </p:nvSpPr>
        <p:spPr>
          <a:xfrm>
            <a:off x="3581400" y="6553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1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6" name="Date Placeholder 3"/>
          <p:cNvSpPr>
            <a:spLocks noGrp="1"/>
          </p:cNvSpPr>
          <p:nvPr>
            <p:ph type="dt" sz="half" idx="13"/>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9FA59E33-8EBF-4F22-9B35-1F5E863C899C}" type="datetime4">
              <a:rPr lang="en-US" smtClean="0"/>
              <a:t>May 4, 2016</a:t>
            </a:fld>
            <a:endParaRPr lang="en-US" dirty="0"/>
          </a:p>
        </p:txBody>
      </p:sp>
      <p:sp>
        <p:nvSpPr>
          <p:cNvPr id="8"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
        <p:nvSpPr>
          <p:cNvPr id="7" name="Rectangle 6"/>
          <p:cNvSpPr/>
          <p:nvPr userDrawn="1"/>
        </p:nvSpPr>
        <p:spPr>
          <a:xfrm>
            <a:off x="3581400" y="6553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84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cxnSp>
        <p:nvCxnSpPr>
          <p:cNvPr id="8" name="Straight Connector 7"/>
          <p:cNvCxnSpPr/>
          <p:nvPr userDrawn="1"/>
        </p:nvCxnSpPr>
        <p:spPr>
          <a:xfrm>
            <a:off x="0" y="12954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B26EF33A-140D-4A58-BA1E-13E8CB185C76}" type="datetime4">
              <a:rPr lang="en-US" smtClean="0"/>
              <a:t>May 4, 2016</a:t>
            </a:fld>
            <a:endParaRPr lang="en-US" dirty="0"/>
          </a:p>
        </p:txBody>
      </p:sp>
      <p:sp>
        <p:nvSpPr>
          <p:cNvPr id="10"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
        <p:nvSpPr>
          <p:cNvPr id="11" name="Rectangle 10"/>
          <p:cNvSpPr/>
          <p:nvPr userDrawn="1"/>
        </p:nvSpPr>
        <p:spPr>
          <a:xfrm>
            <a:off x="3581400" y="6553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5485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cxnSp>
        <p:nvCxnSpPr>
          <p:cNvPr id="8" name="Straight Connector 7"/>
          <p:cNvCxnSpPr/>
          <p:nvPr userDrawn="1"/>
        </p:nvCxnSpPr>
        <p:spPr>
          <a:xfrm>
            <a:off x="228600" y="1524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553200" y="55597"/>
            <a:ext cx="0" cy="642140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3581400" y="6553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388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Box 3"/>
          <p:cNvSpPr txBox="1"/>
          <p:nvPr/>
        </p:nvSpPr>
        <p:spPr>
          <a:xfrm>
            <a:off x="914400" y="2209800"/>
            <a:ext cx="7404275" cy="3170099"/>
          </a:xfrm>
          <a:prstGeom prst="rect">
            <a:avLst/>
          </a:prstGeom>
          <a:noFill/>
        </p:spPr>
        <p:txBody>
          <a:bodyPr wrap="square" rtlCol="0" anchor="ctr">
            <a:spAutoFit/>
          </a:bodyPr>
          <a:lstStyle/>
          <a:p>
            <a:pPr algn="ctr"/>
            <a:r>
              <a:rPr lang="zh-CN" altLang="en-US" sz="4000" b="1" dirty="0">
                <a:solidFill>
                  <a:schemeClr val="tx2">
                    <a:lumMod val="75000"/>
                  </a:schemeClr>
                </a:solidFill>
              </a:rPr>
              <a:t>学贯中西</a:t>
            </a:r>
            <a:endParaRPr lang="en-GB" altLang="zh-CN" sz="4000" b="1" dirty="0">
              <a:solidFill>
                <a:schemeClr val="tx2">
                  <a:lumMod val="75000"/>
                </a:schemeClr>
              </a:solidFill>
            </a:endParaRPr>
          </a:p>
          <a:p>
            <a:pPr algn="ctr"/>
            <a:r>
              <a:rPr lang="zh-CN" altLang="en-US" sz="4000" b="1" dirty="0">
                <a:solidFill>
                  <a:schemeClr val="tx2">
                    <a:lumMod val="75000"/>
                  </a:schemeClr>
                </a:solidFill>
              </a:rPr>
              <a:t>兼善天下</a:t>
            </a:r>
            <a:endParaRPr lang="en-GB" altLang="zh-CN" sz="4000" b="1" dirty="0">
              <a:solidFill>
                <a:schemeClr val="tx2">
                  <a:lumMod val="75000"/>
                </a:schemeClr>
              </a:solidFill>
            </a:endParaRPr>
          </a:p>
          <a:p>
            <a:pPr algn="ctr"/>
            <a:r>
              <a:rPr lang="en-GB" altLang="zh-CN" sz="4000" b="1" dirty="0" smtClean="0">
                <a:solidFill>
                  <a:schemeClr val="tx2">
                    <a:lumMod val="75000"/>
                  </a:schemeClr>
                </a:solidFill>
              </a:rPr>
              <a:t>C</a:t>
            </a:r>
            <a:r>
              <a:rPr lang="en-GB" altLang="zh-CN" sz="4000" dirty="0" smtClean="0">
                <a:solidFill>
                  <a:schemeClr val="tx2">
                    <a:lumMod val="75000"/>
                  </a:schemeClr>
                </a:solidFill>
              </a:rPr>
              <a:t>ombining East and West</a:t>
            </a:r>
            <a:endParaRPr lang="en-GB" altLang="zh-CN" sz="4000" dirty="0">
              <a:solidFill>
                <a:schemeClr val="tx2">
                  <a:lumMod val="75000"/>
                </a:schemeClr>
              </a:solidFill>
            </a:endParaRPr>
          </a:p>
          <a:p>
            <a:pPr algn="ctr"/>
            <a:r>
              <a:rPr lang="en-GB" altLang="zh-CN" sz="4000" b="1" dirty="0">
                <a:solidFill>
                  <a:schemeClr val="tx2">
                    <a:lumMod val="75000"/>
                  </a:schemeClr>
                </a:solidFill>
              </a:rPr>
              <a:t>C</a:t>
            </a:r>
            <a:r>
              <a:rPr lang="en-GB" altLang="zh-CN" sz="4000" dirty="0">
                <a:solidFill>
                  <a:schemeClr val="tx2">
                    <a:lumMod val="75000"/>
                  </a:schemeClr>
                </a:solidFill>
              </a:rPr>
              <a:t>reating a Better World</a:t>
            </a:r>
            <a:endParaRPr lang="en-US" altLang="zh-CN" sz="4000" dirty="0">
              <a:solidFill>
                <a:schemeClr val="tx2">
                  <a:lumMod val="75000"/>
                </a:schemeClr>
              </a:solidFill>
            </a:endParaRPr>
          </a:p>
          <a:p>
            <a:pPr marL="342900" indent="-342900">
              <a:buFont typeface="Arial"/>
              <a:buChar char="•"/>
            </a:pPr>
            <a:endParaRPr lang="en-US" sz="4000" dirty="0" smtClean="0">
              <a:solidFill>
                <a:schemeClr val="tx2">
                  <a:lumMod val="75000"/>
                </a:schemeClr>
              </a:solidFill>
              <a:latin typeface="Levenim MT" pitchFamily="2" charset="-79"/>
              <a:cs typeface="Levenim MT" pitchFamily="2" charset="-79"/>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147" y="324973"/>
            <a:ext cx="3556453" cy="1502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8971679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solidFill>
                  <a:schemeClr val="tx1"/>
                </a:solidFill>
              </a:defRPr>
            </a:lvl1pPr>
          </a:lstStyle>
          <a:p>
            <a:pPr>
              <a:defRPr/>
            </a:pPr>
            <a:endParaRPr lang="en-US" altLang="en-US"/>
          </a:p>
          <a:p>
            <a:pPr>
              <a:defRPr/>
            </a:pPr>
            <a:endParaRPr lang="en-US" altLang="en-US"/>
          </a:p>
        </p:txBody>
      </p:sp>
    </p:spTree>
    <p:extLst>
      <p:ext uri="{BB962C8B-B14F-4D97-AF65-F5344CB8AC3E}">
        <p14:creationId xmlns:p14="http://schemas.microsoft.com/office/powerpoint/2010/main" val="377625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solidFill>
                  <a:schemeClr val="tx1"/>
                </a:solidFill>
              </a:defRPr>
            </a:lvl1pPr>
          </a:lstStyle>
          <a:p>
            <a:pPr>
              <a:defRPr/>
            </a:pPr>
            <a:endParaRPr lang="en-US" altLang="en-US"/>
          </a:p>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003BE5A-E059-4140-96EC-D18F8A0D9268}" type="slidenum">
              <a:rPr lang="en-US" altLang="en-US"/>
              <a:pPr>
                <a:defRPr/>
              </a:pPr>
              <a:t>‹#›</a:t>
            </a:fld>
            <a:endParaRPr lang="en-US" altLang="en-US"/>
          </a:p>
        </p:txBody>
      </p:sp>
    </p:spTree>
    <p:extLst>
      <p:ext uri="{BB962C8B-B14F-4D97-AF65-F5344CB8AC3E}">
        <p14:creationId xmlns:p14="http://schemas.microsoft.com/office/powerpoint/2010/main" val="7019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solidFill>
                  <a:schemeClr val="tx1"/>
                </a:solidFill>
              </a:defRPr>
            </a:lvl1pPr>
          </a:lstStyle>
          <a:p>
            <a:pPr>
              <a:defRPr/>
            </a:pPr>
            <a:endParaRPr lang="en-US" altLang="en-US"/>
          </a:p>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09CB18E6-AEE1-4C85-AD75-F54D79EE1AB3}" type="slidenum">
              <a:rPr lang="en-US" altLang="en-US"/>
              <a:pPr>
                <a:defRPr/>
              </a:pPr>
              <a:t>‹#›</a:t>
            </a:fld>
            <a:endParaRPr lang="en-US" altLang="en-US"/>
          </a:p>
        </p:txBody>
      </p:sp>
    </p:spTree>
    <p:extLst>
      <p:ext uri="{BB962C8B-B14F-4D97-AF65-F5344CB8AC3E}">
        <p14:creationId xmlns:p14="http://schemas.microsoft.com/office/powerpoint/2010/main" val="356979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solidFill>
                  <a:schemeClr val="tx1"/>
                </a:solidFill>
              </a:defRPr>
            </a:lvl1pPr>
          </a:lstStyle>
          <a:p>
            <a:pPr>
              <a:defRPr/>
            </a:pPr>
            <a:endParaRPr lang="en-US" altLang="en-US"/>
          </a:p>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AF60377E-0E96-45D1-8078-E1F089E2E701}" type="slidenum">
              <a:rPr lang="en-US" altLang="en-US"/>
              <a:pPr>
                <a:defRPr/>
              </a:pPr>
              <a:t>‹#›</a:t>
            </a:fld>
            <a:endParaRPr lang="en-US" altLang="en-US"/>
          </a:p>
        </p:txBody>
      </p:sp>
    </p:spTree>
    <p:extLst>
      <p:ext uri="{BB962C8B-B14F-4D97-AF65-F5344CB8AC3E}">
        <p14:creationId xmlns:p14="http://schemas.microsoft.com/office/powerpoint/2010/main" val="2797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1">
                <a:solidFill>
                  <a:schemeClr val="tx2">
                    <a:lumMod val="75000"/>
                  </a:schemeClr>
                </a:solidFill>
                <a:latin typeface="+mj-lt"/>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685800" y="3810000"/>
            <a:ext cx="7086600" cy="1828800"/>
          </a:xfrm>
        </p:spPr>
        <p:txBody>
          <a:bodyPr>
            <a:normAutofit/>
          </a:bodyPr>
          <a:lstStyle>
            <a:lvl1pPr marL="0" indent="0" algn="l">
              <a:buNone/>
              <a:defRPr sz="2800">
                <a:solidFill>
                  <a:schemeClr val="tx2">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0" y="324973"/>
            <a:ext cx="3556453" cy="1502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445131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a:xfrm>
            <a:off x="457200" y="1600200"/>
            <a:ext cx="8229600" cy="2062103"/>
          </a:xfrm>
          <a:noFill/>
        </p:spPr>
        <p:txBody>
          <a:bodyPr wrap="square" rtlCol="0">
            <a:spAutoFit/>
          </a:bodyPr>
          <a:lstStyle>
            <a:lvl1pPr marL="342900" indent="-342900">
              <a:defRPr lang="en-GB" sz="2800" smtClean="0">
                <a:solidFill>
                  <a:srgbClr val="002060"/>
                </a:solidFill>
                <a:latin typeface="+mn-lt"/>
                <a:cs typeface="Levenim MT" pitchFamily="2" charset="-79"/>
              </a:defRPr>
            </a:lvl1pPr>
            <a:lvl2pPr>
              <a:defRPr lang="en-GB" sz="2000" smtClean="0">
                <a:solidFill>
                  <a:schemeClr val="tx2">
                    <a:lumMod val="50000"/>
                  </a:schemeClr>
                </a:solidFill>
                <a:latin typeface="+mn-lt"/>
                <a:cs typeface="Levenim MT" pitchFamily="2" charset="-79"/>
              </a:defRPr>
            </a:lvl2pPr>
            <a:lvl3pPr>
              <a:defRPr lang="en-GB" sz="2000" smtClean="0">
                <a:solidFill>
                  <a:schemeClr val="tx2">
                    <a:lumMod val="50000"/>
                  </a:schemeClr>
                </a:solidFill>
                <a:latin typeface="+mn-lt"/>
                <a:cs typeface="Levenim MT" pitchFamily="2" charset="-79"/>
              </a:defRPr>
            </a:lvl3pPr>
            <a:lvl4pPr>
              <a:defRPr lang="en-GB" sz="2000" smtClean="0">
                <a:solidFill>
                  <a:schemeClr val="tx2">
                    <a:lumMod val="50000"/>
                  </a:schemeClr>
                </a:solidFill>
                <a:latin typeface="+mn-lt"/>
                <a:cs typeface="Levenim MT" pitchFamily="2" charset="-79"/>
              </a:defRPr>
            </a:lvl4pPr>
            <a:lvl5pPr>
              <a:defRPr lang="en-US" sz="2000" dirty="0">
                <a:solidFill>
                  <a:schemeClr val="tx2">
                    <a:lumMod val="50000"/>
                  </a:schemeClr>
                </a:solidFill>
                <a:latin typeface="+mn-lt"/>
                <a:cs typeface="Levenim MT" pitchFamily="2" charset="-79"/>
              </a:defRPr>
            </a:lvl5pPr>
          </a:lstStyle>
          <a:p>
            <a:pPr marL="514350" lvl="0" indent="-514350"/>
            <a:r>
              <a:rPr lang="en-US" altLang="zh-CN" smtClean="0"/>
              <a:t>Click to edit Master text styles</a:t>
            </a:r>
          </a:p>
          <a:p>
            <a:pPr marL="514350" lvl="1" indent="-514350"/>
            <a:r>
              <a:rPr lang="en-US" altLang="zh-CN" smtClean="0"/>
              <a:t>Second level</a:t>
            </a:r>
          </a:p>
          <a:p>
            <a:pPr marL="514350" lvl="2" indent="-514350"/>
            <a:r>
              <a:rPr lang="en-US" altLang="zh-CN" smtClean="0"/>
              <a:t>Third level</a:t>
            </a:r>
          </a:p>
          <a:p>
            <a:pPr marL="514350" lvl="3" indent="-514350"/>
            <a:r>
              <a:rPr lang="en-US" altLang="zh-CN" smtClean="0"/>
              <a:t>Fourth level</a:t>
            </a:r>
          </a:p>
          <a:p>
            <a:pPr marL="514350" lvl="4" indent="-514350"/>
            <a:r>
              <a:rPr lang="en-US" altLang="zh-CN" smtClean="0"/>
              <a:t>Fifth level</a:t>
            </a:r>
            <a:endParaRPr lang="en-US" dirty="0"/>
          </a:p>
        </p:txBody>
      </p:sp>
      <p:cxnSp>
        <p:nvCxnSpPr>
          <p:cNvPr id="12" name="Straight Connector 11"/>
          <p:cNvCxnSpPr/>
          <p:nvPr userDrawn="1"/>
        </p:nvCxnSpPr>
        <p:spPr>
          <a:xfrm>
            <a:off x="0" y="12954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B887DA52-98A5-4E41-8030-77620E6270F6}" type="datetime4">
              <a:rPr lang="en-US" smtClean="0"/>
              <a:t>May 4, 2016</a:t>
            </a:fld>
            <a:endParaRPr lang="en-US" dirty="0"/>
          </a:p>
        </p:txBody>
      </p:sp>
      <p:sp>
        <p:nvSpPr>
          <p:cNvPr id="8"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Tree>
    <p:extLst>
      <p:ext uri="{BB962C8B-B14F-4D97-AF65-F5344CB8AC3E}">
        <p14:creationId xmlns:p14="http://schemas.microsoft.com/office/powerpoint/2010/main" val="14726778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cxnSp>
        <p:nvCxnSpPr>
          <p:cNvPr id="10" name="Straight Connector 9"/>
          <p:cNvCxnSpPr/>
          <p:nvPr userDrawn="1"/>
        </p:nvCxnSpPr>
        <p:spPr>
          <a:xfrm>
            <a:off x="0" y="12954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260200"/>
            <a:ext cx="0" cy="5378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82EF5A74-F24C-4FFC-9CCA-8B60E5EC6FD8}" type="datetime4">
              <a:rPr lang="en-US" smtClean="0"/>
              <a:t>May 4, 2016</a:t>
            </a:fld>
            <a:endParaRPr lang="en-US" dirty="0"/>
          </a:p>
        </p:txBody>
      </p:sp>
      <p:sp>
        <p:nvSpPr>
          <p:cNvPr id="8"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Tree>
    <p:extLst>
      <p:ext uri="{BB962C8B-B14F-4D97-AF65-F5344CB8AC3E}">
        <p14:creationId xmlns:p14="http://schemas.microsoft.com/office/powerpoint/2010/main" val="1670828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639762"/>
          </a:xfrm>
          <a:prstGeom prst="rect">
            <a:avLst/>
          </a:prstGeom>
        </p:spPr>
        <p:txBody>
          <a:bodyPr vert="horz" lIns="91440" tIns="45720" rIns="91440" bIns="45720" rtlCol="0" anchor="ctr">
            <a:no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6" name="Slide Number Placeholder 5"/>
          <p:cNvSpPr>
            <a:spLocks noGrp="1"/>
          </p:cNvSpPr>
          <p:nvPr>
            <p:ph type="sldNum" sz="quarter" idx="4"/>
          </p:nvPr>
        </p:nvSpPr>
        <p:spPr>
          <a:xfrm>
            <a:off x="8610600" y="304800"/>
            <a:ext cx="457200" cy="457200"/>
          </a:xfrm>
          <a:prstGeom prst="rect">
            <a:avLst/>
          </a:prstGeom>
        </p:spPr>
        <p:txBody>
          <a:bodyPr vert="horz" lIns="91440" tIns="45720" rIns="91440" bIns="45720" rtlCol="0" anchor="ctr"/>
          <a:lstStyle>
            <a:lvl1pPr algn="r">
              <a:defRPr sz="1400">
                <a:solidFill>
                  <a:schemeClr val="tx2">
                    <a:lumMod val="75000"/>
                  </a:schemeClr>
                </a:solidFill>
                <a:latin typeface="+mj-lt"/>
                <a:cs typeface="Levenim MT" pitchFamily="2" charset="-79"/>
              </a:defRPr>
            </a:lvl1pPr>
          </a:lstStyle>
          <a:p>
            <a:pPr>
              <a:defRPr/>
            </a:pPr>
            <a:fld id="{D6800BE1-DC9C-4CD0-A39D-51E9F89EF9DB}" type="slidenum">
              <a:rPr lang="en-US" altLang="en-US" smtClean="0"/>
              <a:pPr>
                <a:defRPr/>
              </a:pPr>
              <a:t>‹#›</a:t>
            </a:fld>
            <a:endParaRPr lang="en-US" altLang="en-US"/>
          </a:p>
        </p:txBody>
      </p:sp>
      <p:pic>
        <p:nvPicPr>
          <p:cNvPr id="8" name="Picture 3" descr="XJTLU_Logo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6248400"/>
            <a:ext cx="2080596" cy="40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1147385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2">
              <a:lumMod val="75000"/>
            </a:schemeClr>
          </a:solidFill>
          <a:latin typeface="+mn-lt"/>
          <a:ea typeface="+mj-ea"/>
          <a:cs typeface="Levenim MT"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Levenim MT" pitchFamily="2" charset="-79"/>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Levenim MT" pitchFamily="2" charset="-79"/>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Levenim MT" pitchFamily="2" charset="-79"/>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Levenim MT" pitchFamily="2" charset="-79"/>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Levenim MT"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24400" y="0"/>
            <a:ext cx="4419600" cy="493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7924800" cy="639762"/>
          </a:xfrm>
          <a:prstGeom prst="rect">
            <a:avLst/>
          </a:prstGeom>
        </p:spPr>
        <p:txBody>
          <a:bodyPr vert="horz" lIns="91440" tIns="45720" rIns="91440" bIns="45720" rtlCol="0" anchor="ctr">
            <a:no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6" name="Slide Number Placeholder 5"/>
          <p:cNvSpPr>
            <a:spLocks noGrp="1"/>
          </p:cNvSpPr>
          <p:nvPr>
            <p:ph type="sldNum" sz="quarter" idx="4"/>
          </p:nvPr>
        </p:nvSpPr>
        <p:spPr>
          <a:xfrm>
            <a:off x="8610600" y="304800"/>
            <a:ext cx="457200" cy="457200"/>
          </a:xfrm>
          <a:prstGeom prst="rect">
            <a:avLst/>
          </a:prstGeom>
        </p:spPr>
        <p:txBody>
          <a:bodyPr vert="horz" lIns="91440" tIns="45720" rIns="91440" bIns="45720" rtlCol="0" anchor="ctr"/>
          <a:lstStyle>
            <a:lvl1pPr algn="r">
              <a:defRPr sz="1400">
                <a:solidFill>
                  <a:schemeClr val="tx2">
                    <a:lumMod val="75000"/>
                  </a:schemeClr>
                </a:solidFill>
                <a:latin typeface="+mj-lt"/>
                <a:cs typeface="Levenim MT" pitchFamily="2" charset="-79"/>
              </a:defRPr>
            </a:lvl1pPr>
          </a:lstStyle>
          <a:p>
            <a:fld id="{969A2737-0631-43A3-B136-26EF6BAF2A6C}" type="slidenum">
              <a:rPr lang="en-US" smtClean="0"/>
              <a:pPr/>
              <a:t>‹#›</a:t>
            </a:fld>
            <a:endParaRPr lang="en-US" dirty="0"/>
          </a:p>
        </p:txBody>
      </p:sp>
      <p:pic>
        <p:nvPicPr>
          <p:cNvPr id="8" name="Picture 3" descr="XJTLU_Logo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8000" y="6248400"/>
            <a:ext cx="2080596" cy="40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600" y="6248400"/>
            <a:ext cx="1193800" cy="504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Date Placeholder 3"/>
          <p:cNvSpPr>
            <a:spLocks noGrp="1"/>
          </p:cNvSpPr>
          <p:nvPr>
            <p:ph type="dt" sz="half" idx="2"/>
          </p:nvPr>
        </p:nvSpPr>
        <p:spPr>
          <a:xfrm>
            <a:off x="1676400" y="6385320"/>
            <a:ext cx="5105400" cy="252235"/>
          </a:xfrm>
          <a:prstGeom prst="rect">
            <a:avLst/>
          </a:prstGeom>
        </p:spPr>
        <p:txBody>
          <a:bodyPr vert="horz" lIns="91440" tIns="45720" rIns="91440" bIns="45720" rtlCol="0" anchor="ctr"/>
          <a:lstStyle>
            <a:lvl1pPr algn="ctr">
              <a:defRPr lang="en-US" sz="1200" i="1" smtClean="0">
                <a:solidFill>
                  <a:schemeClr val="tx2">
                    <a:lumMod val="75000"/>
                  </a:schemeClr>
                </a:solidFill>
                <a:latin typeface="+mn-lt"/>
              </a:defRPr>
            </a:lvl1pPr>
          </a:lstStyle>
          <a:p>
            <a:fld id="{E84DC2BD-952F-44BD-B643-0D5F7AC5C75A}" type="datetime4">
              <a:rPr lang="en-US" smtClean="0"/>
              <a:t>May 4, 2016</a:t>
            </a:fld>
            <a:endParaRPr lang="en-US" dirty="0"/>
          </a:p>
        </p:txBody>
      </p:sp>
      <p:sp>
        <p:nvSpPr>
          <p:cNvPr id="11" name="Footer Placeholder 4"/>
          <p:cNvSpPr>
            <a:spLocks noGrp="1"/>
          </p:cNvSpPr>
          <p:nvPr>
            <p:ph type="ftr" sz="quarter" idx="3"/>
          </p:nvPr>
        </p:nvSpPr>
        <p:spPr>
          <a:xfrm>
            <a:off x="1676400" y="6224765"/>
            <a:ext cx="5105400" cy="252235"/>
          </a:xfrm>
          <a:prstGeom prst="rect">
            <a:avLst/>
          </a:prstGeom>
        </p:spPr>
        <p:txBody>
          <a:bodyPr/>
          <a:lstStyle>
            <a:lvl1pPr algn="ctr">
              <a:defRPr sz="1200">
                <a:solidFill>
                  <a:schemeClr val="tx2">
                    <a:lumMod val="75000"/>
                  </a:schemeClr>
                </a:solidFill>
                <a:latin typeface="+mn-lt"/>
              </a:defRPr>
            </a:lvl1pPr>
          </a:lstStyle>
          <a:p>
            <a:r>
              <a:rPr lang="en-US" smtClean="0"/>
              <a:t>Title of the Slide Show</a:t>
            </a:r>
            <a:endParaRPr lang="en-US" dirty="0"/>
          </a:p>
        </p:txBody>
      </p:sp>
      <p:sp>
        <p:nvSpPr>
          <p:cNvPr id="12" name="TextBox 11"/>
          <p:cNvSpPr txBox="1"/>
          <p:nvPr/>
        </p:nvSpPr>
        <p:spPr>
          <a:xfrm>
            <a:off x="1676400" y="6553200"/>
            <a:ext cx="5105400" cy="276999"/>
          </a:xfrm>
          <a:prstGeom prst="rect">
            <a:avLst/>
          </a:prstGeom>
          <a:noFill/>
        </p:spPr>
        <p:txBody>
          <a:bodyPr wrap="square" rtlCol="0">
            <a:spAutoFit/>
          </a:bodyPr>
          <a:lstStyle/>
          <a:p>
            <a:pPr algn="ctr"/>
            <a:r>
              <a:rPr lang="en-US" sz="1200" b="1" dirty="0" smtClean="0">
                <a:solidFill>
                  <a:schemeClr val="tx2">
                    <a:lumMod val="75000"/>
                  </a:schemeClr>
                </a:solidFill>
                <a:latin typeface="+mn-lt"/>
              </a:rPr>
              <a:t>Fulltime</a:t>
            </a:r>
            <a:r>
              <a:rPr lang="en-US" sz="1200" b="1" baseline="0" dirty="0" smtClean="0">
                <a:solidFill>
                  <a:schemeClr val="tx2">
                    <a:lumMod val="75000"/>
                  </a:schemeClr>
                </a:solidFill>
                <a:latin typeface="+mn-lt"/>
              </a:rPr>
              <a:t> </a:t>
            </a:r>
            <a:r>
              <a:rPr lang="en-US" sz="1200" b="1" dirty="0" smtClean="0">
                <a:solidFill>
                  <a:schemeClr val="tx2">
                    <a:lumMod val="75000"/>
                  </a:schemeClr>
                </a:solidFill>
                <a:latin typeface="+mn-lt"/>
              </a:rPr>
              <a:t>MBA</a:t>
            </a:r>
            <a:r>
              <a:rPr lang="en-US" sz="1200" b="1" baseline="0" dirty="0" smtClean="0">
                <a:solidFill>
                  <a:schemeClr val="tx2">
                    <a:lumMod val="75000"/>
                  </a:schemeClr>
                </a:solidFill>
                <a:latin typeface="+mn-lt"/>
              </a:rPr>
              <a:t> </a:t>
            </a:r>
            <a:endParaRPr lang="en-US" sz="1200" b="1" dirty="0">
              <a:solidFill>
                <a:schemeClr val="tx2">
                  <a:lumMod val="75000"/>
                </a:schemeClr>
              </a:solidFill>
              <a:latin typeface="+mn-lt"/>
            </a:endParaRPr>
          </a:p>
        </p:txBody>
      </p:sp>
    </p:spTree>
    <p:extLst>
      <p:ext uri="{BB962C8B-B14F-4D97-AF65-F5344CB8AC3E}">
        <p14:creationId xmlns:p14="http://schemas.microsoft.com/office/powerpoint/2010/main" val="2998610950"/>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tx2">
              <a:lumMod val="75000"/>
            </a:schemeClr>
          </a:solidFill>
          <a:latin typeface="+mn-lt"/>
          <a:ea typeface="+mj-ea"/>
          <a:cs typeface="Levenim MT"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Levenim MT" pitchFamily="2" charset="-79"/>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Levenim MT" pitchFamily="2" charset="-79"/>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Levenim MT" pitchFamily="2" charset="-79"/>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Levenim MT" pitchFamily="2" charset="-79"/>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Levenim MT"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hyperlink" Target="mailto:xuanwei.cao@xjtlu.edu.c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nvSpPr>
        <p:spPr>
          <a:xfrm>
            <a:off x="591457" y="2133600"/>
            <a:ext cx="7924800" cy="23352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dirty="0"/>
              <a:t> </a:t>
            </a:r>
            <a:r>
              <a:rPr lang="en-US" dirty="0">
                <a:solidFill>
                  <a:srgbClr val="002060"/>
                </a:solidFill>
                <a:latin typeface="+mn-lt"/>
                <a:ea typeface="+mn-ea"/>
                <a:cs typeface="Levenim MT" pitchFamily="2" charset="-79"/>
              </a:rPr>
              <a:t>Towards Impact </a:t>
            </a:r>
            <a:r>
              <a:rPr lang="en-US" baseline="30000" dirty="0">
                <a:solidFill>
                  <a:srgbClr val="002060"/>
                </a:solidFill>
                <a:latin typeface="+mn-lt"/>
                <a:ea typeface="+mn-ea"/>
                <a:cs typeface="Levenim MT" pitchFamily="2" charset="-79"/>
              </a:rPr>
              <a:t>+</a:t>
            </a:r>
            <a:r>
              <a:rPr lang="en-US" dirty="0">
                <a:solidFill>
                  <a:srgbClr val="002060"/>
                </a:solidFill>
                <a:latin typeface="+mn-lt"/>
                <a:ea typeface="+mn-ea"/>
                <a:cs typeface="Levenim MT" pitchFamily="2" charset="-79"/>
              </a:rPr>
              <a:t> University: </a:t>
            </a:r>
            <a:br>
              <a:rPr lang="en-US" dirty="0">
                <a:solidFill>
                  <a:srgbClr val="002060"/>
                </a:solidFill>
                <a:latin typeface="+mn-lt"/>
                <a:ea typeface="+mn-ea"/>
                <a:cs typeface="Levenim MT" pitchFamily="2" charset="-79"/>
              </a:rPr>
            </a:br>
            <a:r>
              <a:rPr lang="en-US" dirty="0">
                <a:solidFill>
                  <a:srgbClr val="002060"/>
                </a:solidFill>
                <a:latin typeface="+mn-lt"/>
                <a:ea typeface="+mn-ea"/>
                <a:cs typeface="Levenim MT" pitchFamily="2" charset="-79"/>
              </a:rPr>
              <a:t>Looking Ahead to Sustainability Education at XJTLU in 2025 </a:t>
            </a:r>
            <a:r>
              <a:rPr lang="en-US" dirty="0"/>
              <a:t>	</a:t>
            </a:r>
            <a:br>
              <a:rPr lang="en-US" dirty="0"/>
            </a:br>
            <a:endParaRPr lang="en-US" dirty="0"/>
          </a:p>
        </p:txBody>
      </p:sp>
      <p:sp>
        <p:nvSpPr>
          <p:cNvPr id="2" name="TextBox 1"/>
          <p:cNvSpPr txBox="1"/>
          <p:nvPr/>
        </p:nvSpPr>
        <p:spPr>
          <a:xfrm>
            <a:off x="1201057" y="4953000"/>
            <a:ext cx="6705600" cy="1323439"/>
          </a:xfrm>
          <a:prstGeom prst="rect">
            <a:avLst/>
          </a:prstGeom>
          <a:noFill/>
        </p:spPr>
        <p:txBody>
          <a:bodyPr wrap="square" rtlCol="0">
            <a:spAutoFit/>
          </a:bodyPr>
          <a:lstStyle/>
          <a:p>
            <a:pPr algn="ctr"/>
            <a:r>
              <a:rPr lang="en-US" sz="2000" dirty="0" smtClean="0"/>
              <a:t> </a:t>
            </a:r>
            <a:r>
              <a:rPr lang="en-US" sz="2000" b="1" dirty="0"/>
              <a:t>2016 XJTLU Learning and Teaching Colloquium </a:t>
            </a:r>
            <a:r>
              <a:rPr lang="en-US" sz="2000" dirty="0" smtClean="0"/>
              <a:t> </a:t>
            </a:r>
            <a:r>
              <a:rPr lang="en-US" sz="2000" b="1" i="1" dirty="0"/>
              <a:t>Imagining the Next 10 Years in Learning and </a:t>
            </a:r>
            <a:r>
              <a:rPr lang="en-US" sz="2000" b="1" i="1" dirty="0" smtClean="0"/>
              <a:t>Teaching</a:t>
            </a:r>
            <a:endParaRPr lang="en-US" sz="2000" dirty="0"/>
          </a:p>
          <a:p>
            <a:pPr algn="ctr"/>
            <a:endParaRPr lang="en-US" sz="2000" dirty="0" smtClean="0"/>
          </a:p>
          <a:p>
            <a:pPr algn="ctr"/>
            <a:r>
              <a:rPr lang="en-US" sz="2000" dirty="0" smtClean="0"/>
              <a:t>April 7, 2016</a:t>
            </a:r>
            <a:endParaRPr lang="en-US" sz="2000" dirty="0"/>
          </a:p>
        </p:txBody>
      </p:sp>
    </p:spTree>
    <p:extLst>
      <p:ext uri="{BB962C8B-B14F-4D97-AF65-F5344CB8AC3E}">
        <p14:creationId xmlns:p14="http://schemas.microsoft.com/office/powerpoint/2010/main" val="2384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4294967295"/>
          </p:nvPr>
        </p:nvSpPr>
        <p:spPr>
          <a:xfrm>
            <a:off x="8610598" y="1101725"/>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F22A6FC-93BC-4548-B4A2-0AD3EE26860E}" type="slidenum">
              <a:rPr lang="en-US" altLang="en-US" sz="1400" smtClean="0"/>
              <a:pPr eaLnBrk="1" hangingPunct="1"/>
              <a:t>10</a:t>
            </a:fld>
            <a:endParaRPr lang="en-US" altLang="en-US" sz="1400" smtClean="0"/>
          </a:p>
        </p:txBody>
      </p:sp>
      <p:pic>
        <p:nvPicPr>
          <p:cNvPr id="604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3" y="8763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9198" y="8763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654" y="3086100"/>
            <a:ext cx="26670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598" y="3337832"/>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6882" y="1905000"/>
            <a:ext cx="346868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0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4294967295"/>
          </p:nvPr>
        </p:nvSpPr>
        <p:spPr>
          <a:xfrm>
            <a:off x="8610600" y="3048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5D5F225E-883F-4D5F-B47B-FE93947196E6}" type="slidenum">
              <a:rPr lang="en-US" altLang="en-US" sz="1400" smtClean="0"/>
              <a:pPr eaLnBrk="1" hangingPunct="1"/>
              <a:t>11</a:t>
            </a:fld>
            <a:endParaRPr lang="en-US" altLang="en-US" sz="1400" smtClean="0"/>
          </a:p>
        </p:txBody>
      </p:sp>
      <p:pic>
        <p:nvPicPr>
          <p:cNvPr id="5632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7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22225"/>
            <a:ext cx="3073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937000"/>
            <a:ext cx="30734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4038" y="3962400"/>
            <a:ext cx="3071812"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89663" y="3925888"/>
            <a:ext cx="30734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Box 16"/>
          <p:cNvSpPr txBox="1">
            <a:spLocks noChangeArrowheads="1"/>
          </p:cNvSpPr>
          <p:nvPr/>
        </p:nvSpPr>
        <p:spPr bwMode="auto">
          <a:xfrm>
            <a:off x="282575" y="306705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3600">
                <a:ea typeface="宋体" pitchFamily="2" charset="-122"/>
              </a:rPr>
              <a:t>Our common future</a:t>
            </a:r>
          </a:p>
        </p:txBody>
      </p:sp>
    </p:spTree>
    <p:extLst>
      <p:ext uri="{BB962C8B-B14F-4D97-AF65-F5344CB8AC3E}">
        <p14:creationId xmlns:p14="http://schemas.microsoft.com/office/powerpoint/2010/main" val="5357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71500" y="2590800"/>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en-US" altLang="en-US" sz="3600" dirty="0" smtClean="0"/>
              <a:t>“</a:t>
            </a:r>
            <a:r>
              <a:rPr lang="en-US" altLang="en-US" sz="3600" dirty="0"/>
              <a:t>The question of reaching sustainability is not about if we will have enough energy, enough food, or other tangible resources … The question is: </a:t>
            </a:r>
            <a:r>
              <a:rPr lang="en-US" altLang="en-US" sz="3600" u="sng" dirty="0">
                <a:solidFill>
                  <a:srgbClr val="FF0000"/>
                </a:solidFill>
              </a:rPr>
              <a:t>will there be enough leaders in time</a:t>
            </a:r>
            <a:r>
              <a:rPr lang="en-US" altLang="en-US" sz="3600"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56894"/>
            <a:ext cx="8534400" cy="584775"/>
          </a:xfrm>
          <a:prstGeom prst="rect">
            <a:avLst/>
          </a:prstGeom>
          <a:noFill/>
        </p:spPr>
        <p:txBody>
          <a:bodyPr wrap="square" rtlCol="0">
            <a:spAutoFit/>
          </a:bodyPr>
          <a:lstStyle/>
          <a:p>
            <a:pPr algn="ctr"/>
            <a:r>
              <a:rPr lang="en-US" sz="3200" b="1" dirty="0" smtClean="0"/>
              <a:t>T</a:t>
            </a:r>
            <a:r>
              <a:rPr lang="en-US" altLang="zh-CN" sz="3200" b="1" dirty="0" smtClean="0"/>
              <a:t>eaching and Learning for a Sustainable Future</a:t>
            </a:r>
            <a:endParaRPr lang="en-US" sz="3200" b="1" dirty="0"/>
          </a:p>
        </p:txBody>
      </p:sp>
      <p:sp>
        <p:nvSpPr>
          <p:cNvPr id="5" name="TextBox 4"/>
          <p:cNvSpPr txBox="1"/>
          <p:nvPr/>
        </p:nvSpPr>
        <p:spPr>
          <a:xfrm>
            <a:off x="304800" y="3123694"/>
            <a:ext cx="8458200" cy="3046988"/>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t>How can the </a:t>
            </a:r>
            <a:r>
              <a:rPr lang="en-US" sz="3200" dirty="0" smtClean="0"/>
              <a:t>talent educators and students in XJTLU become more </a:t>
            </a:r>
            <a:r>
              <a:rPr lang="en-US" sz="3200" dirty="0"/>
              <a:t>effective role models and change agents within </a:t>
            </a:r>
            <a:r>
              <a:rPr lang="en-US" sz="3200" dirty="0" smtClean="0"/>
              <a:t>society?</a:t>
            </a:r>
          </a:p>
          <a:p>
            <a:pPr marL="457200" indent="-457200" algn="l">
              <a:buFont typeface="Arial" panose="020B0604020202020204" pitchFamily="34" charset="0"/>
              <a:buChar char="•"/>
            </a:pPr>
            <a:r>
              <a:rPr lang="en-US" sz="3200" dirty="0" smtClean="0"/>
              <a:t>How should we response to changing requirements for learning and teaching towards sustainable future?</a:t>
            </a:r>
            <a:endParaRPr lang="en-US" sz="3200" dirty="0"/>
          </a:p>
        </p:txBody>
      </p:sp>
      <p:sp>
        <p:nvSpPr>
          <p:cNvPr id="4" name="TextBox 3"/>
          <p:cNvSpPr txBox="1"/>
          <p:nvPr/>
        </p:nvSpPr>
        <p:spPr>
          <a:xfrm>
            <a:off x="304800" y="533400"/>
            <a:ext cx="8534400" cy="1077218"/>
          </a:xfrm>
          <a:prstGeom prst="rect">
            <a:avLst/>
          </a:prstGeom>
          <a:solidFill>
            <a:schemeClr val="accent5">
              <a:lumMod val="20000"/>
              <a:lumOff val="80000"/>
            </a:schemeClr>
          </a:solidFill>
        </p:spPr>
        <p:txBody>
          <a:bodyPr wrap="square" rtlCol="0">
            <a:spAutoFit/>
          </a:bodyPr>
          <a:lstStyle/>
          <a:p>
            <a:pPr algn="ctr"/>
            <a:r>
              <a:rPr lang="en-US" sz="3200" b="1" dirty="0" smtClean="0">
                <a:solidFill>
                  <a:srgbClr val="FF0000"/>
                </a:solidFill>
              </a:rPr>
              <a:t>Sustainability should be a central concern when rethinking education as a common good</a:t>
            </a:r>
            <a:endParaRPr lang="en-US" sz="3200" b="1" dirty="0">
              <a:solidFill>
                <a:srgbClr val="FF0000"/>
              </a:solidFill>
            </a:endParaRPr>
          </a:p>
        </p:txBody>
      </p:sp>
    </p:spTree>
    <p:extLst>
      <p:ext uri="{BB962C8B-B14F-4D97-AF65-F5344CB8AC3E}">
        <p14:creationId xmlns:p14="http://schemas.microsoft.com/office/powerpoint/2010/main" val="310896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l="6623" t="13280" r="8324" b="14576"/>
          <a:stretch/>
        </p:blipFill>
        <p:spPr bwMode="auto">
          <a:xfrm>
            <a:off x="304800" y="1852889"/>
            <a:ext cx="2935515" cy="1065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04800"/>
            <a:ext cx="8153400" cy="1077218"/>
          </a:xfrm>
          <a:prstGeom prst="rect">
            <a:avLst/>
          </a:prstGeom>
          <a:noFill/>
        </p:spPr>
        <p:txBody>
          <a:bodyPr wrap="square" rtlCol="0">
            <a:spAutoFit/>
          </a:bodyPr>
          <a:lstStyle/>
          <a:p>
            <a:pPr algn="just"/>
            <a:r>
              <a:rPr lang="en-US" sz="3200" b="1" dirty="0">
                <a:solidFill>
                  <a:schemeClr val="tx2"/>
                </a:solidFill>
                <a:latin typeface="+mn-lt"/>
                <a:ea typeface="+mj-ea"/>
                <a:cs typeface="Levenim MT" pitchFamily="2" charset="-79"/>
              </a:rPr>
              <a:t>Looking outside</a:t>
            </a:r>
            <a:r>
              <a:rPr lang="en-US" sz="3200" b="1" dirty="0" smtClean="0"/>
              <a:t>: what we could learn from those first movers on sustainability education</a:t>
            </a:r>
            <a:endParaRPr lang="en-US" sz="3200" b="1" dirty="0"/>
          </a:p>
        </p:txBody>
      </p:sp>
      <p:sp>
        <p:nvSpPr>
          <p:cNvPr id="3" name="TextBox 2"/>
          <p:cNvSpPr txBox="1"/>
          <p:nvPr/>
        </p:nvSpPr>
        <p:spPr>
          <a:xfrm>
            <a:off x="3657600" y="2129416"/>
            <a:ext cx="5029200" cy="523220"/>
          </a:xfrm>
          <a:prstGeom prst="rect">
            <a:avLst/>
          </a:prstGeom>
          <a:solidFill>
            <a:schemeClr val="accent5">
              <a:lumMod val="60000"/>
              <a:lumOff val="40000"/>
            </a:schemeClr>
          </a:solidFill>
        </p:spPr>
        <p:txBody>
          <a:bodyPr wrap="square" rtlCol="0">
            <a:spAutoFit/>
          </a:bodyPr>
          <a:lstStyle/>
          <a:p>
            <a:pPr algn="ctr"/>
            <a:r>
              <a:rPr lang="en-US" sz="2800" b="1" dirty="0" smtClean="0"/>
              <a:t>Beyond Grey Pinstripes</a:t>
            </a:r>
            <a:endParaRPr lang="en-US" sz="2800" b="1" dirty="0"/>
          </a:p>
        </p:txBody>
      </p:sp>
      <p:sp>
        <p:nvSpPr>
          <p:cNvPr id="5" name="TextBox 4"/>
          <p:cNvSpPr txBox="1"/>
          <p:nvPr/>
        </p:nvSpPr>
        <p:spPr>
          <a:xfrm>
            <a:off x="315686" y="3276600"/>
            <a:ext cx="8382000" cy="2246769"/>
          </a:xfrm>
          <a:prstGeom prst="rect">
            <a:avLst/>
          </a:prstGeom>
          <a:noFill/>
        </p:spPr>
        <p:txBody>
          <a:bodyPr wrap="square" rtlCol="0">
            <a:spAutoFit/>
          </a:bodyPr>
          <a:lstStyle/>
          <a:p>
            <a:pPr algn="l"/>
            <a:r>
              <a:rPr lang="en-US" sz="2800" dirty="0"/>
              <a:t>a biennial research survey and alternative ranking of business </a:t>
            </a:r>
            <a:r>
              <a:rPr lang="en-US" sz="2800" dirty="0" smtClean="0"/>
              <a:t>schools to investigate </a:t>
            </a:r>
            <a:r>
              <a:rPr lang="en-US" sz="2800" dirty="0" smtClean="0">
                <a:solidFill>
                  <a:srgbClr val="FF0000"/>
                </a:solidFill>
              </a:rPr>
              <a:t>full-time </a:t>
            </a:r>
            <a:r>
              <a:rPr lang="en-US" sz="2800" dirty="0">
                <a:solidFill>
                  <a:srgbClr val="FF0000"/>
                </a:solidFill>
              </a:rPr>
              <a:t>MBA programs</a:t>
            </a:r>
            <a:r>
              <a:rPr lang="en-US" sz="2800" dirty="0"/>
              <a:t> leading the way in the </a:t>
            </a:r>
            <a:r>
              <a:rPr lang="en-US" sz="2800" dirty="0">
                <a:solidFill>
                  <a:srgbClr val="FF0000"/>
                </a:solidFill>
              </a:rPr>
              <a:t>integration of issues concerning social and environmental stewardship into the curriculum</a:t>
            </a:r>
            <a:r>
              <a:rPr lang="en-US" sz="2800" dirty="0"/>
              <a:t>.</a:t>
            </a:r>
          </a:p>
        </p:txBody>
      </p:sp>
    </p:spTree>
    <p:extLst>
      <p:ext uri="{BB962C8B-B14F-4D97-AF65-F5344CB8AC3E}">
        <p14:creationId xmlns:p14="http://schemas.microsoft.com/office/powerpoint/2010/main" val="63938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0069"/>
            <a:ext cx="4953000" cy="584775"/>
          </a:xfrm>
          <a:prstGeom prst="rect">
            <a:avLst/>
          </a:prstGeom>
          <a:noFill/>
        </p:spPr>
        <p:txBody>
          <a:bodyPr wrap="square" rtlCol="0">
            <a:spAutoFit/>
          </a:bodyPr>
          <a:lstStyle/>
          <a:p>
            <a:pPr algn="l"/>
            <a:r>
              <a:rPr lang="en-US" sz="3200" b="1" dirty="0" smtClean="0"/>
              <a:t>Sustainable MBA Program</a:t>
            </a:r>
            <a:endParaRPr lang="en-US" sz="3200" b="1" dirty="0"/>
          </a:p>
        </p:txBody>
      </p:sp>
      <p:sp>
        <p:nvSpPr>
          <p:cNvPr id="3" name="TextBox 2"/>
          <p:cNvSpPr txBox="1"/>
          <p:nvPr/>
        </p:nvSpPr>
        <p:spPr>
          <a:xfrm>
            <a:off x="609600" y="1600200"/>
            <a:ext cx="7543800" cy="2123658"/>
          </a:xfrm>
          <a:prstGeom prst="rect">
            <a:avLst/>
          </a:prstGeom>
          <a:noFill/>
        </p:spPr>
        <p:txBody>
          <a:bodyPr wrap="square" rtlCol="0">
            <a:spAutoFit/>
          </a:bodyPr>
          <a:lstStyle/>
          <a:p>
            <a:pPr algn="l"/>
            <a:r>
              <a:rPr lang="en-US" sz="2800" dirty="0"/>
              <a:t>“There’s a revolution happening in management education, and it’s happening faster than we can keep up with it</a:t>
            </a:r>
            <a:r>
              <a:rPr lang="en-US" sz="2800" dirty="0" smtClean="0"/>
              <a:t>, </a:t>
            </a:r>
            <a:r>
              <a:rPr lang="en-US" sz="2800" dirty="0">
                <a:solidFill>
                  <a:srgbClr val="FF0000"/>
                </a:solidFill>
              </a:rPr>
              <a:t>t</a:t>
            </a:r>
            <a:r>
              <a:rPr lang="en-US" sz="2800" dirty="0" smtClean="0">
                <a:solidFill>
                  <a:srgbClr val="FF0000"/>
                </a:solidFill>
              </a:rPr>
              <a:t>he </a:t>
            </a:r>
            <a:r>
              <a:rPr lang="en-US" sz="2800" dirty="0">
                <a:solidFill>
                  <a:srgbClr val="FF0000"/>
                </a:solidFill>
              </a:rPr>
              <a:t>students and the CEOs are driving it</a:t>
            </a:r>
            <a:r>
              <a:rPr lang="en-US" sz="2800" dirty="0"/>
              <a:t>.</a:t>
            </a:r>
            <a:r>
              <a:rPr lang="en-US" sz="2800" dirty="0" smtClean="0"/>
              <a:t>” </a:t>
            </a:r>
          </a:p>
          <a:p>
            <a:r>
              <a:rPr lang="en-US" sz="2000" dirty="0" smtClean="0"/>
              <a:t>---New Lessons in Corporate Citizenship. Forbes. 2006.11.28</a:t>
            </a:r>
            <a:endParaRPr lang="en-US" sz="2000" dirty="0"/>
          </a:p>
        </p:txBody>
      </p:sp>
    </p:spTree>
    <p:extLst>
      <p:ext uri="{BB962C8B-B14F-4D97-AF65-F5344CB8AC3E}">
        <p14:creationId xmlns:p14="http://schemas.microsoft.com/office/powerpoint/2010/main" val="2340581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green.harvard.edu/sites/green.harvard.edu/files/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4364396"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348980"/>
            <a:ext cx="4419600" cy="5693866"/>
          </a:xfrm>
          <a:prstGeom prst="rect">
            <a:avLst/>
          </a:prstGeom>
          <a:noFill/>
        </p:spPr>
        <p:txBody>
          <a:bodyPr wrap="square" rtlCol="0">
            <a:spAutoFit/>
          </a:bodyPr>
          <a:lstStyle/>
          <a:p>
            <a:pPr algn="l"/>
            <a:r>
              <a:rPr lang="zh-CN" altLang="en-US" sz="2800" dirty="0" smtClean="0"/>
              <a:t>“</a:t>
            </a:r>
            <a:r>
              <a:rPr lang="en-US" sz="2800" dirty="0" smtClean="0"/>
              <a:t>The </a:t>
            </a:r>
            <a:r>
              <a:rPr lang="en-US" sz="2800" dirty="0"/>
              <a:t>creation of Harvard’s first </a:t>
            </a:r>
            <a:r>
              <a:rPr lang="en-US" sz="2800" u="sng" dirty="0">
                <a:solidFill>
                  <a:srgbClr val="FF0000"/>
                </a:solidFill>
              </a:rPr>
              <a:t>University-wide Sustainability Plan </a:t>
            </a:r>
            <a:r>
              <a:rPr lang="en-US" sz="2800" dirty="0"/>
              <a:t>is much more than</a:t>
            </a:r>
          </a:p>
          <a:p>
            <a:pPr algn="l"/>
            <a:r>
              <a:rPr lang="en-US" sz="2800" dirty="0"/>
              <a:t>an exercise in strategic planning. It is </a:t>
            </a:r>
            <a:r>
              <a:rPr lang="en-US" sz="2800" u="sng" dirty="0">
                <a:solidFill>
                  <a:srgbClr val="FF0000"/>
                </a:solidFill>
              </a:rPr>
              <a:t>an opportunity</a:t>
            </a:r>
            <a:r>
              <a:rPr lang="en-US" sz="2800" dirty="0"/>
              <a:t> for every member of our community</a:t>
            </a:r>
          </a:p>
          <a:p>
            <a:pPr algn="l"/>
            <a:r>
              <a:rPr lang="en-US" sz="2800" u="sng" dirty="0">
                <a:solidFill>
                  <a:srgbClr val="FF0000"/>
                </a:solidFill>
              </a:rPr>
              <a:t>to reflect on what role they can play</a:t>
            </a:r>
            <a:r>
              <a:rPr lang="en-US" sz="2800" dirty="0"/>
              <a:t> in enhancing our collective well-being for a more</a:t>
            </a:r>
          </a:p>
          <a:p>
            <a:pPr algn="l"/>
            <a:r>
              <a:rPr lang="en-US" sz="2800" dirty="0"/>
              <a:t>sustainable future.”</a:t>
            </a:r>
          </a:p>
        </p:txBody>
      </p:sp>
    </p:spTree>
    <p:extLst>
      <p:ext uri="{BB962C8B-B14F-4D97-AF65-F5344CB8AC3E}">
        <p14:creationId xmlns:p14="http://schemas.microsoft.com/office/powerpoint/2010/main" val="3050500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3491420" cy="215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4191000"/>
            <a:ext cx="8229600" cy="1815882"/>
          </a:xfrm>
          <a:prstGeom prst="rect">
            <a:avLst/>
          </a:prstGeom>
          <a:noFill/>
        </p:spPr>
        <p:txBody>
          <a:bodyPr wrap="square" rtlCol="0">
            <a:spAutoFit/>
          </a:bodyPr>
          <a:lstStyle/>
          <a:p>
            <a:pPr algn="l"/>
            <a:r>
              <a:rPr lang="zh-CN" altLang="en-US" sz="2800" dirty="0" smtClean="0"/>
              <a:t>“</a:t>
            </a:r>
            <a:r>
              <a:rPr lang="en-US" sz="2800" dirty="0" smtClean="0">
                <a:solidFill>
                  <a:srgbClr val="FF0000"/>
                </a:solidFill>
              </a:rPr>
              <a:t>we are educating </a:t>
            </a:r>
            <a:r>
              <a:rPr lang="en-US" sz="2800" dirty="0">
                <a:solidFill>
                  <a:srgbClr val="FF0000"/>
                </a:solidFill>
              </a:rPr>
              <a:t>100 percent of our future political, </a:t>
            </a:r>
            <a:r>
              <a:rPr lang="en-US" sz="2800" dirty="0" smtClean="0">
                <a:solidFill>
                  <a:srgbClr val="FF0000"/>
                </a:solidFill>
              </a:rPr>
              <a:t>business, and </a:t>
            </a:r>
            <a:r>
              <a:rPr lang="en-US" sz="2800" dirty="0">
                <a:solidFill>
                  <a:srgbClr val="FF0000"/>
                </a:solidFill>
              </a:rPr>
              <a:t>social leaders. </a:t>
            </a:r>
            <a:r>
              <a:rPr lang="en-US" sz="2800" dirty="0"/>
              <a:t>This fact </a:t>
            </a:r>
            <a:r>
              <a:rPr lang="en-US" sz="2800" dirty="0" smtClean="0"/>
              <a:t>alone places significant </a:t>
            </a:r>
            <a:r>
              <a:rPr lang="en-US" sz="2800" dirty="0" smtClean="0">
                <a:solidFill>
                  <a:srgbClr val="FF0000"/>
                </a:solidFill>
              </a:rPr>
              <a:t>accountability on </a:t>
            </a:r>
            <a:r>
              <a:rPr lang="en-US" sz="2800" dirty="0">
                <a:solidFill>
                  <a:srgbClr val="FF0000"/>
                </a:solidFill>
              </a:rPr>
              <a:t>higher education and </a:t>
            </a:r>
            <a:r>
              <a:rPr lang="en-US" sz="2800" dirty="0" smtClean="0">
                <a:solidFill>
                  <a:srgbClr val="FF0000"/>
                </a:solidFill>
              </a:rPr>
              <a:t>its leaders to take </a:t>
            </a:r>
            <a:r>
              <a:rPr lang="en-US" sz="2800" dirty="0">
                <a:solidFill>
                  <a:srgbClr val="FF0000"/>
                </a:solidFill>
              </a:rPr>
              <a:t>action</a:t>
            </a:r>
            <a:r>
              <a:rPr lang="en-US" sz="2800" dirty="0" smtClean="0"/>
              <a:t>.</a:t>
            </a:r>
            <a:r>
              <a:rPr lang="zh-CN" altLang="en-US" sz="2800" dirty="0" smtClean="0"/>
              <a:t>”</a:t>
            </a:r>
            <a:endParaRPr lang="en-US" sz="2800" dirty="0"/>
          </a:p>
        </p:txBody>
      </p:sp>
      <p:sp>
        <p:nvSpPr>
          <p:cNvPr id="3" name="TextBox 2"/>
          <p:cNvSpPr txBox="1"/>
          <p:nvPr/>
        </p:nvSpPr>
        <p:spPr>
          <a:xfrm>
            <a:off x="533400" y="2743200"/>
            <a:ext cx="8229600" cy="954107"/>
          </a:xfrm>
          <a:prstGeom prst="rect">
            <a:avLst/>
          </a:prstGeom>
          <a:noFill/>
        </p:spPr>
        <p:txBody>
          <a:bodyPr wrap="square" rtlCol="0">
            <a:spAutoFit/>
          </a:bodyPr>
          <a:lstStyle/>
          <a:p>
            <a:pPr algn="l"/>
            <a:r>
              <a:rPr lang="en-US" sz="2800" dirty="0"/>
              <a:t>“</a:t>
            </a:r>
            <a:r>
              <a:rPr lang="en-US" sz="2800" dirty="0">
                <a:solidFill>
                  <a:srgbClr val="FF0000"/>
                </a:solidFill>
              </a:rPr>
              <a:t>Universities are in a </a:t>
            </a:r>
            <a:r>
              <a:rPr lang="en-US" sz="2800" dirty="0" smtClean="0">
                <a:solidFill>
                  <a:srgbClr val="FF0000"/>
                </a:solidFill>
              </a:rPr>
              <a:t>unique position </a:t>
            </a:r>
            <a:r>
              <a:rPr lang="en-US" sz="2800" dirty="0">
                <a:solidFill>
                  <a:srgbClr val="FF0000"/>
                </a:solidFill>
              </a:rPr>
              <a:t>to address the </a:t>
            </a:r>
            <a:r>
              <a:rPr lang="en-US" sz="2800" dirty="0" smtClean="0">
                <a:solidFill>
                  <a:srgbClr val="FF0000"/>
                </a:solidFill>
              </a:rPr>
              <a:t>grand challenges </a:t>
            </a:r>
            <a:r>
              <a:rPr lang="en-US" sz="2800" dirty="0">
                <a:solidFill>
                  <a:srgbClr val="FF0000"/>
                </a:solidFill>
              </a:rPr>
              <a:t>of </a:t>
            </a:r>
            <a:r>
              <a:rPr lang="en-US" sz="2800" dirty="0" smtClean="0">
                <a:solidFill>
                  <a:srgbClr val="FF0000"/>
                </a:solidFill>
              </a:rPr>
              <a:t>sustainability in </a:t>
            </a:r>
            <a:r>
              <a:rPr lang="en-US" sz="2800" dirty="0">
                <a:solidFill>
                  <a:srgbClr val="FF0000"/>
                </a:solidFill>
              </a:rPr>
              <a:t>the 21st century</a:t>
            </a:r>
            <a:r>
              <a:rPr lang="en-US" sz="2800" dirty="0" smtClean="0"/>
              <a:t>.”</a:t>
            </a:r>
            <a:endParaRPr lang="en-US" sz="2800" dirty="0"/>
          </a:p>
        </p:txBody>
      </p:sp>
      <p:sp>
        <p:nvSpPr>
          <p:cNvPr id="4" name="TextBox 3"/>
          <p:cNvSpPr txBox="1"/>
          <p:nvPr/>
        </p:nvSpPr>
        <p:spPr>
          <a:xfrm>
            <a:off x="3643820" y="152400"/>
            <a:ext cx="5119180" cy="1938992"/>
          </a:xfrm>
          <a:prstGeom prst="rect">
            <a:avLst/>
          </a:prstGeom>
          <a:noFill/>
        </p:spPr>
        <p:txBody>
          <a:bodyPr wrap="square" rtlCol="0">
            <a:spAutoFit/>
          </a:bodyPr>
          <a:lstStyle/>
          <a:p>
            <a:pPr algn="l"/>
            <a:r>
              <a:rPr lang="en-US" b="1" dirty="0"/>
              <a:t>“We are at </a:t>
            </a:r>
            <a:r>
              <a:rPr lang="en-US" b="1" dirty="0">
                <a:solidFill>
                  <a:srgbClr val="FF0000"/>
                </a:solidFill>
              </a:rPr>
              <a:t>a critical juncture </a:t>
            </a:r>
            <a:r>
              <a:rPr lang="en-US" b="1" dirty="0"/>
              <a:t>in the</a:t>
            </a:r>
          </a:p>
          <a:p>
            <a:pPr algn="l"/>
            <a:r>
              <a:rPr lang="en-US" b="1" dirty="0"/>
              <a:t>evolution of our relationship to the</a:t>
            </a:r>
          </a:p>
          <a:p>
            <a:pPr algn="l"/>
            <a:r>
              <a:rPr lang="en-US" b="1" dirty="0"/>
              <a:t>environment; and </a:t>
            </a:r>
            <a:r>
              <a:rPr lang="en-US" b="1" u="sng" dirty="0">
                <a:solidFill>
                  <a:srgbClr val="FF0000"/>
                </a:solidFill>
              </a:rPr>
              <a:t>universities must</a:t>
            </a:r>
          </a:p>
          <a:p>
            <a:pPr algn="l"/>
            <a:r>
              <a:rPr lang="en-US" b="1" u="sng" dirty="0">
                <a:solidFill>
                  <a:srgbClr val="FF0000"/>
                </a:solidFill>
              </a:rPr>
              <a:t>take the lead in addressing issues</a:t>
            </a:r>
          </a:p>
          <a:p>
            <a:pPr algn="l"/>
            <a:r>
              <a:rPr lang="en-US" b="1" u="sng" dirty="0">
                <a:solidFill>
                  <a:srgbClr val="FF0000"/>
                </a:solidFill>
              </a:rPr>
              <a:t>of sustainability</a:t>
            </a:r>
            <a:r>
              <a:rPr lang="en-US" b="1" dirty="0"/>
              <a:t>.”</a:t>
            </a:r>
            <a:endParaRPr lang="en-US" dirty="0"/>
          </a:p>
        </p:txBody>
      </p:sp>
    </p:spTree>
    <p:extLst>
      <p:ext uri="{BB962C8B-B14F-4D97-AF65-F5344CB8AC3E}">
        <p14:creationId xmlns:p14="http://schemas.microsoft.com/office/powerpoint/2010/main" val="3044117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615553"/>
          </a:xfrm>
          <a:prstGeom prst="rect">
            <a:avLst/>
          </a:prstGeom>
          <a:noFill/>
        </p:spPr>
        <p:txBody>
          <a:bodyPr wrap="square" rtlCol="0">
            <a:spAutoFit/>
          </a:bodyPr>
          <a:lstStyle/>
          <a:p>
            <a:pPr algn="ctr"/>
            <a:r>
              <a:rPr lang="en-US" sz="3400" b="1" i="1" u="sng" dirty="0" smtClean="0">
                <a:solidFill>
                  <a:srgbClr val="FF0000"/>
                </a:solidFill>
              </a:rPr>
              <a:t>American </a:t>
            </a:r>
            <a:r>
              <a:rPr lang="en-US" sz="3400" b="1" i="1" u="sng" dirty="0">
                <a:solidFill>
                  <a:srgbClr val="FF0000"/>
                </a:solidFill>
              </a:rPr>
              <a:t>Campuses Act on Climate Pledge</a:t>
            </a:r>
            <a:r>
              <a:rPr lang="en-US" sz="3400" b="1" u="sng" dirty="0">
                <a:solidFill>
                  <a:srgbClr val="FF0000"/>
                </a:solidFill>
              </a:rPr>
              <a:t> </a:t>
            </a:r>
          </a:p>
        </p:txBody>
      </p:sp>
      <p:sp>
        <p:nvSpPr>
          <p:cNvPr id="3" name="TextBox 2"/>
          <p:cNvSpPr txBox="1"/>
          <p:nvPr/>
        </p:nvSpPr>
        <p:spPr>
          <a:xfrm>
            <a:off x="453571" y="1295400"/>
            <a:ext cx="8309429" cy="5016758"/>
          </a:xfrm>
          <a:prstGeom prst="rect">
            <a:avLst/>
          </a:prstGeom>
          <a:noFill/>
        </p:spPr>
        <p:txBody>
          <a:bodyPr wrap="square" rtlCol="0">
            <a:spAutoFit/>
          </a:bodyPr>
          <a:lstStyle/>
          <a:p>
            <a:pPr algn="l"/>
            <a:r>
              <a:rPr lang="en-US" sz="3200" i="1" dirty="0"/>
              <a:t>“</a:t>
            </a:r>
            <a:r>
              <a:rPr lang="en-US" sz="3200" i="1" u="sng" dirty="0">
                <a:solidFill>
                  <a:srgbClr val="FF0000"/>
                </a:solidFill>
              </a:rPr>
              <a:t>As institutions of higher education</a:t>
            </a:r>
            <a:r>
              <a:rPr lang="en-US" sz="3200" i="1" dirty="0"/>
              <a:t>, </a:t>
            </a:r>
            <a:r>
              <a:rPr lang="en-US" sz="3200" i="1" dirty="0" smtClean="0"/>
              <a:t>…..We </a:t>
            </a:r>
            <a:r>
              <a:rPr lang="en-US" sz="3200" i="1" u="sng" dirty="0">
                <a:solidFill>
                  <a:srgbClr val="FF0000"/>
                </a:solidFill>
              </a:rPr>
              <a:t>recognize the urgent need to act now </a:t>
            </a:r>
            <a:r>
              <a:rPr lang="en-US" sz="3200" i="1" dirty="0"/>
              <a:t>to avoid irreversible costs to our global community’s economic prosperity and public health and are optimistic that world leaders will reach an agreement to secure a transition to a low carbon future. Today </a:t>
            </a:r>
            <a:r>
              <a:rPr lang="en-US" sz="3200" i="1" u="sng" dirty="0">
                <a:solidFill>
                  <a:srgbClr val="FF0000"/>
                </a:solidFill>
              </a:rPr>
              <a:t>our school pledges to accelerate the transition to low-carbon energy while enhancing sustainable and resilient practices across our campus.</a:t>
            </a:r>
            <a:r>
              <a:rPr lang="en-US" sz="3200" i="1" dirty="0"/>
              <a:t>”  </a:t>
            </a:r>
            <a:endParaRPr lang="en-US" sz="3200" dirty="0"/>
          </a:p>
        </p:txBody>
      </p:sp>
      <p:sp>
        <p:nvSpPr>
          <p:cNvPr id="4" name="TextBox 3"/>
          <p:cNvSpPr txBox="1"/>
          <p:nvPr/>
        </p:nvSpPr>
        <p:spPr>
          <a:xfrm>
            <a:off x="7391400" y="5879650"/>
            <a:ext cx="1727200" cy="307777"/>
          </a:xfrm>
          <a:prstGeom prst="rect">
            <a:avLst/>
          </a:prstGeom>
          <a:noFill/>
        </p:spPr>
        <p:txBody>
          <a:bodyPr wrap="square" rtlCol="0">
            <a:spAutoFit/>
          </a:bodyPr>
          <a:lstStyle/>
          <a:p>
            <a:r>
              <a:rPr lang="en-US" sz="1400" dirty="0"/>
              <a:t>November 19, </a:t>
            </a:r>
            <a:r>
              <a:rPr lang="en-US" sz="1400" dirty="0" smtClean="0"/>
              <a:t>2015</a:t>
            </a:r>
            <a:endParaRPr lang="en-US" sz="1400" dirty="0"/>
          </a:p>
        </p:txBody>
      </p:sp>
    </p:spTree>
    <p:extLst>
      <p:ext uri="{BB962C8B-B14F-4D97-AF65-F5344CB8AC3E}">
        <p14:creationId xmlns:p14="http://schemas.microsoft.com/office/powerpoint/2010/main" val="225734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153400" cy="1077218"/>
          </a:xfrm>
          <a:prstGeom prst="rect">
            <a:avLst/>
          </a:prstGeom>
          <a:noFill/>
        </p:spPr>
        <p:txBody>
          <a:bodyPr wrap="square" rtlCol="0">
            <a:spAutoFit/>
          </a:bodyPr>
          <a:lstStyle/>
          <a:p>
            <a:pPr algn="just"/>
            <a:r>
              <a:rPr lang="en-US" sz="3200" b="1" dirty="0">
                <a:solidFill>
                  <a:schemeClr val="tx2"/>
                </a:solidFill>
                <a:latin typeface="+mn-lt"/>
                <a:ea typeface="+mj-ea"/>
                <a:cs typeface="Levenim MT" pitchFamily="2" charset="-79"/>
              </a:rPr>
              <a:t>Looking inside</a:t>
            </a:r>
            <a:r>
              <a:rPr lang="en-US" sz="3200" b="1" dirty="0" smtClean="0"/>
              <a:t>: sustainability education gap in XJTLU</a:t>
            </a:r>
            <a:endParaRPr lang="en-US" sz="3200" dirty="0"/>
          </a:p>
        </p:txBody>
      </p:sp>
      <p:sp>
        <p:nvSpPr>
          <p:cNvPr id="3" name="Title 1"/>
          <p:cNvSpPr txBox="1">
            <a:spLocks/>
          </p:cNvSpPr>
          <p:nvPr/>
        </p:nvSpPr>
        <p:spPr>
          <a:xfrm>
            <a:off x="990600" y="1676400"/>
            <a:ext cx="6934200" cy="532050"/>
          </a:xfrm>
          <a:prstGeom prst="rect">
            <a:avLst/>
          </a:prstGeom>
          <a:solidFill>
            <a:schemeClr val="accent5">
              <a:lumMod val="60000"/>
              <a:lumOff val="40000"/>
            </a:schemeClr>
          </a:solidFill>
        </p:spPr>
        <p:txBody>
          <a:bodyPr vert="horz" lIns="91440" tIns="45720" rIns="91440" bIns="45720" rtlCol="0" anchor="ctr">
            <a:noAutofit/>
          </a:bodyPr>
          <a:lstStyle>
            <a:lvl1pPr algn="l" defTabSz="914400" rtl="0" eaLnBrk="1" latinLnBrk="0" hangingPunct="1">
              <a:spcBef>
                <a:spcPct val="0"/>
              </a:spcBef>
              <a:buNone/>
              <a:defRPr sz="4000" kern="1200">
                <a:solidFill>
                  <a:schemeClr val="tx2">
                    <a:lumMod val="75000"/>
                  </a:schemeClr>
                </a:solidFill>
                <a:latin typeface="+mn-lt"/>
                <a:ea typeface="+mj-ea"/>
                <a:cs typeface="Levenim MT" pitchFamily="2" charset="-79"/>
              </a:defRPr>
            </a:lvl1pPr>
          </a:lstStyle>
          <a:p>
            <a:pPr algn="ctr" fontAlgn="auto">
              <a:spcAft>
                <a:spcPts val="0"/>
              </a:spcAft>
            </a:pPr>
            <a:r>
              <a:rPr lang="en-US" altLang="en-US" dirty="0" smtClean="0"/>
              <a:t>Ask three key questions</a:t>
            </a:r>
          </a:p>
        </p:txBody>
      </p:sp>
      <p:sp>
        <p:nvSpPr>
          <p:cNvPr id="4" name="Content Placeholder 2"/>
          <p:cNvSpPr txBox="1">
            <a:spLocks/>
          </p:cNvSpPr>
          <p:nvPr/>
        </p:nvSpPr>
        <p:spPr>
          <a:xfrm>
            <a:off x="609600" y="2362200"/>
            <a:ext cx="8229600" cy="3763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Levenim MT" pitchFamily="2" charset="-79"/>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Levenim MT" pitchFamily="2" charset="-79"/>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Levenim MT" pitchFamily="2" charset="-79"/>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Levenim MT" pitchFamily="2" charset="-79"/>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Levenim MT"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altLang="en-US" dirty="0" smtClean="0"/>
              <a:t>What is XJTLU do?</a:t>
            </a:r>
          </a:p>
          <a:p>
            <a:pPr fontAlgn="auto">
              <a:spcAft>
                <a:spcPts val="0"/>
              </a:spcAft>
            </a:pPr>
            <a:r>
              <a:rPr lang="en-US" altLang="en-US" dirty="0" smtClean="0"/>
              <a:t>What should XJTLU do?</a:t>
            </a:r>
          </a:p>
          <a:p>
            <a:pPr fontAlgn="auto">
              <a:spcAft>
                <a:spcPts val="0"/>
              </a:spcAft>
            </a:pPr>
            <a:r>
              <a:rPr lang="en-US" altLang="en-US" dirty="0" smtClean="0"/>
              <a:t>What (else) can XJTLU do?</a:t>
            </a:r>
          </a:p>
        </p:txBody>
      </p:sp>
    </p:spTree>
    <p:extLst>
      <p:ext uri="{BB962C8B-B14F-4D97-AF65-F5344CB8AC3E}">
        <p14:creationId xmlns:p14="http://schemas.microsoft.com/office/powerpoint/2010/main" val="144209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en-US" altLang="zh-CN" dirty="0" smtClean="0"/>
              <a:t>utline</a:t>
            </a:r>
            <a:endParaRPr lang="en-US" dirty="0"/>
          </a:p>
        </p:txBody>
      </p:sp>
      <p:sp>
        <p:nvSpPr>
          <p:cNvPr id="3" name="Content Placeholder 2"/>
          <p:cNvSpPr>
            <a:spLocks noGrp="1"/>
          </p:cNvSpPr>
          <p:nvPr>
            <p:ph idx="1"/>
          </p:nvPr>
        </p:nvSpPr>
        <p:spPr>
          <a:xfrm>
            <a:off x="457200" y="1752600"/>
            <a:ext cx="8382000" cy="2850011"/>
          </a:xfrm>
        </p:spPr>
        <p:txBody>
          <a:bodyPr/>
          <a:lstStyle/>
          <a:p>
            <a:r>
              <a:rPr lang="en-US" sz="3200" dirty="0" smtClean="0"/>
              <a:t>Why should we care about sustainability education</a:t>
            </a:r>
          </a:p>
          <a:p>
            <a:r>
              <a:rPr lang="en-US" sz="3200" dirty="0" smtClean="0"/>
              <a:t>Looking outside</a:t>
            </a:r>
          </a:p>
          <a:p>
            <a:r>
              <a:rPr lang="en-US" sz="3200" dirty="0" smtClean="0"/>
              <a:t>Looking inside</a:t>
            </a:r>
          </a:p>
          <a:p>
            <a:r>
              <a:rPr lang="en-US" sz="3200" dirty="0"/>
              <a:t>Looking into </a:t>
            </a:r>
            <a:r>
              <a:rPr lang="en-US" sz="3200" dirty="0" smtClean="0"/>
              <a:t>future</a:t>
            </a:r>
            <a:endParaRPr lang="en-US" sz="3200" dirty="0"/>
          </a:p>
        </p:txBody>
      </p:sp>
    </p:spTree>
    <p:extLst>
      <p:ext uri="{BB962C8B-B14F-4D97-AF65-F5344CB8AC3E}">
        <p14:creationId xmlns:p14="http://schemas.microsoft.com/office/powerpoint/2010/main" val="2505710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400800" cy="584775"/>
          </a:xfrm>
          <a:prstGeom prst="rect">
            <a:avLst/>
          </a:prstGeom>
          <a:noFill/>
        </p:spPr>
        <p:txBody>
          <a:bodyPr wrap="square" rtlCol="0">
            <a:spAutoFit/>
          </a:bodyPr>
          <a:lstStyle/>
          <a:p>
            <a:pPr algn="l"/>
            <a:r>
              <a:rPr lang="en-US" altLang="zh-CN" sz="3200" dirty="0" smtClean="0"/>
              <a:t>| </a:t>
            </a:r>
            <a:r>
              <a:rPr lang="en-US" sz="3200" dirty="0" smtClean="0"/>
              <a:t>Sustainability Education in XJTLU</a:t>
            </a:r>
            <a:endParaRPr lang="en-US" sz="3200" dirty="0"/>
          </a:p>
        </p:txBody>
      </p:sp>
      <p:sp>
        <p:nvSpPr>
          <p:cNvPr id="3" name="TextBox 2"/>
          <p:cNvSpPr txBox="1"/>
          <p:nvPr/>
        </p:nvSpPr>
        <p:spPr>
          <a:xfrm>
            <a:off x="762000" y="1600200"/>
            <a:ext cx="7924800" cy="2246769"/>
          </a:xfrm>
          <a:prstGeom prst="rect">
            <a:avLst/>
          </a:prstGeom>
          <a:noFill/>
        </p:spPr>
        <p:txBody>
          <a:bodyPr wrap="square" rtlCol="0">
            <a:spAutoFit/>
          </a:bodyPr>
          <a:lstStyle/>
          <a:p>
            <a:pPr marL="457200" indent="-457200" algn="l">
              <a:buFont typeface="Courier New" panose="02070309020205020404" pitchFamily="49" charset="0"/>
              <a:buChar char="o"/>
            </a:pPr>
            <a:r>
              <a:rPr lang="en-US" sz="2800" dirty="0" smtClean="0"/>
              <a:t>Limited modules offered for students</a:t>
            </a:r>
          </a:p>
          <a:p>
            <a:pPr marL="457200" indent="-457200" algn="l">
              <a:buFont typeface="Courier New" panose="02070309020205020404" pitchFamily="49" charset="0"/>
              <a:buChar char="o"/>
            </a:pPr>
            <a:r>
              <a:rPr lang="en-US" sz="2800" dirty="0" smtClean="0"/>
              <a:t>Lacking of cross-departmental collaborations and transdisciplinary collaborations</a:t>
            </a:r>
          </a:p>
          <a:p>
            <a:pPr marL="457200" indent="-457200" algn="l">
              <a:buFont typeface="Courier New" panose="02070309020205020404" pitchFamily="49" charset="0"/>
              <a:buChar char="o"/>
            </a:pPr>
            <a:r>
              <a:rPr lang="en-US" sz="2800" dirty="0" smtClean="0"/>
              <a:t>Lacking of faculty development on sustainability education</a:t>
            </a:r>
            <a:endParaRPr lang="en-US" sz="2800" dirty="0"/>
          </a:p>
        </p:txBody>
      </p:sp>
      <p:sp>
        <p:nvSpPr>
          <p:cNvPr id="4" name="TextBox 3"/>
          <p:cNvSpPr txBox="1"/>
          <p:nvPr/>
        </p:nvSpPr>
        <p:spPr>
          <a:xfrm>
            <a:off x="762000" y="3962400"/>
            <a:ext cx="7924800" cy="2246769"/>
          </a:xfrm>
          <a:prstGeom prst="rect">
            <a:avLst/>
          </a:prstGeom>
          <a:noFill/>
        </p:spPr>
        <p:txBody>
          <a:bodyPr wrap="square" rtlCol="0">
            <a:spAutoFit/>
          </a:bodyPr>
          <a:lstStyle/>
          <a:p>
            <a:pPr marL="457200" indent="-457200" algn="l">
              <a:buFont typeface="Wingdings" panose="05000000000000000000" pitchFamily="2" charset="2"/>
              <a:buChar char="ü"/>
            </a:pPr>
            <a:r>
              <a:rPr lang="en-US" sz="2800" dirty="0" smtClean="0"/>
              <a:t>Joined UN PRME initiative in 2013</a:t>
            </a:r>
          </a:p>
          <a:p>
            <a:pPr marL="457200" indent="-457200" algn="l">
              <a:buFont typeface="Wingdings" panose="05000000000000000000" pitchFamily="2" charset="2"/>
              <a:buChar char="ü"/>
            </a:pPr>
            <a:r>
              <a:rPr lang="en-US" sz="2800" dirty="0" smtClean="0"/>
              <a:t>A few very active staff on promoting sustainability education</a:t>
            </a:r>
          </a:p>
          <a:p>
            <a:pPr marL="457200" indent="-457200" algn="l">
              <a:buFont typeface="Wingdings" panose="05000000000000000000" pitchFamily="2" charset="2"/>
              <a:buChar char="ü"/>
            </a:pPr>
            <a:r>
              <a:rPr lang="en-US" sz="2800" dirty="0" smtClean="0"/>
              <a:t>Pioneer to bridge networking with domestic business schools on sustainability education</a:t>
            </a:r>
            <a:endParaRPr lang="en-US" sz="2800" dirty="0"/>
          </a:p>
        </p:txBody>
      </p:sp>
    </p:spTree>
    <p:extLst>
      <p:ext uri="{BB962C8B-B14F-4D97-AF65-F5344CB8AC3E}">
        <p14:creationId xmlns:p14="http://schemas.microsoft.com/office/powerpoint/2010/main" val="2641600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6179"/>
            <a:ext cx="6248400" cy="584775"/>
          </a:xfrm>
          <a:prstGeom prst="rect">
            <a:avLst/>
          </a:prstGeom>
          <a:noFill/>
        </p:spPr>
        <p:txBody>
          <a:bodyPr wrap="square" rtlCol="0">
            <a:spAutoFit/>
          </a:bodyPr>
          <a:lstStyle/>
          <a:p>
            <a:pPr algn="l"/>
            <a:r>
              <a:rPr lang="en-US" altLang="zh-CN" sz="3200" dirty="0" smtClean="0"/>
              <a:t>| </a:t>
            </a:r>
            <a:r>
              <a:rPr lang="en-US" sz="3200" dirty="0" smtClean="0"/>
              <a:t>XJTLU should do </a:t>
            </a:r>
            <a:endParaRPr lang="en-US" sz="3200" dirty="0"/>
          </a:p>
        </p:txBody>
      </p:sp>
      <p:sp>
        <p:nvSpPr>
          <p:cNvPr id="3" name="TextBox 2"/>
          <p:cNvSpPr txBox="1"/>
          <p:nvPr/>
        </p:nvSpPr>
        <p:spPr>
          <a:xfrm>
            <a:off x="457200" y="1447800"/>
            <a:ext cx="7924800" cy="3046988"/>
          </a:xfrm>
          <a:prstGeom prst="rect">
            <a:avLst/>
          </a:prstGeom>
          <a:noFill/>
        </p:spPr>
        <p:txBody>
          <a:bodyPr wrap="square" rtlCol="0">
            <a:spAutoFit/>
          </a:bodyPr>
          <a:lstStyle/>
          <a:p>
            <a:pPr marL="457200" indent="-457200" algn="l">
              <a:buFont typeface="Wingdings" panose="05000000000000000000" pitchFamily="2" charset="2"/>
              <a:buChar char="Ø"/>
            </a:pPr>
            <a:r>
              <a:rPr lang="en-US" sz="3200" dirty="0" smtClean="0"/>
              <a:t>To </a:t>
            </a:r>
            <a:r>
              <a:rPr lang="en-US" sz="3200" dirty="0"/>
              <a:t>develop robust sustainability curricula</a:t>
            </a:r>
          </a:p>
          <a:p>
            <a:pPr marL="457200" indent="-457200" algn="l">
              <a:buFont typeface="Wingdings" panose="05000000000000000000" pitchFamily="2" charset="2"/>
              <a:buChar char="Ø"/>
            </a:pPr>
            <a:r>
              <a:rPr lang="en-US" sz="3200" dirty="0"/>
              <a:t>To encourage more innovative teaching practices especially on transdisciplinary </a:t>
            </a:r>
            <a:r>
              <a:rPr lang="en-US" sz="3200" dirty="0" smtClean="0"/>
              <a:t>modules</a:t>
            </a:r>
            <a:endParaRPr lang="en-US" sz="3200" dirty="0"/>
          </a:p>
          <a:p>
            <a:pPr marL="457200" indent="-457200" algn="l">
              <a:buFont typeface="Wingdings" panose="05000000000000000000" pitchFamily="2" charset="2"/>
              <a:buChar char="Ø"/>
            </a:pPr>
            <a:r>
              <a:rPr lang="en-US" sz="3200" dirty="0"/>
              <a:t>To establish closer business collaboration to provide consultative teaching </a:t>
            </a:r>
          </a:p>
        </p:txBody>
      </p:sp>
    </p:spTree>
    <p:extLst>
      <p:ext uri="{BB962C8B-B14F-4D97-AF65-F5344CB8AC3E}">
        <p14:creationId xmlns:p14="http://schemas.microsoft.com/office/powerpoint/2010/main" val="250356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54213"/>
            <a:ext cx="2562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974850"/>
            <a:ext cx="26479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989138"/>
            <a:ext cx="249555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3" name="TextBox 1"/>
          <p:cNvSpPr txBox="1">
            <a:spLocks noChangeArrowheads="1"/>
          </p:cNvSpPr>
          <p:nvPr/>
        </p:nvSpPr>
        <p:spPr bwMode="auto">
          <a:xfrm>
            <a:off x="327025" y="1196975"/>
            <a:ext cx="8688388"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a:t>Top 3 reasons that respondents’ organizations address sustainability</a:t>
            </a:r>
            <a:endParaRPr lang="en-US" altLang="en-US" sz="2000"/>
          </a:p>
        </p:txBody>
      </p:sp>
      <p:sp>
        <p:nvSpPr>
          <p:cNvPr id="104454" name="TextBox 2"/>
          <p:cNvSpPr txBox="1">
            <a:spLocks noChangeArrowheads="1"/>
          </p:cNvSpPr>
          <p:nvPr/>
        </p:nvSpPr>
        <p:spPr bwMode="auto">
          <a:xfrm>
            <a:off x="174625" y="304800"/>
            <a:ext cx="886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latin typeface="Calibri" pitchFamily="34" charset="0"/>
              </a:rPr>
              <a:t>Sustainability’s Strategic Worth </a:t>
            </a:r>
            <a:r>
              <a:rPr lang="en-US" altLang="en-US" sz="2000">
                <a:latin typeface="Calibri" pitchFamily="34" charset="0"/>
              </a:rPr>
              <a:t>(McKinsey,</a:t>
            </a:r>
            <a:r>
              <a:rPr lang="en-US" altLang="en-US" sz="2800" b="1">
                <a:latin typeface="Calibri" pitchFamily="34" charset="0"/>
              </a:rPr>
              <a:t> </a:t>
            </a:r>
            <a:r>
              <a:rPr lang="en-US" altLang="en-US" sz="2000">
                <a:latin typeface="Calibri" pitchFamily="34" charset="0"/>
              </a:rPr>
              <a:t>2014)</a:t>
            </a:r>
            <a:endParaRPr lang="en-US" altLang="en-US" sz="2400">
              <a:solidFill>
                <a:srgbClr val="FFFF00"/>
              </a:solidFill>
              <a:latin typeface="Calibri" pitchFamily="34" charset="0"/>
            </a:endParaRPr>
          </a:p>
        </p:txBody>
      </p:sp>
    </p:spTree>
    <p:extLst>
      <p:ext uri="{BB962C8B-B14F-4D97-AF65-F5344CB8AC3E}">
        <p14:creationId xmlns:p14="http://schemas.microsoft.com/office/powerpoint/2010/main" val="2268833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6324600" cy="584775"/>
          </a:xfrm>
          <a:prstGeom prst="rect">
            <a:avLst/>
          </a:prstGeom>
          <a:noFill/>
        </p:spPr>
        <p:txBody>
          <a:bodyPr wrap="square" rtlCol="0">
            <a:spAutoFit/>
          </a:bodyPr>
          <a:lstStyle/>
          <a:p>
            <a:pPr algn="l"/>
            <a:r>
              <a:rPr lang="en-US" altLang="zh-CN" sz="3200" b="1" dirty="0" smtClean="0"/>
              <a:t>| </a:t>
            </a:r>
            <a:r>
              <a:rPr lang="en-US" altLang="en-US" sz="3200" b="1" dirty="0" smtClean="0"/>
              <a:t>What </a:t>
            </a:r>
            <a:r>
              <a:rPr lang="en-US" altLang="en-US" sz="3200" b="1" dirty="0"/>
              <a:t>(else) </a:t>
            </a:r>
            <a:r>
              <a:rPr lang="en-US" altLang="en-US" sz="3200" b="1" dirty="0" smtClean="0"/>
              <a:t>should XJTLU </a:t>
            </a:r>
            <a:r>
              <a:rPr lang="en-US" altLang="en-US" sz="3200" b="1" dirty="0"/>
              <a:t>do</a:t>
            </a:r>
            <a:r>
              <a:rPr lang="en-US" altLang="en-US" sz="3200" b="1" dirty="0" smtClean="0"/>
              <a:t>?</a:t>
            </a:r>
            <a:endParaRPr lang="en-US" altLang="en-US" sz="3200" b="1" dirty="0"/>
          </a:p>
        </p:txBody>
      </p:sp>
      <p:pic>
        <p:nvPicPr>
          <p:cNvPr id="3" name="Picture 5" descr="http://cdn.static-economist.com/sites/default/files/imagecache/full-width/images/print-edition/20140830_WBD000_0.jpg"/>
          <p:cNvPicPr>
            <a:picLocks noChangeAspect="1" noChangeArrowheads="1"/>
          </p:cNvPicPr>
          <p:nvPr/>
        </p:nvPicPr>
        <p:blipFill>
          <a:blip r:embed="rId2">
            <a:extLst>
              <a:ext uri="{28A0092B-C50C-407E-A947-70E740481C1C}">
                <a14:useLocalDpi xmlns:a14="http://schemas.microsoft.com/office/drawing/2010/main" val="0"/>
              </a:ext>
            </a:extLst>
          </a:blip>
          <a:srcRect t="11456"/>
          <a:stretch>
            <a:fillRect/>
          </a:stretch>
        </p:blipFill>
        <p:spPr bwMode="auto">
          <a:xfrm>
            <a:off x="1280885" y="1150832"/>
            <a:ext cx="6400800" cy="421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8385" y="5486400"/>
            <a:ext cx="8305800" cy="461665"/>
          </a:xfrm>
          <a:prstGeom prst="rect">
            <a:avLst/>
          </a:prstGeom>
          <a:solidFill>
            <a:schemeClr val="accent5">
              <a:lumMod val="40000"/>
              <a:lumOff val="60000"/>
            </a:schemeClr>
          </a:solidFill>
        </p:spPr>
        <p:txBody>
          <a:bodyPr wrap="square" rtlCol="0">
            <a:spAutoFit/>
          </a:bodyPr>
          <a:lstStyle/>
          <a:p>
            <a:pPr algn="l"/>
            <a:r>
              <a:rPr lang="en-US" dirty="0" smtClean="0"/>
              <a:t>What does sustainability exactly mean for XJTLU in next decade? </a:t>
            </a:r>
            <a:endParaRPr lang="en-US" dirty="0"/>
          </a:p>
        </p:txBody>
      </p:sp>
    </p:spTree>
    <p:extLst>
      <p:ext uri="{BB962C8B-B14F-4D97-AF65-F5344CB8AC3E}">
        <p14:creationId xmlns:p14="http://schemas.microsoft.com/office/powerpoint/2010/main" val="8601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2"/>
          <p:cNvSpPr txBox="1">
            <a:spLocks noChangeArrowheads="1"/>
          </p:cNvSpPr>
          <p:nvPr/>
        </p:nvSpPr>
        <p:spPr bwMode="auto">
          <a:xfrm>
            <a:off x="762000" y="990600"/>
            <a:ext cx="7620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t>UN Global Compact–Accenture CEO study found that </a:t>
            </a:r>
            <a:r>
              <a:rPr lang="en-US" altLang="en-US" sz="2800">
                <a:solidFill>
                  <a:srgbClr val="FF0000"/>
                </a:solidFill>
              </a:rPr>
              <a:t>97%</a:t>
            </a:r>
            <a:r>
              <a:rPr lang="en-US" altLang="en-US" sz="2800"/>
              <a:t> of the 1,000 CEOs interviewed across 103 countries and 27 industries see sustainability as </a:t>
            </a:r>
            <a:r>
              <a:rPr lang="en-US" altLang="en-US" sz="2800">
                <a:solidFill>
                  <a:srgbClr val="FF0000"/>
                </a:solidFill>
              </a:rPr>
              <a:t>important</a:t>
            </a:r>
            <a:r>
              <a:rPr lang="en-US" altLang="en-US" sz="2800"/>
              <a:t> to the future success of their business. Moreover, </a:t>
            </a:r>
            <a:r>
              <a:rPr lang="en-US" altLang="en-US" sz="2800">
                <a:solidFill>
                  <a:srgbClr val="FF0000"/>
                </a:solidFill>
              </a:rPr>
              <a:t>78% </a:t>
            </a:r>
            <a:r>
              <a:rPr lang="en-US" altLang="en-US" sz="2800"/>
              <a:t>see sustainability as an </a:t>
            </a:r>
            <a:r>
              <a:rPr lang="en-US" altLang="en-US" sz="2800">
                <a:solidFill>
                  <a:srgbClr val="FF0000"/>
                </a:solidFill>
              </a:rPr>
              <a:t>opportunity</a:t>
            </a:r>
            <a:r>
              <a:rPr lang="en-US" altLang="en-US" sz="2800"/>
              <a:t> for growth and innovation. </a:t>
            </a:r>
          </a:p>
          <a:p>
            <a:pPr eaLnBrk="1" hangingPunct="1">
              <a:spcBef>
                <a:spcPct val="0"/>
              </a:spcBef>
              <a:buFontTx/>
              <a:buNone/>
            </a:pPr>
            <a:endParaRPr lang="en-US" altLang="en-US" sz="2800"/>
          </a:p>
          <a:p>
            <a:pPr algn="r" eaLnBrk="1" hangingPunct="1">
              <a:spcBef>
                <a:spcPct val="0"/>
              </a:spcBef>
              <a:buFontTx/>
              <a:buNone/>
            </a:pPr>
            <a:r>
              <a:rPr lang="en-US" altLang="en-US" sz="2400"/>
              <a:t>---UN Global Compact–Accenture CEO Study , 2013</a:t>
            </a:r>
          </a:p>
        </p:txBody>
      </p:sp>
    </p:spTree>
    <p:extLst>
      <p:ext uri="{BB962C8B-B14F-4D97-AF65-F5344CB8AC3E}">
        <p14:creationId xmlns:p14="http://schemas.microsoft.com/office/powerpoint/2010/main" val="1334502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ctrTitle" idx="4294967295"/>
          </p:nvPr>
        </p:nvSpPr>
        <p:spPr>
          <a:xfrm>
            <a:off x="76200" y="235860"/>
            <a:ext cx="8915400" cy="1059540"/>
          </a:xfrm>
        </p:spPr>
        <p:txBody>
          <a:bodyPr/>
          <a:lstStyle/>
          <a:p>
            <a:pPr algn="ctr"/>
            <a:r>
              <a:rPr lang="en-US" altLang="en-US" b="1" dirty="0" smtClean="0">
                <a:solidFill>
                  <a:schemeClr val="tx2"/>
                </a:solidFill>
              </a:rPr>
              <a:t>Sustainability Education at XJTLU in 2025</a:t>
            </a:r>
            <a:endParaRPr lang="en-US" altLang="en-US" sz="4400" b="1" dirty="0" smtClean="0">
              <a:solidFill>
                <a:schemeClr val="tx2"/>
              </a:solidFill>
            </a:endParaRPr>
          </a:p>
        </p:txBody>
      </p:sp>
      <p:pic>
        <p:nvPicPr>
          <p:cNvPr id="98309" name="Picture 2" descr="http://media.economist.com/sites/default/files/imagecache/full-width/images/print-edition/20121124_WBD000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13114"/>
            <a:ext cx="75529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7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6800"/>
            <a:ext cx="8077200" cy="4031873"/>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smtClean="0"/>
              <a:t>How should we take more active actions to continuously innovate and improve our (sustainability) education? </a:t>
            </a:r>
          </a:p>
          <a:p>
            <a:pPr marL="457200" indent="-457200" algn="l">
              <a:buFont typeface="Arial" panose="020B0604020202020204" pitchFamily="34" charset="0"/>
              <a:buChar char="•"/>
            </a:pPr>
            <a:r>
              <a:rPr lang="en-US" sz="3200" dirty="0" smtClean="0"/>
              <a:t>How should we identify and dive deeply into areas </a:t>
            </a:r>
            <a:r>
              <a:rPr lang="en-US" sz="3200" dirty="0"/>
              <a:t>we believe to be of critical importance to </a:t>
            </a:r>
            <a:r>
              <a:rPr lang="en-US" sz="3200" dirty="0" smtClean="0"/>
              <a:t>our </a:t>
            </a:r>
            <a:r>
              <a:rPr lang="en-US" sz="3200" dirty="0"/>
              <a:t>future “Global Citizenship</a:t>
            </a:r>
            <a:r>
              <a:rPr lang="en-US" sz="3200" dirty="0" smtClean="0"/>
              <a:t>”? </a:t>
            </a:r>
          </a:p>
          <a:p>
            <a:pPr marL="457200" indent="-457200" algn="l">
              <a:buFont typeface="Arial" panose="020B0604020202020204" pitchFamily="34" charset="0"/>
              <a:buChar char="•"/>
            </a:pPr>
            <a:r>
              <a:rPr lang="en-US" sz="3200" dirty="0" smtClean="0"/>
              <a:t>How should we make our campus a LAB of sustainability education?</a:t>
            </a:r>
            <a:endParaRPr lang="en-US" sz="3200" dirty="0"/>
          </a:p>
        </p:txBody>
      </p:sp>
    </p:spTree>
    <p:extLst>
      <p:ext uri="{BB962C8B-B14F-4D97-AF65-F5344CB8AC3E}">
        <p14:creationId xmlns:p14="http://schemas.microsoft.com/office/powerpoint/2010/main" val="195640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1262743"/>
            <a:ext cx="8382000" cy="4524315"/>
          </a:xfrm>
          <a:prstGeom prst="rect">
            <a:avLst/>
          </a:prstGeom>
          <a:noFill/>
        </p:spPr>
        <p:txBody>
          <a:bodyPr wrap="square" rtlCol="0">
            <a:spAutoFit/>
          </a:bodyPr>
          <a:lstStyle/>
          <a:p>
            <a:pPr marL="457200" indent="-457200" algn="l">
              <a:buFont typeface="Wingdings" panose="05000000000000000000" pitchFamily="2" charset="2"/>
              <a:buChar char="Ø"/>
            </a:pPr>
            <a:r>
              <a:rPr lang="en-US" sz="3200" dirty="0" smtClean="0"/>
              <a:t>The innovative teaching practices of faculty staff</a:t>
            </a:r>
          </a:p>
          <a:p>
            <a:pPr marL="457200" indent="-457200" algn="l">
              <a:buFont typeface="Wingdings" panose="05000000000000000000" pitchFamily="2" charset="2"/>
              <a:buChar char="Ø"/>
            </a:pPr>
            <a:r>
              <a:rPr lang="en-US" sz="3200" dirty="0" smtClean="0"/>
              <a:t>The hidden agent of change and driving demand from students for more sustainability related contents</a:t>
            </a:r>
          </a:p>
          <a:p>
            <a:pPr marL="457200" indent="-457200" algn="l">
              <a:buFont typeface="Wingdings" panose="05000000000000000000" pitchFamily="2" charset="2"/>
              <a:buChar char="Ø"/>
            </a:pPr>
            <a:r>
              <a:rPr lang="en-US" sz="3200" dirty="0" smtClean="0"/>
              <a:t>The increasing expectations from society including our business partners, local community, government and other social organizations towards XJTLU</a:t>
            </a:r>
            <a:endParaRPr lang="en-US" sz="3200" dirty="0"/>
          </a:p>
        </p:txBody>
      </p:sp>
      <p:sp>
        <p:nvSpPr>
          <p:cNvPr id="3" name="TextBox 2"/>
          <p:cNvSpPr txBox="1"/>
          <p:nvPr/>
        </p:nvSpPr>
        <p:spPr>
          <a:xfrm>
            <a:off x="544286" y="533400"/>
            <a:ext cx="6019800" cy="646331"/>
          </a:xfrm>
          <a:prstGeom prst="rect">
            <a:avLst/>
          </a:prstGeom>
          <a:noFill/>
        </p:spPr>
        <p:txBody>
          <a:bodyPr wrap="square" rtlCol="0">
            <a:spAutoFit/>
          </a:bodyPr>
          <a:lstStyle/>
          <a:p>
            <a:pPr algn="l"/>
            <a:r>
              <a:rPr lang="en-US" sz="3600" b="1" dirty="0" smtClean="0"/>
              <a:t>| We </a:t>
            </a:r>
            <a:r>
              <a:rPr lang="en-US" sz="3600" b="1" dirty="0"/>
              <a:t>should not </a:t>
            </a:r>
            <a:r>
              <a:rPr lang="en-US" sz="3600" b="1" dirty="0" smtClean="0"/>
              <a:t>ignore</a:t>
            </a:r>
            <a:endParaRPr lang="en-US" sz="3600" b="1" dirty="0"/>
          </a:p>
        </p:txBody>
      </p:sp>
    </p:spTree>
    <p:extLst>
      <p:ext uri="{BB962C8B-B14F-4D97-AF65-F5344CB8AC3E}">
        <p14:creationId xmlns:p14="http://schemas.microsoft.com/office/powerpoint/2010/main" val="265732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14400"/>
            <a:ext cx="7696200" cy="1077218"/>
          </a:xfrm>
          <a:prstGeom prst="rect">
            <a:avLst/>
          </a:prstGeom>
          <a:noFill/>
        </p:spPr>
        <p:txBody>
          <a:bodyPr wrap="square" rtlCol="0">
            <a:spAutoFit/>
          </a:bodyPr>
          <a:lstStyle/>
          <a:p>
            <a:pPr algn="l"/>
            <a:r>
              <a:rPr lang="en-US" sz="3200" b="1" dirty="0" smtClean="0"/>
              <a:t>| Sustainable campus and sustainability operation</a:t>
            </a:r>
            <a:endParaRPr lang="en-US" sz="3200" b="1" dirty="0"/>
          </a:p>
        </p:txBody>
      </p:sp>
      <p:sp>
        <p:nvSpPr>
          <p:cNvPr id="3" name="TextBox 2"/>
          <p:cNvSpPr txBox="1"/>
          <p:nvPr/>
        </p:nvSpPr>
        <p:spPr>
          <a:xfrm>
            <a:off x="533400" y="2286000"/>
            <a:ext cx="8001000" cy="3539430"/>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smtClean="0"/>
              <a:t>Leadership commitment and support</a:t>
            </a:r>
          </a:p>
          <a:p>
            <a:pPr marL="457200" indent="-457200" algn="l">
              <a:buFont typeface="Arial" panose="020B0604020202020204" pitchFamily="34" charset="0"/>
              <a:buChar char="•"/>
            </a:pPr>
            <a:r>
              <a:rPr lang="en-US" sz="3200" dirty="0"/>
              <a:t>Sustainability </a:t>
            </a:r>
            <a:r>
              <a:rPr lang="en-US" sz="3200" dirty="0" smtClean="0"/>
              <a:t>culture</a:t>
            </a:r>
          </a:p>
          <a:p>
            <a:pPr marL="457200" indent="-457200" algn="l">
              <a:buFont typeface="Arial" panose="020B0604020202020204" pitchFamily="34" charset="0"/>
              <a:buChar char="•"/>
            </a:pPr>
            <a:r>
              <a:rPr lang="en-US" sz="3200" dirty="0" smtClean="0"/>
              <a:t>Sustainability plan</a:t>
            </a:r>
          </a:p>
          <a:p>
            <a:pPr marL="457200" indent="-457200" algn="l">
              <a:buFont typeface="Arial" panose="020B0604020202020204" pitchFamily="34" charset="0"/>
              <a:buChar char="•"/>
            </a:pPr>
            <a:r>
              <a:rPr lang="en-US" sz="3200" dirty="0" smtClean="0"/>
              <a:t>Sustainability assessments</a:t>
            </a:r>
            <a:endParaRPr lang="en-US" sz="3200" dirty="0"/>
          </a:p>
          <a:p>
            <a:pPr marL="457200" indent="-457200" algn="l">
              <a:buFont typeface="Arial" panose="020B0604020202020204" pitchFamily="34" charset="0"/>
              <a:buChar char="•"/>
            </a:pPr>
            <a:r>
              <a:rPr lang="en-US" sz="3200" dirty="0"/>
              <a:t>Climate change and carbon neutral campus</a:t>
            </a:r>
          </a:p>
          <a:p>
            <a:pPr marL="457200" indent="-457200" algn="l">
              <a:buFont typeface="Arial" panose="020B0604020202020204" pitchFamily="34" charset="0"/>
              <a:buChar char="•"/>
            </a:pPr>
            <a:r>
              <a:rPr lang="en-US" sz="3200" dirty="0" smtClean="0"/>
              <a:t>Report on Sustainability</a:t>
            </a:r>
          </a:p>
          <a:p>
            <a:pPr marL="457200" indent="-457200" algn="l">
              <a:buFont typeface="Arial" panose="020B0604020202020204" pitchFamily="34" charset="0"/>
              <a:buChar char="•"/>
            </a:pPr>
            <a:r>
              <a:rPr lang="en-US" sz="3200" dirty="0" smtClean="0"/>
              <a:t>Impact on local community</a:t>
            </a:r>
            <a:endParaRPr lang="en-US" sz="3200" dirty="0"/>
          </a:p>
        </p:txBody>
      </p:sp>
    </p:spTree>
    <p:extLst>
      <p:ext uri="{BB962C8B-B14F-4D97-AF65-F5344CB8AC3E}">
        <p14:creationId xmlns:p14="http://schemas.microsoft.com/office/powerpoint/2010/main" val="281398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7010400" cy="584775"/>
          </a:xfrm>
          <a:prstGeom prst="rect">
            <a:avLst/>
          </a:prstGeom>
          <a:noFill/>
        </p:spPr>
        <p:txBody>
          <a:bodyPr wrap="square" rtlCol="0">
            <a:spAutoFit/>
          </a:bodyPr>
          <a:lstStyle/>
          <a:p>
            <a:pPr algn="l"/>
            <a:r>
              <a:rPr lang="en-US" sz="3200" b="1" dirty="0" smtClean="0"/>
              <a:t>| Sustainability competition</a:t>
            </a:r>
            <a:endParaRPr lang="en-US" sz="3200" b="1" dirty="0"/>
          </a:p>
        </p:txBody>
      </p:sp>
      <p:sp>
        <p:nvSpPr>
          <p:cNvPr id="3" name="TextBox 2"/>
          <p:cNvSpPr txBox="1"/>
          <p:nvPr/>
        </p:nvSpPr>
        <p:spPr>
          <a:xfrm>
            <a:off x="609600" y="1905000"/>
            <a:ext cx="6858000" cy="3046988"/>
          </a:xfrm>
          <a:prstGeom prst="rect">
            <a:avLst/>
          </a:prstGeom>
          <a:noFill/>
        </p:spPr>
        <p:txBody>
          <a:bodyPr wrap="square" rtlCol="0">
            <a:spAutoFit/>
          </a:bodyPr>
          <a:lstStyle/>
          <a:p>
            <a:pPr marL="342900" indent="-342900" algn="l">
              <a:buFont typeface="Arial" panose="020B0604020202020204" pitchFamily="34" charset="0"/>
              <a:buChar char="•"/>
            </a:pPr>
            <a:r>
              <a:rPr lang="en-US" sz="3200" dirty="0" smtClean="0"/>
              <a:t>GREEN DAY/WEEK</a:t>
            </a:r>
          </a:p>
          <a:p>
            <a:pPr marL="342900" indent="-342900" algn="l">
              <a:buFont typeface="Arial" panose="020B0604020202020204" pitchFamily="34" charset="0"/>
              <a:buChar char="•"/>
            </a:pPr>
            <a:r>
              <a:rPr lang="en-US" sz="3200" dirty="0" smtClean="0"/>
              <a:t>Sustainability IDEAS</a:t>
            </a:r>
          </a:p>
          <a:p>
            <a:pPr marL="342900" indent="-342900" algn="l">
              <a:buFont typeface="Arial" panose="020B0604020202020204" pitchFamily="34" charset="0"/>
              <a:buChar char="•"/>
            </a:pPr>
            <a:r>
              <a:rPr lang="en-US" sz="3200" dirty="0" smtClean="0"/>
              <a:t>Sustainability Design</a:t>
            </a:r>
          </a:p>
          <a:p>
            <a:pPr marL="342900" indent="-342900" algn="l">
              <a:buFont typeface="Arial" panose="020B0604020202020204" pitchFamily="34" charset="0"/>
              <a:buChar char="•"/>
            </a:pPr>
            <a:r>
              <a:rPr lang="en-US" sz="3200" dirty="0" smtClean="0"/>
              <a:t>Student engagement and activities</a:t>
            </a:r>
          </a:p>
          <a:p>
            <a:pPr marL="342900" indent="-342900" algn="l">
              <a:buFont typeface="Arial" panose="020B0604020202020204" pitchFamily="34" charset="0"/>
              <a:buChar char="•"/>
            </a:pPr>
            <a:r>
              <a:rPr lang="en-US" sz="3200" dirty="0" smtClean="0"/>
              <a:t>Public engagement and services</a:t>
            </a:r>
          </a:p>
          <a:p>
            <a:pPr marL="342900" indent="-342900" algn="l">
              <a:buFont typeface="Arial" panose="020B0604020202020204" pitchFamily="34" charset="0"/>
              <a:buChar char="•"/>
            </a:pPr>
            <a:endParaRPr lang="en-US" sz="3200" dirty="0"/>
          </a:p>
        </p:txBody>
      </p:sp>
    </p:spTree>
    <p:extLst>
      <p:ext uri="{BB962C8B-B14F-4D97-AF65-F5344CB8AC3E}">
        <p14:creationId xmlns:p14="http://schemas.microsoft.com/office/powerpoint/2010/main" val="426641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Global L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8632"/>
            <a:ext cx="7430041" cy="45641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33400"/>
            <a:ext cx="6858000" cy="584775"/>
          </a:xfrm>
          <a:prstGeom prst="rect">
            <a:avLst/>
          </a:prstGeom>
          <a:noFill/>
        </p:spPr>
        <p:txBody>
          <a:bodyPr wrap="square" rtlCol="0">
            <a:spAutoFit/>
          </a:bodyPr>
          <a:lstStyle/>
          <a:p>
            <a:pPr algn="ctr"/>
            <a:r>
              <a:rPr lang="de-DE" altLang="zh-CN" sz="3200" dirty="0" smtClean="0"/>
              <a:t>Living Planet Index (LPI)</a:t>
            </a:r>
            <a:endParaRPr lang="zh-CN" altLang="en-US" sz="3200" dirty="0"/>
          </a:p>
        </p:txBody>
      </p:sp>
      <p:sp>
        <p:nvSpPr>
          <p:cNvPr id="3" name="TextBox 2"/>
          <p:cNvSpPr txBox="1"/>
          <p:nvPr/>
        </p:nvSpPr>
        <p:spPr>
          <a:xfrm>
            <a:off x="838200" y="1216967"/>
            <a:ext cx="7848600" cy="461665"/>
          </a:xfrm>
          <a:prstGeom prst="rect">
            <a:avLst/>
          </a:prstGeom>
          <a:noFill/>
        </p:spPr>
        <p:txBody>
          <a:bodyPr wrap="square" rtlCol="0">
            <a:spAutoFit/>
          </a:bodyPr>
          <a:lstStyle/>
          <a:p>
            <a:pPr algn="l"/>
            <a:r>
              <a:rPr lang="en-US" altLang="zh-CN" dirty="0" smtClean="0"/>
              <a:t>The </a:t>
            </a:r>
            <a:r>
              <a:rPr lang="en-US" altLang="zh-CN" dirty="0"/>
              <a:t>global LPI </a:t>
            </a:r>
            <a:r>
              <a:rPr lang="en-US" altLang="zh-CN" dirty="0" smtClean="0"/>
              <a:t>shows </a:t>
            </a:r>
            <a:r>
              <a:rPr lang="en-US" altLang="zh-CN" dirty="0"/>
              <a:t>a 52% decline between 1970 and 2010. </a:t>
            </a:r>
            <a:endParaRPr lang="zh-CN" altLang="en-US" dirty="0"/>
          </a:p>
        </p:txBody>
      </p:sp>
      <p:pic>
        <p:nvPicPr>
          <p:cNvPr id="22535" name="Picture 7" descr="Wwf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33400"/>
            <a:ext cx="819150" cy="657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7010400" cy="584775"/>
          </a:xfrm>
          <a:prstGeom prst="rect">
            <a:avLst/>
          </a:prstGeom>
          <a:noFill/>
        </p:spPr>
        <p:txBody>
          <a:bodyPr wrap="square" rtlCol="0">
            <a:spAutoFit/>
          </a:bodyPr>
          <a:lstStyle/>
          <a:p>
            <a:pPr algn="l"/>
            <a:r>
              <a:rPr lang="en-US" sz="3200" b="1" dirty="0" smtClean="0"/>
              <a:t>| Sustainability learning and degree</a:t>
            </a:r>
            <a:endParaRPr lang="en-US" sz="3200" b="1" dirty="0"/>
          </a:p>
        </p:txBody>
      </p:sp>
      <p:sp>
        <p:nvSpPr>
          <p:cNvPr id="3" name="TextBox 2"/>
          <p:cNvSpPr txBox="1"/>
          <p:nvPr/>
        </p:nvSpPr>
        <p:spPr>
          <a:xfrm>
            <a:off x="838200" y="1905000"/>
            <a:ext cx="7391400" cy="2554545"/>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smtClean="0"/>
              <a:t>More experiential and action learning </a:t>
            </a:r>
          </a:p>
          <a:p>
            <a:pPr marL="457200" indent="-457200" algn="l">
              <a:buFont typeface="Arial" panose="020B0604020202020204" pitchFamily="34" charset="0"/>
              <a:buChar char="•"/>
            </a:pPr>
            <a:r>
              <a:rPr lang="en-US" sz="3200" dirty="0" smtClean="0"/>
              <a:t>Make differentiation and niche</a:t>
            </a:r>
          </a:p>
          <a:p>
            <a:pPr marL="457200" indent="-457200" algn="l">
              <a:buFont typeface="Arial" panose="020B0604020202020204" pitchFamily="34" charset="0"/>
              <a:buChar char="•"/>
            </a:pPr>
            <a:r>
              <a:rPr lang="en-US" sz="3200" dirty="0" smtClean="0"/>
              <a:t>Interdisciplinary collaboration</a:t>
            </a:r>
          </a:p>
          <a:p>
            <a:pPr marL="457200" indent="-457200" algn="l">
              <a:buFont typeface="Arial" panose="020B0604020202020204" pitchFamily="34" charset="0"/>
              <a:buChar char="•"/>
            </a:pPr>
            <a:r>
              <a:rPr lang="en-US" sz="3200" dirty="0" smtClean="0"/>
              <a:t>Joint program (degree)</a:t>
            </a:r>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3107588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0069"/>
            <a:ext cx="8077200" cy="584775"/>
          </a:xfrm>
          <a:prstGeom prst="rect">
            <a:avLst/>
          </a:prstGeom>
          <a:noFill/>
        </p:spPr>
        <p:txBody>
          <a:bodyPr wrap="square" rtlCol="0">
            <a:spAutoFit/>
          </a:bodyPr>
          <a:lstStyle/>
          <a:p>
            <a:pPr algn="l"/>
            <a:r>
              <a:rPr lang="en-US" sz="3200" b="1" dirty="0" smtClean="0"/>
              <a:t>| Sustainability Research</a:t>
            </a:r>
          </a:p>
        </p:txBody>
      </p:sp>
      <p:sp>
        <p:nvSpPr>
          <p:cNvPr id="3" name="TextBox 2"/>
          <p:cNvSpPr txBox="1"/>
          <p:nvPr/>
        </p:nvSpPr>
        <p:spPr>
          <a:xfrm>
            <a:off x="457200" y="1676400"/>
            <a:ext cx="7620000" cy="2062103"/>
          </a:xfrm>
          <a:prstGeom prst="rect">
            <a:avLst/>
          </a:prstGeom>
          <a:noFill/>
        </p:spPr>
        <p:txBody>
          <a:bodyPr wrap="square" rtlCol="0">
            <a:spAutoFit/>
          </a:bodyPr>
          <a:lstStyle/>
          <a:p>
            <a:pPr marL="342900" indent="-342900" algn="l">
              <a:buFont typeface="Arial" panose="020B0604020202020204" pitchFamily="34" charset="0"/>
              <a:buChar char="•"/>
            </a:pPr>
            <a:r>
              <a:rPr lang="en-US" sz="3200" dirty="0"/>
              <a:t>Sustainability School</a:t>
            </a:r>
          </a:p>
          <a:p>
            <a:pPr marL="342900" indent="-342900" algn="l">
              <a:buFont typeface="Arial" panose="020B0604020202020204" pitchFamily="34" charset="0"/>
              <a:buChar char="•"/>
            </a:pPr>
            <a:r>
              <a:rPr lang="en-US" sz="3200" dirty="0" smtClean="0"/>
              <a:t>Transdisciplinary Centre </a:t>
            </a:r>
            <a:endParaRPr lang="en-US" sz="3200" dirty="0"/>
          </a:p>
          <a:p>
            <a:pPr marL="342900" indent="-342900" algn="l">
              <a:buFont typeface="Arial" panose="020B0604020202020204" pitchFamily="34" charset="0"/>
              <a:buChar char="•"/>
            </a:pPr>
            <a:r>
              <a:rPr lang="en-US" sz="3200" dirty="0" smtClean="0"/>
              <a:t>Green Seed RDF</a:t>
            </a:r>
          </a:p>
          <a:p>
            <a:pPr marL="342900" indent="-342900" algn="l">
              <a:buFont typeface="Arial" panose="020B0604020202020204" pitchFamily="34" charset="0"/>
              <a:buChar char="•"/>
            </a:pPr>
            <a:r>
              <a:rPr lang="en-US" sz="3200" dirty="0" smtClean="0"/>
              <a:t>Green Seed SURF</a:t>
            </a:r>
            <a:endParaRPr lang="en-US" sz="3200" dirty="0"/>
          </a:p>
        </p:txBody>
      </p:sp>
    </p:spTree>
    <p:extLst>
      <p:ext uri="{BB962C8B-B14F-4D97-AF65-F5344CB8AC3E}">
        <p14:creationId xmlns:p14="http://schemas.microsoft.com/office/powerpoint/2010/main" val="4004726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315200" cy="584775"/>
          </a:xfrm>
          <a:prstGeom prst="rect">
            <a:avLst/>
          </a:prstGeom>
          <a:noFill/>
        </p:spPr>
        <p:txBody>
          <a:bodyPr wrap="square" rtlCol="0">
            <a:spAutoFit/>
          </a:bodyPr>
          <a:lstStyle/>
          <a:p>
            <a:pPr algn="l"/>
            <a:r>
              <a:rPr lang="en-US" sz="3200" b="1" dirty="0" smtClean="0"/>
              <a:t>| Sustainability training </a:t>
            </a:r>
            <a:endParaRPr lang="en-US" sz="3200" b="1" dirty="0"/>
          </a:p>
        </p:txBody>
      </p:sp>
      <p:sp>
        <p:nvSpPr>
          <p:cNvPr id="3" name="TextBox 2"/>
          <p:cNvSpPr txBox="1"/>
          <p:nvPr/>
        </p:nvSpPr>
        <p:spPr>
          <a:xfrm>
            <a:off x="762000" y="1828800"/>
            <a:ext cx="7315200" cy="2062103"/>
          </a:xfrm>
          <a:prstGeom prst="rect">
            <a:avLst/>
          </a:prstGeom>
          <a:noFill/>
        </p:spPr>
        <p:txBody>
          <a:bodyPr wrap="square" rtlCol="0">
            <a:spAutoFit/>
          </a:bodyPr>
          <a:lstStyle/>
          <a:p>
            <a:pPr marL="342900" indent="-342900" algn="l">
              <a:buFont typeface="Arial" panose="020B0604020202020204" pitchFamily="34" charset="0"/>
              <a:buChar char="•"/>
            </a:pPr>
            <a:r>
              <a:rPr lang="en-US" sz="3200" dirty="0"/>
              <a:t>Summer </a:t>
            </a:r>
            <a:r>
              <a:rPr lang="en-US" sz="3200" dirty="0" smtClean="0"/>
              <a:t>School</a:t>
            </a:r>
          </a:p>
          <a:p>
            <a:pPr marL="342900" indent="-342900" algn="l">
              <a:buFont typeface="Arial" panose="020B0604020202020204" pitchFamily="34" charset="0"/>
              <a:buChar char="•"/>
            </a:pPr>
            <a:r>
              <a:rPr lang="en-US" sz="3200" dirty="0" smtClean="0"/>
              <a:t>Business partners</a:t>
            </a:r>
          </a:p>
          <a:p>
            <a:pPr marL="342900" indent="-342900" algn="l">
              <a:buFont typeface="Arial" panose="020B0604020202020204" pitchFamily="34" charset="0"/>
              <a:buChar char="•"/>
            </a:pPr>
            <a:r>
              <a:rPr lang="en-US" sz="3200" dirty="0" smtClean="0"/>
              <a:t>Government bodies</a:t>
            </a:r>
          </a:p>
          <a:p>
            <a:pPr marL="342900" indent="-342900" algn="l">
              <a:buFont typeface="Arial" panose="020B0604020202020204" pitchFamily="34" charset="0"/>
              <a:buChar char="•"/>
            </a:pPr>
            <a:r>
              <a:rPr lang="en-US" sz="3200" dirty="0" smtClean="0"/>
              <a:t>Social organizations</a:t>
            </a:r>
            <a:endParaRPr lang="en-US" sz="3200" dirty="0"/>
          </a:p>
        </p:txBody>
      </p:sp>
    </p:spTree>
    <p:extLst>
      <p:ext uri="{BB962C8B-B14F-4D97-AF65-F5344CB8AC3E}">
        <p14:creationId xmlns:p14="http://schemas.microsoft.com/office/powerpoint/2010/main" val="2504095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09800"/>
            <a:ext cx="7620000" cy="3539430"/>
          </a:xfrm>
          <a:prstGeom prst="rect">
            <a:avLst/>
          </a:prstGeom>
          <a:solidFill>
            <a:schemeClr val="bg1"/>
          </a:solidFill>
        </p:spPr>
        <p:txBody>
          <a:bodyPr wrap="square" rtlCol="0">
            <a:spAutoFit/>
          </a:bodyPr>
          <a:lstStyle/>
          <a:p>
            <a:pPr marL="342900" indent="-342900" algn="l">
              <a:buFont typeface="Arial" panose="020B0604020202020204" pitchFamily="34" charset="0"/>
              <a:buChar char="•"/>
            </a:pPr>
            <a:r>
              <a:rPr lang="en-US" sz="3200" dirty="0" smtClean="0"/>
              <a:t>UN PRME</a:t>
            </a:r>
          </a:p>
          <a:p>
            <a:pPr marL="342900" indent="-342900" algn="l">
              <a:buFont typeface="Arial" panose="020B0604020202020204" pitchFamily="34" charset="0"/>
              <a:buChar char="•"/>
            </a:pPr>
            <a:r>
              <a:rPr lang="en-US" sz="3200" dirty="0" smtClean="0"/>
              <a:t>International Sustainable Campus Network</a:t>
            </a:r>
          </a:p>
          <a:p>
            <a:pPr marL="342900" indent="-342900" algn="l">
              <a:buFont typeface="Arial" panose="020B0604020202020204" pitchFamily="34" charset="0"/>
              <a:buChar char="•"/>
            </a:pPr>
            <a:r>
              <a:rPr lang="en-US" sz="3200" dirty="0" smtClean="0"/>
              <a:t>The Association for the Advancement of Sustainability in Higher Education </a:t>
            </a:r>
          </a:p>
          <a:p>
            <a:pPr marL="342900" indent="-342900" algn="l">
              <a:buFont typeface="Arial" panose="020B0604020202020204" pitchFamily="34" charset="0"/>
              <a:buChar char="•"/>
            </a:pPr>
            <a:r>
              <a:rPr lang="en-US" sz="3200" dirty="0"/>
              <a:t>University Sustainability Alliance</a:t>
            </a:r>
          </a:p>
          <a:p>
            <a:pPr marL="342900" indent="-342900" algn="l">
              <a:buFont typeface="Arial" panose="020B0604020202020204" pitchFamily="34" charset="0"/>
              <a:buChar char="•"/>
            </a:pPr>
            <a:r>
              <a:rPr lang="en-US" sz="3200" dirty="0" smtClean="0"/>
              <a:t>The Sustainability Consortium</a:t>
            </a:r>
          </a:p>
          <a:p>
            <a:pPr marL="342900" indent="-342900" algn="l">
              <a:buFont typeface="Arial" panose="020B0604020202020204" pitchFamily="34" charset="0"/>
              <a:buChar char="•"/>
            </a:pPr>
            <a:endParaRPr lang="en-US" sz="3200" dirty="0"/>
          </a:p>
        </p:txBody>
      </p:sp>
      <p:sp>
        <p:nvSpPr>
          <p:cNvPr id="3" name="TextBox 2"/>
          <p:cNvSpPr txBox="1"/>
          <p:nvPr/>
        </p:nvSpPr>
        <p:spPr>
          <a:xfrm>
            <a:off x="762000" y="838200"/>
            <a:ext cx="7315200" cy="584775"/>
          </a:xfrm>
          <a:prstGeom prst="rect">
            <a:avLst/>
          </a:prstGeom>
          <a:noFill/>
        </p:spPr>
        <p:txBody>
          <a:bodyPr wrap="square" rtlCol="0">
            <a:spAutoFit/>
          </a:bodyPr>
          <a:lstStyle/>
          <a:p>
            <a:pPr algn="l"/>
            <a:r>
              <a:rPr lang="en-US" sz="3200" b="1" dirty="0" smtClean="0"/>
              <a:t>| Sustainability networking</a:t>
            </a:r>
            <a:endParaRPr lang="en-US" sz="3200" b="1" dirty="0"/>
          </a:p>
        </p:txBody>
      </p:sp>
    </p:spTree>
    <p:extLst>
      <p:ext uri="{BB962C8B-B14F-4D97-AF65-F5344CB8AC3E}">
        <p14:creationId xmlns:p14="http://schemas.microsoft.com/office/powerpoint/2010/main" val="4060552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
          <p:cNvSpPr>
            <a:spLocks noChangeArrowheads="1"/>
          </p:cNvSpPr>
          <p:nvPr/>
        </p:nvSpPr>
        <p:spPr bwMode="auto">
          <a:xfrm>
            <a:off x="6950981" y="2088262"/>
            <a:ext cx="2098675" cy="2087563"/>
          </a:xfrm>
          <a:prstGeom prst="ellipse">
            <a:avLst/>
          </a:prstGeom>
          <a:solidFill>
            <a:schemeClr val="accent5">
              <a:lumMod val="60000"/>
              <a:lumOff val="40000"/>
            </a:schemeClr>
          </a:solidFill>
          <a:ln>
            <a:noFill/>
          </a:ln>
          <a:effectLst/>
        </p:spPr>
        <p:txBody>
          <a:bodyPr anchor="ctr"/>
          <a:lstStyle/>
          <a:p>
            <a:pPr algn="ctr">
              <a:buClr>
                <a:schemeClr val="bg2"/>
              </a:buClr>
              <a:defRPr/>
            </a:pPr>
            <a:r>
              <a:rPr lang="en-US" altLang="en-US" sz="2800" b="1" dirty="0"/>
              <a:t>Think broadly about </a:t>
            </a:r>
            <a:r>
              <a:rPr lang="en-US" altLang="en-US" sz="2800" b="1" dirty="0">
                <a:solidFill>
                  <a:srgbClr val="FF0000"/>
                </a:solidFill>
              </a:rPr>
              <a:t>Value</a:t>
            </a:r>
          </a:p>
        </p:txBody>
      </p:sp>
      <p:sp>
        <p:nvSpPr>
          <p:cNvPr id="138245" name="Line 6"/>
          <p:cNvSpPr>
            <a:spLocks noChangeShapeType="1"/>
          </p:cNvSpPr>
          <p:nvPr/>
        </p:nvSpPr>
        <p:spPr bwMode="auto">
          <a:xfrm>
            <a:off x="5849256" y="1697616"/>
            <a:ext cx="1219200" cy="639763"/>
          </a:xfrm>
          <a:prstGeom prst="line">
            <a:avLst/>
          </a:prstGeom>
          <a:noFill/>
          <a:ln w="222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46" name="Line 7"/>
          <p:cNvSpPr>
            <a:spLocks noChangeShapeType="1"/>
          </p:cNvSpPr>
          <p:nvPr/>
        </p:nvSpPr>
        <p:spPr bwMode="auto">
          <a:xfrm flipV="1">
            <a:off x="5994399" y="4110737"/>
            <a:ext cx="1117600" cy="700087"/>
          </a:xfrm>
          <a:prstGeom prst="line">
            <a:avLst/>
          </a:prstGeom>
          <a:noFill/>
          <a:ln w="222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47" name="Line 8"/>
          <p:cNvSpPr>
            <a:spLocks noChangeShapeType="1"/>
          </p:cNvSpPr>
          <p:nvPr/>
        </p:nvSpPr>
        <p:spPr bwMode="auto">
          <a:xfrm flipV="1">
            <a:off x="5849256" y="3124786"/>
            <a:ext cx="965200" cy="0"/>
          </a:xfrm>
          <a:prstGeom prst="line">
            <a:avLst/>
          </a:prstGeom>
          <a:noFill/>
          <a:ln w="222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48" name="Line 9"/>
          <p:cNvSpPr>
            <a:spLocks noChangeShapeType="1"/>
          </p:cNvSpPr>
          <p:nvPr/>
        </p:nvSpPr>
        <p:spPr bwMode="auto">
          <a:xfrm>
            <a:off x="1124856" y="2714184"/>
            <a:ext cx="14478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8249" name="Line 10"/>
          <p:cNvSpPr>
            <a:spLocks noChangeShapeType="1"/>
          </p:cNvSpPr>
          <p:nvPr/>
        </p:nvSpPr>
        <p:spPr bwMode="auto">
          <a:xfrm>
            <a:off x="1124856" y="3720659"/>
            <a:ext cx="14478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138250" name="Picture 11" descr="boy drink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0" y="1297457"/>
            <a:ext cx="24384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1" name="Picture 12" descr="c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5" y="2694687"/>
            <a:ext cx="24288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txBox="1">
            <a:spLocks noChangeArrowheads="1"/>
          </p:cNvSpPr>
          <p:nvPr/>
        </p:nvSpPr>
        <p:spPr>
          <a:xfrm>
            <a:off x="2510970" y="1297577"/>
            <a:ext cx="3719286" cy="4541154"/>
          </a:xfrm>
          <a:prstGeom prst="rect">
            <a:avLst/>
          </a:prstGeom>
          <a:noFill/>
          <a:ln/>
        </p:spPr>
        <p:txBody>
          <a:bodyPr lIns="0" tIns="0" rIns="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a:lnSpc>
                <a:spcPct val="90000"/>
              </a:lnSpc>
              <a:buClr>
                <a:schemeClr val="bg1"/>
              </a:buClr>
              <a:defRPr/>
            </a:pPr>
            <a:r>
              <a:rPr lang="en-US" altLang="en-US" sz="2800" kern="0" dirty="0" smtClean="0"/>
              <a:t>Think broadly about issues and impacts </a:t>
            </a:r>
          </a:p>
          <a:p>
            <a:pPr marL="228600" indent="-228600">
              <a:lnSpc>
                <a:spcPct val="80000"/>
              </a:lnSpc>
              <a:buClr>
                <a:schemeClr val="bg1"/>
              </a:buClr>
              <a:defRPr/>
            </a:pPr>
            <a:endParaRPr lang="en-US" altLang="en-US" sz="2800" kern="0" dirty="0" smtClean="0"/>
          </a:p>
          <a:p>
            <a:pPr marL="228600" indent="-228600">
              <a:lnSpc>
                <a:spcPct val="90000"/>
              </a:lnSpc>
              <a:buClr>
                <a:schemeClr val="bg1"/>
              </a:buClr>
              <a:defRPr/>
            </a:pPr>
            <a:r>
              <a:rPr lang="en-US" altLang="en-US" sz="2800" kern="0" dirty="0" smtClean="0"/>
              <a:t>Engage and partner </a:t>
            </a:r>
            <a:br>
              <a:rPr lang="en-US" altLang="en-US" sz="2800" kern="0" dirty="0" smtClean="0"/>
            </a:br>
            <a:r>
              <a:rPr lang="en-US" altLang="en-US" sz="2800" kern="0" dirty="0" smtClean="0"/>
              <a:t>with stakeholders </a:t>
            </a:r>
          </a:p>
          <a:p>
            <a:pPr marL="228600" indent="-228600">
              <a:lnSpc>
                <a:spcPct val="50000"/>
              </a:lnSpc>
              <a:buClr>
                <a:schemeClr val="bg1"/>
              </a:buClr>
              <a:defRPr/>
            </a:pPr>
            <a:endParaRPr lang="en-US" altLang="en-US" sz="2800" kern="0" dirty="0" smtClean="0"/>
          </a:p>
          <a:p>
            <a:pPr marL="228600" indent="-228600">
              <a:lnSpc>
                <a:spcPct val="50000"/>
              </a:lnSpc>
              <a:buClr>
                <a:schemeClr val="bg1"/>
              </a:buClr>
              <a:defRPr/>
            </a:pPr>
            <a:endParaRPr lang="en-US" altLang="en-US" sz="2800" kern="0" dirty="0" smtClean="0"/>
          </a:p>
          <a:p>
            <a:pPr marL="228600" indent="-228600">
              <a:lnSpc>
                <a:spcPct val="90000"/>
              </a:lnSpc>
              <a:buClr>
                <a:schemeClr val="bg1"/>
              </a:buClr>
              <a:defRPr/>
            </a:pPr>
            <a:r>
              <a:rPr lang="en-US" altLang="en-US" sz="2800" kern="0" dirty="0" smtClean="0"/>
              <a:t>Make connections </a:t>
            </a:r>
            <a:br>
              <a:rPr lang="en-US" altLang="en-US" sz="2800" kern="0" dirty="0" smtClean="0"/>
            </a:br>
            <a:r>
              <a:rPr lang="en-US" altLang="en-US" sz="2800" kern="0" dirty="0" smtClean="0"/>
              <a:t>&amp; integrate sustainability </a:t>
            </a:r>
            <a:br>
              <a:rPr lang="en-US" altLang="en-US" sz="2800" kern="0" dirty="0" smtClean="0"/>
            </a:br>
            <a:r>
              <a:rPr lang="en-US" altLang="en-US" sz="2800" kern="0" dirty="0" smtClean="0"/>
              <a:t>within and across disciplines</a:t>
            </a:r>
            <a:endParaRPr lang="en-US" altLang="en-US" sz="2800" kern="0" dirty="0"/>
          </a:p>
        </p:txBody>
      </p:sp>
      <p:pic>
        <p:nvPicPr>
          <p:cNvPr id="138253" name="Picture 14" descr="pla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95" y="4110737"/>
            <a:ext cx="24288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181600"/>
            <a:ext cx="3810000" cy="923330"/>
          </a:xfrm>
          <a:prstGeom prst="rect">
            <a:avLst/>
          </a:prstGeom>
          <a:noFill/>
        </p:spPr>
        <p:txBody>
          <a:bodyPr wrap="square" rtlCol="0">
            <a:spAutoFit/>
          </a:bodyPr>
          <a:lstStyle/>
          <a:p>
            <a:pPr algn="ctr"/>
            <a:r>
              <a:rPr lang="zh-CN" altLang="en-US" dirty="0" smtClean="0"/>
              <a:t>曹瑄玮</a:t>
            </a:r>
            <a:endParaRPr lang="en-US" altLang="zh-CN" dirty="0" smtClean="0"/>
          </a:p>
          <a:p>
            <a:pPr algn="ctr"/>
            <a:r>
              <a:rPr lang="en-US" altLang="zh-CN" dirty="0" smtClean="0"/>
              <a:t>Xuanwei Cao</a:t>
            </a:r>
          </a:p>
          <a:p>
            <a:pPr algn="ctr"/>
            <a:r>
              <a:rPr lang="en-US" altLang="zh-CN" dirty="0">
                <a:hlinkClick r:id="rId2"/>
              </a:rPr>
              <a:t>x</a:t>
            </a:r>
            <a:r>
              <a:rPr lang="en-US" altLang="zh-CN" dirty="0" smtClean="0">
                <a:hlinkClick r:id="rId2"/>
              </a:rPr>
              <a:t>uanwei.cao@xjtlu.edu.cn</a:t>
            </a:r>
            <a:r>
              <a:rPr lang="en-US" altLang="zh-CN" dirty="0" smtClean="0"/>
              <a:t> </a:t>
            </a:r>
            <a:endParaRPr lang="zh-CN" altLang="en-US" dirty="0"/>
          </a:p>
        </p:txBody>
      </p:sp>
    </p:spTree>
    <p:extLst>
      <p:ext uri="{BB962C8B-B14F-4D97-AF65-F5344CB8AC3E}">
        <p14:creationId xmlns:p14="http://schemas.microsoft.com/office/powerpoint/2010/main" val="4109266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43000"/>
            <a:ext cx="9118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464550" cy="49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546100" y="381000"/>
            <a:ext cx="7785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a:t>Climate change and Global warming</a:t>
            </a:r>
          </a:p>
        </p:txBody>
      </p:sp>
      <p:sp>
        <p:nvSpPr>
          <p:cNvPr id="24581" name="TextBox 4"/>
          <p:cNvSpPr txBox="1">
            <a:spLocks noChangeArrowheads="1"/>
          </p:cNvSpPr>
          <p:nvPr/>
        </p:nvSpPr>
        <p:spPr bwMode="auto">
          <a:xfrm>
            <a:off x="3581400" y="6110363"/>
            <a:ext cx="1714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t>Source: NASA, 2014</a:t>
            </a:r>
          </a:p>
        </p:txBody>
      </p:sp>
      <p:pic>
        <p:nvPicPr>
          <p:cNvPr id="24583" name="Picture 7" descr="http://cn.bing.com/th?id=OIP.M807d76240fce74377cb89e72c43804e5H0&amp;w=120&amp;h=100&amp;c=7&amp;rs=1&amp;qlt=90&amp;pid=3.1&amp;r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533" y="397668"/>
            <a:ext cx="755333" cy="629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5"/>
          <p:cNvSpPr txBox="1">
            <a:spLocks/>
          </p:cNvSpPr>
          <p:nvPr/>
        </p:nvSpPr>
        <p:spPr bwMode="auto">
          <a:xfrm>
            <a:off x="0" y="5203825"/>
            <a:ext cx="8972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rgbClr val="F9F9F9"/>
              </a:buClr>
              <a:buSzPct val="65000"/>
              <a:buFont typeface="Wingdings 2" pitchFamily="18" charset="2"/>
              <a:buNone/>
            </a:pPr>
            <a:r>
              <a:rPr lang="en-US" altLang="zh-CN" sz="2800" dirty="0">
                <a:ea typeface="宋体" pitchFamily="2" charset="-122"/>
                <a:cs typeface="Times New Roman" pitchFamily="18" charset="0"/>
              </a:rPr>
              <a:t>	Scientists call event </a:t>
            </a:r>
            <a:r>
              <a:rPr lang="en-US" altLang="zh-CN" sz="2800" b="1" dirty="0">
                <a:solidFill>
                  <a:srgbClr val="FF0000"/>
                </a:solidFill>
                <a:ea typeface="宋体" pitchFamily="2" charset="-122"/>
                <a:cs typeface="Times New Roman" pitchFamily="18" charset="0"/>
              </a:rPr>
              <a:t>“tipping point" </a:t>
            </a:r>
            <a:r>
              <a:rPr lang="en-US" altLang="zh-CN" sz="2800" dirty="0">
                <a:ea typeface="宋体" pitchFamily="2" charset="-122"/>
                <a:cs typeface="Times New Roman" pitchFamily="18" charset="0"/>
              </a:rPr>
              <a:t>in global </a:t>
            </a:r>
            <a:r>
              <a:rPr lang="en-US" altLang="zh-CN" sz="2800" dirty="0" smtClean="0">
                <a:ea typeface="宋体" pitchFamily="2" charset="-122"/>
                <a:cs typeface="Times New Roman" pitchFamily="18" charset="0"/>
              </a:rPr>
              <a:t>warming</a:t>
            </a:r>
          </a:p>
          <a:p>
            <a:pPr>
              <a:spcBef>
                <a:spcPct val="20000"/>
              </a:spcBef>
              <a:buClr>
                <a:srgbClr val="F9F9F9"/>
              </a:buClr>
              <a:buSzPct val="65000"/>
              <a:buFont typeface="Wingdings 2" pitchFamily="18" charset="2"/>
              <a:buNone/>
            </a:pPr>
            <a:r>
              <a:rPr lang="en-US" altLang="zh-CN" sz="1800" dirty="0" smtClean="0">
                <a:ea typeface="宋体" pitchFamily="2" charset="-122"/>
                <a:cs typeface="Times New Roman" pitchFamily="18" charset="0"/>
              </a:rPr>
              <a:t>  </a:t>
            </a:r>
            <a:r>
              <a:rPr lang="en-US" altLang="zh-CN" sz="2000" dirty="0">
                <a:ea typeface="宋体" pitchFamily="2" charset="-122"/>
                <a:cs typeface="Times New Roman" pitchFamily="18" charset="0"/>
              </a:rPr>
              <a:t>-</a:t>
            </a:r>
            <a:r>
              <a:rPr lang="en-US" altLang="zh-CN" sz="1600" i="1" dirty="0">
                <a:ea typeface="宋体" pitchFamily="2" charset="-122"/>
                <a:cs typeface="Times New Roman" pitchFamily="18" charset="0"/>
              </a:rPr>
              <a:t>National Sea Ice and Data Center </a:t>
            </a:r>
            <a:r>
              <a:rPr lang="en-US" altLang="zh-CN" sz="1600" dirty="0">
                <a:ea typeface="宋体" pitchFamily="2" charset="-122"/>
                <a:cs typeface="Times New Roman" pitchFamily="18" charset="0"/>
              </a:rPr>
              <a:t>(09/16/12)</a:t>
            </a:r>
            <a:endParaRPr lang="en-US" altLang="zh-CN" sz="3200" dirty="0">
              <a:ea typeface="宋体" pitchFamily="2" charset="-122"/>
              <a:cs typeface="Times New Roman" pitchFamily="18" charset="0"/>
            </a:endParaRP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49250"/>
            <a:ext cx="71913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467600" y="4852988"/>
            <a:ext cx="1766888" cy="277812"/>
          </a:xfrm>
          <a:prstGeom prst="rect">
            <a:avLst/>
          </a:prstGeom>
          <a:noFill/>
        </p:spPr>
        <p:txBody>
          <a:bodyPr>
            <a:spAutoFit/>
          </a:bodyPr>
          <a:lstStyle/>
          <a:p>
            <a:pPr algn="ctr">
              <a:defRPr/>
            </a:pPr>
            <a:r>
              <a:rPr lang="en-US" sz="1200" dirty="0" err="1">
                <a:latin typeface="+mn-lt"/>
              </a:rPr>
              <a:t>PressTV</a:t>
            </a:r>
            <a:r>
              <a:rPr lang="en-US" sz="1200" dirty="0">
                <a:latin typeface="+mn-lt"/>
              </a:rPr>
              <a:t>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4572000"/>
            <a:ext cx="9147629" cy="1477963"/>
            <a:chOff x="3172" y="3747634"/>
            <a:chExt cx="9147629" cy="1477963"/>
          </a:xfrm>
        </p:grpSpPr>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2" y="4490584"/>
              <a:ext cx="9144001"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1" y="3747634"/>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5"/>
          <p:cNvSpPr>
            <a:spLocks noChangeArrowheads="1"/>
          </p:cNvSpPr>
          <p:nvPr/>
        </p:nvSpPr>
        <p:spPr bwMode="auto">
          <a:xfrm>
            <a:off x="152400" y="62435"/>
            <a:ext cx="8382000" cy="284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rPr>
              <a:t>  </a:t>
            </a:r>
            <a:r>
              <a:rPr kumimoji="0" lang="en-US" altLang="zh-CN" sz="15500" b="0" i="0" u="none" strike="noStrike" cap="none" normalizeH="0" baseline="0" dirty="0" smtClean="0">
                <a:ln>
                  <a:noFill/>
                </a:ln>
                <a:solidFill>
                  <a:schemeClr val="tx1"/>
                </a:solidFill>
                <a:effectLst/>
                <a:latin typeface="Times New Roman" pitchFamily="18" charset="0"/>
              </a:rPr>
              <a:t> </a:t>
            </a:r>
            <a:endParaRPr kumimoji="0" lang="en-US" altLang="zh-CN"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Times New Roman" pitchFamily="18" charset="0"/>
            </a:endParaRPr>
          </a:p>
        </p:txBody>
      </p:sp>
      <p:pic>
        <p:nvPicPr>
          <p:cNvPr id="26630" name="Picture 6" descr="http://climate.nasa.gov/system/content_pages/main_images/7_normPag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2435"/>
            <a:ext cx="5334000" cy="2466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4700" y="2697808"/>
            <a:ext cx="8610600" cy="1692771"/>
          </a:xfrm>
          <a:prstGeom prst="rect">
            <a:avLst/>
          </a:prstGeom>
          <a:noFill/>
        </p:spPr>
        <p:txBody>
          <a:bodyPr wrap="square" rtlCol="0">
            <a:spAutoFit/>
          </a:bodyPr>
          <a:lstStyle/>
          <a:p>
            <a:pPr algn="just"/>
            <a:r>
              <a:rPr lang="en-US" altLang="zh-CN" sz="2800" dirty="0" smtClean="0"/>
              <a:t>Taken as a whole, the range of published evidence indicates that </a:t>
            </a:r>
            <a:r>
              <a:rPr lang="en-US" altLang="zh-CN" sz="2800" dirty="0" smtClean="0">
                <a:solidFill>
                  <a:srgbClr val="FF0000"/>
                </a:solidFill>
              </a:rPr>
              <a:t>the net damage costs of climate change </a:t>
            </a:r>
            <a:r>
              <a:rPr lang="en-US" altLang="zh-CN" sz="2800" dirty="0" smtClean="0"/>
              <a:t>are likely to be significant and to increase over time. </a:t>
            </a:r>
          </a:p>
          <a:p>
            <a:r>
              <a:rPr lang="en-US" altLang="zh-CN" sz="2000" i="1" dirty="0" smtClean="0"/>
              <a:t>- Intergovernmental Panel on Climate Change</a:t>
            </a:r>
            <a:r>
              <a:rPr lang="en-US" altLang="zh-CN" sz="2000" dirty="0" smtClean="0"/>
              <a:t> </a:t>
            </a:r>
            <a:endParaRPr lang="zh-CN" alt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457" y="1119272"/>
            <a:ext cx="8382000" cy="5078313"/>
          </a:xfrm>
          <a:prstGeom prst="rect">
            <a:avLst/>
          </a:prstGeom>
          <a:noFill/>
        </p:spPr>
        <p:txBody>
          <a:bodyPr wrap="square" rtlCol="0">
            <a:spAutoFit/>
          </a:bodyPr>
          <a:lstStyle/>
          <a:p>
            <a:pPr marL="571500" indent="-571500" algn="l">
              <a:buFont typeface="Arial" panose="020B0604020202020204" pitchFamily="34" charset="0"/>
              <a:buChar char="•"/>
            </a:pPr>
            <a:r>
              <a:rPr lang="en-US" sz="3600" dirty="0"/>
              <a:t>What kind of world do we want for the future, within the limits of our Earth’s life support systems? </a:t>
            </a:r>
          </a:p>
          <a:p>
            <a:pPr marL="571500" indent="-571500" algn="l">
              <a:buFont typeface="Arial" panose="020B0604020202020204" pitchFamily="34" charset="0"/>
              <a:buChar char="•"/>
            </a:pPr>
            <a:r>
              <a:rPr lang="en-US" sz="3600" dirty="0" smtClean="0"/>
              <a:t>How </a:t>
            </a:r>
            <a:r>
              <a:rPr lang="en-US" sz="3600" dirty="0"/>
              <a:t>are the problems of our world interconnected, and what does that imply for their </a:t>
            </a:r>
            <a:r>
              <a:rPr lang="en-US" sz="3600" dirty="0" smtClean="0"/>
              <a:t>solution?</a:t>
            </a:r>
          </a:p>
          <a:p>
            <a:pPr marL="571500" indent="-571500" algn="l">
              <a:buFont typeface="Arial" panose="020B0604020202020204" pitchFamily="34" charset="0"/>
              <a:buChar char="•"/>
            </a:pPr>
            <a:r>
              <a:rPr lang="en-US" sz="3600" dirty="0" smtClean="0"/>
              <a:t>How </a:t>
            </a:r>
            <a:r>
              <a:rPr lang="en-US" sz="3600" dirty="0"/>
              <a:t>well </a:t>
            </a:r>
            <a:r>
              <a:rPr lang="en-US" sz="3600" dirty="0" smtClean="0"/>
              <a:t>our </a:t>
            </a:r>
            <a:r>
              <a:rPr lang="en-US" sz="3600" dirty="0"/>
              <a:t>programs </a:t>
            </a:r>
            <a:r>
              <a:rPr lang="en-US" sz="3600" dirty="0" smtClean="0"/>
              <a:t>are preparing </a:t>
            </a:r>
            <a:r>
              <a:rPr lang="en-US" sz="3600" dirty="0"/>
              <a:t>students for social and environmental </a:t>
            </a:r>
            <a:r>
              <a:rPr lang="en-US" sz="3600" dirty="0" smtClean="0"/>
              <a:t>stewardship? </a:t>
            </a:r>
          </a:p>
        </p:txBody>
      </p:sp>
      <p:sp>
        <p:nvSpPr>
          <p:cNvPr id="4" name="TextBox 3"/>
          <p:cNvSpPr txBox="1"/>
          <p:nvPr/>
        </p:nvSpPr>
        <p:spPr>
          <a:xfrm>
            <a:off x="3886200" y="152400"/>
            <a:ext cx="914400" cy="923330"/>
          </a:xfrm>
          <a:prstGeom prst="rect">
            <a:avLst/>
          </a:prstGeom>
          <a:noFill/>
        </p:spPr>
        <p:txBody>
          <a:bodyPr wrap="square" rtlCol="0">
            <a:spAutoFit/>
          </a:bodyPr>
          <a:lstStyle/>
          <a:p>
            <a:pPr algn="ctr"/>
            <a:r>
              <a:rPr lang="zh-CN" altLang="en-US" sz="5400" b="1" dirty="0" smtClean="0">
                <a:solidFill>
                  <a:srgbClr val="FF0000"/>
                </a:solidFill>
                <a:effectLst>
                  <a:outerShdw blurRad="38100" dist="38100" dir="2700000" algn="tl">
                    <a:srgbClr val="000000">
                      <a:alpha val="43137"/>
                    </a:srgbClr>
                  </a:outerShdw>
                </a:effectLst>
              </a:rPr>
              <a:t>？</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80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2"/>
          <p:cNvSpPr txBox="1">
            <a:spLocks noChangeArrowheads="1"/>
          </p:cNvSpPr>
          <p:nvPr/>
        </p:nvSpPr>
        <p:spPr bwMode="auto">
          <a:xfrm>
            <a:off x="838200" y="3810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3200">
                <a:ea typeface="宋体" pitchFamily="2" charset="-122"/>
              </a:rPr>
              <a:t>UN Sustainable Development Goals (SDG)</a:t>
            </a:r>
          </a:p>
        </p:txBody>
      </p:sp>
      <p:pic>
        <p:nvPicPr>
          <p:cNvPr id="146436" name="Picture 4" descr="United Nations Sustainable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447800"/>
            <a:ext cx="7620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6440" name="Picture 8" descr="http://i2.wp.com/www.un.org/sustainabledevelopment/wp-content/uploads/2015/09/Worlds-largest-lesson.png?resize=800%2C3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9" y="3505200"/>
            <a:ext cx="7616371" cy="2614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BSS_IMBA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BSS_IMBA_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p:properties xmlns:p="http://schemas.microsoft.com/office/2006/metadata/properties" xmlns:xsi="http://www.w3.org/2001/XMLSchema-instance" xmlns:pc="http://schemas.microsoft.com/office/infopath/2007/PartnerControls"><documentManagement><_DCDateModified xmlns="http://schemas.microsoft.com/sharepoint/v3/fields" xsi:nil="true"/><hc6d7eca65f9478abad7d03f5cf64e0f xmlns="$ListId:Shared Documents;"><Terms xmlns="http://schemas.microsoft.com/office/infopath/2007/PartnerControls"></Terms></hc6d7eca65f9478abad7d03f5cf64e0f><TaxCatchAll xmlns="e8331262-de25-436d-8f05-154a071bbe3b"/></documentManagement></p:properties>
</file>

<file path=customXml/item2.xml><?xml version="1.0" encoding="utf-8"?><ct:contentTypeSchema ct:_="" ma:_="" ma:contentTypeName="Document" ma:contentTypeID="0x010100817E5ABC87E0D5489B8E31CE589A6715" ma:contentTypeVersion="" ma:contentTypeDescription="Create a new document." ma:contentTypeScope="" ma:versionID="03a0275702d62a1656dfd9033a80b350" xmlns:ct="http://schemas.microsoft.com/office/2006/metadata/contentType" xmlns:ma="http://schemas.microsoft.com/office/2006/metadata/properties/metaAttributes">
<xsd:schema targetNamespace="http://schemas.microsoft.com/office/2006/metadata/properties" ma:root="true" ma:fieldsID="f72567e75db4b175af007ff6fc9fc347" ns2:_="" ns3:_="" ns4:_="" xmlns:xsd="http://www.w3.org/2001/XMLSchema" xmlns:xs="http://www.w3.org/2001/XMLSchema" xmlns:p="http://schemas.microsoft.com/office/2006/metadata/properties" xmlns:ns2="$ListId:Shared Documents;" xmlns:ns3="e8331262-de25-436d-8f05-154a071bbe3b" xmlns:ns4="http://schemas.microsoft.com/sharepoint/v3/fields">
<xsd:import namespace="$ListId:Shared Documents;"/>
<xsd:import namespace="e8331262-de25-436d-8f05-154a071bbe3b"/>
<xsd:import namespace="http://schemas.microsoft.com/sharepoint/v3/fields"/>
<xsd:element name="properties">
<xsd:complexType>
<xsd:sequence>
<xsd:element name="documentManagement">
<xsd:complexType>
<xsd:all>
<xsd:element ref="ns2:hc6d7eca65f9478abad7d03f5cf64e0f" minOccurs="0"/>
<xsd:element ref="ns3:TaxCatchAll" minOccurs="0"/>
<xsd:element ref="ns4:_DCDateModified"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700F16FF-FD2C-4247-9418-6E54F27050D4}" ma:internalName="TaxCatchAll" ma:showField="CatchAllData" ma:web="{dae5fd0f-c67d-47b3-b0e3-dde474aa98b4}">
<xsd:complexType>
<xsd:complexContent>
<xsd:extension base="dms:MultiChoiceLookup">
<xsd:sequence>
<xsd:element name="Value" type="dms:Lookup" maxOccurs="unbounded" minOccurs="0" nillable="true"/>
</xsd:sequence>
</xsd:extension>
</xsd:complexContent>
</xsd:complex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CDateModified" ma:index="11" nillable="true" ma:displayName="Date Modified" ma:description="The date on which this resource was last modified" ma:format="DateTime" ma:internalName="_DCDateModified">
<xsd:simpleType>
<xsd:restriction base="dms:DateTime"/>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17928-5A8F-4861-8CCA-A6DF3899B5A7}">
  <ds:schemaRefs>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infopath/2007/PartnerControls"/>
    <ds:schemaRef ds:uri="$ListId:Shared Documents;"/>
    <ds:schemaRef ds:uri="http://purl.org/dc/elements/1.1/"/>
    <ds:schemaRef ds:uri="http://purl.org/dc/terms/"/>
    <ds:schemaRef ds:uri="http://schemas.microsoft.com/office/2006/documentManagement/types"/>
    <ds:schemaRef ds:uri="http://schemas.microsoft.com/sharepoint/v3/fields"/>
    <ds:schemaRef ds:uri="e8331262-de25-436d-8f05-154a071bbe3b"/>
  </ds:schemaRefs>
</ds:datastoreItem>
</file>

<file path=customXml/itemProps2.xml><?xml version="1.0" encoding="utf-8"?>
<ds:datastoreItem xmlns:ds="http://schemas.openxmlformats.org/officeDocument/2006/customXml" ds:itemID="{FD07666A-833B-4D58-B8E6-9DB48B181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5C31F-1125-46F2-88A3-D4F3870758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NEW_Fulltime MBA_Template</Template>
  <TotalTime>5125</TotalTime>
  <Words>1303</Words>
  <Application>Microsoft Office PowerPoint</Application>
  <PresentationFormat>On-screen Show (4:3)</PresentationFormat>
  <Paragraphs>162</Paragraphs>
  <Slides>35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宋体</vt:lpstr>
      <vt:lpstr>Arial</vt:lpstr>
      <vt:lpstr>Calibri</vt:lpstr>
      <vt:lpstr>Courier New</vt:lpstr>
      <vt:lpstr>Levenim MT</vt:lpstr>
      <vt:lpstr>Times New Roman</vt:lpstr>
      <vt:lpstr>Wingdings</vt:lpstr>
      <vt:lpstr>Wingdings 2</vt:lpstr>
      <vt:lpstr>IBSS_IMBA_Title</vt:lpstr>
      <vt:lpstr>IBSS_IMBA_Slides</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Education at XJTLU in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Erb Institute - University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3rd-Year Students (by Year)</dc:title>
  <dc:creator>Drew Horning</dc:creator>
  <cp:lastModifiedBy>Henk Huijser</cp:lastModifiedBy>
  <cp:revision>254</cp:revision>
  <dcterms:created xsi:type="dcterms:W3CDTF">2005-04-18T13:25:07Z</dcterms:created>
  <dcterms:modified xsi:type="dcterms:W3CDTF">2016-05-04T03:54:17Z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0x010100817E5ABC87E0D5489B8E31CE589A6715</vt:lpwstr>
  </property>
</Properties>
</file>