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41"/>
  </p:notesMasterIdLst>
  <p:sldIdLst>
    <p:sldId id="300" r:id="rId6"/>
    <p:sldId id="378" r:id="rId7"/>
    <p:sldId id="379" r:id="rId8"/>
    <p:sldId id="433" r:id="rId9"/>
    <p:sldId id="428" r:id="rId10"/>
    <p:sldId id="429" r:id="rId11"/>
    <p:sldId id="393" r:id="rId12"/>
    <p:sldId id="430" r:id="rId13"/>
    <p:sldId id="407" r:id="rId14"/>
    <p:sldId id="423" r:id="rId15"/>
    <p:sldId id="424" r:id="rId16"/>
    <p:sldId id="441" r:id="rId17"/>
    <p:sldId id="431" r:id="rId18"/>
    <p:sldId id="442" r:id="rId19"/>
    <p:sldId id="432" r:id="rId20"/>
    <p:sldId id="439" r:id="rId21"/>
    <p:sldId id="440" r:id="rId22"/>
    <p:sldId id="434" r:id="rId23"/>
    <p:sldId id="443" r:id="rId24"/>
    <p:sldId id="409" r:id="rId25"/>
    <p:sldId id="425" r:id="rId26"/>
    <p:sldId id="420" r:id="rId27"/>
    <p:sldId id="422" r:id="rId28"/>
    <p:sldId id="435" r:id="rId29"/>
    <p:sldId id="395" r:id="rId30"/>
    <p:sldId id="437" r:id="rId31"/>
    <p:sldId id="436" r:id="rId32"/>
    <p:sldId id="444" r:id="rId33"/>
    <p:sldId id="445" r:id="rId34"/>
    <p:sldId id="446" r:id="rId35"/>
    <p:sldId id="448" r:id="rId36"/>
    <p:sldId id="449" r:id="rId37"/>
    <p:sldId id="402" r:id="rId38"/>
    <p:sldId id="417" r:id="rId39"/>
    <p:sldId id="418"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7C08"/>
    <a:srgbClr val="D200FE"/>
    <a:srgbClr val="000044"/>
    <a:srgbClr val="000544"/>
    <a:srgbClr val="CE57C1"/>
    <a:srgbClr val="0000FE"/>
    <a:srgbClr val="1AC3B9"/>
    <a:srgbClr val="18B4AB"/>
    <a:srgbClr val="1FD9CF"/>
    <a:srgbClr val="023C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5" autoAdjust="0"/>
    <p:restoredTop sz="87464" autoAdjust="0"/>
  </p:normalViewPr>
  <p:slideViewPr>
    <p:cSldViewPr snapToGrid="0" snapToObjects="1">
      <p:cViewPr varScale="1">
        <p:scale>
          <a:sx n="80" d="100"/>
          <a:sy n="80" d="100"/>
        </p:scale>
        <p:origin x="-108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70" d="100"/>
          <a:sy n="70" d="100"/>
        </p:scale>
        <p:origin x="-32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0BADF8-166D-464F-9CD6-EB1A92ACA0C7}" type="datetimeFigureOut">
              <a:rPr lang="en-US" smtClean="0"/>
              <a:t>6/23/2020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F7EA8C-4442-2B43-BEFB-AB7F822E7733}" type="slidenum">
              <a:rPr lang="en-US" smtClean="0"/>
              <a:t>‹#›</a:t>
            </a:fld>
            <a:endParaRPr lang="en-US" dirty="0"/>
          </a:p>
        </p:txBody>
      </p:sp>
    </p:spTree>
    <p:extLst>
      <p:ext uri="{BB962C8B-B14F-4D97-AF65-F5344CB8AC3E}">
        <p14:creationId xmlns:p14="http://schemas.microsoft.com/office/powerpoint/2010/main" val="14276744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reamstime.com/illustration/straight-jacket.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log.zoom.us/new-feature-zoom-video-breakout-room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earningsolutionsmag.com/articles/addicted-to-virtual-classroom-breakout-rooms-get-help-now"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ultyfocus.com/wp-content/uploads/2015/02/10-Principles-of-Effective-Online-Teaching.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orbesindia.com/article/edtech-special/beyond-books-india039s-age-of-edutainment/57803/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reepik.com/premium-vector/online-education-e-learning-concept_4396982.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uto.economictimes.indiatimes.com/news/industry/for-businesses-virus-in-china-fans-fear-and-uncertainty/7361461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hronicle.com/interactives/advice-teach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heaffertoldmeto.com/where-am-i-today-what-am-i-do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orbesindia.com/article/edtech-special/beyond-books-india039s-age-of-edutainment/57803/1"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teachonline.ca/tools-trends/how-teach-online-student-success/new-pedagogy-emerging-and-online-learning-key-contributing-factor" TargetMode="External"/><Relationship Id="rId7" Type="http://schemas.openxmlformats.org/officeDocument/2006/relationships/hyperlink" Target="https://www.techradar.com/best/best-architecture-softwar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insidehighered.com/blogs/gradhacker/meaningful-responses-student-writing" TargetMode="External"/><Relationship Id="rId5" Type="http://schemas.openxmlformats.org/officeDocument/2006/relationships/hyperlink" Target="https://thejournal.com/articles/2018/03/26/what-was-that-math-student-thinking.aspx?m=1" TargetMode="External"/><Relationship Id="rId4" Type="http://schemas.openxmlformats.org/officeDocument/2006/relationships/hyperlink" Target="https://ictevangelist.com/979-2/"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acoo.com/blog/7-reasons-online-whiteboards-beat-real-thing/"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pinterest.co.uk/pin/486318459740584433/" TargetMode="External"/><Relationship Id="rId4" Type="http://schemas.openxmlformats.org/officeDocument/2006/relationships/hyperlink" Target="https://www.mindmeister.com/blog/benefits-online-mind-mapping-education/"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indmeister.com/blog/benefits-online-mind-mapping-educatio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ecampusnews.com/2019/09/23/helping-higher-ed-it-teams-create-better-digital-support-experienc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afespace.qa/en/theme-user-groups/2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Barkley, E. F. (2010). </a:t>
            </a:r>
            <a:r>
              <a:rPr lang="en-GB" sz="1200" b="0" i="1" kern="1200" dirty="0" smtClean="0">
                <a:solidFill>
                  <a:schemeClr val="tx1"/>
                </a:solidFill>
                <a:effectLst/>
                <a:latin typeface="+mn-lt"/>
                <a:ea typeface="+mn-ea"/>
                <a:cs typeface="+mn-cs"/>
              </a:rPr>
              <a:t>Student engagement techniques: A handbook for college faculty</a:t>
            </a:r>
            <a:r>
              <a:rPr lang="en-GB" sz="1200" b="0" i="0" kern="1200" dirty="0" smtClean="0">
                <a:solidFill>
                  <a:schemeClr val="tx1"/>
                </a:solidFill>
                <a:effectLst/>
                <a:latin typeface="+mn-lt"/>
                <a:ea typeface="+mn-ea"/>
                <a:cs typeface="+mn-cs"/>
              </a:rPr>
              <a:t>.</a:t>
            </a:r>
          </a:p>
          <a:p>
            <a:r>
              <a:rPr lang="en-GB" sz="1200" b="0" i="0" kern="1200" baseline="0" dirty="0" smtClean="0">
                <a:solidFill>
                  <a:schemeClr val="tx1"/>
                </a:solidFill>
                <a:effectLst/>
                <a:latin typeface="+mn-lt"/>
                <a:ea typeface="+mn-ea"/>
                <a:cs typeface="+mn-cs"/>
              </a:rPr>
              <a:t>Image: </a:t>
            </a:r>
            <a:endParaRPr lang="en-US" sz="2400" baseline="0"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1</a:t>
            </a:fld>
            <a:endParaRPr lang="en-US" dirty="0"/>
          </a:p>
        </p:txBody>
      </p:sp>
    </p:spTree>
    <p:extLst>
      <p:ext uri="{BB962C8B-B14F-4D97-AF65-F5344CB8AC3E}">
        <p14:creationId xmlns:p14="http://schemas.microsoft.com/office/powerpoint/2010/main" val="3224789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Farrell and Brunton International Journal of Educational Technology in Higher Education (2020) 17:25 https://doi.org/10.1186/s41239-020-00199-x</a:t>
            </a:r>
          </a:p>
          <a:p>
            <a:r>
              <a:rPr lang="en-GB" sz="1200" b="0" i="0" u="none" strike="noStrike" kern="1200" baseline="0" dirty="0" smtClean="0">
                <a:solidFill>
                  <a:schemeClr val="tx1"/>
                </a:solidFill>
                <a:latin typeface="+mn-lt"/>
                <a:ea typeface="+mn-ea"/>
                <a:cs typeface="+mn-cs"/>
              </a:rPr>
              <a:t>Ames, D. (2004) Inside the Mind Reader’s Tool Kit: Projection and Stereotyping in Mental State Inference. Journal of Personality and Social Psychology. [online] Available at: http://www.columbia.edu/~da358/publications/ames_toolkit.pdf. Vol. 87, No. 3, 340–353. [Accessed: 8 June, 2020]</a:t>
            </a:r>
          </a:p>
        </p:txBody>
      </p:sp>
      <p:sp>
        <p:nvSpPr>
          <p:cNvPr id="4" name="Slide Number Placeholder 3"/>
          <p:cNvSpPr>
            <a:spLocks noGrp="1"/>
          </p:cNvSpPr>
          <p:nvPr>
            <p:ph type="sldNum" sz="quarter" idx="10"/>
          </p:nvPr>
        </p:nvSpPr>
        <p:spPr/>
        <p:txBody>
          <a:bodyPr/>
          <a:lstStyle/>
          <a:p>
            <a:fld id="{73A0E263-E80F-4A23-8CF7-3D64D252CFB7}" type="slidenum">
              <a:rPr lang="en-GB" smtClean="0">
                <a:solidFill>
                  <a:prstClr val="black"/>
                </a:solidFill>
              </a:rPr>
              <a:pPr/>
              <a:t>10</a:t>
            </a:fld>
            <a:endParaRPr lang="en-GB" dirty="0">
              <a:solidFill>
                <a:prstClr val="black"/>
              </a:solidFill>
            </a:endParaRPr>
          </a:p>
        </p:txBody>
      </p:sp>
    </p:spTree>
    <p:extLst>
      <p:ext uri="{BB962C8B-B14F-4D97-AF65-F5344CB8AC3E}">
        <p14:creationId xmlns:p14="http://schemas.microsoft.com/office/powerpoint/2010/main" val="55068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It is harder to manage small groups and ‘break-out’ rooms, it is harder for everyone to talk at once, typing involves more delay, it is harder to groups to physically collaborate on a single document.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NB:</a:t>
            </a:r>
            <a:r>
              <a:rPr lang="en-GB" sz="1200" baseline="0" dirty="0" smtClean="0"/>
              <a:t> Interaction is what happens, interactivity is the technological support for interaction </a:t>
            </a:r>
            <a:r>
              <a:rPr lang="en-GB" dirty="0" smtClean="0"/>
              <a:t>(Wagner, 1997)</a:t>
            </a:r>
            <a:r>
              <a:rPr lang="en-GB" sz="1200" baseline="0" dirty="0" smtClean="0"/>
              <a:t>, but bells and whistles are often just a cacophony when dealing with student understanding and learning. </a:t>
            </a:r>
            <a:r>
              <a:rPr lang="en-GB" dirty="0" smtClean="0"/>
              <a:t>Wagner, E. D. (1997). Interactivity: From agents to outcomes. New Directions for Teaching and Learning, 71, 19-26. </a:t>
            </a:r>
            <a:endParaRPr lang="en-GB" sz="1200" dirty="0" smtClean="0"/>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Image: </a:t>
            </a:r>
            <a:r>
              <a:rPr lang="en-GB" dirty="0" smtClean="0">
                <a:hlinkClick r:id="rId3"/>
              </a:rPr>
              <a:t>https://www.dreamstime.com/illustration/straight-jacket.html</a:t>
            </a:r>
            <a:endParaRPr lang="en-GB" dirty="0"/>
          </a:p>
        </p:txBody>
      </p:sp>
      <p:sp>
        <p:nvSpPr>
          <p:cNvPr id="4" name="Slide Number Placeholder 3"/>
          <p:cNvSpPr>
            <a:spLocks noGrp="1"/>
          </p:cNvSpPr>
          <p:nvPr>
            <p:ph type="sldNum" sz="quarter" idx="10"/>
          </p:nvPr>
        </p:nvSpPr>
        <p:spPr/>
        <p:txBody>
          <a:bodyPr/>
          <a:lstStyle/>
          <a:p>
            <a:fld id="{73A0E263-E80F-4A23-8CF7-3D64D252CFB7}" type="slidenum">
              <a:rPr lang="en-GB" smtClean="0">
                <a:solidFill>
                  <a:prstClr val="black"/>
                </a:solidFill>
              </a:rPr>
              <a:pPr/>
              <a:t>11</a:t>
            </a:fld>
            <a:endParaRPr lang="en-GB" dirty="0">
              <a:solidFill>
                <a:prstClr val="black"/>
              </a:solidFill>
            </a:endParaRPr>
          </a:p>
        </p:txBody>
      </p:sp>
    </p:spTree>
    <p:extLst>
      <p:ext uri="{BB962C8B-B14F-4D97-AF65-F5344CB8AC3E}">
        <p14:creationId xmlns:p14="http://schemas.microsoft.com/office/powerpoint/2010/main" val="55068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 </a:t>
            </a:r>
            <a:r>
              <a:rPr lang="en-GB" dirty="0" smtClean="0">
                <a:hlinkClick r:id="rId3"/>
              </a:rPr>
              <a:t>https://blog.zoom.us/new-feature-zoom-video-breakout-rooms/</a:t>
            </a:r>
            <a:endParaRPr lang="en-GB" dirty="0"/>
          </a:p>
        </p:txBody>
      </p:sp>
      <p:sp>
        <p:nvSpPr>
          <p:cNvPr id="4" name="Slide Number Placeholder 3"/>
          <p:cNvSpPr>
            <a:spLocks noGrp="1"/>
          </p:cNvSpPr>
          <p:nvPr>
            <p:ph type="sldNum" sz="quarter" idx="10"/>
          </p:nvPr>
        </p:nvSpPr>
        <p:spPr/>
        <p:txBody>
          <a:bodyPr/>
          <a:lstStyle/>
          <a:p>
            <a:fld id="{5CF7EA8C-4442-2B43-BEFB-AB7F822E7733}" type="slidenum">
              <a:rPr lang="en-US" smtClean="0"/>
              <a:t>12</a:t>
            </a:fld>
            <a:endParaRPr lang="en-US" dirty="0"/>
          </a:p>
        </p:txBody>
      </p:sp>
    </p:spTree>
    <p:extLst>
      <p:ext uri="{BB962C8B-B14F-4D97-AF65-F5344CB8AC3E}">
        <p14:creationId xmlns:p14="http://schemas.microsoft.com/office/powerpoint/2010/main" val="2316359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Break-out</a:t>
            </a:r>
            <a:r>
              <a:rPr lang="en-GB" baseline="0" dirty="0" smtClean="0"/>
              <a:t> groups rely on student knowledge of and comfort with autonomous activity in your educational setting. Therefore, behavioural expectations and the value [for students] in doing this should be clear. Students do not brainstorm well without direction, so ‘come up with ideas about’ is too vague. Ground instruction and achievement directly in content that students have just been interacting with.</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Image: </a:t>
            </a:r>
            <a:r>
              <a:rPr lang="en-GB" dirty="0" smtClean="0">
                <a:hlinkClick r:id="rId3"/>
              </a:rPr>
              <a:t>https://learningsolutionsmag.com/articles/addicted-to-virtual-classroom-breakout-rooms-get-help-now</a:t>
            </a:r>
            <a:endParaRPr lang="en-GB" dirty="0"/>
          </a:p>
        </p:txBody>
      </p:sp>
      <p:sp>
        <p:nvSpPr>
          <p:cNvPr id="4" name="Slide Number Placeholder 3"/>
          <p:cNvSpPr>
            <a:spLocks noGrp="1"/>
          </p:cNvSpPr>
          <p:nvPr>
            <p:ph type="sldNum" sz="quarter" idx="10"/>
          </p:nvPr>
        </p:nvSpPr>
        <p:spPr/>
        <p:txBody>
          <a:bodyPr/>
          <a:lstStyle/>
          <a:p>
            <a:fld id="{73A0E263-E80F-4A23-8CF7-3D64D252CFB7}" type="slidenum">
              <a:rPr lang="en-GB" smtClean="0">
                <a:solidFill>
                  <a:prstClr val="black"/>
                </a:solidFill>
              </a:rPr>
              <a:pPr/>
              <a:t>13</a:t>
            </a:fld>
            <a:endParaRPr lang="en-GB" dirty="0">
              <a:solidFill>
                <a:prstClr val="black"/>
              </a:solidFill>
            </a:endParaRPr>
          </a:p>
        </p:txBody>
      </p:sp>
    </p:spTree>
    <p:extLst>
      <p:ext uri="{BB962C8B-B14F-4D97-AF65-F5344CB8AC3E}">
        <p14:creationId xmlns:p14="http://schemas.microsoft.com/office/powerpoint/2010/main" val="55068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14</a:t>
            </a:fld>
            <a:endParaRPr lang="en-US" dirty="0"/>
          </a:p>
        </p:txBody>
      </p:sp>
    </p:spTree>
    <p:extLst>
      <p:ext uri="{BB962C8B-B14F-4D97-AF65-F5344CB8AC3E}">
        <p14:creationId xmlns:p14="http://schemas.microsoft.com/office/powerpoint/2010/main" val="908840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Break-out</a:t>
            </a:r>
            <a:r>
              <a:rPr lang="en-GB" baseline="0" dirty="0" smtClean="0"/>
              <a:t> groups rely on student knowledge of and comfort with autonomous activity in your educational setting. Therefore, behavioural expectations and the value [for students] in doing this should be clear. Students do not brainstorm well without direction, so ‘come up with ideas about’ is too vague. Ground instruction and achievement directly in content that students have just been interacting with.</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Ragan, (n.d.) 10 Principles in Effective Online Teaching: Best Practices in Distance Education. Faculty Focus. [online] available at: </a:t>
            </a:r>
            <a:r>
              <a:rPr lang="en-GB" dirty="0" smtClean="0">
                <a:hlinkClick r:id="rId3"/>
              </a:rPr>
              <a:t>https://www.facultyfocus.com/wp-content/uploads/2015/02/10-Principles-of-Effective-Online-Teaching.pdf</a:t>
            </a:r>
            <a:r>
              <a:rPr lang="en-GB" dirty="0" smtClean="0"/>
              <a:t> Accessed: 22 June, 2020.</a:t>
            </a:r>
            <a:endParaRPr lang="en-GB" dirty="0"/>
          </a:p>
        </p:txBody>
      </p:sp>
      <p:sp>
        <p:nvSpPr>
          <p:cNvPr id="4" name="Slide Number Placeholder 3"/>
          <p:cNvSpPr>
            <a:spLocks noGrp="1"/>
          </p:cNvSpPr>
          <p:nvPr>
            <p:ph type="sldNum" sz="quarter" idx="10"/>
          </p:nvPr>
        </p:nvSpPr>
        <p:spPr/>
        <p:txBody>
          <a:bodyPr/>
          <a:lstStyle/>
          <a:p>
            <a:fld id="{73A0E263-E80F-4A23-8CF7-3D64D252CFB7}" type="slidenum">
              <a:rPr lang="en-GB" smtClean="0">
                <a:solidFill>
                  <a:prstClr val="black"/>
                </a:solidFill>
              </a:rPr>
              <a:pPr/>
              <a:t>15</a:t>
            </a:fld>
            <a:endParaRPr lang="en-GB" dirty="0">
              <a:solidFill>
                <a:prstClr val="black"/>
              </a:solidFill>
            </a:endParaRPr>
          </a:p>
        </p:txBody>
      </p:sp>
    </p:spTree>
    <p:extLst>
      <p:ext uri="{BB962C8B-B14F-4D97-AF65-F5344CB8AC3E}">
        <p14:creationId xmlns:p14="http://schemas.microsoft.com/office/powerpoint/2010/main" val="55068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16</a:t>
            </a:fld>
            <a:endParaRPr lang="en-US" dirty="0"/>
          </a:p>
        </p:txBody>
      </p:sp>
    </p:spTree>
    <p:extLst>
      <p:ext uri="{BB962C8B-B14F-4D97-AF65-F5344CB8AC3E}">
        <p14:creationId xmlns:p14="http://schemas.microsoft.com/office/powerpoint/2010/main" val="908840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17</a:t>
            </a:fld>
            <a:endParaRPr lang="en-US" dirty="0"/>
          </a:p>
        </p:txBody>
      </p:sp>
    </p:spTree>
    <p:extLst>
      <p:ext uri="{BB962C8B-B14F-4D97-AF65-F5344CB8AC3E}">
        <p14:creationId xmlns:p14="http://schemas.microsoft.com/office/powerpoint/2010/main" val="908840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a:t>
            </a:r>
            <a:r>
              <a:rPr lang="en-GB" baseline="0" dirty="0" smtClean="0"/>
              <a:t> </a:t>
            </a:r>
            <a:r>
              <a:rPr lang="en-GB" dirty="0" smtClean="0">
                <a:hlinkClick r:id="rId3"/>
              </a:rPr>
              <a:t>https://www.forbesindia.com/article/edtech-special/beyond-books-india039s-age-of-edutainment/57803/1</a:t>
            </a:r>
            <a:endParaRPr lang="en-GB" dirty="0"/>
          </a:p>
        </p:txBody>
      </p:sp>
      <p:sp>
        <p:nvSpPr>
          <p:cNvPr id="4" name="Slide Number Placeholder 3"/>
          <p:cNvSpPr>
            <a:spLocks noGrp="1"/>
          </p:cNvSpPr>
          <p:nvPr>
            <p:ph type="sldNum" sz="quarter" idx="10"/>
          </p:nvPr>
        </p:nvSpPr>
        <p:spPr/>
        <p:txBody>
          <a:bodyPr/>
          <a:lstStyle/>
          <a:p>
            <a:fld id="{5CF7EA8C-4442-2B43-BEFB-AB7F822E7733}" type="slidenum">
              <a:rPr lang="en-US" smtClean="0"/>
              <a:t>18</a:t>
            </a:fld>
            <a:endParaRPr lang="en-US" dirty="0"/>
          </a:p>
        </p:txBody>
      </p:sp>
    </p:spTree>
    <p:extLst>
      <p:ext uri="{BB962C8B-B14F-4D97-AF65-F5344CB8AC3E}">
        <p14:creationId xmlns:p14="http://schemas.microsoft.com/office/powerpoint/2010/main" val="1405865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 </a:t>
            </a:r>
            <a:r>
              <a:rPr lang="en-GB" dirty="0" smtClean="0">
                <a:hlinkClick r:id="rId3"/>
              </a:rPr>
              <a:t>https://www.freepik.com/premium-vector/online-education-e-learning-concept_4396982.htm</a:t>
            </a:r>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19</a:t>
            </a:fld>
            <a:endParaRPr lang="en-US" dirty="0"/>
          </a:p>
        </p:txBody>
      </p:sp>
    </p:spTree>
    <p:extLst>
      <p:ext uri="{BB962C8B-B14F-4D97-AF65-F5344CB8AC3E}">
        <p14:creationId xmlns:p14="http://schemas.microsoft.com/office/powerpoint/2010/main" val="908840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Opening forums</a:t>
            </a:r>
            <a:r>
              <a:rPr lang="en-GB" baseline="0" dirty="0" smtClean="0"/>
              <a:t> does not work without guidance and is poor teaching practice….</a:t>
            </a:r>
            <a:r>
              <a:rPr lang="en-GB" dirty="0" smtClean="0"/>
              <a:t> Image:</a:t>
            </a:r>
            <a:r>
              <a:rPr lang="en-GB" baseline="0" dirty="0" smtClean="0"/>
              <a:t> </a:t>
            </a:r>
            <a:r>
              <a:rPr lang="en-GB" dirty="0" smtClean="0">
                <a:hlinkClick r:id="rId3"/>
              </a:rPr>
              <a:t>https://auto.economictimes.indiatimes.com/news/industry/for-businesses-virus-in-china-fans-fear-and-uncertainty/73614610</a:t>
            </a:r>
            <a:endParaRPr lang="en-GB" dirty="0" smtClean="0"/>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Brown, G. &amp; Parkin, D. (2020). Design and Delivery – Creating Socially Distanced Campuses and Education Project Leadership Intelligence Report [online] Available at: https://connect.advance-he.ac.uk/topics/18107/media_center/folders/4ed8609b-8ac7-46d1-95eb-f84d446952d0 Accessed 16 June, 2020. p.9	</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2</a:t>
            </a:fld>
            <a:endParaRPr lang="en-US" dirty="0"/>
          </a:p>
        </p:txBody>
      </p:sp>
    </p:spTree>
    <p:extLst>
      <p:ext uri="{BB962C8B-B14F-4D97-AF65-F5344CB8AC3E}">
        <p14:creationId xmlns:p14="http://schemas.microsoft.com/office/powerpoint/2010/main" val="858175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Images: </a:t>
            </a:r>
            <a:r>
              <a:rPr lang="en-GB" dirty="0" smtClean="0">
                <a:hlinkClick r:id="rId3"/>
              </a:rPr>
              <a:t>https://www.chronicle.com/interactives/advice-teaching</a:t>
            </a:r>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20</a:t>
            </a:fld>
            <a:endParaRPr lang="en-US" dirty="0"/>
          </a:p>
        </p:txBody>
      </p:sp>
    </p:spTree>
    <p:extLst>
      <p:ext uri="{BB962C8B-B14F-4D97-AF65-F5344CB8AC3E}">
        <p14:creationId xmlns:p14="http://schemas.microsoft.com/office/powerpoint/2010/main" val="908840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Image:</a:t>
            </a:r>
            <a:r>
              <a:rPr lang="en-GB" baseline="0" dirty="0" smtClean="0"/>
              <a:t> </a:t>
            </a:r>
            <a:r>
              <a:rPr lang="en-GB" dirty="0" smtClean="0">
                <a:hlinkClick r:id="rId3"/>
              </a:rPr>
              <a:t>https://sheaffertoldmeto.com/where-am-i-today-what-am-i-doing/</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21</a:t>
            </a:fld>
            <a:endParaRPr lang="en-US" dirty="0"/>
          </a:p>
        </p:txBody>
      </p:sp>
    </p:spTree>
    <p:extLst>
      <p:ext uri="{BB962C8B-B14F-4D97-AF65-F5344CB8AC3E}">
        <p14:creationId xmlns:p14="http://schemas.microsoft.com/office/powerpoint/2010/main" val="908840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22</a:t>
            </a:fld>
            <a:endParaRPr lang="en-US" dirty="0"/>
          </a:p>
        </p:txBody>
      </p:sp>
    </p:spTree>
    <p:extLst>
      <p:ext uri="{BB962C8B-B14F-4D97-AF65-F5344CB8AC3E}">
        <p14:creationId xmlns:p14="http://schemas.microsoft.com/office/powerpoint/2010/main" val="908840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23</a:t>
            </a:fld>
            <a:endParaRPr lang="en-US" dirty="0"/>
          </a:p>
        </p:txBody>
      </p:sp>
    </p:spTree>
    <p:extLst>
      <p:ext uri="{BB962C8B-B14F-4D97-AF65-F5344CB8AC3E}">
        <p14:creationId xmlns:p14="http://schemas.microsoft.com/office/powerpoint/2010/main" val="908840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a:t>
            </a:r>
            <a:r>
              <a:rPr lang="en-GB" baseline="0" dirty="0" smtClean="0"/>
              <a:t> </a:t>
            </a:r>
            <a:r>
              <a:rPr lang="en-GB" dirty="0" smtClean="0">
                <a:hlinkClick r:id="rId3"/>
              </a:rPr>
              <a:t>https://www.forbesindia.com/article/edtech-special/beyond-books-india039s-age-of-edutainment/57803/1</a:t>
            </a:r>
            <a:endParaRPr lang="en-GB" dirty="0"/>
          </a:p>
        </p:txBody>
      </p:sp>
      <p:sp>
        <p:nvSpPr>
          <p:cNvPr id="4" name="Slide Number Placeholder 3"/>
          <p:cNvSpPr>
            <a:spLocks noGrp="1"/>
          </p:cNvSpPr>
          <p:nvPr>
            <p:ph type="sldNum" sz="quarter" idx="10"/>
          </p:nvPr>
        </p:nvSpPr>
        <p:spPr/>
        <p:txBody>
          <a:bodyPr/>
          <a:lstStyle/>
          <a:p>
            <a:fld id="{5CF7EA8C-4442-2B43-BEFB-AB7F822E7733}" type="slidenum">
              <a:rPr lang="en-US" smtClean="0"/>
              <a:t>24</a:t>
            </a:fld>
            <a:endParaRPr lang="en-US" dirty="0"/>
          </a:p>
        </p:txBody>
      </p:sp>
    </p:spTree>
    <p:extLst>
      <p:ext uri="{BB962C8B-B14F-4D97-AF65-F5344CB8AC3E}">
        <p14:creationId xmlns:p14="http://schemas.microsoft.com/office/powerpoint/2010/main" val="1405865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25</a:t>
            </a:fld>
            <a:endParaRPr lang="en-US" dirty="0"/>
          </a:p>
        </p:txBody>
      </p:sp>
    </p:spTree>
    <p:extLst>
      <p:ext uri="{BB962C8B-B14F-4D97-AF65-F5344CB8AC3E}">
        <p14:creationId xmlns:p14="http://schemas.microsoft.com/office/powerpoint/2010/main" val="908840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Images: </a:t>
            </a:r>
            <a:r>
              <a:rPr lang="en-GB" dirty="0" smtClean="0">
                <a:hlinkClick r:id="rId3"/>
              </a:rPr>
              <a:t>https://teachonline.ca/tools-trends/how-teach-online-student-success/new-pedagogy-emerging-and-online-learning-key-contributing-factor</a:t>
            </a:r>
            <a:endParaRPr lang="en-GB" dirty="0" smtClean="0"/>
          </a:p>
          <a:p>
            <a:r>
              <a:rPr lang="en-GB" dirty="0" smtClean="0">
                <a:hlinkClick r:id="rId4"/>
              </a:rPr>
              <a:t>https://ictevangelist.com/979-2/</a:t>
            </a:r>
            <a:r>
              <a:rPr lang="en-GB" dirty="0" smtClean="0"/>
              <a:t>; </a:t>
            </a:r>
            <a:r>
              <a:rPr lang="en-GB" dirty="0" smtClean="0">
                <a:hlinkClick r:id="rId5"/>
              </a:rPr>
              <a:t>https://thejournal.com/articles/2018/03/26/what-was-that-math-student-thinking.aspx?m=1</a:t>
            </a:r>
            <a:endParaRPr lang="en-GB" dirty="0" smtClean="0"/>
          </a:p>
          <a:p>
            <a:endParaRPr lang="en-GB" dirty="0" smtClean="0"/>
          </a:p>
          <a:p>
            <a:r>
              <a:rPr lang="en-GB" dirty="0" smtClean="0">
                <a:hlinkClick r:id="rId6"/>
              </a:rPr>
              <a:t>https://www.insidehighered.com/blogs/gradhacker/meaningful-responses-student-writing</a:t>
            </a:r>
            <a:r>
              <a:rPr lang="en-GB" dirty="0" smtClean="0"/>
              <a:t>; </a:t>
            </a:r>
            <a:r>
              <a:rPr lang="en-GB" dirty="0" smtClean="0">
                <a:hlinkClick r:id="rId7"/>
              </a:rPr>
              <a:t>https://www.techradar.com/best/best-architecture-software</a:t>
            </a:r>
            <a:r>
              <a:rPr lang="en-GB" dirty="0" smtClean="0"/>
              <a:t>; </a:t>
            </a:r>
            <a:r>
              <a:rPr lang="en-GB" dirty="0" smtClean="0">
                <a:hlinkClick r:id="rId5"/>
              </a:rPr>
              <a:t>https://thejournal.com/articles/2018/03/26/what-was-that-math-student-thinking.aspx?m=1</a:t>
            </a:r>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26</a:t>
            </a:fld>
            <a:endParaRPr lang="en-US" dirty="0"/>
          </a:p>
        </p:txBody>
      </p:sp>
    </p:spTree>
    <p:extLst>
      <p:ext uri="{BB962C8B-B14F-4D97-AF65-F5344CB8AC3E}">
        <p14:creationId xmlns:p14="http://schemas.microsoft.com/office/powerpoint/2010/main" val="908840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27</a:t>
            </a:fld>
            <a:endParaRPr lang="en-US" dirty="0"/>
          </a:p>
        </p:txBody>
      </p:sp>
    </p:spTree>
    <p:extLst>
      <p:ext uri="{BB962C8B-B14F-4D97-AF65-F5344CB8AC3E}">
        <p14:creationId xmlns:p14="http://schemas.microsoft.com/office/powerpoint/2010/main" val="908840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Images: </a:t>
            </a:r>
            <a:r>
              <a:rPr lang="en-GB" dirty="0" smtClean="0">
                <a:hlinkClick r:id="rId3"/>
              </a:rPr>
              <a:t>https://cacoo.com/blog/7-reasons-online-whiteboards-beat-real-thing/</a:t>
            </a:r>
            <a:endParaRPr lang="en-GB" dirty="0" smtClean="0"/>
          </a:p>
          <a:p>
            <a:r>
              <a:rPr lang="en-GB" dirty="0" smtClean="0">
                <a:hlinkClick r:id="rId4"/>
              </a:rPr>
              <a:t>https://www.mindmeister.com/blog/benefits-online-mind-mapping-education/</a:t>
            </a:r>
            <a:endParaRPr lang="en-GB" dirty="0" smtClean="0"/>
          </a:p>
          <a:p>
            <a:r>
              <a:rPr lang="en-GB" dirty="0" smtClean="0">
                <a:hlinkClick r:id="rId5"/>
              </a:rPr>
              <a:t>https://www.pinterest.co.uk/pin/486318459740584433/</a:t>
            </a:r>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28</a:t>
            </a:fld>
            <a:endParaRPr lang="en-US" dirty="0"/>
          </a:p>
        </p:txBody>
      </p:sp>
    </p:spTree>
    <p:extLst>
      <p:ext uri="{BB962C8B-B14F-4D97-AF65-F5344CB8AC3E}">
        <p14:creationId xmlns:p14="http://schemas.microsoft.com/office/powerpoint/2010/main" val="908840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https://www.mindmeister.com/blog/benefits-online-mind-mapping-education/</a:t>
            </a:r>
            <a:endParaRPr lang="en-GB" dirty="0"/>
          </a:p>
        </p:txBody>
      </p:sp>
      <p:sp>
        <p:nvSpPr>
          <p:cNvPr id="4" name="Slide Number Placeholder 3"/>
          <p:cNvSpPr>
            <a:spLocks noGrp="1"/>
          </p:cNvSpPr>
          <p:nvPr>
            <p:ph type="sldNum" sz="quarter" idx="10"/>
          </p:nvPr>
        </p:nvSpPr>
        <p:spPr/>
        <p:txBody>
          <a:bodyPr/>
          <a:lstStyle/>
          <a:p>
            <a:fld id="{5CF7EA8C-4442-2B43-BEFB-AB7F822E7733}" type="slidenum">
              <a:rPr lang="en-US" smtClean="0"/>
              <a:t>29</a:t>
            </a:fld>
            <a:endParaRPr lang="en-US" dirty="0"/>
          </a:p>
        </p:txBody>
      </p:sp>
    </p:spTree>
    <p:extLst>
      <p:ext uri="{BB962C8B-B14F-4D97-AF65-F5344CB8AC3E}">
        <p14:creationId xmlns:p14="http://schemas.microsoft.com/office/powerpoint/2010/main" val="3734982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 assume that people will want the content, so I include the link here to reassure them that even if we chat the whole time about their concerns, they will still get it.</a:t>
            </a:r>
          </a:p>
          <a:p>
            <a:r>
              <a:rPr lang="en-GB" baseline="0" dirty="0" smtClean="0"/>
              <a:t>Image: https://yourstory.com/2016/02/fintech-india-regulatory-challenges?utm_pageloadtype=scroll</a:t>
            </a:r>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3</a:t>
            </a:fld>
            <a:endParaRPr lang="en-US" dirty="0"/>
          </a:p>
        </p:txBody>
      </p:sp>
    </p:spTree>
    <p:extLst>
      <p:ext uri="{BB962C8B-B14F-4D97-AF65-F5344CB8AC3E}">
        <p14:creationId xmlns:p14="http://schemas.microsoft.com/office/powerpoint/2010/main" val="858175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Also, project into the future, next</a:t>
            </a:r>
            <a:r>
              <a:rPr lang="en-GB" baseline="0" dirty="0" smtClean="0"/>
              <a:t> three slides; create revision guidelines; ….</a:t>
            </a:r>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31</a:t>
            </a:fld>
            <a:endParaRPr lang="en-US" dirty="0"/>
          </a:p>
        </p:txBody>
      </p:sp>
    </p:spTree>
    <p:extLst>
      <p:ext uri="{BB962C8B-B14F-4D97-AF65-F5344CB8AC3E}">
        <p14:creationId xmlns:p14="http://schemas.microsoft.com/office/powerpoint/2010/main" val="908840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 </a:t>
            </a:r>
            <a:r>
              <a:rPr lang="en-GB" dirty="0" smtClean="0">
                <a:hlinkClick r:id="rId3"/>
              </a:rPr>
              <a:t>https://www.ecampusnews.com/2019/09/23/helping-higher-ed-it-teams-create-better-digital-support-experiences/</a:t>
            </a:r>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32</a:t>
            </a:fld>
            <a:endParaRPr lang="en-US" dirty="0"/>
          </a:p>
        </p:txBody>
      </p:sp>
    </p:spTree>
    <p:extLst>
      <p:ext uri="{BB962C8B-B14F-4D97-AF65-F5344CB8AC3E}">
        <p14:creationId xmlns:p14="http://schemas.microsoft.com/office/powerpoint/2010/main" val="908840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33</a:t>
            </a:fld>
            <a:endParaRPr lang="en-US" dirty="0"/>
          </a:p>
        </p:txBody>
      </p:sp>
    </p:spTree>
    <p:extLst>
      <p:ext uri="{BB962C8B-B14F-4D97-AF65-F5344CB8AC3E}">
        <p14:creationId xmlns:p14="http://schemas.microsoft.com/office/powerpoint/2010/main" val="908840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34</a:t>
            </a:fld>
            <a:endParaRPr lang="en-US" dirty="0"/>
          </a:p>
        </p:txBody>
      </p:sp>
    </p:spTree>
    <p:extLst>
      <p:ext uri="{BB962C8B-B14F-4D97-AF65-F5344CB8AC3E}">
        <p14:creationId xmlns:p14="http://schemas.microsoft.com/office/powerpoint/2010/main" val="4003096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35</a:t>
            </a:fld>
            <a:endParaRPr lang="en-US" dirty="0"/>
          </a:p>
        </p:txBody>
      </p:sp>
    </p:spTree>
    <p:extLst>
      <p:ext uri="{BB962C8B-B14F-4D97-AF65-F5344CB8AC3E}">
        <p14:creationId xmlns:p14="http://schemas.microsoft.com/office/powerpoint/2010/main" val="194795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a:t>
            </a:r>
            <a:r>
              <a:rPr lang="en-GB" baseline="0" dirty="0" smtClean="0"/>
              <a:t> </a:t>
            </a:r>
            <a:r>
              <a:rPr lang="en-GB" dirty="0" smtClean="0">
                <a:hlinkClick r:id="rId3"/>
              </a:rPr>
              <a:t>https://www.safespace.qa/en/theme-user-groups/29</a:t>
            </a:r>
            <a:endParaRPr lang="en-GB" dirty="0"/>
          </a:p>
        </p:txBody>
      </p:sp>
      <p:sp>
        <p:nvSpPr>
          <p:cNvPr id="4" name="Slide Number Placeholder 3"/>
          <p:cNvSpPr>
            <a:spLocks noGrp="1"/>
          </p:cNvSpPr>
          <p:nvPr>
            <p:ph type="sldNum" sz="quarter" idx="10"/>
          </p:nvPr>
        </p:nvSpPr>
        <p:spPr/>
        <p:txBody>
          <a:bodyPr/>
          <a:lstStyle/>
          <a:p>
            <a:fld id="{5CF7EA8C-4442-2B43-BEFB-AB7F822E7733}" type="slidenum">
              <a:rPr lang="en-US" smtClean="0"/>
              <a:t>4</a:t>
            </a:fld>
            <a:endParaRPr lang="en-US" dirty="0"/>
          </a:p>
        </p:txBody>
      </p:sp>
    </p:spTree>
    <p:extLst>
      <p:ext uri="{BB962C8B-B14F-4D97-AF65-F5344CB8AC3E}">
        <p14:creationId xmlns:p14="http://schemas.microsoft.com/office/powerpoint/2010/main" val="1405865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 assume that people will want the content, so I include the link here to reassure them that even if we chat the whole time about their concerns, they will still get it.</a:t>
            </a:r>
          </a:p>
          <a:p>
            <a:r>
              <a:rPr lang="en-GB" baseline="0" dirty="0" smtClean="0"/>
              <a:t>Image: https://www.quicktapsurvey.com/blog/3-ways-to-use-a-webinar-for-lead-generation/</a:t>
            </a:r>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5</a:t>
            </a:fld>
            <a:endParaRPr lang="en-US" dirty="0"/>
          </a:p>
        </p:txBody>
      </p:sp>
    </p:spTree>
    <p:extLst>
      <p:ext uri="{BB962C8B-B14F-4D97-AF65-F5344CB8AC3E}">
        <p14:creationId xmlns:p14="http://schemas.microsoft.com/office/powerpoint/2010/main" val="3243708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Image: https://www.eztalks.com/webinars/how-business-benefits-from-webinars.html</a:t>
            </a:r>
          </a:p>
        </p:txBody>
      </p:sp>
      <p:sp>
        <p:nvSpPr>
          <p:cNvPr id="4" name="Slide Number Placeholder 3"/>
          <p:cNvSpPr>
            <a:spLocks noGrp="1"/>
          </p:cNvSpPr>
          <p:nvPr>
            <p:ph type="sldNum" sz="quarter" idx="10"/>
          </p:nvPr>
        </p:nvSpPr>
        <p:spPr/>
        <p:txBody>
          <a:bodyPr/>
          <a:lstStyle/>
          <a:p>
            <a:fld id="{73A0E263-E80F-4A23-8CF7-3D64D252CFB7}" type="slidenum">
              <a:rPr lang="en-GB" smtClean="0">
                <a:solidFill>
                  <a:prstClr val="black"/>
                </a:solidFill>
              </a:rPr>
              <a:pPr/>
              <a:t>6</a:t>
            </a:fld>
            <a:endParaRPr lang="en-GB" dirty="0">
              <a:solidFill>
                <a:prstClr val="black"/>
              </a:solidFill>
            </a:endParaRPr>
          </a:p>
        </p:txBody>
      </p:sp>
    </p:spTree>
    <p:extLst>
      <p:ext uri="{BB962C8B-B14F-4D97-AF65-F5344CB8AC3E}">
        <p14:creationId xmlns:p14="http://schemas.microsoft.com/office/powerpoint/2010/main" val="55068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7</a:t>
            </a:fld>
            <a:endParaRPr lang="en-US" dirty="0"/>
          </a:p>
        </p:txBody>
      </p:sp>
    </p:spTree>
    <p:extLst>
      <p:ext uri="{BB962C8B-B14F-4D97-AF65-F5344CB8AC3E}">
        <p14:creationId xmlns:p14="http://schemas.microsoft.com/office/powerpoint/2010/main" val="908840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Image: https://www.eztalks.com/webinars/how-business-benefits-from-webinars.html</a:t>
            </a:r>
          </a:p>
        </p:txBody>
      </p:sp>
      <p:sp>
        <p:nvSpPr>
          <p:cNvPr id="4" name="Slide Number Placeholder 3"/>
          <p:cNvSpPr>
            <a:spLocks noGrp="1"/>
          </p:cNvSpPr>
          <p:nvPr>
            <p:ph type="sldNum" sz="quarter" idx="10"/>
          </p:nvPr>
        </p:nvSpPr>
        <p:spPr/>
        <p:txBody>
          <a:bodyPr/>
          <a:lstStyle/>
          <a:p>
            <a:fld id="{73A0E263-E80F-4A23-8CF7-3D64D252CFB7}" type="slidenum">
              <a:rPr lang="en-GB" smtClean="0">
                <a:solidFill>
                  <a:prstClr val="black"/>
                </a:solidFill>
              </a:rPr>
              <a:pPr/>
              <a:t>8</a:t>
            </a:fld>
            <a:endParaRPr lang="en-GB" dirty="0">
              <a:solidFill>
                <a:prstClr val="black"/>
              </a:solidFill>
            </a:endParaRPr>
          </a:p>
        </p:txBody>
      </p:sp>
    </p:spTree>
    <p:extLst>
      <p:ext uri="{BB962C8B-B14F-4D97-AF65-F5344CB8AC3E}">
        <p14:creationId xmlns:p14="http://schemas.microsoft.com/office/powerpoint/2010/main" val="55068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5CF7EA8C-4442-2B43-BEFB-AB7F822E7733}" type="slidenum">
              <a:rPr lang="en-US" smtClean="0"/>
              <a:t>9</a:t>
            </a:fld>
            <a:endParaRPr lang="en-US" dirty="0"/>
          </a:p>
        </p:txBody>
      </p:sp>
    </p:spTree>
    <p:extLst>
      <p:ext uri="{BB962C8B-B14F-4D97-AF65-F5344CB8AC3E}">
        <p14:creationId xmlns:p14="http://schemas.microsoft.com/office/powerpoint/2010/main" val="908840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087F1B10-1EBC-FD4C-9140-0291364A5810}" type="datetimeFigureOut">
              <a:rPr lang="en-US" smtClean="0"/>
              <a:t>6/23/2020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84AB98-1115-2D49-A18E-6B66BF9F60CB}" type="slidenum">
              <a:rPr lang="en-US" smtClean="0"/>
              <a:t>‹#›</a:t>
            </a:fld>
            <a:endParaRPr lang="en-US" dirty="0"/>
          </a:p>
        </p:txBody>
      </p:sp>
    </p:spTree>
    <p:extLst>
      <p:ext uri="{BB962C8B-B14F-4D97-AF65-F5344CB8AC3E}">
        <p14:creationId xmlns:p14="http://schemas.microsoft.com/office/powerpoint/2010/main" val="2127119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87F1B10-1EBC-FD4C-9140-0291364A5810}" type="datetimeFigureOut">
              <a:rPr lang="en-US" smtClean="0"/>
              <a:t>6/23/2020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84AB98-1115-2D49-A18E-6B66BF9F60CB}" type="slidenum">
              <a:rPr lang="en-US" smtClean="0"/>
              <a:t>‹#›</a:t>
            </a:fld>
            <a:endParaRPr lang="en-US" dirty="0"/>
          </a:p>
        </p:txBody>
      </p:sp>
    </p:spTree>
    <p:extLst>
      <p:ext uri="{BB962C8B-B14F-4D97-AF65-F5344CB8AC3E}">
        <p14:creationId xmlns:p14="http://schemas.microsoft.com/office/powerpoint/2010/main" val="1210663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87F1B10-1EBC-FD4C-9140-0291364A5810}" type="datetimeFigureOut">
              <a:rPr lang="en-US" smtClean="0"/>
              <a:t>6/23/2020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84AB98-1115-2D49-A18E-6B66BF9F60CB}" type="slidenum">
              <a:rPr lang="en-US" smtClean="0"/>
              <a:t>‹#›</a:t>
            </a:fld>
            <a:endParaRPr lang="en-US" dirty="0"/>
          </a:p>
        </p:txBody>
      </p:sp>
    </p:spTree>
    <p:extLst>
      <p:ext uri="{BB962C8B-B14F-4D97-AF65-F5344CB8AC3E}">
        <p14:creationId xmlns:p14="http://schemas.microsoft.com/office/powerpoint/2010/main" val="3735155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A0CFD27-A0F8-48E3-8405-92B15CBAA093}" type="datetimeFigureOut">
              <a:rPr lang="en-GB" smtClean="0">
                <a:solidFill>
                  <a:prstClr val="black">
                    <a:tint val="75000"/>
                  </a:prstClr>
                </a:solidFill>
              </a:rPr>
              <a:pPr/>
              <a:t>23/06/2020</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BBFDA4E-2FFE-48E4-B7AA-83504953D57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04835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0CFD27-A0F8-48E3-8405-92B15CBAA093}" type="datetimeFigureOut">
              <a:rPr lang="en-GB" smtClean="0">
                <a:solidFill>
                  <a:prstClr val="black">
                    <a:tint val="75000"/>
                  </a:prstClr>
                </a:solidFill>
              </a:rPr>
              <a:pPr/>
              <a:t>23/06/2020</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BBFDA4E-2FFE-48E4-B7AA-83504953D57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34274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0CFD27-A0F8-48E3-8405-92B15CBAA093}" type="datetimeFigureOut">
              <a:rPr lang="en-GB" smtClean="0">
                <a:solidFill>
                  <a:prstClr val="black">
                    <a:tint val="75000"/>
                  </a:prstClr>
                </a:solidFill>
              </a:rPr>
              <a:pPr/>
              <a:t>23/06/2020</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BBFDA4E-2FFE-48E4-B7AA-83504953D57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09669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A0CFD27-A0F8-48E3-8405-92B15CBAA093}" type="datetimeFigureOut">
              <a:rPr lang="en-GB" smtClean="0">
                <a:solidFill>
                  <a:prstClr val="black">
                    <a:tint val="75000"/>
                  </a:prstClr>
                </a:solidFill>
              </a:rPr>
              <a:pPr/>
              <a:t>23/06/2020</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BBFDA4E-2FFE-48E4-B7AA-83504953D57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65701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A0CFD27-A0F8-48E3-8405-92B15CBAA093}" type="datetimeFigureOut">
              <a:rPr lang="en-GB" smtClean="0">
                <a:solidFill>
                  <a:prstClr val="black">
                    <a:tint val="75000"/>
                  </a:prstClr>
                </a:solidFill>
              </a:rPr>
              <a:pPr/>
              <a:t>23/06/2020</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BBFDA4E-2FFE-48E4-B7AA-83504953D57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65954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A0CFD27-A0F8-48E3-8405-92B15CBAA093}" type="datetimeFigureOut">
              <a:rPr lang="en-GB" smtClean="0">
                <a:solidFill>
                  <a:prstClr val="black">
                    <a:tint val="75000"/>
                  </a:prstClr>
                </a:solidFill>
              </a:rPr>
              <a:pPr/>
              <a:t>23/06/2020</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BBFDA4E-2FFE-48E4-B7AA-83504953D57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44588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CFD27-A0F8-48E3-8405-92B15CBAA093}" type="datetimeFigureOut">
              <a:rPr lang="en-GB" smtClean="0">
                <a:solidFill>
                  <a:prstClr val="black">
                    <a:tint val="75000"/>
                  </a:prstClr>
                </a:solidFill>
              </a:rPr>
              <a:pPr/>
              <a:t>23/06/2020</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BBFDA4E-2FFE-48E4-B7AA-83504953D57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24167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0CFD27-A0F8-48E3-8405-92B15CBAA093}" type="datetimeFigureOut">
              <a:rPr lang="en-GB" smtClean="0">
                <a:solidFill>
                  <a:prstClr val="black">
                    <a:tint val="75000"/>
                  </a:prstClr>
                </a:solidFill>
              </a:rPr>
              <a:pPr/>
              <a:t>23/06/2020</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BBFDA4E-2FFE-48E4-B7AA-83504953D57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82136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87F1B10-1EBC-FD4C-9140-0291364A5810}" type="datetimeFigureOut">
              <a:rPr lang="en-US" smtClean="0"/>
              <a:t>6/23/2020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84AB98-1115-2D49-A18E-6B66BF9F60CB}" type="slidenum">
              <a:rPr lang="en-US" smtClean="0"/>
              <a:t>‹#›</a:t>
            </a:fld>
            <a:endParaRPr lang="en-US" dirty="0"/>
          </a:p>
        </p:txBody>
      </p:sp>
    </p:spTree>
    <p:extLst>
      <p:ext uri="{BB962C8B-B14F-4D97-AF65-F5344CB8AC3E}">
        <p14:creationId xmlns:p14="http://schemas.microsoft.com/office/powerpoint/2010/main" val="424444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0CFD27-A0F8-48E3-8405-92B15CBAA093}" type="datetimeFigureOut">
              <a:rPr lang="en-GB" smtClean="0">
                <a:solidFill>
                  <a:prstClr val="black">
                    <a:tint val="75000"/>
                  </a:prstClr>
                </a:solidFill>
              </a:rPr>
              <a:pPr/>
              <a:t>23/06/2020</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BBFDA4E-2FFE-48E4-B7AA-83504953D57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59582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0CFD27-A0F8-48E3-8405-92B15CBAA093}" type="datetimeFigureOut">
              <a:rPr lang="en-GB" smtClean="0">
                <a:solidFill>
                  <a:prstClr val="black">
                    <a:tint val="75000"/>
                  </a:prstClr>
                </a:solidFill>
              </a:rPr>
              <a:pPr/>
              <a:t>23/06/2020</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BBFDA4E-2FFE-48E4-B7AA-83504953D57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695970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0CFD27-A0F8-48E3-8405-92B15CBAA093}" type="datetimeFigureOut">
              <a:rPr lang="en-GB" smtClean="0">
                <a:solidFill>
                  <a:prstClr val="black">
                    <a:tint val="75000"/>
                  </a:prstClr>
                </a:solidFill>
              </a:rPr>
              <a:pPr/>
              <a:t>23/06/2020</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BBFDA4E-2FFE-48E4-B7AA-83504953D57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073342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87F1B10-1EBC-FD4C-9140-0291364A5810}" type="datetimeFigureOut">
              <a:rPr lang="en-US" smtClean="0"/>
              <a:t>6/23/2020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84AB98-1115-2D49-A18E-6B66BF9F60CB}" type="slidenum">
              <a:rPr lang="en-US" smtClean="0"/>
              <a:t>‹#›</a:t>
            </a:fld>
            <a:endParaRPr lang="en-US" dirty="0"/>
          </a:p>
        </p:txBody>
      </p:sp>
    </p:spTree>
    <p:extLst>
      <p:ext uri="{BB962C8B-B14F-4D97-AF65-F5344CB8AC3E}">
        <p14:creationId xmlns:p14="http://schemas.microsoft.com/office/powerpoint/2010/main" val="258806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087F1B10-1EBC-FD4C-9140-0291364A5810}" type="datetimeFigureOut">
              <a:rPr lang="en-US" smtClean="0"/>
              <a:t>6/23/2020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84AB98-1115-2D49-A18E-6B66BF9F60CB}" type="slidenum">
              <a:rPr lang="en-US" smtClean="0"/>
              <a:t>‹#›</a:t>
            </a:fld>
            <a:endParaRPr lang="en-US" dirty="0"/>
          </a:p>
        </p:txBody>
      </p:sp>
    </p:spTree>
    <p:extLst>
      <p:ext uri="{BB962C8B-B14F-4D97-AF65-F5344CB8AC3E}">
        <p14:creationId xmlns:p14="http://schemas.microsoft.com/office/powerpoint/2010/main" val="3632838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087F1B10-1EBC-FD4C-9140-0291364A5810}" type="datetimeFigureOut">
              <a:rPr lang="en-US" smtClean="0"/>
              <a:t>6/23/2020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84AB98-1115-2D49-A18E-6B66BF9F60CB}" type="slidenum">
              <a:rPr lang="en-US" smtClean="0"/>
              <a:t>‹#›</a:t>
            </a:fld>
            <a:endParaRPr lang="en-US" dirty="0"/>
          </a:p>
        </p:txBody>
      </p:sp>
    </p:spTree>
    <p:extLst>
      <p:ext uri="{BB962C8B-B14F-4D97-AF65-F5344CB8AC3E}">
        <p14:creationId xmlns:p14="http://schemas.microsoft.com/office/powerpoint/2010/main" val="39417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087F1B10-1EBC-FD4C-9140-0291364A5810}" type="datetimeFigureOut">
              <a:rPr lang="en-US" smtClean="0"/>
              <a:t>6/23/2020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84AB98-1115-2D49-A18E-6B66BF9F60CB}" type="slidenum">
              <a:rPr lang="en-US" smtClean="0"/>
              <a:t>‹#›</a:t>
            </a:fld>
            <a:endParaRPr lang="en-US" dirty="0"/>
          </a:p>
        </p:txBody>
      </p:sp>
    </p:spTree>
    <p:extLst>
      <p:ext uri="{BB962C8B-B14F-4D97-AF65-F5344CB8AC3E}">
        <p14:creationId xmlns:p14="http://schemas.microsoft.com/office/powerpoint/2010/main" val="1071329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F1B10-1EBC-FD4C-9140-0291364A5810}" type="datetimeFigureOut">
              <a:rPr lang="en-US" smtClean="0"/>
              <a:t>6/23/2020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84AB98-1115-2D49-A18E-6B66BF9F60CB}" type="slidenum">
              <a:rPr lang="en-US" smtClean="0"/>
              <a:t>‹#›</a:t>
            </a:fld>
            <a:endParaRPr lang="en-US" dirty="0"/>
          </a:p>
        </p:txBody>
      </p:sp>
    </p:spTree>
    <p:extLst>
      <p:ext uri="{BB962C8B-B14F-4D97-AF65-F5344CB8AC3E}">
        <p14:creationId xmlns:p14="http://schemas.microsoft.com/office/powerpoint/2010/main" val="783829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87F1B10-1EBC-FD4C-9140-0291364A5810}" type="datetimeFigureOut">
              <a:rPr lang="en-US" smtClean="0"/>
              <a:t>6/23/2020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84AB98-1115-2D49-A18E-6B66BF9F60CB}" type="slidenum">
              <a:rPr lang="en-US" smtClean="0"/>
              <a:t>‹#›</a:t>
            </a:fld>
            <a:endParaRPr lang="en-US" dirty="0"/>
          </a:p>
        </p:txBody>
      </p:sp>
    </p:spTree>
    <p:extLst>
      <p:ext uri="{BB962C8B-B14F-4D97-AF65-F5344CB8AC3E}">
        <p14:creationId xmlns:p14="http://schemas.microsoft.com/office/powerpoint/2010/main" val="2006133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87F1B10-1EBC-FD4C-9140-0291364A5810}" type="datetimeFigureOut">
              <a:rPr lang="en-US" smtClean="0"/>
              <a:t>6/23/2020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84AB98-1115-2D49-A18E-6B66BF9F60CB}" type="slidenum">
              <a:rPr lang="en-US" smtClean="0"/>
              <a:t>‹#›</a:t>
            </a:fld>
            <a:endParaRPr lang="en-US" dirty="0"/>
          </a:p>
        </p:txBody>
      </p:sp>
    </p:spTree>
    <p:extLst>
      <p:ext uri="{BB962C8B-B14F-4D97-AF65-F5344CB8AC3E}">
        <p14:creationId xmlns:p14="http://schemas.microsoft.com/office/powerpoint/2010/main" val="2614378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7F1B10-1EBC-FD4C-9140-0291364A5810}" type="datetimeFigureOut">
              <a:rPr lang="en-US" smtClean="0"/>
              <a:t>6/23/2020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84AB98-1115-2D49-A18E-6B66BF9F60CB}" type="slidenum">
              <a:rPr lang="en-US" smtClean="0"/>
              <a:t>‹#›</a:t>
            </a:fld>
            <a:endParaRPr lang="en-US" dirty="0"/>
          </a:p>
        </p:txBody>
      </p:sp>
    </p:spTree>
    <p:extLst>
      <p:ext uri="{BB962C8B-B14F-4D97-AF65-F5344CB8AC3E}">
        <p14:creationId xmlns:p14="http://schemas.microsoft.com/office/powerpoint/2010/main" val="2360156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A0CFD27-A0F8-48E3-8405-92B15CBAA093}" type="datetimeFigureOut">
              <a:rPr lang="en-GB" smtClean="0">
                <a:solidFill>
                  <a:prstClr val="black">
                    <a:tint val="75000"/>
                  </a:prstClr>
                </a:solidFill>
              </a:rPr>
              <a:pPr defTabSz="914400"/>
              <a:t>23/06/2020</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BBFDA4E-2FFE-48E4-B7AA-83504953D572}" type="slidenum">
              <a:rPr lang="en-GB" smtClean="0">
                <a:solidFill>
                  <a:prstClr val="black">
                    <a:tint val="75000"/>
                  </a:prstClr>
                </a:solidFill>
              </a:rPr>
              <a:pPr defTabSz="914400"/>
              <a:t>‹#›</a:t>
            </a:fld>
            <a:endParaRPr lang="en-GB" dirty="0">
              <a:solidFill>
                <a:prstClr val="black">
                  <a:tint val="75000"/>
                </a:prstClr>
              </a:solidFill>
            </a:endParaRPr>
          </a:p>
        </p:txBody>
      </p:sp>
    </p:spTree>
    <p:extLst>
      <p:ext uri="{BB962C8B-B14F-4D97-AF65-F5344CB8AC3E}">
        <p14:creationId xmlns:p14="http://schemas.microsoft.com/office/powerpoint/2010/main" val="17863706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s://www.facultyfocus.com/wp-content/uploads/2015/02/10-Principles-of-Effective-Online-Teaching.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video.xjtlu.edu.cn/Mediasite/Play/13442cbeede54bfdaf5d9fabb6f1aafd1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ice.xjtlu.edu.cn/course/view.php?id=1605&amp;section=12"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charlie.reis@xjtlu.edu.cn" TargetMode="External"/><Relationship Id="rId7"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hyperlink" Target="https://connect.xjtlu.edu.cn/view/view.php?t=ZSG2Hc4xPKqY0my3Q5Bw" TargetMode="External"/><Relationship Id="rId4" Type="http://schemas.openxmlformats.org/officeDocument/2006/relationships/hyperlink" Target="https://ice.xjtlu.edu.cn/course/view.php?id=1605&amp;section=1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hyperlink" Target="http://www.xjtlu.edu.cn/en/"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1.emf"/><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liberquarterly.eu/articles/10.18352/lq.1025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5615"/>
            <a:ext cx="7772400" cy="2234273"/>
          </a:xfrm>
        </p:spPr>
        <p:txBody>
          <a:bodyPr>
            <a:noAutofit/>
          </a:bodyPr>
          <a:lstStyle/>
          <a:p>
            <a:r>
              <a:rPr lang="en-US" sz="5400" b="1" cap="all" dirty="0" smtClean="0">
                <a:solidFill>
                  <a:srgbClr val="000044"/>
                </a:solidFill>
                <a:latin typeface="+mn-lt"/>
                <a:cs typeface="DIN-Bold"/>
              </a:rPr>
              <a:t>How to Deliver a Webinar</a:t>
            </a:r>
            <a:endParaRPr lang="en-US" sz="5400" b="1" cap="all" dirty="0">
              <a:solidFill>
                <a:srgbClr val="000044"/>
              </a:solidFill>
              <a:latin typeface="+mn-lt"/>
              <a:cs typeface="DIN-Bold"/>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0750" y="5279849"/>
            <a:ext cx="3356173" cy="717897"/>
          </a:xfrm>
          <a:prstGeom prst="rect">
            <a:avLst/>
          </a:prstGeom>
        </p:spPr>
      </p:pic>
      <p:sp>
        <p:nvSpPr>
          <p:cNvPr id="7" name="Rectangle 6"/>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5200645" y="5038634"/>
            <a:ext cx="4011088" cy="1200329"/>
          </a:xfrm>
          <a:prstGeom prst="rect">
            <a:avLst/>
          </a:prstGeom>
          <a:noFill/>
        </p:spPr>
        <p:txBody>
          <a:bodyPr wrap="square" rtlCol="0">
            <a:spAutoFit/>
          </a:bodyPr>
          <a:lstStyle/>
          <a:p>
            <a:pPr algn="ctr"/>
            <a:r>
              <a:rPr lang="en-GB" dirty="0" smtClean="0"/>
              <a:t>Online Workshop/Webinar</a:t>
            </a:r>
          </a:p>
          <a:p>
            <a:pPr algn="ctr"/>
            <a:r>
              <a:rPr lang="en-GB" dirty="0"/>
              <a:t>Charlie Reis</a:t>
            </a:r>
          </a:p>
          <a:p>
            <a:pPr algn="ctr"/>
            <a:r>
              <a:rPr lang="en-GB" dirty="0" smtClean="0"/>
              <a:t>Director PGCert</a:t>
            </a:r>
          </a:p>
          <a:p>
            <a:pPr algn="ctr"/>
            <a:r>
              <a:rPr lang="en-GB" dirty="0" smtClean="0"/>
              <a:t>June 2020</a:t>
            </a:r>
            <a:endParaRPr lang="en-GB"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863" y="2351134"/>
            <a:ext cx="3933503" cy="243024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33257" y="2365334"/>
            <a:ext cx="3994470" cy="2416046"/>
          </a:xfrm>
          <a:prstGeom prst="rect">
            <a:avLst/>
          </a:prstGeom>
          <a:noFill/>
          <a:ln>
            <a:solidFill>
              <a:schemeClr val="tx1"/>
            </a:solidFill>
          </a:ln>
        </p:spPr>
        <p:txBody>
          <a:bodyPr wrap="square" rtlCol="0">
            <a:spAutoFit/>
          </a:bodyPr>
          <a:lstStyle/>
          <a:p>
            <a:r>
              <a:rPr lang="en-GB" sz="2600" i="1" dirty="0"/>
              <a:t>‘Good practice is good practice, irrespective of how and where it is delivered.’ </a:t>
            </a:r>
            <a:endParaRPr lang="en-GB" sz="2600" i="1" dirty="0" smtClean="0"/>
          </a:p>
          <a:p>
            <a:r>
              <a:rPr lang="en-GB" sz="1100" dirty="0" smtClean="0"/>
              <a:t>Brown</a:t>
            </a:r>
            <a:r>
              <a:rPr lang="en-GB" sz="1100" dirty="0"/>
              <a:t>, G. &amp; Parkin, D. (2020). Design and Delivery – Creating Socially Distanced Campuses and Education Project Leadership Intelligence Report [online] Available at: https://connect.advance-he.ac.uk/topics/18107/media_center/folders/4ed8609b-8ac7-46d1-95eb-f84d446952d0 Accessed 16 June, 2020. p.9	</a:t>
            </a:r>
          </a:p>
          <a:p>
            <a:endParaRPr lang="en-GB" dirty="0"/>
          </a:p>
        </p:txBody>
      </p:sp>
    </p:spTree>
    <p:extLst>
      <p:ext uri="{BB962C8B-B14F-4D97-AF65-F5344CB8AC3E}">
        <p14:creationId xmlns:p14="http://schemas.microsoft.com/office/powerpoint/2010/main" val="31929764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666" y="1412776"/>
            <a:ext cx="8229600" cy="4968552"/>
          </a:xfrm>
        </p:spPr>
        <p:txBody>
          <a:bodyPr>
            <a:normAutofit/>
          </a:bodyPr>
          <a:lstStyle/>
          <a:p>
            <a:pPr marL="0" indent="0">
              <a:buNone/>
            </a:pPr>
            <a:endParaRPr lang="en-GB" sz="2800" b="1" dirty="0"/>
          </a:p>
          <a:p>
            <a:pPr marL="0" indent="0">
              <a:buNone/>
            </a:pPr>
            <a:endParaRPr lang="en-GB" sz="2800" b="1" dirty="0"/>
          </a:p>
        </p:txBody>
      </p:sp>
      <p:pic>
        <p:nvPicPr>
          <p:cNvPr id="4" name="Picture 3"/>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Content Placeholder 2"/>
          <p:cNvSpPr txBox="1">
            <a:spLocks/>
          </p:cNvSpPr>
          <p:nvPr/>
        </p:nvSpPr>
        <p:spPr>
          <a:xfrm>
            <a:off x="457200" y="1187532"/>
            <a:ext cx="8229600" cy="481261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800" dirty="0"/>
              <a:t>Ideally, interaction should be near continual; however the reality is that your students might not be too communicative. </a:t>
            </a:r>
            <a:endParaRPr lang="en-GB" sz="2800" dirty="0" smtClean="0"/>
          </a:p>
          <a:p>
            <a:pPr marL="0" indent="0">
              <a:buNone/>
            </a:pPr>
            <a:endParaRPr lang="en-GB" sz="2800" dirty="0"/>
          </a:p>
          <a:p>
            <a:r>
              <a:rPr lang="en-GB" sz="2800" dirty="0" smtClean="0">
                <a:solidFill>
                  <a:prstClr val="black"/>
                </a:solidFill>
              </a:rPr>
              <a:t>Ask them!!@!!</a:t>
            </a:r>
          </a:p>
          <a:p>
            <a:r>
              <a:rPr lang="en-GB" sz="2800" dirty="0" smtClean="0">
                <a:solidFill>
                  <a:prstClr val="black"/>
                </a:solidFill>
              </a:rPr>
              <a:t>Make sure interaction is built-in every ten minutes</a:t>
            </a:r>
          </a:p>
          <a:p>
            <a:r>
              <a:rPr lang="en-GB" sz="2800" dirty="0" smtClean="0">
                <a:solidFill>
                  <a:prstClr val="black"/>
                </a:solidFill>
              </a:rPr>
              <a:t>Streamline feedback (chat, polls, 1’s and 2’s, emojis)</a:t>
            </a:r>
          </a:p>
          <a:p>
            <a:r>
              <a:rPr lang="en-GB" sz="2800" dirty="0" smtClean="0">
                <a:solidFill>
                  <a:prstClr val="black"/>
                </a:solidFill>
              </a:rPr>
              <a:t>Call on students by name/group</a:t>
            </a:r>
          </a:p>
          <a:p>
            <a:pPr marL="0" indent="0">
              <a:buNone/>
            </a:pPr>
            <a:endParaRPr lang="en-GB" sz="2800" dirty="0" smtClean="0">
              <a:solidFill>
                <a:prstClr val="black"/>
              </a:solidFill>
            </a:endParaRPr>
          </a:p>
          <a:p>
            <a:r>
              <a:rPr lang="en-GB" sz="2800" b="1" dirty="0" smtClean="0">
                <a:solidFill>
                  <a:prstClr val="black"/>
                </a:solidFill>
              </a:rPr>
              <a:t>More....</a:t>
            </a:r>
          </a:p>
          <a:p>
            <a:pPr marL="0" indent="0">
              <a:buFont typeface="Arial" pitchFamily="34" charset="0"/>
              <a:buNone/>
            </a:pPr>
            <a:endParaRPr lang="en-GB" sz="2800" dirty="0" smtClean="0">
              <a:solidFill>
                <a:prstClr val="black"/>
              </a:solidFill>
            </a:endParaRPr>
          </a:p>
          <a:p>
            <a:pPr marL="0" indent="0">
              <a:buFont typeface="Arial" pitchFamily="34" charset="0"/>
              <a:buNone/>
            </a:pPr>
            <a:endParaRPr lang="en-GB" sz="2800" dirty="0" smtClean="0">
              <a:solidFill>
                <a:prstClr val="black"/>
              </a:solidFill>
            </a:endParaRPr>
          </a:p>
          <a:p>
            <a:pPr marL="0" indent="0">
              <a:buFont typeface="Arial" pitchFamily="34" charset="0"/>
              <a:buNone/>
            </a:pPr>
            <a:endParaRPr lang="en-GB" sz="2800" dirty="0" smtClean="0">
              <a:solidFill>
                <a:prstClr val="black"/>
              </a:solidFill>
            </a:endParaRPr>
          </a:p>
          <a:p>
            <a:pPr marL="0" indent="0">
              <a:buFont typeface="Arial" pitchFamily="34" charset="0"/>
              <a:buNone/>
            </a:pPr>
            <a:endParaRPr lang="en-GB" sz="2800" b="1" dirty="0">
              <a:solidFill>
                <a:prstClr val="black"/>
              </a:solidFill>
            </a:endParaRPr>
          </a:p>
        </p:txBody>
      </p:sp>
      <p:sp>
        <p:nvSpPr>
          <p:cNvPr id="8" name="Title 1"/>
          <p:cNvSpPr txBox="1">
            <a:spLocks/>
          </p:cNvSpPr>
          <p:nvPr/>
        </p:nvSpPr>
        <p:spPr>
          <a:xfrm>
            <a:off x="457200" y="262281"/>
            <a:ext cx="797533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cap="all" dirty="0" smtClean="0">
                <a:solidFill>
                  <a:srgbClr val="C00000"/>
                </a:solidFill>
                <a:cs typeface="Calibri"/>
              </a:rPr>
              <a:t>Interaction</a:t>
            </a:r>
            <a:endParaRPr lang="en-US" sz="2800" b="1" cap="all" dirty="0">
              <a:solidFill>
                <a:srgbClr val="C00000"/>
              </a:solidFill>
              <a:latin typeface="Calibri"/>
              <a:cs typeface="Calibri"/>
            </a:endParaRPr>
          </a:p>
        </p:txBody>
      </p:sp>
    </p:spTree>
    <p:extLst>
      <p:ext uri="{BB962C8B-B14F-4D97-AF65-F5344CB8AC3E}">
        <p14:creationId xmlns:p14="http://schemas.microsoft.com/office/powerpoint/2010/main" val="1479842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12775"/>
            <a:ext cx="8784976" cy="5112569"/>
          </a:xfrm>
        </p:spPr>
        <p:txBody>
          <a:bodyPr>
            <a:normAutofit fontScale="85000" lnSpcReduction="10000"/>
          </a:bodyPr>
          <a:lstStyle/>
          <a:p>
            <a:pPr marL="0" indent="0">
              <a:buNone/>
            </a:pPr>
            <a:r>
              <a:rPr lang="en-GB" sz="2800" dirty="0" smtClean="0"/>
              <a:t>Management of a learning environment depends on students knowledge of and comfort with your expectations of their behaviour. </a:t>
            </a:r>
          </a:p>
          <a:p>
            <a:pPr marL="0" indent="0">
              <a:buNone/>
            </a:pPr>
            <a:endParaRPr lang="en-GB" sz="2800" dirty="0" smtClean="0"/>
          </a:p>
          <a:p>
            <a:r>
              <a:rPr lang="en-GB" sz="2800" dirty="0" smtClean="0"/>
              <a:t>Model interactions</a:t>
            </a:r>
          </a:p>
          <a:p>
            <a:r>
              <a:rPr lang="en-GB" sz="2800" dirty="0" smtClean="0"/>
              <a:t>Vary interactions</a:t>
            </a:r>
          </a:p>
          <a:p>
            <a:pPr lvl="1"/>
            <a:r>
              <a:rPr lang="en-GB" sz="2400" dirty="0" smtClean="0"/>
              <a:t>student-teacher			--  Verbal</a:t>
            </a:r>
          </a:p>
          <a:p>
            <a:pPr lvl="1"/>
            <a:r>
              <a:rPr lang="en-GB" sz="2400" dirty="0" smtClean="0"/>
              <a:t>student-student			-- Written</a:t>
            </a:r>
          </a:p>
          <a:p>
            <a:pPr lvl="1"/>
            <a:r>
              <a:rPr lang="en-GB" sz="2400" dirty="0" smtClean="0"/>
              <a:t>student-content			-- Image</a:t>
            </a:r>
          </a:p>
          <a:p>
            <a:pPr lvl="1"/>
            <a:r>
              <a:rPr lang="en-GB" sz="2400" dirty="0" smtClean="0"/>
              <a:t>student-self</a:t>
            </a:r>
          </a:p>
          <a:p>
            <a:pPr marL="457200" lvl="1" indent="0">
              <a:buNone/>
            </a:pPr>
            <a:endParaRPr lang="en-GB" sz="2400" dirty="0" smtClean="0"/>
          </a:p>
          <a:p>
            <a:pPr lvl="1"/>
            <a:r>
              <a:rPr lang="en-GB" sz="2400" dirty="0" smtClean="0"/>
              <a:t>student-research			-- Critical/questioning</a:t>
            </a:r>
          </a:p>
          <a:p>
            <a:pPr lvl="1"/>
            <a:r>
              <a:rPr lang="en-GB" sz="2400" dirty="0" smtClean="0"/>
              <a:t>student-assessment		-- Giving examples/applications</a:t>
            </a:r>
          </a:p>
          <a:p>
            <a:pPr lvl="1"/>
            <a:endParaRPr lang="en-GB" sz="2400" dirty="0" smtClean="0"/>
          </a:p>
          <a:p>
            <a:pPr marL="0" indent="0">
              <a:buNone/>
            </a:pPr>
            <a:r>
              <a:rPr lang="en-GB" sz="2800" dirty="0" smtClean="0"/>
              <a:t> </a:t>
            </a:r>
          </a:p>
          <a:p>
            <a:pPr marL="0" indent="0">
              <a:buNone/>
            </a:pPr>
            <a:endParaRPr lang="en-GB" sz="2800" dirty="0"/>
          </a:p>
          <a:p>
            <a:pPr marL="0" indent="0">
              <a:buNone/>
            </a:pPr>
            <a:endParaRPr lang="en-GB" sz="2800" dirty="0" smtClean="0"/>
          </a:p>
          <a:p>
            <a:pPr marL="0" indent="0">
              <a:buNone/>
            </a:pPr>
            <a:endParaRPr lang="en-GB" sz="2800" dirty="0"/>
          </a:p>
          <a:p>
            <a:pPr marL="0" indent="0">
              <a:buNone/>
            </a:pPr>
            <a:endParaRPr lang="en-GB" sz="2800" b="1" dirty="0"/>
          </a:p>
        </p:txBody>
      </p:sp>
      <p:pic>
        <p:nvPicPr>
          <p:cNvPr id="4" name="Picture 3"/>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Title 1"/>
          <p:cNvSpPr txBox="1">
            <a:spLocks/>
          </p:cNvSpPr>
          <p:nvPr/>
        </p:nvSpPr>
        <p:spPr>
          <a:xfrm>
            <a:off x="457200" y="262281"/>
            <a:ext cx="797533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cap="all" dirty="0" smtClean="0">
                <a:solidFill>
                  <a:srgbClr val="C00000"/>
                </a:solidFill>
                <a:cs typeface="Calibri"/>
              </a:rPr>
              <a:t>Interaction – From Engagement PPT</a:t>
            </a:r>
            <a:endParaRPr lang="en-US" sz="2800" b="1" cap="all" dirty="0">
              <a:solidFill>
                <a:srgbClr val="C00000"/>
              </a:solidFill>
              <a:latin typeface="Calibri"/>
              <a:cs typeface="Calibri"/>
            </a:endParaRPr>
          </a:p>
        </p:txBody>
      </p:sp>
    </p:spTree>
    <p:extLst>
      <p:ext uri="{BB962C8B-B14F-4D97-AF65-F5344CB8AC3E}">
        <p14:creationId xmlns:p14="http://schemas.microsoft.com/office/powerpoint/2010/main" val="2081288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2348329"/>
            <a:ext cx="3485407" cy="1143000"/>
          </a:xfrm>
        </p:spPr>
        <p:txBody>
          <a:bodyPr>
            <a:normAutofit fontScale="90000"/>
          </a:bodyPr>
          <a:lstStyle/>
          <a:p>
            <a:r>
              <a:rPr lang="en-US" b="1" cap="all" dirty="0" smtClean="0">
                <a:solidFill>
                  <a:srgbClr val="C00000"/>
                </a:solidFill>
                <a:cs typeface="Calibri"/>
              </a:rPr>
              <a:t>Breakout </a:t>
            </a:r>
            <a:r>
              <a:rPr lang="en-US" b="1" cap="all" dirty="0">
                <a:solidFill>
                  <a:srgbClr val="C00000"/>
                </a:solidFill>
                <a:cs typeface="Calibri"/>
              </a:rPr>
              <a:t>groups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0738" y="0"/>
            <a:ext cx="5023262" cy="6924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6334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12775"/>
            <a:ext cx="8784976" cy="1081043"/>
          </a:xfrm>
        </p:spPr>
        <p:txBody>
          <a:bodyPr>
            <a:normAutofit/>
          </a:bodyPr>
          <a:lstStyle/>
          <a:p>
            <a:pPr marL="0" indent="0">
              <a:buNone/>
            </a:pPr>
            <a:r>
              <a:rPr lang="en-GB" sz="2800" dirty="0" smtClean="0"/>
              <a:t>Student break-out groups are notoriously difficult to manage during webinars. </a:t>
            </a:r>
            <a:r>
              <a:rPr lang="en-GB" sz="2800" b="1" dirty="0" smtClean="0"/>
              <a:t>Why?</a:t>
            </a:r>
            <a:endParaRPr lang="en-GB" sz="2800" dirty="0" smtClean="0"/>
          </a:p>
        </p:txBody>
      </p:sp>
      <p:pic>
        <p:nvPicPr>
          <p:cNvPr id="4" name="Picture 3"/>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Title 1"/>
          <p:cNvSpPr txBox="1">
            <a:spLocks/>
          </p:cNvSpPr>
          <p:nvPr/>
        </p:nvSpPr>
        <p:spPr>
          <a:xfrm>
            <a:off x="457200" y="262281"/>
            <a:ext cx="797533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cap="all" dirty="0" smtClean="0">
                <a:solidFill>
                  <a:srgbClr val="C00000"/>
                </a:solidFill>
                <a:cs typeface="Calibri"/>
              </a:rPr>
              <a:t>Break-out groups</a:t>
            </a:r>
            <a:endParaRPr lang="en-US" sz="2800" b="1" cap="all" dirty="0">
              <a:solidFill>
                <a:srgbClr val="C00000"/>
              </a:solidFill>
              <a:latin typeface="Calibri"/>
              <a:cs typeface="Calibri"/>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991" y="2493818"/>
            <a:ext cx="7429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2270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1143000"/>
          </a:xfrm>
        </p:spPr>
        <p:txBody>
          <a:bodyPr>
            <a:noAutofit/>
          </a:bodyPr>
          <a:lstStyle/>
          <a:p>
            <a:pPr algn="l"/>
            <a:r>
              <a:rPr lang="en-US" sz="2800" b="1" cap="all" dirty="0" smtClean="0">
                <a:solidFill>
                  <a:srgbClr val="C00000"/>
                </a:solidFill>
                <a:cs typeface="Calibri"/>
              </a:rPr>
              <a:t>breakout groups online</a:t>
            </a:r>
            <a:endParaRPr lang="en-US" sz="2800" b="1" cap="all" dirty="0">
              <a:solidFill>
                <a:srgbClr val="C00000"/>
              </a:solidFill>
              <a:latin typeface="Calibri"/>
              <a:cs typeface="Calibri"/>
            </a:endParaRPr>
          </a:p>
        </p:txBody>
      </p:sp>
      <p:sp>
        <p:nvSpPr>
          <p:cNvPr id="6" name="TextBox 5"/>
          <p:cNvSpPr txBox="1"/>
          <p:nvPr/>
        </p:nvSpPr>
        <p:spPr>
          <a:xfrm>
            <a:off x="496261" y="1434057"/>
            <a:ext cx="8114338" cy="4968262"/>
          </a:xfrm>
          <a:prstGeom prst="rect">
            <a:avLst/>
          </a:prstGeom>
          <a:noFill/>
        </p:spPr>
        <p:txBody>
          <a:bodyPr wrap="square" rtlCol="0">
            <a:noAutofit/>
          </a:bodyPr>
          <a:lstStyle/>
          <a:p>
            <a:r>
              <a:rPr lang="en-GB" sz="2800" dirty="0" smtClean="0"/>
              <a:t>You have to tell them to </a:t>
            </a:r>
            <a:r>
              <a:rPr lang="en-GB" sz="2800" b="1" dirty="0" smtClean="0"/>
              <a:t>get ready</a:t>
            </a:r>
            <a:r>
              <a:rPr lang="en-GB" sz="2800" dirty="0" smtClean="0"/>
              <a:t>, turn on </a:t>
            </a:r>
            <a:r>
              <a:rPr lang="en-GB" sz="2800" b="1" dirty="0" smtClean="0"/>
              <a:t>mics</a:t>
            </a:r>
            <a:r>
              <a:rPr lang="en-GB" sz="2800" dirty="0" smtClean="0"/>
              <a:t>, and that they have </a:t>
            </a:r>
            <a:r>
              <a:rPr lang="en-GB" sz="2800" b="1" dirty="0" smtClean="0"/>
              <a:t>limited time</a:t>
            </a:r>
            <a:r>
              <a:rPr lang="en-GB" sz="2800" dirty="0" smtClean="0"/>
              <a:t> to do a clear task as a group.</a:t>
            </a:r>
          </a:p>
          <a:p>
            <a:endParaRPr lang="en-GB" sz="2800" dirty="0"/>
          </a:p>
          <a:p>
            <a:r>
              <a:rPr lang="en-GB" sz="2800" dirty="0" smtClean="0"/>
              <a:t>You have to check that they understand how to get into the room, how to communicate with one another, and what they are responsible for doing </a:t>
            </a:r>
            <a:r>
              <a:rPr lang="en-GB" sz="2800" b="1" dirty="0" smtClean="0"/>
              <a:t>beforehand</a:t>
            </a:r>
            <a:r>
              <a:rPr lang="en-GB" sz="2800" dirty="0" smtClean="0"/>
              <a:t>.</a:t>
            </a:r>
          </a:p>
          <a:p>
            <a:endParaRPr lang="en-GB" sz="2800" dirty="0"/>
          </a:p>
          <a:p>
            <a:r>
              <a:rPr lang="en-GB" sz="2800" dirty="0" smtClean="0"/>
              <a:t>You have to check task completion and student perceptions of learning </a:t>
            </a:r>
            <a:r>
              <a:rPr lang="en-GB" sz="2800" b="1" dirty="0" smtClean="0"/>
              <a:t>afterward</a:t>
            </a:r>
            <a:r>
              <a:rPr lang="en-GB" sz="2800" dirty="0" smtClean="0"/>
              <a:t>. </a:t>
            </a:r>
          </a:p>
          <a:p>
            <a:endParaRPr lang="en-GB" sz="2800" dirty="0" smtClean="0"/>
          </a:p>
          <a:p>
            <a:pPr lvl="0" defTabSz="914400" eaLnBrk="0" fontAlgn="base" hangingPunct="0">
              <a:spcBef>
                <a:spcPct val="20000"/>
              </a:spcBef>
              <a:spcAft>
                <a:spcPct val="0"/>
              </a:spcAft>
            </a:pPr>
            <a:endParaRPr lang="en-US" sz="2800" kern="0" dirty="0" smtClean="0">
              <a:solidFill>
                <a:srgbClr val="000000"/>
              </a:solidFill>
              <a:latin typeface="+mj-lt"/>
              <a:ea typeface="ＭＳ Ｐゴシック"/>
            </a:endParaRPr>
          </a:p>
          <a:p>
            <a:endParaRPr lang="en-US" dirty="0" smtClean="0"/>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5985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Title 1"/>
          <p:cNvSpPr txBox="1">
            <a:spLocks/>
          </p:cNvSpPr>
          <p:nvPr/>
        </p:nvSpPr>
        <p:spPr>
          <a:xfrm>
            <a:off x="457200" y="262281"/>
            <a:ext cx="797533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cap="all" dirty="0" smtClean="0">
                <a:solidFill>
                  <a:srgbClr val="C00000"/>
                </a:solidFill>
                <a:cs typeface="Calibri"/>
              </a:rPr>
              <a:t>Break-out groups</a:t>
            </a:r>
            <a:endParaRPr lang="en-US" sz="2800" b="1" cap="all" dirty="0">
              <a:solidFill>
                <a:srgbClr val="C00000"/>
              </a:solidFill>
              <a:latin typeface="Calibri"/>
              <a:cs typeface="Calibri"/>
            </a:endParaRPr>
          </a:p>
        </p:txBody>
      </p:sp>
      <p:sp>
        <p:nvSpPr>
          <p:cNvPr id="2" name="TextBox 1"/>
          <p:cNvSpPr txBox="1"/>
          <p:nvPr/>
        </p:nvSpPr>
        <p:spPr>
          <a:xfrm>
            <a:off x="310273" y="2243819"/>
            <a:ext cx="3794166" cy="3816429"/>
          </a:xfrm>
          <a:prstGeom prst="rect">
            <a:avLst/>
          </a:prstGeom>
          <a:noFill/>
        </p:spPr>
        <p:txBody>
          <a:bodyPr wrap="square" rtlCol="0">
            <a:spAutoFit/>
          </a:bodyPr>
          <a:lstStyle/>
          <a:p>
            <a:pPr marL="514350" indent="-514350">
              <a:buFont typeface="+mj-lt"/>
              <a:buAutoNum type="arabicPeriod"/>
            </a:pPr>
            <a:r>
              <a:rPr lang="en-GB" sz="2800" dirty="0"/>
              <a:t>Often the times are </a:t>
            </a:r>
            <a:r>
              <a:rPr lang="en-GB" sz="2800" dirty="0" smtClean="0"/>
              <a:t>overly-long;</a:t>
            </a:r>
          </a:p>
          <a:p>
            <a:pPr marL="514350" indent="-514350">
              <a:buFont typeface="+mj-lt"/>
              <a:buAutoNum type="arabicPeriod"/>
            </a:pPr>
            <a:r>
              <a:rPr lang="en-GB" sz="2800" dirty="0"/>
              <a:t>T</a:t>
            </a:r>
            <a:r>
              <a:rPr lang="en-GB" sz="2800" dirty="0" smtClean="0"/>
              <a:t>here </a:t>
            </a:r>
            <a:r>
              <a:rPr lang="en-GB" sz="2800" dirty="0"/>
              <a:t>is little </a:t>
            </a:r>
            <a:r>
              <a:rPr lang="en-GB" sz="2800" dirty="0" smtClean="0"/>
              <a:t>oversight; </a:t>
            </a:r>
            <a:r>
              <a:rPr lang="en-GB" sz="2800" dirty="0"/>
              <a:t>and </a:t>
            </a:r>
            <a:endParaRPr lang="en-GB" sz="2800" dirty="0" smtClean="0"/>
          </a:p>
          <a:p>
            <a:pPr marL="514350" indent="-514350">
              <a:buFont typeface="+mj-lt"/>
              <a:buAutoNum type="arabicPeriod"/>
            </a:pPr>
            <a:r>
              <a:rPr lang="en-GB" sz="2800" dirty="0" smtClean="0"/>
              <a:t>Students </a:t>
            </a:r>
            <a:r>
              <a:rPr lang="en-GB" sz="2800" dirty="0"/>
              <a:t>have vague ideas about what they are supposed to do.</a:t>
            </a:r>
          </a:p>
          <a:p>
            <a:endParaRPr lang="en-GB" dirty="0"/>
          </a:p>
        </p:txBody>
      </p:sp>
      <p:sp>
        <p:nvSpPr>
          <p:cNvPr id="8" name="TextBox 7"/>
          <p:cNvSpPr txBox="1"/>
          <p:nvPr/>
        </p:nvSpPr>
        <p:spPr>
          <a:xfrm>
            <a:off x="4932218" y="2243819"/>
            <a:ext cx="3794166" cy="4678204"/>
          </a:xfrm>
          <a:prstGeom prst="rect">
            <a:avLst/>
          </a:prstGeom>
          <a:noFill/>
        </p:spPr>
        <p:txBody>
          <a:bodyPr wrap="square" rtlCol="0">
            <a:spAutoFit/>
          </a:bodyPr>
          <a:lstStyle/>
          <a:p>
            <a:pPr marL="514350" indent="-514350">
              <a:buFont typeface="+mj-lt"/>
              <a:buAutoNum type="arabicPeriod"/>
            </a:pPr>
            <a:r>
              <a:rPr lang="en-GB" sz="2800" dirty="0" smtClean="0"/>
              <a:t>Fix times as with any task and keep them short;</a:t>
            </a:r>
          </a:p>
          <a:p>
            <a:pPr marL="514350" indent="-514350">
              <a:buFont typeface="+mj-lt"/>
              <a:buAutoNum type="arabicPeriod"/>
            </a:pPr>
            <a:r>
              <a:rPr lang="en-GB" sz="2800" dirty="0" smtClean="0"/>
              <a:t>Move virtually from room to room </a:t>
            </a:r>
            <a:r>
              <a:rPr lang="en-GB" sz="2800" dirty="0"/>
              <a:t>and </a:t>
            </a:r>
            <a:r>
              <a:rPr lang="en-GB" sz="2800" dirty="0" smtClean="0"/>
              <a:t>monitor the chat;</a:t>
            </a:r>
          </a:p>
          <a:p>
            <a:pPr marL="514350" indent="-514350">
              <a:buFont typeface="+mj-lt"/>
              <a:buAutoNum type="arabicPeriod"/>
            </a:pPr>
            <a:r>
              <a:rPr lang="en-GB" sz="2800" dirty="0" smtClean="0"/>
              <a:t>Be very clear about the task and roles, perhaps providing checklists.</a:t>
            </a:r>
            <a:endParaRPr lang="en-GB" sz="2800" dirty="0"/>
          </a:p>
          <a:p>
            <a:endParaRPr lang="en-GB" dirty="0"/>
          </a:p>
        </p:txBody>
      </p:sp>
      <p:sp>
        <p:nvSpPr>
          <p:cNvPr id="9" name="TextBox 8"/>
          <p:cNvSpPr txBox="1"/>
          <p:nvPr/>
        </p:nvSpPr>
        <p:spPr>
          <a:xfrm>
            <a:off x="310273" y="833781"/>
            <a:ext cx="8269184" cy="1200329"/>
          </a:xfrm>
          <a:prstGeom prst="rect">
            <a:avLst/>
          </a:prstGeom>
          <a:noFill/>
        </p:spPr>
        <p:txBody>
          <a:bodyPr wrap="square" rtlCol="0">
            <a:spAutoFit/>
          </a:bodyPr>
          <a:lstStyle/>
          <a:p>
            <a:r>
              <a:rPr lang="en-GB" sz="2400" dirty="0"/>
              <a:t>“A course with a predictable pattern of operation and sequence of events provides the online learner with the structure they need to succeed</a:t>
            </a:r>
            <a:r>
              <a:rPr lang="en-GB" sz="2400" dirty="0" smtClean="0"/>
              <a:t>.”(Ragan, n.d.)</a:t>
            </a:r>
            <a:endParaRPr lang="en-GB" sz="2400" dirty="0"/>
          </a:p>
        </p:txBody>
      </p:sp>
      <p:cxnSp>
        <p:nvCxnSpPr>
          <p:cNvPr id="11" name="Straight Connector 10"/>
          <p:cNvCxnSpPr/>
          <p:nvPr/>
        </p:nvCxnSpPr>
        <p:spPr>
          <a:xfrm>
            <a:off x="310273" y="2034110"/>
            <a:ext cx="85724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57200" y="5841109"/>
            <a:ext cx="4387932" cy="938719"/>
          </a:xfrm>
          <a:prstGeom prst="rect">
            <a:avLst/>
          </a:prstGeom>
          <a:noFill/>
        </p:spPr>
        <p:txBody>
          <a:bodyPr wrap="square" rtlCol="0">
            <a:spAutoFit/>
          </a:bodyPr>
          <a:lstStyle/>
          <a:p>
            <a:r>
              <a:rPr lang="en-GB" sz="1100" dirty="0"/>
              <a:t>Ragan, (</a:t>
            </a:r>
            <a:r>
              <a:rPr lang="en-GB" sz="1100" dirty="0" smtClean="0"/>
              <a:t>n.d.) </a:t>
            </a:r>
            <a:r>
              <a:rPr lang="en-GB" sz="1100" dirty="0"/>
              <a:t>10 Principles in Effective Online Teaching: Best Practices in Distance Education. Faculty Focus. [online] available at: </a:t>
            </a:r>
            <a:r>
              <a:rPr lang="en-GB" sz="1100" dirty="0">
                <a:hlinkClick r:id="rId4"/>
              </a:rPr>
              <a:t>https://www.facultyfocus.com/wp-content/uploads/2015/02/10-Principles-of-Effective-Online-Teaching.pdf</a:t>
            </a:r>
            <a:r>
              <a:rPr lang="en-GB" sz="1100" dirty="0"/>
              <a:t> Accessed: 22 June, 2020.</a:t>
            </a:r>
          </a:p>
          <a:p>
            <a:endParaRPr lang="en-GB" sz="1100" dirty="0"/>
          </a:p>
        </p:txBody>
      </p:sp>
    </p:spTree>
    <p:extLst>
      <p:ext uri="{BB962C8B-B14F-4D97-AF65-F5344CB8AC3E}">
        <p14:creationId xmlns:p14="http://schemas.microsoft.com/office/powerpoint/2010/main" val="319479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1143000"/>
          </a:xfrm>
        </p:spPr>
        <p:txBody>
          <a:bodyPr>
            <a:noAutofit/>
          </a:bodyPr>
          <a:lstStyle/>
          <a:p>
            <a:pPr algn="l"/>
            <a:r>
              <a:rPr lang="en-US" sz="2800" b="1" cap="all" dirty="0" smtClean="0">
                <a:solidFill>
                  <a:srgbClr val="C00000"/>
                </a:solidFill>
                <a:cs typeface="Calibri"/>
              </a:rPr>
              <a:t>Modeling breakout groups activity online</a:t>
            </a:r>
            <a:endParaRPr lang="en-US" sz="2800" b="1" cap="all" dirty="0">
              <a:solidFill>
                <a:srgbClr val="C00000"/>
              </a:solidFill>
              <a:latin typeface="Calibri"/>
              <a:cs typeface="Calibri"/>
            </a:endParaRPr>
          </a:p>
        </p:txBody>
      </p:sp>
      <p:sp>
        <p:nvSpPr>
          <p:cNvPr id="6" name="TextBox 5"/>
          <p:cNvSpPr txBox="1"/>
          <p:nvPr/>
        </p:nvSpPr>
        <p:spPr>
          <a:xfrm>
            <a:off x="496261" y="1294410"/>
            <a:ext cx="8114338" cy="5107909"/>
          </a:xfrm>
          <a:prstGeom prst="rect">
            <a:avLst/>
          </a:prstGeom>
          <a:noFill/>
        </p:spPr>
        <p:txBody>
          <a:bodyPr wrap="square" rtlCol="0">
            <a:noAutofit/>
          </a:bodyPr>
          <a:lstStyle/>
          <a:p>
            <a:r>
              <a:rPr lang="en-GB" sz="2800" dirty="0"/>
              <a:t>Remember might be doubting their abilities to succeed (motivate and lead cognitively</a:t>
            </a:r>
            <a:r>
              <a:rPr lang="en-GB" sz="2800" dirty="0" smtClean="0"/>
              <a:t>), especially when put into break out groups?</a:t>
            </a:r>
            <a:endParaRPr lang="en-GB" sz="2800" dirty="0"/>
          </a:p>
          <a:p>
            <a:endParaRPr lang="en-GB" sz="2800" dirty="0" smtClean="0"/>
          </a:p>
          <a:p>
            <a:r>
              <a:rPr lang="en-GB" sz="2800" b="1" dirty="0" smtClean="0"/>
              <a:t>What would you model engagement in break out groups? </a:t>
            </a:r>
          </a:p>
          <a:p>
            <a:endParaRPr lang="en-GB" sz="2800" b="1" dirty="0"/>
          </a:p>
          <a:p>
            <a:r>
              <a:rPr lang="en-GB" sz="2800" b="1" dirty="0" smtClean="0"/>
              <a:t>Do all groups need a leader?</a:t>
            </a:r>
          </a:p>
          <a:p>
            <a:endParaRPr lang="en-GB" sz="2800" b="1" dirty="0"/>
          </a:p>
          <a:p>
            <a:r>
              <a:rPr lang="en-GB" sz="2800" dirty="0" smtClean="0"/>
              <a:t>Breakout </a:t>
            </a:r>
            <a:r>
              <a:rPr lang="en-GB" sz="2800" dirty="0"/>
              <a:t>room tutorial video: </a:t>
            </a:r>
            <a:r>
              <a:rPr lang="en-GB" sz="2800" dirty="0">
                <a:hlinkClick r:id="rId4"/>
              </a:rPr>
              <a:t>https://</a:t>
            </a:r>
            <a:r>
              <a:rPr lang="en-GB" sz="2800" dirty="0" smtClean="0">
                <a:hlinkClick r:id="rId4"/>
              </a:rPr>
              <a:t>video.xjtlu.edu.cn/Mediasite/Play/13442cbeede54bfdaf5d9fabb6f1aafd1d</a:t>
            </a:r>
            <a:r>
              <a:rPr lang="en-GB" sz="2800" dirty="0" smtClean="0"/>
              <a:t>. </a:t>
            </a:r>
          </a:p>
          <a:p>
            <a:endParaRPr lang="en-GB" sz="2800" dirty="0" smtClean="0"/>
          </a:p>
          <a:p>
            <a:pPr lvl="0" defTabSz="914400" eaLnBrk="0" fontAlgn="base" hangingPunct="0">
              <a:spcBef>
                <a:spcPct val="20000"/>
              </a:spcBef>
              <a:spcAft>
                <a:spcPct val="0"/>
              </a:spcAft>
            </a:pPr>
            <a:endParaRPr lang="en-US" sz="2800" kern="0" dirty="0" smtClean="0">
              <a:solidFill>
                <a:srgbClr val="000000"/>
              </a:solidFill>
              <a:latin typeface="+mj-lt"/>
              <a:ea typeface="ＭＳ Ｐゴシック"/>
            </a:endParaRPr>
          </a:p>
          <a:p>
            <a:endParaRPr lang="en-US" dirty="0" smtClean="0"/>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33626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1143000"/>
          </a:xfrm>
        </p:spPr>
        <p:txBody>
          <a:bodyPr>
            <a:noAutofit/>
          </a:bodyPr>
          <a:lstStyle/>
          <a:p>
            <a:pPr algn="l"/>
            <a:r>
              <a:rPr lang="en-US" sz="2800" b="1" cap="all" dirty="0" smtClean="0">
                <a:solidFill>
                  <a:srgbClr val="C00000"/>
                </a:solidFill>
                <a:cs typeface="Calibri"/>
              </a:rPr>
              <a:t>Strategies for online break out groups</a:t>
            </a:r>
            <a:endParaRPr lang="en-US" sz="2800" b="1" cap="all" dirty="0">
              <a:solidFill>
                <a:srgbClr val="C00000"/>
              </a:solidFill>
              <a:latin typeface="Calibri"/>
              <a:cs typeface="Calibri"/>
            </a:endParaRPr>
          </a:p>
        </p:txBody>
      </p:sp>
      <p:sp>
        <p:nvSpPr>
          <p:cNvPr id="6" name="TextBox 5"/>
          <p:cNvSpPr txBox="1"/>
          <p:nvPr/>
        </p:nvSpPr>
        <p:spPr>
          <a:xfrm>
            <a:off x="496261" y="1434057"/>
            <a:ext cx="8114338" cy="4968262"/>
          </a:xfrm>
          <a:prstGeom prst="rect">
            <a:avLst/>
          </a:prstGeom>
          <a:noFill/>
        </p:spPr>
        <p:txBody>
          <a:bodyPr wrap="square" rtlCol="0">
            <a:noAutofit/>
          </a:bodyPr>
          <a:lstStyle/>
          <a:p>
            <a:pPr marL="457200" indent="-457200">
              <a:buFont typeface="Arial" pitchFamily="34" charset="0"/>
              <a:buChar char="•"/>
            </a:pPr>
            <a:r>
              <a:rPr lang="en-GB" sz="2800" dirty="0" smtClean="0"/>
              <a:t>Model </a:t>
            </a:r>
            <a:r>
              <a:rPr lang="en-GB" sz="2800" dirty="0"/>
              <a:t>the type of responses and feedback </a:t>
            </a:r>
            <a:r>
              <a:rPr lang="en-GB" sz="2800" dirty="0" smtClean="0"/>
              <a:t>you want </a:t>
            </a:r>
            <a:r>
              <a:rPr lang="en-GB" sz="2800" dirty="0"/>
              <a:t>students to give each other. </a:t>
            </a:r>
            <a:endParaRPr lang="en-GB" sz="2800" dirty="0" smtClean="0"/>
          </a:p>
          <a:p>
            <a:pPr marL="457200" indent="-457200">
              <a:buFont typeface="Arial" pitchFamily="34" charset="0"/>
              <a:buChar char="•"/>
            </a:pPr>
            <a:r>
              <a:rPr lang="en-GB" sz="2800" dirty="0"/>
              <a:t>Draw students out in </a:t>
            </a:r>
            <a:r>
              <a:rPr lang="en-GB" sz="2800" dirty="0" smtClean="0"/>
              <a:t>discussions – require a position and justification.</a:t>
            </a:r>
          </a:p>
          <a:p>
            <a:pPr marL="457200" indent="-457200">
              <a:buFont typeface="Arial" pitchFamily="34" charset="0"/>
              <a:buChar char="•"/>
            </a:pPr>
            <a:r>
              <a:rPr lang="en-GB" sz="2800" dirty="0" smtClean="0"/>
              <a:t>Provide an example when someone makes a point and ask them if the example makes sense.</a:t>
            </a:r>
          </a:p>
          <a:p>
            <a:pPr marL="457200" indent="-457200">
              <a:buFont typeface="Arial" pitchFamily="34" charset="0"/>
              <a:buChar char="•"/>
            </a:pPr>
            <a:r>
              <a:rPr lang="en-GB" sz="2800" dirty="0" smtClean="0"/>
              <a:t>Provide a definition or characteristic of the thing when someone provides an example and ask…</a:t>
            </a:r>
          </a:p>
          <a:p>
            <a:pPr marL="457200" indent="-457200">
              <a:buFont typeface="Arial" pitchFamily="34" charset="0"/>
              <a:buChar char="•"/>
            </a:pPr>
            <a:r>
              <a:rPr lang="en-GB" sz="2800" dirty="0" smtClean="0"/>
              <a:t>Ask </a:t>
            </a:r>
            <a:r>
              <a:rPr lang="en-GB" sz="2800" dirty="0"/>
              <a:t>them to go further, elaborate, or think of the topic from another angle—anything that helps them revisit what they’ve learned and make it stick</a:t>
            </a:r>
            <a:r>
              <a:rPr lang="en-GB" sz="2800" dirty="0" smtClean="0"/>
              <a:t>.</a:t>
            </a:r>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17628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4706"/>
            <a:ext cx="4536374" cy="1143000"/>
          </a:xfrm>
        </p:spPr>
        <p:txBody>
          <a:bodyPr/>
          <a:lstStyle/>
          <a:p>
            <a:r>
              <a:rPr lang="en-US" b="1" cap="all" dirty="0" smtClean="0">
                <a:solidFill>
                  <a:srgbClr val="C00000"/>
                </a:solidFill>
                <a:cs typeface="Calibri"/>
              </a:rPr>
              <a:t>performance</a:t>
            </a:r>
            <a:endParaRPr lang="en-US" b="1" cap="all" dirty="0">
              <a:solidFill>
                <a:srgbClr val="C00000"/>
              </a:solidFill>
              <a:cs typeface="Calibri"/>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3267" y="0"/>
            <a:ext cx="45307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3593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1143000"/>
          </a:xfrm>
        </p:spPr>
        <p:txBody>
          <a:bodyPr>
            <a:noAutofit/>
          </a:bodyPr>
          <a:lstStyle/>
          <a:p>
            <a:pPr algn="l"/>
            <a:r>
              <a:rPr lang="en-US" sz="2800" b="1" cap="all" dirty="0" smtClean="0">
                <a:solidFill>
                  <a:srgbClr val="C00000"/>
                </a:solidFill>
                <a:cs typeface="Calibri"/>
              </a:rPr>
              <a:t>performance</a:t>
            </a:r>
            <a:endParaRPr lang="en-US" sz="2800" b="1" cap="all" dirty="0">
              <a:solidFill>
                <a:srgbClr val="C00000"/>
              </a:solidFill>
              <a:latin typeface="Calibri"/>
              <a:cs typeface="Calibri"/>
            </a:endParaRPr>
          </a:p>
        </p:txBody>
      </p:sp>
      <p:sp>
        <p:nvSpPr>
          <p:cNvPr id="6" name="TextBox 5"/>
          <p:cNvSpPr txBox="1"/>
          <p:nvPr/>
        </p:nvSpPr>
        <p:spPr>
          <a:xfrm>
            <a:off x="457200" y="1142855"/>
            <a:ext cx="8331469" cy="4968262"/>
          </a:xfrm>
          <a:prstGeom prst="rect">
            <a:avLst/>
          </a:prstGeom>
          <a:noFill/>
        </p:spPr>
        <p:txBody>
          <a:bodyPr wrap="square" rtlCol="0">
            <a:noAutofit/>
          </a:bodyPr>
          <a:lstStyle/>
          <a:p>
            <a:pPr fontAlgn="base"/>
            <a:r>
              <a:rPr lang="en-GB" sz="2800" dirty="0" smtClean="0"/>
              <a:t>Remember that just as you might not be able to gauge student reactions because of differences in the way we make mental state inferences (Ames, 2004) online, your student are in the same situation, so you should amplify your delivery [overact].</a:t>
            </a:r>
          </a:p>
          <a:p>
            <a:pPr fontAlgn="base"/>
            <a:endParaRPr lang="en-GB" sz="2800" dirty="0"/>
          </a:p>
          <a:p>
            <a:pPr fontAlgn="base"/>
            <a:r>
              <a:rPr lang="en-GB" sz="2800" b="1" dirty="0" smtClean="0"/>
              <a:t>Thoughts?</a:t>
            </a:r>
          </a:p>
          <a:p>
            <a:pPr marL="457200" indent="-457200" fontAlgn="base">
              <a:buFont typeface="Arial" pitchFamily="34" charset="0"/>
              <a:buChar char="•"/>
            </a:pPr>
            <a:endParaRPr lang="en-GB" sz="2800" dirty="0" smtClean="0"/>
          </a:p>
          <a:p>
            <a:pPr fontAlgn="base"/>
            <a:endParaRPr lang="en-GB" sz="2800" dirty="0"/>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237507" y="4709177"/>
            <a:ext cx="2357275" cy="1785104"/>
          </a:xfrm>
          <a:prstGeom prst="rect">
            <a:avLst/>
          </a:prstGeom>
          <a:noFill/>
        </p:spPr>
        <p:txBody>
          <a:bodyPr wrap="square" rtlCol="0">
            <a:spAutoFit/>
          </a:bodyPr>
          <a:lstStyle/>
          <a:p>
            <a:r>
              <a:rPr lang="en-GB" sz="1100" dirty="0"/>
              <a:t>Ames, D. (2004) Inside the Mind Reader’s Tool Kit: Projection and Stereotyping in Mental State Inference. Journal of Personality and Social Psychology. [online] Available at: http://www.columbia.edu/~da358/publications/ames_toolkit.pdf. Vol. 87, No. 3, 340–353. [Accessed: 8 June, 2020]</a:t>
            </a: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3688" y="3107012"/>
            <a:ext cx="3348842" cy="3520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6677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1143000"/>
          </a:xfrm>
        </p:spPr>
        <p:txBody>
          <a:bodyPr>
            <a:noAutofit/>
          </a:bodyPr>
          <a:lstStyle/>
          <a:p>
            <a:pPr algn="l"/>
            <a:r>
              <a:rPr lang="en-US" sz="2800" b="1" cap="all" dirty="0" smtClean="0">
                <a:solidFill>
                  <a:srgbClr val="C00000"/>
                </a:solidFill>
                <a:cs typeface="Calibri"/>
              </a:rPr>
              <a:t>Objectives </a:t>
            </a:r>
            <a:r>
              <a:rPr lang="en-US" sz="2800" b="1" cap="all" dirty="0">
                <a:solidFill>
                  <a:srgbClr val="C00000"/>
                </a:solidFill>
                <a:cs typeface="Calibri"/>
              </a:rPr>
              <a:t>of this </a:t>
            </a:r>
            <a:r>
              <a:rPr lang="en-US" sz="2800" b="1" cap="all" dirty="0" smtClean="0">
                <a:solidFill>
                  <a:srgbClr val="C00000"/>
                </a:solidFill>
                <a:cs typeface="Calibri"/>
              </a:rPr>
              <a:t>session</a:t>
            </a:r>
            <a:endParaRPr lang="en-US" sz="2800" b="1" cap="all" dirty="0">
              <a:solidFill>
                <a:srgbClr val="C00000"/>
              </a:solidFill>
              <a:latin typeface="Calibri"/>
              <a:cs typeface="Calibri"/>
            </a:endParaRPr>
          </a:p>
        </p:txBody>
      </p:sp>
      <p:sp>
        <p:nvSpPr>
          <p:cNvPr id="6" name="TextBox 5"/>
          <p:cNvSpPr txBox="1"/>
          <p:nvPr/>
        </p:nvSpPr>
        <p:spPr>
          <a:xfrm>
            <a:off x="457199" y="1133344"/>
            <a:ext cx="8153400" cy="1661993"/>
          </a:xfrm>
          <a:prstGeom prst="rect">
            <a:avLst/>
          </a:prstGeom>
          <a:noFill/>
        </p:spPr>
        <p:txBody>
          <a:bodyPr wrap="square" rtlCol="0">
            <a:noAutofit/>
          </a:bodyPr>
          <a:lstStyle/>
          <a:p>
            <a:endParaRPr lang="en-GB" sz="2800" dirty="0" smtClean="0"/>
          </a:p>
          <a:p>
            <a:r>
              <a:rPr lang="en-GB" sz="2800" dirty="0" smtClean="0"/>
              <a:t>This </a:t>
            </a:r>
            <a:r>
              <a:rPr lang="en-GB" sz="2800" dirty="0"/>
              <a:t>session is </a:t>
            </a:r>
            <a:r>
              <a:rPr lang="en-GB" sz="2800" dirty="0" smtClean="0"/>
              <a:t>for staff to discuss the challenges of and tips for delivering webinars. Really, it is up to you to provide the content for the session, but structure and reflective questions have been provided. We will cover:</a:t>
            </a:r>
          </a:p>
          <a:p>
            <a:pPr marL="514350" indent="-514350">
              <a:buFont typeface="+mj-lt"/>
              <a:buAutoNum type="arabicPeriod"/>
            </a:pPr>
            <a:endParaRPr lang="en-GB" sz="2800" dirty="0" smtClean="0"/>
          </a:p>
          <a:p>
            <a:pPr marL="800100" lvl="1" indent="-342900">
              <a:buFont typeface="+mj-lt"/>
              <a:buAutoNum type="arabicPeriod"/>
            </a:pPr>
            <a:r>
              <a:rPr lang="en-GB" sz="2800" dirty="0" smtClean="0"/>
              <a:t>Interaction &amp; student participation;</a:t>
            </a:r>
          </a:p>
          <a:p>
            <a:pPr marL="800100" lvl="1" indent="-342900">
              <a:buFont typeface="+mj-lt"/>
              <a:buAutoNum type="arabicPeriod"/>
            </a:pPr>
            <a:r>
              <a:rPr lang="en-GB" sz="2800" dirty="0" smtClean="0"/>
              <a:t>Managing online break out groups;</a:t>
            </a:r>
          </a:p>
          <a:p>
            <a:pPr marL="800100" lvl="1" indent="-342900">
              <a:buFont typeface="+mj-lt"/>
              <a:buAutoNum type="arabicPeriod"/>
            </a:pPr>
            <a:r>
              <a:rPr lang="en-GB" sz="2800" dirty="0" smtClean="0"/>
              <a:t>Performance as teaching;</a:t>
            </a:r>
            <a:endParaRPr lang="en-GB" sz="2800" dirty="0"/>
          </a:p>
          <a:p>
            <a:pPr marL="800100" lvl="1" indent="-342900">
              <a:buFont typeface="+mj-lt"/>
              <a:buAutoNum type="arabicPeriod"/>
            </a:pPr>
            <a:r>
              <a:rPr lang="en-GB" sz="2800" dirty="0"/>
              <a:t>Physical interaction – </a:t>
            </a:r>
            <a:r>
              <a:rPr lang="en-GB" sz="2800" dirty="0" smtClean="0"/>
              <a:t>modelling </a:t>
            </a:r>
            <a:r>
              <a:rPr lang="en-GB" sz="2800" dirty="0"/>
              <a:t>feedback and </a:t>
            </a:r>
            <a:r>
              <a:rPr lang="en-GB" sz="2800" dirty="0" smtClean="0"/>
              <a:t>  co-creation of artefacts.</a:t>
            </a:r>
            <a:endParaRPr lang="en-GB" sz="2800" dirty="0"/>
          </a:p>
          <a:p>
            <a:endParaRPr lang="en-GB" sz="2800" dirty="0"/>
          </a:p>
          <a:p>
            <a:endParaRPr lang="en-GB" sz="2800" dirty="0"/>
          </a:p>
          <a:p>
            <a:r>
              <a:rPr lang="en-GB" sz="2800" dirty="0" smtClean="0"/>
              <a:t> </a:t>
            </a:r>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72619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18" y="4574859"/>
            <a:ext cx="3727878" cy="2097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681583" y="4476997"/>
            <a:ext cx="3901802" cy="2195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1143000"/>
          </a:xfrm>
        </p:spPr>
        <p:txBody>
          <a:bodyPr>
            <a:noAutofit/>
          </a:bodyPr>
          <a:lstStyle/>
          <a:p>
            <a:pPr algn="l"/>
            <a:r>
              <a:rPr lang="en-US" sz="2800" b="1" cap="all" dirty="0" smtClean="0">
                <a:solidFill>
                  <a:srgbClr val="C00000"/>
                </a:solidFill>
                <a:cs typeface="Calibri"/>
              </a:rPr>
              <a:t>performance</a:t>
            </a:r>
            <a:endParaRPr lang="en-US" sz="2800" b="1" cap="all" dirty="0">
              <a:solidFill>
                <a:srgbClr val="C00000"/>
              </a:solidFill>
              <a:latin typeface="Calibri"/>
              <a:cs typeface="Calibri"/>
            </a:endParaRPr>
          </a:p>
        </p:txBody>
      </p:sp>
      <p:sp>
        <p:nvSpPr>
          <p:cNvPr id="6" name="TextBox 5"/>
          <p:cNvSpPr txBox="1"/>
          <p:nvPr/>
        </p:nvSpPr>
        <p:spPr>
          <a:xfrm>
            <a:off x="577120" y="1555182"/>
            <a:ext cx="8331469" cy="4968262"/>
          </a:xfrm>
          <a:prstGeom prst="rect">
            <a:avLst/>
          </a:prstGeom>
          <a:noFill/>
        </p:spPr>
        <p:txBody>
          <a:bodyPr wrap="square" rtlCol="0">
            <a:noAutofit/>
          </a:bodyPr>
          <a:lstStyle/>
          <a:p>
            <a:pPr fontAlgn="base"/>
            <a:r>
              <a:rPr lang="en-GB" sz="2800" dirty="0" smtClean="0"/>
              <a:t>Just at TV is not radio with pictures, webinars are not just lectures with internet. You are going to have to be an engaging speaker to hold student’s interest in your content delivery.</a:t>
            </a:r>
          </a:p>
          <a:p>
            <a:pPr fontAlgn="base"/>
            <a:endParaRPr lang="en-US" sz="2800" dirty="0" smtClean="0"/>
          </a:p>
          <a:p>
            <a:pPr fontAlgn="base"/>
            <a:r>
              <a:rPr lang="en-GB" sz="2800" b="1" dirty="0" smtClean="0"/>
              <a:t>What are your performance considerations? </a:t>
            </a:r>
          </a:p>
          <a:p>
            <a:pPr fontAlgn="base"/>
            <a:endParaRPr lang="en-GB" sz="2800" b="1" dirty="0"/>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4187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934" y="4191990"/>
            <a:ext cx="2160799" cy="2360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1143000"/>
          </a:xfrm>
        </p:spPr>
        <p:txBody>
          <a:bodyPr>
            <a:noAutofit/>
          </a:bodyPr>
          <a:lstStyle/>
          <a:p>
            <a:pPr algn="l"/>
            <a:r>
              <a:rPr lang="en-US" sz="2800" b="1" cap="all" dirty="0" smtClean="0">
                <a:solidFill>
                  <a:srgbClr val="C00000"/>
                </a:solidFill>
                <a:cs typeface="Calibri"/>
              </a:rPr>
              <a:t>performance</a:t>
            </a:r>
            <a:endParaRPr lang="en-US" sz="2800" b="1" cap="all" dirty="0">
              <a:solidFill>
                <a:srgbClr val="C00000"/>
              </a:solidFill>
              <a:latin typeface="Calibri"/>
              <a:cs typeface="Calibri"/>
            </a:endParaRPr>
          </a:p>
        </p:txBody>
      </p:sp>
      <p:sp>
        <p:nvSpPr>
          <p:cNvPr id="6" name="TextBox 5"/>
          <p:cNvSpPr txBox="1"/>
          <p:nvPr/>
        </p:nvSpPr>
        <p:spPr>
          <a:xfrm>
            <a:off x="414731" y="1285359"/>
            <a:ext cx="8331469" cy="4968262"/>
          </a:xfrm>
          <a:prstGeom prst="rect">
            <a:avLst/>
          </a:prstGeom>
          <a:noFill/>
        </p:spPr>
        <p:txBody>
          <a:bodyPr wrap="square" rtlCol="0">
            <a:noAutofit/>
          </a:bodyPr>
          <a:lstStyle/>
          <a:p>
            <a:pPr fontAlgn="base"/>
            <a:r>
              <a:rPr lang="en-GB" sz="2800" dirty="0" smtClean="0"/>
              <a:t>Think of your performance as a part scaffolding or signposting language. Quality speakers use verbal (and physical, and linguistic) cues to highlight the structure, sense and importance of what they are saying.</a:t>
            </a:r>
          </a:p>
          <a:p>
            <a:pPr fontAlgn="base"/>
            <a:endParaRPr lang="en-GB" sz="2800" dirty="0" smtClean="0"/>
          </a:p>
          <a:p>
            <a:pPr marL="457200" indent="-457200" fontAlgn="base">
              <a:buFont typeface="Arial" pitchFamily="34" charset="0"/>
              <a:buChar char="•"/>
            </a:pPr>
            <a:r>
              <a:rPr lang="en-GB" sz="2800" dirty="0" smtClean="0"/>
              <a:t>Change your voice and register/low down and get louder for important points;</a:t>
            </a:r>
          </a:p>
          <a:p>
            <a:pPr marL="457200" indent="-457200" fontAlgn="base">
              <a:buFont typeface="Arial" pitchFamily="34" charset="0"/>
              <a:buChar char="•"/>
            </a:pPr>
            <a:r>
              <a:rPr lang="en-GB" sz="2800" dirty="0" smtClean="0"/>
              <a:t>Bring your face closer to the camera;</a:t>
            </a:r>
          </a:p>
          <a:p>
            <a:pPr marL="457200" indent="-457200" fontAlgn="base">
              <a:buFont typeface="Arial" pitchFamily="34" charset="0"/>
              <a:buChar char="•"/>
            </a:pPr>
            <a:r>
              <a:rPr lang="en-GB" sz="2800" dirty="0" smtClean="0"/>
              <a:t>Show excitement about your discipline;</a:t>
            </a:r>
          </a:p>
          <a:p>
            <a:pPr marL="457200" indent="-457200" fontAlgn="base">
              <a:buFont typeface="Arial" pitchFamily="34" charset="0"/>
              <a:buChar char="•"/>
            </a:pPr>
            <a:r>
              <a:rPr lang="en-GB" sz="2800" dirty="0" smtClean="0"/>
              <a:t>Use appealing visuals;</a:t>
            </a:r>
          </a:p>
          <a:p>
            <a:pPr fontAlgn="base"/>
            <a:endParaRPr lang="en-GB" sz="2800" dirty="0" smtClean="0"/>
          </a:p>
          <a:p>
            <a:pPr fontAlgn="base"/>
            <a:r>
              <a:rPr lang="en-GB" sz="2800" b="1" dirty="0" smtClean="0"/>
              <a:t>More?</a:t>
            </a:r>
          </a:p>
          <a:p>
            <a:pPr marL="457200" indent="-457200" fontAlgn="base">
              <a:buFont typeface="Arial" pitchFamily="34" charset="0"/>
              <a:buChar char="•"/>
            </a:pPr>
            <a:endParaRPr lang="en-GB" sz="2800" dirty="0" smtClean="0"/>
          </a:p>
          <a:p>
            <a:pPr fontAlgn="base"/>
            <a:endParaRPr lang="en-GB" sz="2800" dirty="0"/>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43430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498295"/>
          </a:xfrm>
        </p:spPr>
        <p:txBody>
          <a:bodyPr>
            <a:noAutofit/>
          </a:bodyPr>
          <a:lstStyle/>
          <a:p>
            <a:pPr algn="l"/>
            <a:r>
              <a:rPr lang="en-US" sz="2800" b="1" cap="all" dirty="0" smtClean="0">
                <a:solidFill>
                  <a:srgbClr val="C00000"/>
                </a:solidFill>
                <a:cs typeface="Calibri"/>
              </a:rPr>
              <a:t>performance</a:t>
            </a:r>
            <a:endParaRPr lang="en-US" sz="2800" b="1" cap="all" dirty="0">
              <a:solidFill>
                <a:srgbClr val="C00000"/>
              </a:solidFill>
              <a:latin typeface="Calibri"/>
              <a:cs typeface="Calibri"/>
            </a:endParaRPr>
          </a:p>
        </p:txBody>
      </p:sp>
      <p:sp>
        <p:nvSpPr>
          <p:cNvPr id="6" name="TextBox 5"/>
          <p:cNvSpPr txBox="1"/>
          <p:nvPr/>
        </p:nvSpPr>
        <p:spPr>
          <a:xfrm>
            <a:off x="273465" y="760576"/>
            <a:ext cx="8592377" cy="4968262"/>
          </a:xfrm>
          <a:prstGeom prst="rect">
            <a:avLst/>
          </a:prstGeom>
          <a:noFill/>
        </p:spPr>
        <p:txBody>
          <a:bodyPr wrap="square" rtlCol="0">
            <a:noAutofit/>
          </a:bodyPr>
          <a:lstStyle/>
          <a:p>
            <a:pPr fontAlgn="base"/>
            <a:r>
              <a:rPr lang="en-GB" sz="2400" dirty="0" smtClean="0"/>
              <a:t>Good teachers do several things (after Ramsden, 2003):</a:t>
            </a:r>
          </a:p>
          <a:p>
            <a:pPr fontAlgn="base"/>
            <a:endParaRPr lang="en-GB" sz="2400" dirty="0" smtClean="0"/>
          </a:p>
          <a:p>
            <a:pPr marL="514350" indent="-514350" fontAlgn="base">
              <a:buAutoNum type="arabicPeriod"/>
            </a:pPr>
            <a:r>
              <a:rPr lang="en-GB" sz="2400" dirty="0" smtClean="0"/>
              <a:t>Deliver value;</a:t>
            </a:r>
          </a:p>
          <a:p>
            <a:pPr marL="971550" lvl="1" indent="-514350" fontAlgn="base">
              <a:buFont typeface="Arial" panose="020B0604020202020204" pitchFamily="34" charset="0"/>
              <a:buChar char="•"/>
            </a:pPr>
            <a:r>
              <a:rPr lang="en-US" sz="2000" dirty="0"/>
              <a:t>A commitment to making it absolutely clear what has to be understood at what level and </a:t>
            </a:r>
            <a:r>
              <a:rPr lang="en-US" sz="2000" dirty="0" smtClean="0"/>
              <a:t>why (less content is more content);</a:t>
            </a:r>
            <a:endParaRPr lang="en-US" sz="2000" dirty="0"/>
          </a:p>
          <a:p>
            <a:pPr marL="514350" indent="-514350" fontAlgn="base">
              <a:buAutoNum type="arabicPeriod"/>
            </a:pPr>
            <a:r>
              <a:rPr lang="en-GB" sz="2400" dirty="0" smtClean="0"/>
              <a:t>Reach people, not talk at them;</a:t>
            </a:r>
          </a:p>
          <a:p>
            <a:pPr marL="971550" lvl="1" indent="-514350" fontAlgn="base">
              <a:buFont typeface="Arial" panose="020B0604020202020204" pitchFamily="34" charset="0"/>
              <a:buChar char="•"/>
            </a:pPr>
            <a:r>
              <a:rPr lang="en-US" sz="2000" dirty="0" smtClean="0"/>
              <a:t>Explain plainly and provide relevant applications and examples;</a:t>
            </a:r>
          </a:p>
          <a:p>
            <a:pPr marL="971550" lvl="1" indent="-514350" fontAlgn="base">
              <a:buFont typeface="Arial" panose="020B0604020202020204" pitchFamily="34" charset="0"/>
              <a:buChar char="•"/>
            </a:pPr>
            <a:r>
              <a:rPr lang="en-US" sz="2000" dirty="0" smtClean="0"/>
              <a:t>Respect people and promote autonomy;</a:t>
            </a:r>
            <a:endParaRPr lang="en-GB" sz="2000" dirty="0" smtClean="0"/>
          </a:p>
          <a:p>
            <a:pPr marL="514350" indent="-514350" fontAlgn="base">
              <a:buAutoNum type="arabicPeriod"/>
            </a:pPr>
            <a:r>
              <a:rPr lang="en-GB" sz="2400" dirty="0" smtClean="0"/>
              <a:t>Interact and respond;</a:t>
            </a:r>
          </a:p>
          <a:p>
            <a:pPr marL="971550" lvl="1" indent="-514350" fontAlgn="base">
              <a:buFont typeface="Arial" panose="020B0604020202020204" pitchFamily="34" charset="0"/>
              <a:buChar char="•"/>
            </a:pPr>
            <a:r>
              <a:rPr lang="en-US" sz="2000" dirty="0" smtClean="0"/>
              <a:t>Flexibility to answer questions and chase learning;</a:t>
            </a:r>
          </a:p>
          <a:p>
            <a:pPr marL="971550" lvl="1" indent="-514350" fontAlgn="base">
              <a:buFont typeface="Arial" panose="020B0604020202020204" pitchFamily="34" charset="0"/>
              <a:buChar char="•"/>
            </a:pPr>
            <a:r>
              <a:rPr lang="en-US" sz="2000" dirty="0" smtClean="0"/>
              <a:t>Appropriate to the level of your students;</a:t>
            </a:r>
          </a:p>
          <a:p>
            <a:pPr marL="971550" lvl="1" indent="-514350" fontAlgn="base">
              <a:buFont typeface="Arial" panose="020B0604020202020204" pitchFamily="34" charset="0"/>
              <a:buChar char="•"/>
            </a:pPr>
            <a:r>
              <a:rPr lang="en-US" sz="2000" dirty="0"/>
              <a:t>Using teaching methods and academic tasks that require students to learn actively, responsibly and </a:t>
            </a:r>
            <a:r>
              <a:rPr lang="en-US" sz="2000" dirty="0" smtClean="0"/>
              <a:t>co-operatively;</a:t>
            </a:r>
            <a:endParaRPr lang="en-US" sz="2000" dirty="0"/>
          </a:p>
          <a:p>
            <a:pPr marL="514350" indent="-514350" fontAlgn="base">
              <a:buAutoNum type="arabicPeriod"/>
            </a:pPr>
            <a:r>
              <a:rPr lang="en-GB" sz="2400" dirty="0" smtClean="0"/>
              <a:t>Have a personality.</a:t>
            </a:r>
          </a:p>
          <a:p>
            <a:pPr marL="971550" lvl="1" indent="-514350" fontAlgn="base">
              <a:buFont typeface="Arial" panose="020B0604020202020204" pitchFamily="34" charset="0"/>
              <a:buChar char="•"/>
            </a:pPr>
            <a:r>
              <a:rPr lang="en-US" sz="2000" dirty="0" smtClean="0"/>
              <a:t>Be stimulating </a:t>
            </a:r>
            <a:r>
              <a:rPr lang="en-US" sz="2000" dirty="0"/>
              <a:t>and </a:t>
            </a:r>
            <a:r>
              <a:rPr lang="en-US" sz="2000" dirty="0" smtClean="0"/>
              <a:t>interesting, just like your subject; </a:t>
            </a:r>
          </a:p>
          <a:p>
            <a:pPr marL="971550" lvl="1" indent="-514350" fontAlgn="base">
              <a:buFont typeface="Arial" panose="020B0604020202020204" pitchFamily="34" charset="0"/>
              <a:buChar char="•"/>
            </a:pPr>
            <a:r>
              <a:rPr lang="en-US" sz="2000" dirty="0" smtClean="0"/>
              <a:t>Instill a love </a:t>
            </a:r>
            <a:r>
              <a:rPr lang="en-US" sz="2000" dirty="0"/>
              <a:t>of your </a:t>
            </a:r>
            <a:r>
              <a:rPr lang="en-US" sz="2000" dirty="0" smtClean="0"/>
              <a:t>discipline;</a:t>
            </a:r>
          </a:p>
          <a:p>
            <a:pPr marL="971550" lvl="1" indent="-514350" fontAlgn="base">
              <a:buFont typeface="Arial" panose="020B0604020202020204" pitchFamily="34" charset="0"/>
              <a:buChar char="•"/>
            </a:pPr>
            <a:r>
              <a:rPr lang="en-US" sz="2000" dirty="0" smtClean="0"/>
              <a:t>Talk about your own learning of what you are teaching.</a:t>
            </a:r>
            <a:endParaRPr lang="en-US" sz="2000" dirty="0"/>
          </a:p>
          <a:p>
            <a:pPr marL="514350" indent="-514350" fontAlgn="base">
              <a:buAutoNum type="arabicPeriod"/>
            </a:pPr>
            <a:endParaRPr lang="en-GB" sz="2800" dirty="0"/>
          </a:p>
          <a:p>
            <a:pPr fontAlgn="base"/>
            <a:endParaRPr lang="en-GB" sz="2800" dirty="0" smtClean="0"/>
          </a:p>
          <a:p>
            <a:pPr marL="514350" indent="-514350" fontAlgn="base">
              <a:buAutoNum type="arabicPeriod"/>
            </a:pPr>
            <a:endParaRPr lang="en-GB" sz="2800" dirty="0"/>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7494662" y="5204389"/>
            <a:ext cx="1239140" cy="1277273"/>
          </a:xfrm>
          <a:prstGeom prst="rect">
            <a:avLst/>
          </a:prstGeom>
          <a:noFill/>
          <a:ln>
            <a:noFill/>
          </a:ln>
        </p:spPr>
        <p:txBody>
          <a:bodyPr wrap="square" rtlCol="0">
            <a:spAutoFit/>
          </a:bodyPr>
          <a:lstStyle/>
          <a:p>
            <a:r>
              <a:rPr lang="en-US" sz="1100" dirty="0"/>
              <a:t>Ramsden, P. (2003). Learning to teach in higher education (2nd ed.). London &amp; New York: Routledge Falmer.</a:t>
            </a:r>
            <a:endParaRPr lang="en-GB" sz="1100" dirty="0"/>
          </a:p>
        </p:txBody>
      </p:sp>
    </p:spTree>
    <p:extLst>
      <p:ext uri="{BB962C8B-B14F-4D97-AF65-F5344CB8AC3E}">
        <p14:creationId xmlns:p14="http://schemas.microsoft.com/office/powerpoint/2010/main" val="9460983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1143000"/>
          </a:xfrm>
        </p:spPr>
        <p:txBody>
          <a:bodyPr>
            <a:noAutofit/>
          </a:bodyPr>
          <a:lstStyle/>
          <a:p>
            <a:pPr algn="l"/>
            <a:r>
              <a:rPr lang="en-US" sz="2800" b="1" cap="all" dirty="0" smtClean="0">
                <a:solidFill>
                  <a:srgbClr val="C00000"/>
                </a:solidFill>
                <a:cs typeface="Calibri"/>
              </a:rPr>
              <a:t>Strategies for increasing engagement in learning online</a:t>
            </a:r>
            <a:endParaRPr lang="en-US" sz="2800" b="1" cap="all" dirty="0">
              <a:solidFill>
                <a:srgbClr val="C00000"/>
              </a:solidFill>
              <a:latin typeface="Calibri"/>
              <a:cs typeface="Calibri"/>
            </a:endParaRPr>
          </a:p>
        </p:txBody>
      </p:sp>
      <p:sp>
        <p:nvSpPr>
          <p:cNvPr id="6" name="TextBox 5"/>
          <p:cNvSpPr txBox="1"/>
          <p:nvPr/>
        </p:nvSpPr>
        <p:spPr>
          <a:xfrm>
            <a:off x="457199" y="1405281"/>
            <a:ext cx="8331469" cy="843244"/>
          </a:xfrm>
          <a:prstGeom prst="rect">
            <a:avLst/>
          </a:prstGeom>
          <a:noFill/>
        </p:spPr>
        <p:txBody>
          <a:bodyPr wrap="square" rtlCol="0">
            <a:noAutofit/>
          </a:bodyPr>
          <a:lstStyle/>
          <a:p>
            <a:r>
              <a:rPr lang="en-GB" sz="2800" b="1" dirty="0"/>
              <a:t>Keep in mind instructor presence and </a:t>
            </a:r>
            <a:r>
              <a:rPr lang="en-GB" sz="2800" b="1" dirty="0" smtClean="0"/>
              <a:t>humanness</a:t>
            </a:r>
          </a:p>
          <a:p>
            <a:pPr marL="457200" indent="-457200">
              <a:buFont typeface="Arial" pitchFamily="34" charset="0"/>
              <a:buChar char="•"/>
            </a:pPr>
            <a:endParaRPr lang="en-GB" sz="2800" dirty="0"/>
          </a:p>
          <a:p>
            <a:pPr lvl="0" defTabSz="914400" eaLnBrk="0" fontAlgn="base" hangingPunct="0">
              <a:spcBef>
                <a:spcPct val="20000"/>
              </a:spcBef>
              <a:spcAft>
                <a:spcPct val="0"/>
              </a:spcAft>
            </a:pPr>
            <a:endParaRPr lang="en-US" sz="2800" kern="0" dirty="0">
              <a:solidFill>
                <a:srgbClr val="000000"/>
              </a:solidFill>
              <a:latin typeface="+mj-lt"/>
              <a:ea typeface="ＭＳ Ｐゴシック"/>
            </a:endParaRPr>
          </a:p>
          <a:p>
            <a:endParaRPr lang="en-US" dirty="0" smtClean="0"/>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644577" y="1983084"/>
            <a:ext cx="3312826" cy="3385542"/>
          </a:xfrm>
          <a:prstGeom prst="rect">
            <a:avLst/>
          </a:prstGeom>
          <a:noFill/>
        </p:spPr>
        <p:txBody>
          <a:bodyPr wrap="square" rtlCol="0">
            <a:spAutoFit/>
          </a:bodyPr>
          <a:lstStyle/>
          <a:p>
            <a:r>
              <a:rPr lang="en-GB" sz="2800" b="1" dirty="0" smtClean="0"/>
              <a:t>Being Present</a:t>
            </a:r>
          </a:p>
          <a:p>
            <a:pPr marL="457200" indent="-457200">
              <a:buFont typeface="Arial" pitchFamily="34" charset="0"/>
              <a:buChar char="•"/>
            </a:pPr>
            <a:r>
              <a:rPr lang="en-GB" sz="2800" dirty="0" smtClean="0"/>
              <a:t>Interact and respond;</a:t>
            </a:r>
          </a:p>
          <a:p>
            <a:pPr marL="457200" indent="-457200">
              <a:buFont typeface="Arial" pitchFamily="34" charset="0"/>
              <a:buChar char="•"/>
            </a:pPr>
            <a:r>
              <a:rPr lang="en-GB" sz="2800" dirty="0" smtClean="0"/>
              <a:t>Feedback and feedforward;</a:t>
            </a:r>
          </a:p>
          <a:p>
            <a:pPr marL="457200" indent="-457200">
              <a:buFont typeface="Arial" pitchFamily="34" charset="0"/>
              <a:buChar char="•"/>
            </a:pPr>
            <a:r>
              <a:rPr lang="en-GB" sz="2800" dirty="0" smtClean="0"/>
              <a:t>Revise for support as necessary.</a:t>
            </a:r>
          </a:p>
          <a:p>
            <a:endParaRPr lang="en-GB" dirty="0"/>
          </a:p>
        </p:txBody>
      </p:sp>
      <p:sp>
        <p:nvSpPr>
          <p:cNvPr id="8" name="TextBox 7"/>
          <p:cNvSpPr txBox="1"/>
          <p:nvPr/>
        </p:nvSpPr>
        <p:spPr>
          <a:xfrm>
            <a:off x="4814341" y="1983084"/>
            <a:ext cx="3492150" cy="4832092"/>
          </a:xfrm>
          <a:prstGeom prst="rect">
            <a:avLst/>
          </a:prstGeom>
          <a:noFill/>
        </p:spPr>
        <p:txBody>
          <a:bodyPr wrap="square" rtlCol="0">
            <a:spAutoFit/>
          </a:bodyPr>
          <a:lstStyle/>
          <a:p>
            <a:r>
              <a:rPr lang="en-GB" sz="2800" b="1" dirty="0" smtClean="0"/>
              <a:t>Being Human</a:t>
            </a:r>
          </a:p>
          <a:p>
            <a:pPr marL="457200" indent="-457200">
              <a:buFont typeface="Arial" pitchFamily="34" charset="0"/>
              <a:buChar char="•"/>
            </a:pPr>
            <a:r>
              <a:rPr lang="en-GB" sz="2800" dirty="0" smtClean="0"/>
              <a:t>Say hi before getting down to business;</a:t>
            </a:r>
          </a:p>
          <a:p>
            <a:pPr marL="457200" indent="-457200">
              <a:buFont typeface="Arial" pitchFamily="34" charset="0"/>
              <a:buChar char="•"/>
            </a:pPr>
            <a:r>
              <a:rPr lang="en-GB" sz="2800" dirty="0" smtClean="0"/>
              <a:t>Have a personality/share yourself;</a:t>
            </a:r>
          </a:p>
          <a:p>
            <a:pPr marL="457200" indent="-457200">
              <a:buFont typeface="Arial" pitchFamily="34" charset="0"/>
              <a:buChar char="•"/>
            </a:pPr>
            <a:r>
              <a:rPr lang="en-GB" sz="2800" dirty="0" smtClean="0"/>
              <a:t>Be understanding;</a:t>
            </a:r>
          </a:p>
          <a:p>
            <a:pPr marL="457200" indent="-457200">
              <a:buFont typeface="Arial" pitchFamily="34" charset="0"/>
              <a:buChar char="•"/>
            </a:pPr>
            <a:r>
              <a:rPr lang="en-GB" sz="2800" dirty="0" smtClean="0"/>
              <a:t>Allow students to discuss what is important to </a:t>
            </a:r>
            <a:r>
              <a:rPr lang="en-GB" sz="2800" i="1" dirty="0" smtClean="0"/>
              <a:t>them.</a:t>
            </a:r>
            <a:endParaRPr lang="en-GB" dirty="0"/>
          </a:p>
        </p:txBody>
      </p:sp>
    </p:spTree>
    <p:extLst>
      <p:ext uri="{BB962C8B-B14F-4D97-AF65-F5344CB8AC3E}">
        <p14:creationId xmlns:p14="http://schemas.microsoft.com/office/powerpoint/2010/main" val="12249070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784" y="-219455"/>
            <a:ext cx="5157216" cy="7077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744706"/>
            <a:ext cx="4536374" cy="1143000"/>
          </a:xfrm>
        </p:spPr>
        <p:txBody>
          <a:bodyPr>
            <a:normAutofit fontScale="90000"/>
          </a:bodyPr>
          <a:lstStyle/>
          <a:p>
            <a:r>
              <a:rPr lang="en-US" b="1" cap="all" dirty="0" smtClean="0">
                <a:solidFill>
                  <a:srgbClr val="C00000"/>
                </a:solidFill>
                <a:cs typeface="Calibri"/>
              </a:rPr>
              <a:t>Physical</a:t>
            </a:r>
            <a:br>
              <a:rPr lang="en-US" b="1" cap="all" dirty="0" smtClean="0">
                <a:solidFill>
                  <a:srgbClr val="C00000"/>
                </a:solidFill>
                <a:cs typeface="Calibri"/>
              </a:rPr>
            </a:br>
            <a:r>
              <a:rPr lang="en-US" b="1" cap="all" dirty="0" smtClean="0">
                <a:solidFill>
                  <a:srgbClr val="C00000"/>
                </a:solidFill>
                <a:cs typeface="Calibri"/>
              </a:rPr>
              <a:t>interaction </a:t>
            </a:r>
            <a:endParaRPr lang="en-US" b="1" cap="all" dirty="0">
              <a:solidFill>
                <a:srgbClr val="C00000"/>
              </a:solidFill>
              <a:cs typeface="Calibri"/>
            </a:endParaRPr>
          </a:p>
        </p:txBody>
      </p:sp>
      <p:sp>
        <p:nvSpPr>
          <p:cNvPr id="6" name="Rectangle 5"/>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6490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1143000"/>
          </a:xfrm>
        </p:spPr>
        <p:txBody>
          <a:bodyPr>
            <a:noAutofit/>
          </a:bodyPr>
          <a:lstStyle/>
          <a:p>
            <a:pPr algn="l"/>
            <a:r>
              <a:rPr lang="en-US" sz="2800" b="1" cap="all" dirty="0" smtClean="0">
                <a:solidFill>
                  <a:srgbClr val="C00000"/>
                </a:solidFill>
                <a:cs typeface="Calibri"/>
              </a:rPr>
              <a:t>Physical interaction</a:t>
            </a:r>
            <a:endParaRPr lang="en-US" sz="2800" b="1" cap="all" dirty="0">
              <a:solidFill>
                <a:srgbClr val="C00000"/>
              </a:solidFill>
              <a:latin typeface="Calibri"/>
              <a:cs typeface="Calibri"/>
            </a:endParaRPr>
          </a:p>
        </p:txBody>
      </p:sp>
      <p:sp>
        <p:nvSpPr>
          <p:cNvPr id="6" name="TextBox 5"/>
          <p:cNvSpPr txBox="1"/>
          <p:nvPr/>
        </p:nvSpPr>
        <p:spPr>
          <a:xfrm>
            <a:off x="457199" y="1405281"/>
            <a:ext cx="8331469" cy="4968262"/>
          </a:xfrm>
          <a:prstGeom prst="rect">
            <a:avLst/>
          </a:prstGeom>
          <a:noFill/>
        </p:spPr>
        <p:txBody>
          <a:bodyPr wrap="square" rtlCol="0">
            <a:noAutofit/>
          </a:bodyPr>
          <a:lstStyle/>
          <a:p>
            <a:r>
              <a:rPr lang="en-GB" sz="2800" dirty="0" smtClean="0"/>
              <a:t>This is not an oxymoron. Instructors who are doing things physically through changing and commenting on a shared visual report much higher levels of engagement. This is modelling as well as feedback, and so should use examples, case studies, student work, and group (whole-class) work as templates.</a:t>
            </a:r>
          </a:p>
          <a:p>
            <a:pPr marL="457200" indent="-457200">
              <a:buFont typeface="Arial" pitchFamily="34" charset="0"/>
              <a:buChar char="•"/>
            </a:pPr>
            <a:endParaRPr lang="en-GB" sz="2800" dirty="0"/>
          </a:p>
          <a:p>
            <a:r>
              <a:rPr lang="en-GB" sz="2800" b="1" dirty="0" smtClean="0"/>
              <a:t>How are you doing this?</a:t>
            </a:r>
          </a:p>
          <a:p>
            <a:endParaRPr lang="en-GB" sz="2800" b="1" dirty="0"/>
          </a:p>
          <a:p>
            <a:r>
              <a:rPr lang="en-GB" sz="2800" b="1" dirty="0" smtClean="0"/>
              <a:t>Are you using student feedback?</a:t>
            </a:r>
          </a:p>
          <a:p>
            <a:endParaRPr lang="en-GB" sz="2800" b="1" dirty="0"/>
          </a:p>
          <a:p>
            <a:r>
              <a:rPr lang="en-GB" sz="2800" b="1" dirty="0" smtClean="0"/>
              <a:t>What has the result been?</a:t>
            </a:r>
            <a:endParaRPr lang="en-GB" sz="2800" b="1" dirty="0"/>
          </a:p>
          <a:p>
            <a:endParaRPr lang="en-US" dirty="0" smtClean="0"/>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47402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75"/>
            <a:ext cx="7975330" cy="996503"/>
          </a:xfrm>
        </p:spPr>
        <p:txBody>
          <a:bodyPr>
            <a:noAutofit/>
          </a:bodyPr>
          <a:lstStyle/>
          <a:p>
            <a:pPr algn="l"/>
            <a:r>
              <a:rPr lang="en-US" sz="2800" b="1" cap="all" dirty="0" smtClean="0">
                <a:solidFill>
                  <a:srgbClr val="C00000"/>
                </a:solidFill>
                <a:cs typeface="Calibri"/>
              </a:rPr>
              <a:t>Physical interaction</a:t>
            </a:r>
            <a:endParaRPr lang="en-US" sz="2800" b="1" cap="all" dirty="0">
              <a:solidFill>
                <a:srgbClr val="C00000"/>
              </a:solidFill>
              <a:latin typeface="Calibri"/>
              <a:cs typeface="Calibri"/>
            </a:endParaRPr>
          </a:p>
        </p:txBody>
      </p:sp>
      <p:sp>
        <p:nvSpPr>
          <p:cNvPr id="6" name="TextBox 5"/>
          <p:cNvSpPr txBox="1"/>
          <p:nvPr/>
        </p:nvSpPr>
        <p:spPr>
          <a:xfrm>
            <a:off x="118753" y="1504795"/>
            <a:ext cx="2414327" cy="3012340"/>
          </a:xfrm>
          <a:prstGeom prst="rect">
            <a:avLst/>
          </a:prstGeom>
          <a:noFill/>
        </p:spPr>
        <p:txBody>
          <a:bodyPr wrap="square" rtlCol="0">
            <a:noAutofit/>
          </a:bodyPr>
          <a:lstStyle/>
          <a:p>
            <a:r>
              <a:rPr lang="en-US" sz="2800" dirty="0" smtClean="0"/>
              <a:t>Word clouds</a:t>
            </a:r>
          </a:p>
          <a:p>
            <a:endParaRPr lang="en-US" sz="2800" dirty="0" smtClean="0"/>
          </a:p>
          <a:p>
            <a:endParaRPr lang="en-US" sz="2800" dirty="0"/>
          </a:p>
          <a:p>
            <a:endParaRPr lang="en-US" sz="2800" dirty="0" smtClean="0"/>
          </a:p>
          <a:p>
            <a:endParaRPr lang="en-US" sz="2800" dirty="0" smtClean="0"/>
          </a:p>
          <a:p>
            <a:r>
              <a:rPr lang="en-US" sz="2800" dirty="0" smtClean="0"/>
              <a:t>Modeling marking student work</a:t>
            </a:r>
          </a:p>
          <a:p>
            <a:endParaRPr lang="en-US" sz="2800" dirty="0"/>
          </a:p>
          <a:p>
            <a:endParaRPr lang="en-US" sz="2800" dirty="0" smtClean="0"/>
          </a:p>
          <a:p>
            <a:endParaRPr lang="en-US" sz="2800" dirty="0"/>
          </a:p>
          <a:p>
            <a:endParaRPr lang="en-US" sz="2800" dirty="0" smtClean="0"/>
          </a:p>
          <a:p>
            <a:endParaRPr lang="en-US" sz="2800" dirty="0" smtClean="0"/>
          </a:p>
          <a:p>
            <a:r>
              <a:rPr lang="en-US" sz="2800" dirty="0" smtClean="0"/>
              <a:t>LSE</a:t>
            </a:r>
          </a:p>
          <a:p>
            <a:endParaRPr lang="en-US" sz="2800" dirty="0" smtClean="0"/>
          </a:p>
          <a:p>
            <a:endParaRPr lang="en-US" dirty="0" smtClean="0"/>
          </a:p>
        </p:txBody>
      </p:sp>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6811" y="963898"/>
            <a:ext cx="3063834" cy="205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2659" y="963898"/>
            <a:ext cx="3063832" cy="2047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50000" contrast="-37000"/>
                    </a14:imgEffect>
                  </a14:imgLayer>
                </a14:imgProps>
              </a:ext>
              <a:ext uri="{28A0092B-C50C-407E-A947-70E740481C1C}">
                <a14:useLocalDpi xmlns:a14="http://schemas.microsoft.com/office/drawing/2010/main" val="0"/>
              </a:ext>
            </a:extLst>
          </a:blip>
          <a:srcRect/>
          <a:stretch>
            <a:fillRect/>
          </a:stretch>
        </p:blipFill>
        <p:spPr bwMode="auto">
          <a:xfrm>
            <a:off x="2408758" y="3219057"/>
            <a:ext cx="2959939" cy="191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8697" y="3219057"/>
            <a:ext cx="3063832" cy="190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8">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pic>
        <p:nvPicPr>
          <p:cNvPr id="1332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5214" y="5127881"/>
            <a:ext cx="3254889" cy="1759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91271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1143000"/>
          </a:xfrm>
        </p:spPr>
        <p:txBody>
          <a:bodyPr>
            <a:noAutofit/>
          </a:bodyPr>
          <a:lstStyle/>
          <a:p>
            <a:pPr algn="l"/>
            <a:r>
              <a:rPr lang="en-US" sz="2800" b="1" cap="all" dirty="0" smtClean="0">
                <a:solidFill>
                  <a:srgbClr val="C00000"/>
                </a:solidFill>
                <a:cs typeface="Calibri"/>
              </a:rPr>
              <a:t>Physical interaction</a:t>
            </a:r>
            <a:endParaRPr lang="en-US" sz="2800" b="1" cap="all" dirty="0">
              <a:solidFill>
                <a:srgbClr val="C00000"/>
              </a:solidFill>
              <a:latin typeface="Calibri"/>
              <a:cs typeface="Calibri"/>
            </a:endParaRPr>
          </a:p>
        </p:txBody>
      </p:sp>
      <p:sp>
        <p:nvSpPr>
          <p:cNvPr id="6" name="TextBox 5"/>
          <p:cNvSpPr txBox="1"/>
          <p:nvPr/>
        </p:nvSpPr>
        <p:spPr>
          <a:xfrm>
            <a:off x="457199" y="1405281"/>
            <a:ext cx="8331469" cy="4968262"/>
          </a:xfrm>
          <a:prstGeom prst="rect">
            <a:avLst/>
          </a:prstGeom>
          <a:noFill/>
        </p:spPr>
        <p:txBody>
          <a:bodyPr wrap="square" rtlCol="0">
            <a:noAutofit/>
          </a:bodyPr>
          <a:lstStyle/>
          <a:p>
            <a:r>
              <a:rPr lang="en-US" sz="2800" dirty="0" smtClean="0"/>
              <a:t>While I am sure there is no shortage of ways we can think of for students to interact through sharing text, like forums and comments, what are some other ways they can physically participate in learning while online?</a:t>
            </a:r>
          </a:p>
          <a:p>
            <a:endParaRPr lang="en-US" dirty="0" smtClean="0"/>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71456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1143000"/>
          </a:xfrm>
        </p:spPr>
        <p:txBody>
          <a:bodyPr>
            <a:noAutofit/>
          </a:bodyPr>
          <a:lstStyle/>
          <a:p>
            <a:pPr algn="l"/>
            <a:r>
              <a:rPr lang="en-US" sz="2800" b="1" cap="all" dirty="0" smtClean="0">
                <a:solidFill>
                  <a:srgbClr val="C00000"/>
                </a:solidFill>
                <a:cs typeface="Calibri"/>
              </a:rPr>
              <a:t>Physical interaction</a:t>
            </a:r>
            <a:endParaRPr lang="en-US" sz="2800" b="1" cap="all" dirty="0">
              <a:solidFill>
                <a:srgbClr val="C00000"/>
              </a:solidFill>
              <a:latin typeface="Calibri"/>
              <a:cs typeface="Calibri"/>
            </a:endParaRPr>
          </a:p>
        </p:txBody>
      </p:sp>
      <p:sp>
        <p:nvSpPr>
          <p:cNvPr id="6" name="TextBox 5"/>
          <p:cNvSpPr txBox="1"/>
          <p:nvPr/>
        </p:nvSpPr>
        <p:spPr>
          <a:xfrm>
            <a:off x="457199" y="1405281"/>
            <a:ext cx="8331469" cy="4968262"/>
          </a:xfrm>
          <a:prstGeom prst="rect">
            <a:avLst/>
          </a:prstGeom>
          <a:noFill/>
        </p:spPr>
        <p:txBody>
          <a:bodyPr wrap="square" rtlCol="0">
            <a:noAutofit/>
          </a:bodyPr>
          <a:lstStyle/>
          <a:p>
            <a:r>
              <a:rPr lang="en-US" sz="2800" dirty="0" smtClean="0"/>
              <a:t>Whiteboards</a:t>
            </a:r>
          </a:p>
          <a:p>
            <a:endParaRPr lang="en-US" sz="2800" dirty="0" smtClean="0"/>
          </a:p>
          <a:p>
            <a:endParaRPr lang="en-US" sz="2800" dirty="0"/>
          </a:p>
          <a:p>
            <a:endParaRPr lang="en-US" sz="2800" dirty="0" smtClean="0"/>
          </a:p>
          <a:p>
            <a:r>
              <a:rPr lang="en-US" sz="2800" dirty="0" smtClean="0"/>
              <a:t>Mind maps</a:t>
            </a:r>
          </a:p>
          <a:p>
            <a:endParaRPr lang="en-US" sz="2800" dirty="0" smtClean="0"/>
          </a:p>
          <a:p>
            <a:endParaRPr lang="en-US" sz="2800" dirty="0"/>
          </a:p>
          <a:p>
            <a:endParaRPr lang="en-US" sz="2800" dirty="0" smtClean="0"/>
          </a:p>
          <a:p>
            <a:r>
              <a:rPr lang="en-US" sz="2800" dirty="0" smtClean="0"/>
              <a:t>Image Collages</a:t>
            </a:r>
          </a:p>
          <a:p>
            <a:endParaRPr lang="en-US" sz="2800" dirty="0"/>
          </a:p>
          <a:p>
            <a:endParaRPr lang="en-US" sz="2800" dirty="0" smtClean="0"/>
          </a:p>
          <a:p>
            <a:r>
              <a:rPr lang="en-US" sz="2800" b="1" dirty="0" smtClean="0"/>
              <a:t>More?</a:t>
            </a:r>
          </a:p>
          <a:p>
            <a:endParaRPr lang="en-US" sz="2800" dirty="0"/>
          </a:p>
          <a:p>
            <a:endParaRPr lang="en-US" sz="2800" dirty="0" smtClean="0"/>
          </a:p>
          <a:p>
            <a:endParaRPr lang="en-US" dirty="0" smtClean="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782" y="1"/>
            <a:ext cx="3408217" cy="22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782" y="2260452"/>
            <a:ext cx="3408218" cy="2323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5782" y="4583876"/>
            <a:ext cx="3408218" cy="2272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53806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1612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096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397287"/>
          </a:xfrm>
        </p:spPr>
        <p:txBody>
          <a:bodyPr>
            <a:noAutofit/>
          </a:bodyPr>
          <a:lstStyle/>
          <a:p>
            <a:pPr algn="l"/>
            <a:r>
              <a:rPr lang="en-US" sz="2800" b="1" cap="all" dirty="0" smtClean="0">
                <a:solidFill>
                  <a:srgbClr val="C00000"/>
                </a:solidFill>
                <a:cs typeface="Calibri"/>
              </a:rPr>
              <a:t>Welcome</a:t>
            </a:r>
            <a:endParaRPr lang="en-US" sz="2800" b="1" cap="all" dirty="0">
              <a:solidFill>
                <a:srgbClr val="C00000"/>
              </a:solidFill>
              <a:latin typeface="Calibri"/>
              <a:cs typeface="Calibri"/>
            </a:endParaRPr>
          </a:p>
        </p:txBody>
      </p:sp>
      <p:sp>
        <p:nvSpPr>
          <p:cNvPr id="6" name="TextBox 5"/>
          <p:cNvSpPr txBox="1"/>
          <p:nvPr/>
        </p:nvSpPr>
        <p:spPr>
          <a:xfrm>
            <a:off x="457200" y="1193864"/>
            <a:ext cx="8331469" cy="2215198"/>
          </a:xfrm>
          <a:prstGeom prst="rect">
            <a:avLst/>
          </a:prstGeom>
          <a:noFill/>
        </p:spPr>
        <p:txBody>
          <a:bodyPr wrap="square" rtlCol="0">
            <a:noAutofit/>
          </a:bodyPr>
          <a:lstStyle/>
          <a:p>
            <a:pPr lvl="0"/>
            <a:r>
              <a:rPr lang="en-GB" sz="2800" dirty="0" smtClean="0"/>
              <a:t>Please address:</a:t>
            </a:r>
          </a:p>
          <a:p>
            <a:pPr lvl="0"/>
            <a:endParaRPr lang="en-GB" sz="2800" dirty="0" smtClean="0"/>
          </a:p>
          <a:p>
            <a:pPr marL="514350" lvl="0" indent="-514350">
              <a:buFont typeface="+mj-lt"/>
              <a:buAutoNum type="arabicPeriod"/>
            </a:pPr>
            <a:r>
              <a:rPr lang="en-GB" sz="2800" b="1" dirty="0" smtClean="0"/>
              <a:t>What challenges have you encountered in delivering webinars?</a:t>
            </a:r>
          </a:p>
          <a:p>
            <a:pPr marL="514350" lvl="0" indent="-514350">
              <a:buFont typeface="+mj-lt"/>
              <a:buAutoNum type="arabicPeriod"/>
            </a:pPr>
            <a:r>
              <a:rPr lang="en-GB" sz="2800" b="1" dirty="0" smtClean="0"/>
              <a:t>How did you address your challenges?</a:t>
            </a:r>
          </a:p>
          <a:p>
            <a:pPr marL="514350" lvl="0" indent="-514350">
              <a:buFont typeface="+mj-lt"/>
              <a:buAutoNum type="arabicPeriod"/>
            </a:pPr>
            <a:r>
              <a:rPr lang="en-US" sz="2800" b="1" dirty="0" smtClean="0"/>
              <a:t>What would you like to improve?</a:t>
            </a:r>
            <a:endParaRPr lang="en-GB" sz="2800" b="1" dirty="0" smtClean="0"/>
          </a:p>
          <a:p>
            <a:pPr lvl="0"/>
            <a:endParaRPr lang="en-US" sz="2800" dirty="0" smtClean="0"/>
          </a:p>
          <a:p>
            <a:pPr lvl="0"/>
            <a:endParaRPr lang="en-GB" sz="2800" dirty="0" smtClean="0"/>
          </a:p>
          <a:p>
            <a:pPr lvl="0"/>
            <a:r>
              <a:rPr lang="en-GB" sz="2800" dirty="0" smtClean="0"/>
              <a:t>If we spend the hour talking about your ideas, that is an hour well spent; the ppt is available at:  </a:t>
            </a:r>
            <a:endParaRPr lang="en-GB" sz="2800" dirty="0">
              <a:hlinkClick r:id="rId4"/>
            </a:endParaRPr>
          </a:p>
          <a:p>
            <a:pPr lvl="0"/>
            <a:r>
              <a:rPr lang="en-US" sz="2400" dirty="0" smtClean="0">
                <a:hlinkClick r:id="rId4"/>
              </a:rPr>
              <a:t>https</a:t>
            </a:r>
            <a:r>
              <a:rPr lang="en-US" sz="2400" dirty="0">
                <a:hlinkClick r:id="rId4"/>
              </a:rPr>
              <a:t>://</a:t>
            </a:r>
            <a:r>
              <a:rPr lang="en-US" sz="2400" dirty="0" smtClean="0">
                <a:hlinkClick r:id="rId4"/>
              </a:rPr>
              <a:t>ice.xjtlu.edu.cn/course/view.php?id=1605&amp;section=12</a:t>
            </a:r>
            <a:r>
              <a:rPr lang="en-US" sz="2400" dirty="0"/>
              <a:t>.</a:t>
            </a:r>
            <a:endParaRPr lang="en-GB" sz="2400" dirty="0" smtClean="0"/>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6395" y="0"/>
            <a:ext cx="3847605" cy="1923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87907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05281"/>
            <a:ext cx="8229600" cy="4525963"/>
          </a:xfrm>
        </p:spPr>
        <p:txBody>
          <a:bodyPr/>
          <a:lstStyle/>
          <a:p>
            <a:pPr marL="0" indent="0">
              <a:buNone/>
            </a:pPr>
            <a:r>
              <a:rPr lang="en-GB" dirty="0" smtClean="0"/>
              <a:t>Lecture Slide Enhancement (LSE) – have students enhance the teaching materials as a way of enriching learning through engagement.</a:t>
            </a:r>
            <a:endParaRPr lang="en-GB" dirty="0"/>
          </a:p>
        </p:txBody>
      </p:sp>
      <p:sp>
        <p:nvSpPr>
          <p:cNvPr id="4" name="Title 1"/>
          <p:cNvSpPr>
            <a:spLocks noGrp="1"/>
          </p:cNvSpPr>
          <p:nvPr>
            <p:ph type="title"/>
          </p:nvPr>
        </p:nvSpPr>
        <p:spPr>
          <a:xfrm>
            <a:off x="457200" y="262281"/>
            <a:ext cx="7975330" cy="1143000"/>
          </a:xfrm>
        </p:spPr>
        <p:txBody>
          <a:bodyPr>
            <a:noAutofit/>
          </a:bodyPr>
          <a:lstStyle/>
          <a:p>
            <a:pPr algn="l"/>
            <a:r>
              <a:rPr lang="en-US" sz="2800" b="1" cap="all" dirty="0" smtClean="0">
                <a:solidFill>
                  <a:srgbClr val="C00000"/>
                </a:solidFill>
                <a:cs typeface="Calibri"/>
              </a:rPr>
              <a:t>Physical interaction</a:t>
            </a:r>
            <a:endParaRPr lang="en-US" sz="2800" b="1" cap="all" dirty="0">
              <a:solidFill>
                <a:srgbClr val="C00000"/>
              </a:solidFill>
              <a:latin typeface="Calibri"/>
              <a:cs typeface="Calibri"/>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536" y="3045550"/>
            <a:ext cx="4963859" cy="373427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12899"/>
            <a:ext cx="184785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457200" y="3716977"/>
            <a:ext cx="1371600" cy="1200329"/>
          </a:xfrm>
          <a:prstGeom prst="rect">
            <a:avLst/>
          </a:prstGeom>
          <a:noFill/>
          <a:ln>
            <a:solidFill>
              <a:schemeClr val="tx1"/>
            </a:solidFill>
          </a:ln>
        </p:spPr>
        <p:txBody>
          <a:bodyPr wrap="square" rtlCol="0">
            <a:spAutoFit/>
          </a:bodyPr>
          <a:lstStyle/>
          <a:p>
            <a:r>
              <a:rPr lang="en-GB" dirty="0" smtClean="0"/>
              <a:t>How would you enhance this slide?</a:t>
            </a:r>
            <a:endParaRPr lang="en-GB" dirty="0"/>
          </a:p>
        </p:txBody>
      </p:sp>
    </p:spTree>
    <p:extLst>
      <p:ext uri="{BB962C8B-B14F-4D97-AF65-F5344CB8AC3E}">
        <p14:creationId xmlns:p14="http://schemas.microsoft.com/office/powerpoint/2010/main" val="2168416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1143000"/>
          </a:xfrm>
        </p:spPr>
        <p:txBody>
          <a:bodyPr>
            <a:noAutofit/>
          </a:bodyPr>
          <a:lstStyle/>
          <a:p>
            <a:pPr algn="l"/>
            <a:r>
              <a:rPr lang="en-US" sz="2800" b="1" cap="all" dirty="0" smtClean="0">
                <a:solidFill>
                  <a:srgbClr val="C00000"/>
                </a:solidFill>
                <a:cs typeface="Calibri"/>
              </a:rPr>
              <a:t>Activities to pair with content</a:t>
            </a:r>
            <a:endParaRPr lang="en-US" sz="2800" b="1" cap="all" dirty="0">
              <a:solidFill>
                <a:srgbClr val="C00000"/>
              </a:solidFill>
              <a:latin typeface="Calibri"/>
              <a:cs typeface="Calibri"/>
            </a:endParaRPr>
          </a:p>
        </p:txBody>
      </p:sp>
      <p:sp>
        <p:nvSpPr>
          <p:cNvPr id="6" name="TextBox 5"/>
          <p:cNvSpPr txBox="1"/>
          <p:nvPr/>
        </p:nvSpPr>
        <p:spPr>
          <a:xfrm>
            <a:off x="457200" y="1183019"/>
            <a:ext cx="8331469" cy="4968262"/>
          </a:xfrm>
          <a:prstGeom prst="rect">
            <a:avLst/>
          </a:prstGeom>
          <a:noFill/>
          <a:ln>
            <a:noFill/>
          </a:ln>
        </p:spPr>
        <p:txBody>
          <a:bodyPr wrap="square" rtlCol="0">
            <a:noAutofit/>
          </a:bodyPr>
          <a:lstStyle/>
          <a:p>
            <a:pPr lvl="0" defTabSz="914400" eaLnBrk="0" fontAlgn="base" hangingPunct="0">
              <a:spcBef>
                <a:spcPct val="20000"/>
              </a:spcBef>
              <a:spcAft>
                <a:spcPct val="0"/>
              </a:spcAft>
            </a:pPr>
            <a:r>
              <a:rPr lang="en-US" sz="2600" kern="0" dirty="0" smtClean="0">
                <a:solidFill>
                  <a:srgbClr val="000000"/>
                </a:solidFill>
                <a:latin typeface="+mj-lt"/>
                <a:ea typeface="ＭＳ Ｐゴシック"/>
              </a:rPr>
              <a:t>This should be varied in terms of who is interaction with whom/what (self, peers, teacher, other texts) and should reinforce to applicability of what you are learning to the real world. </a:t>
            </a:r>
            <a:endParaRPr lang="en-US" sz="2800" kern="0" dirty="0">
              <a:solidFill>
                <a:srgbClr val="000000"/>
              </a:solidFill>
              <a:latin typeface="+mj-lt"/>
              <a:ea typeface="ＭＳ Ｐゴシック"/>
            </a:endParaRPr>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5881494" y="2912691"/>
            <a:ext cx="2852928" cy="3170099"/>
          </a:xfrm>
          <a:prstGeom prst="rect">
            <a:avLst/>
          </a:prstGeom>
          <a:noFill/>
          <a:ln>
            <a:solidFill>
              <a:schemeClr val="tx1"/>
            </a:solidFill>
          </a:ln>
        </p:spPr>
        <p:txBody>
          <a:bodyPr wrap="square" rtlCol="0">
            <a:spAutoFit/>
          </a:bodyPr>
          <a:lstStyle/>
          <a:p>
            <a:r>
              <a:rPr lang="en-GB" sz="2000" dirty="0" smtClean="0"/>
              <a:t>Supply </a:t>
            </a:r>
            <a:r>
              <a:rPr lang="en-GB" sz="2000" dirty="0"/>
              <a:t>appropriate content for learning online:</a:t>
            </a:r>
          </a:p>
          <a:p>
            <a:pPr marL="914400" lvl="1" indent="-457200">
              <a:buFont typeface="Arial" pitchFamily="34" charset="0"/>
              <a:buChar char="•"/>
            </a:pPr>
            <a:r>
              <a:rPr lang="en-GB" sz="2000" dirty="0"/>
              <a:t>Less lecture and text;</a:t>
            </a:r>
          </a:p>
          <a:p>
            <a:pPr marL="914400" lvl="1" indent="-457200">
              <a:buFont typeface="Arial" pitchFamily="34" charset="0"/>
              <a:buChar char="•"/>
            </a:pPr>
            <a:r>
              <a:rPr lang="en-GB" sz="2000" dirty="0"/>
              <a:t>More activities and videos/voice </a:t>
            </a:r>
            <a:r>
              <a:rPr lang="en-GB" sz="2000" dirty="0" smtClean="0"/>
              <a:t>threads</a:t>
            </a:r>
          </a:p>
          <a:p>
            <a:pPr marL="914400" lvl="1" indent="-457200">
              <a:buFont typeface="Arial" pitchFamily="34" charset="0"/>
              <a:buChar char="•"/>
            </a:pPr>
            <a:r>
              <a:rPr lang="en-GB" sz="2000" dirty="0" smtClean="0"/>
              <a:t>Appropriate for all teaching.</a:t>
            </a:r>
            <a:endParaRPr lang="en-GB"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2817" y="2840391"/>
            <a:ext cx="362902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4384" y="5296395"/>
            <a:ext cx="1567543" cy="646331"/>
          </a:xfrm>
          <a:prstGeom prst="rect">
            <a:avLst/>
          </a:prstGeom>
          <a:noFill/>
          <a:ln>
            <a:solidFill>
              <a:srgbClr val="C00000"/>
            </a:solidFill>
          </a:ln>
        </p:spPr>
        <p:txBody>
          <a:bodyPr wrap="square" rtlCol="0">
            <a:spAutoFit/>
          </a:bodyPr>
          <a:lstStyle/>
          <a:p>
            <a:r>
              <a:rPr lang="en-GB" dirty="0" smtClean="0"/>
              <a:t>Add images/charts</a:t>
            </a:r>
            <a:endParaRPr lang="en-GB" dirty="0"/>
          </a:p>
        </p:txBody>
      </p:sp>
      <p:sp>
        <p:nvSpPr>
          <p:cNvPr id="9" name="TextBox 8"/>
          <p:cNvSpPr txBox="1"/>
          <p:nvPr/>
        </p:nvSpPr>
        <p:spPr>
          <a:xfrm>
            <a:off x="5606757" y="6155091"/>
            <a:ext cx="3402401" cy="369332"/>
          </a:xfrm>
          <a:prstGeom prst="rect">
            <a:avLst/>
          </a:prstGeom>
          <a:noFill/>
          <a:ln>
            <a:solidFill>
              <a:srgbClr val="C00000"/>
            </a:solidFill>
          </a:ln>
        </p:spPr>
        <p:txBody>
          <a:bodyPr wrap="square" rtlCol="0">
            <a:spAutoFit/>
          </a:bodyPr>
          <a:lstStyle/>
          <a:p>
            <a:pPr algn="ctr"/>
            <a:r>
              <a:rPr lang="en-GB" dirty="0" smtClean="0"/>
              <a:t>Add examples/more information</a:t>
            </a:r>
            <a:endParaRPr lang="en-GB" dirty="0"/>
          </a:p>
        </p:txBody>
      </p:sp>
    </p:spTree>
    <p:extLst>
      <p:ext uri="{BB962C8B-B14F-4D97-AF65-F5344CB8AC3E}">
        <p14:creationId xmlns:p14="http://schemas.microsoft.com/office/powerpoint/2010/main" val="7273203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1143000"/>
          </a:xfrm>
        </p:spPr>
        <p:txBody>
          <a:bodyPr>
            <a:noAutofit/>
          </a:bodyPr>
          <a:lstStyle/>
          <a:p>
            <a:pPr algn="l"/>
            <a:r>
              <a:rPr lang="en-US" sz="2800" b="1" cap="all" dirty="0" smtClean="0">
                <a:solidFill>
                  <a:srgbClr val="C00000"/>
                </a:solidFill>
                <a:cs typeface="Calibri"/>
              </a:rPr>
              <a:t>You know they’re on their computers</a:t>
            </a:r>
            <a:endParaRPr lang="en-US" sz="2800" b="1" cap="all" dirty="0">
              <a:solidFill>
                <a:srgbClr val="C00000"/>
              </a:solidFill>
              <a:latin typeface="Calibri"/>
              <a:cs typeface="Calibri"/>
            </a:endParaRPr>
          </a:p>
        </p:txBody>
      </p:sp>
      <p:sp>
        <p:nvSpPr>
          <p:cNvPr id="6" name="TextBox 5"/>
          <p:cNvSpPr txBox="1"/>
          <p:nvPr/>
        </p:nvSpPr>
        <p:spPr>
          <a:xfrm>
            <a:off x="192153" y="1089673"/>
            <a:ext cx="8821218" cy="5582738"/>
          </a:xfrm>
          <a:prstGeom prst="rect">
            <a:avLst/>
          </a:prstGeom>
          <a:noFill/>
        </p:spPr>
        <p:txBody>
          <a:bodyPr wrap="square" rtlCol="0">
            <a:noAutofit/>
          </a:bodyPr>
          <a:lstStyle/>
          <a:p>
            <a:r>
              <a:rPr lang="en-GB" sz="2800" dirty="0" smtClean="0"/>
              <a:t>Since students have so much information at their fingertips, why not engage them by asking them to find ideas, examples, and artefacts appropriate to their level and discipline in a class wiki, forums, or as part of  a project?</a:t>
            </a:r>
          </a:p>
          <a:p>
            <a:endParaRPr lang="en-GB" sz="2800" dirty="0" smtClean="0"/>
          </a:p>
          <a:p>
            <a:endParaRPr lang="en-US" sz="2800" kern="0" dirty="0" smtClean="0">
              <a:solidFill>
                <a:srgbClr val="000000"/>
              </a:solidFill>
              <a:latin typeface="+mj-lt"/>
              <a:ea typeface="ＭＳ Ｐゴシック"/>
            </a:endParaRPr>
          </a:p>
          <a:p>
            <a:endParaRPr lang="en-US" sz="2800" kern="0" dirty="0">
              <a:solidFill>
                <a:srgbClr val="000000"/>
              </a:solidFill>
              <a:latin typeface="+mj-lt"/>
              <a:ea typeface="ＭＳ Ｐゴシック"/>
            </a:endParaRPr>
          </a:p>
          <a:p>
            <a:endParaRPr lang="en-US" sz="2800" kern="0" dirty="0" smtClean="0">
              <a:solidFill>
                <a:srgbClr val="000000"/>
              </a:solidFill>
              <a:latin typeface="+mj-lt"/>
              <a:ea typeface="ＭＳ Ｐゴシック"/>
            </a:endParaRPr>
          </a:p>
          <a:p>
            <a:endParaRPr lang="en-US" sz="2800" kern="0" dirty="0">
              <a:solidFill>
                <a:srgbClr val="000000"/>
              </a:solidFill>
              <a:latin typeface="+mj-lt"/>
              <a:ea typeface="ＭＳ Ｐゴシック"/>
            </a:endParaRPr>
          </a:p>
          <a:p>
            <a:r>
              <a:rPr lang="en-US" sz="2800" b="1" kern="0" dirty="0" smtClean="0">
                <a:solidFill>
                  <a:srgbClr val="000000"/>
                </a:solidFill>
                <a:latin typeface="+mj-lt"/>
                <a:ea typeface="ＭＳ Ｐゴシック"/>
              </a:rPr>
              <a:t>How does timing and time management become an issue here? Could you use this a homework or in a flipped context?</a:t>
            </a:r>
            <a:endParaRPr lang="en-US" sz="2800" b="1" kern="0" dirty="0">
              <a:solidFill>
                <a:srgbClr val="000000"/>
              </a:solidFill>
              <a:latin typeface="+mj-lt"/>
              <a:ea typeface="ＭＳ Ｐゴシック"/>
            </a:endParaRPr>
          </a:p>
          <a:p>
            <a:endParaRPr lang="en-US" dirty="0" smtClean="0"/>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986" y="2938813"/>
            <a:ext cx="5456959" cy="1903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9373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1143000"/>
          </a:xfrm>
        </p:spPr>
        <p:txBody>
          <a:bodyPr>
            <a:noAutofit/>
          </a:bodyPr>
          <a:lstStyle/>
          <a:p>
            <a:pPr algn="l"/>
            <a:r>
              <a:rPr lang="en-US" sz="2800" b="1" cap="all" dirty="0" smtClean="0">
                <a:solidFill>
                  <a:srgbClr val="C00000"/>
                </a:solidFill>
                <a:cs typeface="Calibri"/>
              </a:rPr>
              <a:t>Review</a:t>
            </a:r>
            <a:endParaRPr lang="en-US" sz="2800" b="1" cap="all" dirty="0">
              <a:solidFill>
                <a:srgbClr val="C00000"/>
              </a:solidFill>
              <a:latin typeface="Calibri"/>
              <a:cs typeface="Calibri"/>
            </a:endParaRPr>
          </a:p>
        </p:txBody>
      </p:sp>
      <p:sp>
        <p:nvSpPr>
          <p:cNvPr id="6" name="TextBox 5"/>
          <p:cNvSpPr txBox="1"/>
          <p:nvPr/>
        </p:nvSpPr>
        <p:spPr>
          <a:xfrm>
            <a:off x="457200" y="1210798"/>
            <a:ext cx="8331469" cy="4968262"/>
          </a:xfrm>
          <a:prstGeom prst="rect">
            <a:avLst/>
          </a:prstGeom>
          <a:noFill/>
        </p:spPr>
        <p:txBody>
          <a:bodyPr wrap="square" rtlCol="0">
            <a:noAutofit/>
          </a:bodyPr>
          <a:lstStyle/>
          <a:p>
            <a:r>
              <a:rPr lang="en-GB" sz="2800" dirty="0" smtClean="0"/>
              <a:t>This session dealt with (and hopefully modelled) how to deliver a webinar. </a:t>
            </a:r>
            <a:r>
              <a:rPr lang="en-GB" sz="2800" dirty="0"/>
              <a:t>We </a:t>
            </a:r>
            <a:r>
              <a:rPr lang="en-GB" sz="2800" dirty="0" smtClean="0"/>
              <a:t>considered:</a:t>
            </a:r>
            <a:endParaRPr lang="en-GB" sz="2800" dirty="0"/>
          </a:p>
          <a:p>
            <a:pPr marL="514350" indent="-514350">
              <a:buFont typeface="+mj-lt"/>
              <a:buAutoNum type="arabicPeriod"/>
            </a:pPr>
            <a:endParaRPr lang="en-GB" sz="2800" dirty="0"/>
          </a:p>
          <a:p>
            <a:pPr marL="800100" lvl="1" indent="-342900">
              <a:buFont typeface="+mj-lt"/>
              <a:buAutoNum type="arabicPeriod"/>
            </a:pPr>
            <a:r>
              <a:rPr lang="en-GB" sz="2800" dirty="0"/>
              <a:t>Interaction &amp; student participation;</a:t>
            </a:r>
          </a:p>
          <a:p>
            <a:pPr marL="800100" lvl="1" indent="-342900">
              <a:buFont typeface="+mj-lt"/>
              <a:buAutoNum type="arabicPeriod"/>
            </a:pPr>
            <a:r>
              <a:rPr lang="en-GB" sz="2800" dirty="0"/>
              <a:t>Managing online break out groups;</a:t>
            </a:r>
          </a:p>
          <a:p>
            <a:pPr marL="800100" lvl="1" indent="-342900">
              <a:buFont typeface="+mj-lt"/>
              <a:buAutoNum type="arabicPeriod"/>
            </a:pPr>
            <a:r>
              <a:rPr lang="en-GB" sz="2800" dirty="0"/>
              <a:t>Performance as teaching;</a:t>
            </a:r>
          </a:p>
          <a:p>
            <a:pPr marL="800100" lvl="1" indent="-342900">
              <a:buFont typeface="+mj-lt"/>
              <a:buAutoNum type="arabicPeriod"/>
            </a:pPr>
            <a:r>
              <a:rPr lang="en-GB" sz="2800" dirty="0"/>
              <a:t>Physical interaction – modelling feedback </a:t>
            </a:r>
            <a:r>
              <a:rPr lang="en-GB" sz="2800" dirty="0" smtClean="0"/>
              <a:t>and co-creation of </a:t>
            </a:r>
            <a:r>
              <a:rPr lang="en-GB" sz="2800" dirty="0"/>
              <a:t>artefacts</a:t>
            </a:r>
            <a:r>
              <a:rPr lang="en-GB" sz="2800" dirty="0" smtClean="0"/>
              <a:t>.</a:t>
            </a:r>
          </a:p>
          <a:p>
            <a:pPr lvl="1"/>
            <a:endParaRPr lang="en-GB" sz="2800" dirty="0"/>
          </a:p>
          <a:p>
            <a:pPr lvl="1"/>
            <a:r>
              <a:rPr lang="en-GB" sz="2800" dirty="0" smtClean="0"/>
              <a:t>As a final activity, please </a:t>
            </a:r>
            <a:r>
              <a:rPr lang="en-GB" sz="2800" b="1" dirty="0" smtClean="0"/>
              <a:t>post</a:t>
            </a:r>
            <a:r>
              <a:rPr lang="en-GB" sz="2800" dirty="0" smtClean="0"/>
              <a:t> in the chat at least two things you will </a:t>
            </a:r>
            <a:r>
              <a:rPr lang="en-GB" sz="2800" b="1" dirty="0" smtClean="0"/>
              <a:t>try/consider</a:t>
            </a:r>
            <a:r>
              <a:rPr lang="en-GB" sz="2800" dirty="0" smtClean="0"/>
              <a:t> in delivering future webinars.</a:t>
            </a:r>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20189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457200" y="3224203"/>
            <a:ext cx="7647280" cy="6006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cap="all" dirty="0" smtClean="0">
                <a:solidFill>
                  <a:srgbClr val="000044"/>
                </a:solidFill>
                <a:latin typeface="Calibri"/>
                <a:cs typeface="Calibri"/>
              </a:rPr>
              <a:t>Web resources</a:t>
            </a:r>
            <a:endParaRPr lang="en-US" sz="2800" b="1" cap="all" dirty="0">
              <a:solidFill>
                <a:srgbClr val="000044"/>
              </a:solidFill>
              <a:latin typeface="Calibri"/>
              <a:cs typeface="Calibri"/>
            </a:endParaRPr>
          </a:p>
        </p:txBody>
      </p:sp>
      <p:sp>
        <p:nvSpPr>
          <p:cNvPr id="3" name="TextBox 2"/>
          <p:cNvSpPr txBox="1"/>
          <p:nvPr/>
        </p:nvSpPr>
        <p:spPr>
          <a:xfrm>
            <a:off x="457200" y="3820233"/>
            <a:ext cx="8153399" cy="927641"/>
          </a:xfrm>
          <a:prstGeom prst="rect">
            <a:avLst/>
          </a:prstGeom>
          <a:noFill/>
        </p:spPr>
        <p:txBody>
          <a:bodyPr wrap="square" rtlCol="0">
            <a:noAutofit/>
          </a:bodyPr>
          <a:lstStyle/>
          <a:p>
            <a:r>
              <a:rPr lang="en-US" sz="2400" dirty="0" smtClean="0"/>
              <a:t>You can always email me at </a:t>
            </a:r>
            <a:r>
              <a:rPr lang="en-US" sz="2400" dirty="0" smtClean="0">
                <a:hlinkClick r:id="rId3"/>
              </a:rPr>
              <a:t>charlie.reis@xjtlu.edu.cn</a:t>
            </a:r>
            <a:r>
              <a:rPr lang="en-US" sz="2400" dirty="0" smtClean="0"/>
              <a:t>. </a:t>
            </a:r>
          </a:p>
          <a:p>
            <a:r>
              <a:rPr lang="en-US" sz="2400" dirty="0" smtClean="0"/>
              <a:t>We have also created a page for getting started thinking about </a:t>
            </a:r>
            <a:r>
              <a:rPr lang="en-US" sz="2400" dirty="0"/>
              <a:t>online pedagogies: </a:t>
            </a:r>
            <a:r>
              <a:rPr lang="en-US" sz="2400" dirty="0">
                <a:hlinkClick r:id="rId4"/>
              </a:rPr>
              <a:t>https://</a:t>
            </a:r>
            <a:r>
              <a:rPr lang="en-US" sz="2400" dirty="0" smtClean="0">
                <a:hlinkClick r:id="rId4"/>
              </a:rPr>
              <a:t>ice.xjtlu.edu.cn/course/view.php?id=1605&amp;section=12</a:t>
            </a:r>
            <a:r>
              <a:rPr lang="en-US" sz="2400" dirty="0" smtClean="0"/>
              <a:t>; for external audiences: </a:t>
            </a:r>
            <a:r>
              <a:rPr lang="en-GB" sz="2400" dirty="0">
                <a:hlinkClick r:id="rId5"/>
              </a:rPr>
              <a:t>https://</a:t>
            </a:r>
            <a:r>
              <a:rPr lang="en-GB" sz="2400" dirty="0" smtClean="0">
                <a:hlinkClick r:id="rId5"/>
              </a:rPr>
              <a:t>connect.xjtlu.edu.cn/view/view.php?t=ZSG2Hc4xPKqY0my3Q5Bw</a:t>
            </a:r>
            <a:r>
              <a:rPr lang="en-GB" sz="2400" dirty="0" smtClean="0"/>
              <a:t>. </a:t>
            </a:r>
            <a:endParaRPr lang="en-US" sz="2400" dirty="0"/>
          </a:p>
        </p:txBody>
      </p:sp>
      <p:sp>
        <p:nvSpPr>
          <p:cNvPr id="6" name="Rectangle 5"/>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Content Placeholder 1"/>
          <p:cNvPicPr>
            <a:picLocks noGrp="1" noChangeAspect="1"/>
          </p:cNvPicPr>
          <p:nvPr>
            <p:ph idx="1"/>
          </p:nvPr>
        </p:nvPicPr>
        <p:blipFill rotWithShape="1">
          <a:blip r:embed="rId6">
            <a:extLst>
              <a:ext uri="{28A0092B-C50C-407E-A947-70E740481C1C}">
                <a14:useLocalDpi xmlns:a14="http://schemas.microsoft.com/office/drawing/2010/main" val="0"/>
              </a:ext>
            </a:extLst>
          </a:blip>
          <a:srcRect t="11497" b="11314"/>
          <a:stretch/>
        </p:blipFill>
        <p:spPr>
          <a:xfrm>
            <a:off x="-50801" y="0"/>
            <a:ext cx="9262533" cy="2983043"/>
          </a:xfrm>
        </p:spPr>
      </p:pic>
      <p:pic>
        <p:nvPicPr>
          <p:cNvPr id="8" name="Picture 7" descr="Shield-navy(rgb for onlin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2530" y="5929019"/>
            <a:ext cx="356139" cy="444524"/>
          </a:xfrm>
          <a:prstGeom prst="rect">
            <a:avLst/>
          </a:prstGeom>
        </p:spPr>
      </p:pic>
    </p:spTree>
    <p:extLst>
      <p:ext uri="{BB962C8B-B14F-4D97-AF65-F5344CB8AC3E}">
        <p14:creationId xmlns:p14="http://schemas.microsoft.com/office/powerpoint/2010/main" val="28984226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b="24119"/>
          <a:stretch/>
        </p:blipFill>
        <p:spPr>
          <a:xfrm>
            <a:off x="-79828" y="-1328240"/>
            <a:ext cx="9325429" cy="4719848"/>
          </a:xfrm>
          <a:prstGeom prst="rect">
            <a:avLst/>
          </a:prstGeom>
        </p:spPr>
      </p:pic>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ubtitle 2"/>
          <p:cNvSpPr txBox="1">
            <a:spLocks/>
          </p:cNvSpPr>
          <p:nvPr/>
        </p:nvSpPr>
        <p:spPr>
          <a:xfrm>
            <a:off x="2456823" y="4837602"/>
            <a:ext cx="4213650" cy="9488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700"/>
              </a:lnSpc>
              <a:spcBef>
                <a:spcPts val="0"/>
              </a:spcBef>
              <a:buNone/>
            </a:pPr>
            <a:r>
              <a:rPr lang="en-US" sz="2400" b="1" cap="all" dirty="0" smtClean="0">
                <a:solidFill>
                  <a:srgbClr val="000044"/>
                </a:solidFill>
                <a:cs typeface="DIN-Regular"/>
              </a:rPr>
              <a:t>Visit us</a:t>
            </a:r>
            <a:endParaRPr lang="en-US" sz="2400" b="1" cap="all" dirty="0">
              <a:solidFill>
                <a:srgbClr val="000044"/>
              </a:solidFill>
              <a:cs typeface="DIN-Regular"/>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1941" y="4571019"/>
            <a:ext cx="984882" cy="98488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0965" y="5905716"/>
            <a:ext cx="2342070" cy="500977"/>
          </a:xfrm>
          <a:prstGeom prst="rect">
            <a:avLst/>
          </a:prstGeom>
        </p:spPr>
      </p:pic>
      <p:sp>
        <p:nvSpPr>
          <p:cNvPr id="34" name="Rectangle 33"/>
          <p:cNvSpPr/>
          <p:nvPr/>
        </p:nvSpPr>
        <p:spPr>
          <a:xfrm>
            <a:off x="2198074" y="2828773"/>
            <a:ext cx="4732741" cy="1146627"/>
          </a:xfrm>
          <a:prstGeom prst="rect">
            <a:avLst/>
          </a:prstGeom>
          <a:solidFill>
            <a:srgbClr val="00054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 name="Title 1"/>
          <p:cNvSpPr txBox="1">
            <a:spLocks/>
          </p:cNvSpPr>
          <p:nvPr/>
        </p:nvSpPr>
        <p:spPr>
          <a:xfrm>
            <a:off x="685800" y="2632672"/>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000" b="1" cap="all" dirty="0" smtClean="0">
                <a:solidFill>
                  <a:schemeClr val="bg1"/>
                </a:solidFill>
                <a:latin typeface="Calibri"/>
                <a:cs typeface="Calibri"/>
              </a:rPr>
              <a:t>THANK YOU</a:t>
            </a:r>
            <a:endParaRPr lang="en-US" sz="6000" b="1" cap="all" spc="300" dirty="0">
              <a:solidFill>
                <a:schemeClr val="bg1"/>
              </a:solidFill>
              <a:latin typeface="Calibri"/>
              <a:cs typeface="Calibri"/>
            </a:endParaRPr>
          </a:p>
        </p:txBody>
      </p:sp>
      <p:sp>
        <p:nvSpPr>
          <p:cNvPr id="35" name="Rectangle 34"/>
          <p:cNvSpPr/>
          <p:nvPr/>
        </p:nvSpPr>
        <p:spPr>
          <a:xfrm>
            <a:off x="2559433" y="4643405"/>
            <a:ext cx="288000" cy="64800"/>
          </a:xfrm>
          <a:prstGeom prst="rect">
            <a:avLst/>
          </a:prstGeom>
          <a:solidFill>
            <a:srgbClr val="BA55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6" name="Subtitle 2"/>
          <p:cNvSpPr txBox="1">
            <a:spLocks/>
          </p:cNvSpPr>
          <p:nvPr/>
        </p:nvSpPr>
        <p:spPr>
          <a:xfrm>
            <a:off x="6649477" y="4830345"/>
            <a:ext cx="4213650" cy="9488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700"/>
              </a:lnSpc>
              <a:spcBef>
                <a:spcPts val="0"/>
              </a:spcBef>
              <a:buNone/>
            </a:pPr>
            <a:r>
              <a:rPr lang="en-US" sz="2400" b="1" cap="all" dirty="0" smtClean="0">
                <a:solidFill>
                  <a:srgbClr val="000044"/>
                </a:solidFill>
                <a:cs typeface="DIN-Regular"/>
              </a:rPr>
              <a:t>FOLLOW us</a:t>
            </a:r>
            <a:endParaRPr lang="en-US" sz="2400" b="1" cap="all" dirty="0">
              <a:solidFill>
                <a:srgbClr val="000044"/>
              </a:solidFill>
              <a:cs typeface="DIN-Regular"/>
            </a:endParaRPr>
          </a:p>
        </p:txBody>
      </p:sp>
      <p:sp>
        <p:nvSpPr>
          <p:cNvPr id="37" name="Rectangle 36"/>
          <p:cNvSpPr/>
          <p:nvPr/>
        </p:nvSpPr>
        <p:spPr>
          <a:xfrm>
            <a:off x="6752087" y="4643405"/>
            <a:ext cx="288000" cy="64800"/>
          </a:xfrm>
          <a:prstGeom prst="rect">
            <a:avLst/>
          </a:prstGeom>
          <a:solidFill>
            <a:srgbClr val="BA55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26" name="Group 25"/>
          <p:cNvGrpSpPr/>
          <p:nvPr/>
        </p:nvGrpSpPr>
        <p:grpSpPr>
          <a:xfrm>
            <a:off x="5621188" y="4571019"/>
            <a:ext cx="1037081" cy="974527"/>
            <a:chOff x="7496912" y="3906329"/>
            <a:chExt cx="1093174" cy="1027237"/>
          </a:xfrm>
        </p:grpSpPr>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r="51558" b="75832"/>
            <a:stretch/>
          </p:blipFill>
          <p:spPr>
            <a:xfrm>
              <a:off x="7496912" y="3906329"/>
              <a:ext cx="1093174" cy="531499"/>
            </a:xfrm>
            <a:prstGeom prst="rect">
              <a:avLst/>
            </a:prstGeom>
          </p:spPr>
        </p:pic>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l="48522" t="-22" r="27371" b="76543"/>
            <a:stretch/>
          </p:blipFill>
          <p:spPr>
            <a:xfrm>
              <a:off x="7505704" y="4441198"/>
              <a:ext cx="518747" cy="492368"/>
            </a:xfrm>
            <a:prstGeom prst="rect">
              <a:avLst/>
            </a:prstGeom>
          </p:spPr>
        </p:pic>
        <p:pic>
          <p:nvPicPr>
            <p:cNvPr id="30" name="Picture 29"/>
            <p:cNvPicPr>
              <a:picLocks noChangeAspect="1"/>
            </p:cNvPicPr>
            <p:nvPr/>
          </p:nvPicPr>
          <p:blipFill rotWithShape="1">
            <a:blip r:embed="rId6">
              <a:extLst>
                <a:ext uri="{28A0092B-C50C-407E-A947-70E740481C1C}">
                  <a14:useLocalDpi xmlns:a14="http://schemas.microsoft.com/office/drawing/2010/main" val="0"/>
                </a:ext>
              </a:extLst>
            </a:blip>
            <a:srcRect l="25036" t="23779" r="51266" b="51483"/>
            <a:stretch/>
          </p:blipFill>
          <p:spPr>
            <a:xfrm>
              <a:off x="8078919" y="4414820"/>
              <a:ext cx="509954" cy="518746"/>
            </a:xfrm>
            <a:prstGeom prst="rect">
              <a:avLst/>
            </a:prstGeom>
          </p:spPr>
        </p:pic>
      </p:grpSp>
      <p:sp>
        <p:nvSpPr>
          <p:cNvPr id="17" name="Subtitle 2"/>
          <p:cNvSpPr txBox="1">
            <a:spLocks/>
          </p:cNvSpPr>
          <p:nvPr/>
        </p:nvSpPr>
        <p:spPr>
          <a:xfrm>
            <a:off x="2462221" y="5165264"/>
            <a:ext cx="4213650" cy="9488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700"/>
              </a:lnSpc>
              <a:spcBef>
                <a:spcPts val="0"/>
              </a:spcBef>
              <a:buNone/>
            </a:pPr>
            <a:r>
              <a:rPr lang="en-US" sz="1200" b="1" cap="all" dirty="0" smtClean="0">
                <a:solidFill>
                  <a:srgbClr val="FFFF00"/>
                </a:solidFill>
                <a:cs typeface="DIN-Regular"/>
                <a:hlinkClick r:id="rId7"/>
              </a:rPr>
              <a:t>www.xjtlu.edu.cn</a:t>
            </a:r>
            <a:endParaRPr lang="en-US" sz="1100" b="1" cap="all" dirty="0">
              <a:solidFill>
                <a:srgbClr val="FFFF00"/>
              </a:solidFill>
              <a:cs typeface="DIN-Regular"/>
            </a:endParaRPr>
          </a:p>
        </p:txBody>
      </p:sp>
      <p:sp>
        <p:nvSpPr>
          <p:cNvPr id="19" name="Subtitle 2"/>
          <p:cNvSpPr txBox="1">
            <a:spLocks/>
          </p:cNvSpPr>
          <p:nvPr/>
        </p:nvSpPr>
        <p:spPr>
          <a:xfrm>
            <a:off x="6670473" y="5165264"/>
            <a:ext cx="4213650" cy="9488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700"/>
              </a:lnSpc>
              <a:spcBef>
                <a:spcPts val="0"/>
              </a:spcBef>
              <a:buNone/>
            </a:pPr>
            <a:r>
              <a:rPr lang="en-US" sz="1200" b="1" cap="all" spc="50" dirty="0" smtClean="0">
                <a:solidFill>
                  <a:srgbClr val="BA55A0"/>
                </a:solidFill>
                <a:cs typeface="DIN-Regular"/>
              </a:rPr>
              <a:t>@xjtlu</a:t>
            </a:r>
            <a:endParaRPr lang="en-US" sz="1200" b="1" cap="all" spc="50" dirty="0">
              <a:solidFill>
                <a:srgbClr val="BA55A0"/>
              </a:solidFill>
              <a:cs typeface="DIN-Regular"/>
            </a:endParaRPr>
          </a:p>
        </p:txBody>
      </p:sp>
    </p:spTree>
    <p:extLst>
      <p:ext uri="{BB962C8B-B14F-4D97-AF65-F5344CB8AC3E}">
        <p14:creationId xmlns:p14="http://schemas.microsoft.com/office/powerpoint/2010/main" val="39579572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4706"/>
            <a:ext cx="5009778" cy="1143000"/>
          </a:xfrm>
        </p:spPr>
        <p:txBody>
          <a:bodyPr>
            <a:normAutofit fontScale="90000"/>
          </a:bodyPr>
          <a:lstStyle/>
          <a:p>
            <a:r>
              <a:rPr lang="en-US" b="1" cap="all" dirty="0" smtClean="0">
                <a:solidFill>
                  <a:srgbClr val="C00000"/>
                </a:solidFill>
                <a:cs typeface="Calibri"/>
              </a:rPr>
              <a:t>Interaction</a:t>
            </a:r>
            <a:br>
              <a:rPr lang="en-US" b="1" cap="all" dirty="0" smtClean="0">
                <a:solidFill>
                  <a:srgbClr val="C00000"/>
                </a:solidFill>
                <a:cs typeface="Calibri"/>
              </a:rPr>
            </a:br>
            <a:r>
              <a:rPr lang="en-US" b="1" cap="all" dirty="0" smtClean="0">
                <a:solidFill>
                  <a:srgbClr val="C00000"/>
                </a:solidFill>
                <a:cs typeface="Calibri"/>
              </a:rPr>
              <a:t>&amp; </a:t>
            </a:r>
            <a:br>
              <a:rPr lang="en-US" b="1" cap="all" dirty="0" smtClean="0">
                <a:solidFill>
                  <a:srgbClr val="C00000"/>
                </a:solidFill>
                <a:cs typeface="Calibri"/>
              </a:rPr>
            </a:br>
            <a:r>
              <a:rPr lang="en-US" b="1" cap="all" dirty="0" smtClean="0">
                <a:solidFill>
                  <a:srgbClr val="C00000"/>
                </a:solidFill>
                <a:cs typeface="Calibri"/>
              </a:rPr>
              <a:t>Student</a:t>
            </a:r>
            <a:br>
              <a:rPr lang="en-US" b="1" cap="all" dirty="0" smtClean="0">
                <a:solidFill>
                  <a:srgbClr val="C00000"/>
                </a:solidFill>
                <a:cs typeface="Calibri"/>
              </a:rPr>
            </a:br>
            <a:r>
              <a:rPr lang="en-US" b="1" cap="all" dirty="0" smtClean="0">
                <a:solidFill>
                  <a:srgbClr val="C00000"/>
                </a:solidFill>
                <a:cs typeface="Calibri"/>
              </a:rPr>
              <a:t>Participation</a:t>
            </a:r>
            <a:endParaRPr lang="en-US" b="1" cap="all" dirty="0">
              <a:solidFill>
                <a:srgbClr val="C00000"/>
              </a:solidFill>
              <a:cs typeface="Calibri"/>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621" y="0"/>
            <a:ext cx="4726379" cy="6963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7134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397287"/>
          </a:xfrm>
        </p:spPr>
        <p:txBody>
          <a:bodyPr>
            <a:noAutofit/>
          </a:bodyPr>
          <a:lstStyle/>
          <a:p>
            <a:pPr algn="l"/>
            <a:r>
              <a:rPr lang="en-US" sz="2800" b="1" cap="all" dirty="0" smtClean="0">
                <a:solidFill>
                  <a:srgbClr val="C00000"/>
                </a:solidFill>
                <a:cs typeface="Calibri"/>
              </a:rPr>
              <a:t>Not a lecture, not a video</a:t>
            </a:r>
            <a:endParaRPr lang="en-US" sz="2800" b="1" cap="all" dirty="0">
              <a:solidFill>
                <a:srgbClr val="C00000"/>
              </a:solidFill>
              <a:latin typeface="Calibri"/>
              <a:cs typeface="Calibri"/>
            </a:endParaRPr>
          </a:p>
        </p:txBody>
      </p:sp>
      <p:sp>
        <p:nvSpPr>
          <p:cNvPr id="6" name="TextBox 5"/>
          <p:cNvSpPr txBox="1"/>
          <p:nvPr/>
        </p:nvSpPr>
        <p:spPr>
          <a:xfrm>
            <a:off x="457200" y="958436"/>
            <a:ext cx="8331469" cy="2215198"/>
          </a:xfrm>
          <a:prstGeom prst="rect">
            <a:avLst/>
          </a:prstGeom>
          <a:noFill/>
        </p:spPr>
        <p:txBody>
          <a:bodyPr wrap="square" rtlCol="0">
            <a:noAutofit/>
          </a:bodyPr>
          <a:lstStyle/>
          <a:p>
            <a:pPr lvl="0"/>
            <a:r>
              <a:rPr lang="en-US" sz="2800" dirty="0" smtClean="0"/>
              <a:t>To be engaging, a skills used to run a webinar must be adapted </a:t>
            </a:r>
            <a:r>
              <a:rPr lang="en-US" sz="2800" dirty="0"/>
              <a:t>from a ‘traditional’ on-site </a:t>
            </a:r>
            <a:r>
              <a:rPr lang="en-US" sz="2800" dirty="0" smtClean="0"/>
              <a:t>teaching to </a:t>
            </a:r>
            <a:r>
              <a:rPr lang="en-US" sz="2800" dirty="0"/>
              <a:t>the context of the virtual </a:t>
            </a:r>
            <a:r>
              <a:rPr lang="en-US" sz="2800" dirty="0" smtClean="0"/>
              <a:t>classroom. This requires additional skills … “that </a:t>
            </a:r>
            <a:r>
              <a:rPr lang="en-US" sz="2800" i="1" dirty="0" smtClean="0"/>
              <a:t>enable a bidirectional communicative situation</a:t>
            </a:r>
            <a:r>
              <a:rPr lang="en-US" sz="2800" dirty="0" smtClean="0"/>
              <a:t> that justifies a live event instead of simply recording a lecture without an audience.” </a:t>
            </a:r>
          </a:p>
          <a:p>
            <a:pPr lvl="0"/>
            <a:endParaRPr lang="en-US" sz="2800" dirty="0" smtClean="0"/>
          </a:p>
          <a:p>
            <a:pPr lvl="0"/>
            <a:r>
              <a:rPr lang="en-US" sz="2800" dirty="0"/>
              <a:t>	</a:t>
            </a:r>
            <a:r>
              <a:rPr lang="en-US" sz="2800" dirty="0" smtClean="0"/>
              <a:t>						(Wuttke, 2019, emphasis added)</a:t>
            </a:r>
          </a:p>
          <a:p>
            <a:pPr lvl="0"/>
            <a:r>
              <a:rPr lang="en-GB" sz="2800" b="1" u="sng" dirty="0" smtClean="0">
                <a:hlinkClick r:id="rId4"/>
              </a:rPr>
              <a:t> </a:t>
            </a:r>
            <a:r>
              <a:rPr lang="en-GB" sz="2800" b="1" u="sng" dirty="0" smtClean="0"/>
              <a:t> </a:t>
            </a:r>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992141" y="4720772"/>
            <a:ext cx="2023672" cy="1938992"/>
          </a:xfrm>
          <a:prstGeom prst="rect">
            <a:avLst/>
          </a:prstGeom>
          <a:noFill/>
        </p:spPr>
        <p:txBody>
          <a:bodyPr wrap="square" rtlCol="0">
            <a:spAutoFit/>
          </a:bodyPr>
          <a:lstStyle/>
          <a:p>
            <a:pPr fontAlgn="base"/>
            <a:r>
              <a:rPr lang="en-US" sz="1200" dirty="0"/>
              <a:t>Wuttke, U. (2019) The “PARTHENOS eHumanities and eHeritage Webinar Series”: Webinars as a means to deliver successful research infrastructure training. LIBER Quarterly: The Journal of the Association of European Research Libraries. 29(1):1-35</a:t>
            </a:r>
            <a:r>
              <a:rPr lang="en-GB" sz="1200" dirty="0"/>
              <a:t>. DOI: </a:t>
            </a:r>
            <a:r>
              <a:rPr lang="en-GB" sz="1200" dirty="0" smtClean="0"/>
              <a:t>10.18352/lq.10257</a:t>
            </a:r>
            <a:endParaRPr lang="en-GB" sz="12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016" y="4604015"/>
            <a:ext cx="3393620" cy="1834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4783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666" y="1412776"/>
            <a:ext cx="8229600" cy="4968552"/>
          </a:xfrm>
        </p:spPr>
        <p:txBody>
          <a:bodyPr>
            <a:normAutofit/>
          </a:bodyPr>
          <a:lstStyle/>
          <a:p>
            <a:pPr marL="0" indent="0">
              <a:buNone/>
            </a:pPr>
            <a:endParaRPr lang="en-GB" sz="2800" b="1" dirty="0"/>
          </a:p>
          <a:p>
            <a:pPr marL="0" indent="0">
              <a:buNone/>
            </a:pPr>
            <a:endParaRPr lang="en-GB" sz="2800" b="1" dirty="0"/>
          </a:p>
        </p:txBody>
      </p:sp>
      <p:pic>
        <p:nvPicPr>
          <p:cNvPr id="4" name="Picture 3"/>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Content Placeholder 2"/>
          <p:cNvSpPr txBox="1">
            <a:spLocks/>
          </p:cNvSpPr>
          <p:nvPr/>
        </p:nvSpPr>
        <p:spPr>
          <a:xfrm>
            <a:off x="457200" y="1463642"/>
            <a:ext cx="8229600" cy="45365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GB" sz="2800" dirty="0" smtClean="0">
              <a:solidFill>
                <a:prstClr val="black"/>
              </a:solidFill>
            </a:endParaRPr>
          </a:p>
          <a:p>
            <a:pPr marL="0" indent="0">
              <a:buFont typeface="Arial" pitchFamily="34" charset="0"/>
              <a:buNone/>
            </a:pPr>
            <a:endParaRPr lang="en-GB" sz="2800" dirty="0" smtClean="0">
              <a:solidFill>
                <a:prstClr val="black"/>
              </a:solidFill>
            </a:endParaRPr>
          </a:p>
          <a:p>
            <a:pPr marL="0" indent="0">
              <a:buFont typeface="Arial" pitchFamily="34" charset="0"/>
              <a:buNone/>
            </a:pPr>
            <a:endParaRPr lang="en-GB" sz="2800" dirty="0" smtClean="0">
              <a:solidFill>
                <a:prstClr val="black"/>
              </a:solidFill>
            </a:endParaRPr>
          </a:p>
          <a:p>
            <a:pPr marL="0" indent="0">
              <a:buFont typeface="Arial" pitchFamily="34" charset="0"/>
              <a:buNone/>
            </a:pPr>
            <a:endParaRPr lang="en-GB" sz="2800" b="1" dirty="0">
              <a:solidFill>
                <a:prstClr val="black"/>
              </a:solidFill>
            </a:endParaRPr>
          </a:p>
        </p:txBody>
      </p:sp>
      <p:sp>
        <p:nvSpPr>
          <p:cNvPr id="8" name="Title 1"/>
          <p:cNvSpPr txBox="1">
            <a:spLocks/>
          </p:cNvSpPr>
          <p:nvPr/>
        </p:nvSpPr>
        <p:spPr>
          <a:xfrm>
            <a:off x="457200" y="262281"/>
            <a:ext cx="797533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cap="all" dirty="0" smtClean="0">
                <a:solidFill>
                  <a:srgbClr val="C00000"/>
                </a:solidFill>
                <a:cs typeface="Calibri"/>
              </a:rPr>
              <a:t>Interaction</a:t>
            </a:r>
            <a:endParaRPr lang="en-US" sz="2800" b="1" cap="all" dirty="0">
              <a:solidFill>
                <a:srgbClr val="C00000"/>
              </a:solidFill>
              <a:latin typeface="Calibri"/>
              <a:cs typeface="Calibri"/>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1713897"/>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16281" y="1405281"/>
            <a:ext cx="7018316" cy="523220"/>
          </a:xfrm>
          <a:prstGeom prst="rect">
            <a:avLst/>
          </a:prstGeom>
          <a:noFill/>
        </p:spPr>
        <p:txBody>
          <a:bodyPr wrap="square" rtlCol="0">
            <a:spAutoFit/>
          </a:bodyPr>
          <a:lstStyle/>
          <a:p>
            <a:pPr algn="ctr"/>
            <a:r>
              <a:rPr lang="en-GB" sz="2800" dirty="0"/>
              <a:t>W</a:t>
            </a:r>
            <a:r>
              <a:rPr lang="en-GB" sz="2800" dirty="0" smtClean="0"/>
              <a:t>hat’s wrong with this picture?</a:t>
            </a:r>
            <a:endParaRPr lang="en-GB" sz="2800" dirty="0"/>
          </a:p>
        </p:txBody>
      </p:sp>
    </p:spTree>
    <p:extLst>
      <p:ext uri="{BB962C8B-B14F-4D97-AF65-F5344CB8AC3E}">
        <p14:creationId xmlns:p14="http://schemas.microsoft.com/office/powerpoint/2010/main" val="288947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1143000"/>
          </a:xfrm>
        </p:spPr>
        <p:txBody>
          <a:bodyPr>
            <a:noAutofit/>
          </a:bodyPr>
          <a:lstStyle/>
          <a:p>
            <a:pPr algn="l"/>
            <a:r>
              <a:rPr lang="en-US" sz="2800" b="1" cap="all" dirty="0" smtClean="0">
                <a:solidFill>
                  <a:srgbClr val="C00000"/>
                </a:solidFill>
                <a:cs typeface="Calibri"/>
              </a:rPr>
              <a:t>Interaction </a:t>
            </a:r>
            <a:endParaRPr lang="en-US" sz="2800" b="1" cap="all" dirty="0">
              <a:solidFill>
                <a:srgbClr val="C00000"/>
              </a:solidFill>
              <a:latin typeface="Calibri"/>
              <a:cs typeface="Calibri"/>
            </a:endParaRPr>
          </a:p>
        </p:txBody>
      </p:sp>
      <p:sp>
        <p:nvSpPr>
          <p:cNvPr id="6" name="TextBox 5"/>
          <p:cNvSpPr txBox="1"/>
          <p:nvPr/>
        </p:nvSpPr>
        <p:spPr>
          <a:xfrm>
            <a:off x="414731" y="1510213"/>
            <a:ext cx="8331469" cy="3571453"/>
          </a:xfrm>
          <a:prstGeom prst="rect">
            <a:avLst/>
          </a:prstGeom>
          <a:noFill/>
        </p:spPr>
        <p:txBody>
          <a:bodyPr wrap="square" rtlCol="0">
            <a:noAutofit/>
          </a:bodyPr>
          <a:lstStyle/>
          <a:p>
            <a:r>
              <a:rPr lang="en-GB" sz="2800" b="1" dirty="0" smtClean="0"/>
              <a:t>Online teaching should be </a:t>
            </a:r>
            <a:r>
              <a:rPr lang="en-GB" sz="2800" b="1" i="1" dirty="0" smtClean="0"/>
              <a:t>more</a:t>
            </a:r>
            <a:r>
              <a:rPr lang="en-GB" sz="2800" b="1" dirty="0" smtClean="0"/>
              <a:t> interactive because of design necessities. There needs to be two-way communication!</a:t>
            </a:r>
          </a:p>
          <a:p>
            <a:pPr marL="457200" indent="-457200">
              <a:buFont typeface="Arial" pitchFamily="34" charset="0"/>
              <a:buChar char="•"/>
            </a:pPr>
            <a:endParaRPr lang="en-GB" sz="2800" dirty="0"/>
          </a:p>
          <a:p>
            <a:pPr marL="457200" indent="-457200">
              <a:buFont typeface="Arial" pitchFamily="34" charset="0"/>
              <a:buChar char="•"/>
            </a:pPr>
            <a:endParaRPr lang="en-GB" sz="2800" dirty="0" smtClean="0"/>
          </a:p>
          <a:p>
            <a:r>
              <a:rPr lang="en-GB" sz="2800" dirty="0" smtClean="0"/>
              <a:t>Use the chat to agree or disagree and add comments, contexts, and experiences. NB: When delivering webinars, such as this one, I am constantly using the chat for interaction as a model of good practice [hopefully].</a:t>
            </a:r>
            <a:endParaRPr lang="en-GB" sz="2800" dirty="0"/>
          </a:p>
          <a:p>
            <a:pPr lvl="0" defTabSz="914400" eaLnBrk="0" fontAlgn="base" hangingPunct="0">
              <a:spcBef>
                <a:spcPct val="20000"/>
              </a:spcBef>
              <a:spcAft>
                <a:spcPct val="0"/>
              </a:spcAft>
            </a:pPr>
            <a:endParaRPr lang="en-US" sz="2800" kern="0" dirty="0">
              <a:solidFill>
                <a:srgbClr val="000000"/>
              </a:solidFill>
              <a:latin typeface="+mj-lt"/>
              <a:ea typeface="ＭＳ Ｐゴシック"/>
            </a:endParaRPr>
          </a:p>
          <a:p>
            <a:endParaRPr lang="en-US" dirty="0" smtClean="0"/>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76667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666" y="1412776"/>
            <a:ext cx="8229600" cy="4968552"/>
          </a:xfrm>
        </p:spPr>
        <p:txBody>
          <a:bodyPr>
            <a:normAutofit/>
          </a:bodyPr>
          <a:lstStyle/>
          <a:p>
            <a:pPr marL="0" indent="0">
              <a:buNone/>
            </a:pPr>
            <a:endParaRPr lang="en-GB" sz="2800" b="1" dirty="0"/>
          </a:p>
          <a:p>
            <a:pPr marL="0" indent="0">
              <a:buNone/>
            </a:pPr>
            <a:endParaRPr lang="en-GB" sz="2800" b="1" dirty="0"/>
          </a:p>
        </p:txBody>
      </p:sp>
      <p:pic>
        <p:nvPicPr>
          <p:cNvPr id="4" name="Picture 3"/>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Content Placeholder 2"/>
          <p:cNvSpPr txBox="1">
            <a:spLocks/>
          </p:cNvSpPr>
          <p:nvPr/>
        </p:nvSpPr>
        <p:spPr>
          <a:xfrm>
            <a:off x="457200" y="1463642"/>
            <a:ext cx="8229600" cy="45365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GB" sz="2800" dirty="0" smtClean="0">
              <a:solidFill>
                <a:prstClr val="black"/>
              </a:solidFill>
            </a:endParaRPr>
          </a:p>
          <a:p>
            <a:pPr marL="0" indent="0">
              <a:buFont typeface="Arial" pitchFamily="34" charset="0"/>
              <a:buNone/>
            </a:pPr>
            <a:endParaRPr lang="en-GB" sz="2800" dirty="0" smtClean="0">
              <a:solidFill>
                <a:prstClr val="black"/>
              </a:solidFill>
            </a:endParaRPr>
          </a:p>
          <a:p>
            <a:pPr marL="0" indent="0">
              <a:buFont typeface="Arial" pitchFamily="34" charset="0"/>
              <a:buNone/>
            </a:pPr>
            <a:endParaRPr lang="en-GB" sz="2800" dirty="0" smtClean="0">
              <a:solidFill>
                <a:prstClr val="black"/>
              </a:solidFill>
            </a:endParaRPr>
          </a:p>
          <a:p>
            <a:pPr marL="0" indent="0">
              <a:buFont typeface="Arial" pitchFamily="34" charset="0"/>
              <a:buNone/>
            </a:pPr>
            <a:endParaRPr lang="en-GB" sz="2800" b="1" dirty="0">
              <a:solidFill>
                <a:prstClr val="black"/>
              </a:solidFill>
            </a:endParaRPr>
          </a:p>
        </p:txBody>
      </p:sp>
      <p:sp>
        <p:nvSpPr>
          <p:cNvPr id="8" name="Title 1"/>
          <p:cNvSpPr txBox="1">
            <a:spLocks/>
          </p:cNvSpPr>
          <p:nvPr/>
        </p:nvSpPr>
        <p:spPr>
          <a:xfrm>
            <a:off x="457200" y="262281"/>
            <a:ext cx="797533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cap="all" dirty="0" smtClean="0">
                <a:solidFill>
                  <a:srgbClr val="C00000"/>
                </a:solidFill>
                <a:cs typeface="Calibri"/>
              </a:rPr>
              <a:t>Interaction</a:t>
            </a:r>
            <a:endParaRPr lang="en-US" sz="2800" b="1" cap="all" dirty="0">
              <a:solidFill>
                <a:srgbClr val="C00000"/>
              </a:solidFill>
              <a:latin typeface="Calibri"/>
              <a:cs typeface="Calibri"/>
            </a:endParaRPr>
          </a:p>
        </p:txBody>
      </p:sp>
      <p:sp>
        <p:nvSpPr>
          <p:cNvPr id="2" name="TextBox 1"/>
          <p:cNvSpPr txBox="1"/>
          <p:nvPr/>
        </p:nvSpPr>
        <p:spPr>
          <a:xfrm>
            <a:off x="1116281" y="1405281"/>
            <a:ext cx="7018316" cy="523220"/>
          </a:xfrm>
          <a:prstGeom prst="rect">
            <a:avLst/>
          </a:prstGeom>
          <a:noFill/>
        </p:spPr>
        <p:txBody>
          <a:bodyPr wrap="square" rtlCol="0">
            <a:spAutoFit/>
          </a:bodyPr>
          <a:lstStyle/>
          <a:p>
            <a:pPr algn="ctr"/>
            <a:r>
              <a:rPr lang="en-GB" sz="2800" dirty="0" smtClean="0"/>
              <a:t>What about this picture?</a:t>
            </a:r>
            <a:endParaRPr lang="en-GB" sz="280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7873" y="2065019"/>
            <a:ext cx="57150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510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lum bright="-20000" contrast="-40000"/>
            <a:alphaModFix amt="7000"/>
          </a:blip>
          <a:stretch>
            <a:fillRect/>
          </a:stretch>
        </p:blipFill>
        <p:spPr>
          <a:xfrm>
            <a:off x="7382873" y="-69120"/>
            <a:ext cx="1847237" cy="6956365"/>
          </a:xfrm>
          <a:prstGeom prst="rect">
            <a:avLst/>
          </a:prstGeom>
        </p:spPr>
      </p:pic>
      <p:sp>
        <p:nvSpPr>
          <p:cNvPr id="2" name="Title 1"/>
          <p:cNvSpPr>
            <a:spLocks noGrp="1"/>
          </p:cNvSpPr>
          <p:nvPr>
            <p:ph type="title"/>
          </p:nvPr>
        </p:nvSpPr>
        <p:spPr>
          <a:xfrm>
            <a:off x="457200" y="262281"/>
            <a:ext cx="7975330" cy="1143000"/>
          </a:xfrm>
        </p:spPr>
        <p:txBody>
          <a:bodyPr>
            <a:noAutofit/>
          </a:bodyPr>
          <a:lstStyle/>
          <a:p>
            <a:pPr algn="l"/>
            <a:r>
              <a:rPr lang="en-US" sz="2800" b="1" cap="all" dirty="0" smtClean="0">
                <a:solidFill>
                  <a:srgbClr val="C00000"/>
                </a:solidFill>
                <a:cs typeface="Calibri"/>
              </a:rPr>
              <a:t>Interaction and Interactivity </a:t>
            </a:r>
            <a:endParaRPr lang="en-US" sz="2800" b="1" cap="all" dirty="0">
              <a:solidFill>
                <a:srgbClr val="C00000"/>
              </a:solidFill>
              <a:latin typeface="Calibri"/>
              <a:cs typeface="Calibri"/>
            </a:endParaRPr>
          </a:p>
        </p:txBody>
      </p:sp>
      <p:sp>
        <p:nvSpPr>
          <p:cNvPr id="6" name="TextBox 5"/>
          <p:cNvSpPr txBox="1"/>
          <p:nvPr/>
        </p:nvSpPr>
        <p:spPr>
          <a:xfrm>
            <a:off x="414731" y="1300349"/>
            <a:ext cx="8459446" cy="4968262"/>
          </a:xfrm>
          <a:prstGeom prst="rect">
            <a:avLst/>
          </a:prstGeom>
          <a:noFill/>
        </p:spPr>
        <p:txBody>
          <a:bodyPr wrap="square" rtlCol="0">
            <a:noAutofit/>
          </a:bodyPr>
          <a:lstStyle/>
          <a:p>
            <a:pPr defTabSz="914400">
              <a:defRPr/>
            </a:pPr>
            <a:r>
              <a:rPr lang="en-GB" sz="2800" dirty="0"/>
              <a:t>Interaction is what happens, interactivity is the technological support for interaction (Wagner, 1997), but bells and whistles are often just a cacophony when dealing with student understanding and learning. </a:t>
            </a:r>
            <a:endParaRPr lang="en-GB" sz="2800" dirty="0" smtClean="0"/>
          </a:p>
          <a:p>
            <a:pPr defTabSz="914400">
              <a:defRPr/>
            </a:pPr>
            <a:endParaRPr lang="en-GB" sz="2800" dirty="0"/>
          </a:p>
          <a:p>
            <a:pPr defTabSz="914400">
              <a:defRPr/>
            </a:pPr>
            <a:r>
              <a:rPr lang="en-GB" sz="2800" dirty="0" smtClean="0"/>
              <a:t>Focus on interaction, and let that guide how you use interactivity features. </a:t>
            </a:r>
          </a:p>
          <a:p>
            <a:pPr defTabSz="914400">
              <a:defRPr/>
            </a:pPr>
            <a:endParaRPr lang="en-GB" sz="2800" dirty="0"/>
          </a:p>
          <a:p>
            <a:pPr defTabSz="914400">
              <a:defRPr/>
            </a:pPr>
            <a:r>
              <a:rPr lang="en-GB" sz="2800" b="1" dirty="0" smtClean="0"/>
              <a:t>What are some ideas about interaction in hosting webinars?</a:t>
            </a:r>
            <a:endParaRPr lang="en-GB" sz="2800" b="1" dirty="0"/>
          </a:p>
        </p:txBody>
      </p:sp>
      <p:sp>
        <p:nvSpPr>
          <p:cNvPr id="5" name="Rectangle 4"/>
          <p:cNvSpPr/>
          <p:nvPr/>
        </p:nvSpPr>
        <p:spPr>
          <a:xfrm rot="10800000">
            <a:off x="-50800" y="6672411"/>
            <a:ext cx="9262533" cy="214833"/>
          </a:xfrm>
          <a:prstGeom prst="rect">
            <a:avLst/>
          </a:prstGeom>
          <a:gradFill>
            <a:gsLst>
              <a:gs pos="100000">
                <a:srgbClr val="CE57C1"/>
              </a:gs>
              <a:gs pos="27000">
                <a:srgbClr val="000044"/>
              </a:gs>
            </a:gsLst>
            <a:lin ang="135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7120328" y="5378963"/>
            <a:ext cx="2023672" cy="1292662"/>
          </a:xfrm>
          <a:prstGeom prst="rect">
            <a:avLst/>
          </a:prstGeom>
          <a:noFill/>
        </p:spPr>
        <p:txBody>
          <a:bodyPr wrap="square" rtlCol="0">
            <a:spAutoFit/>
          </a:bodyPr>
          <a:lstStyle/>
          <a:p>
            <a:r>
              <a:rPr lang="en-GB" sz="1200" dirty="0"/>
              <a:t>Wagner, E. D. (1997). Interactivity: From agents to outcomes. New Directions for Teaching and Learning, 71, 19-26. </a:t>
            </a:r>
          </a:p>
          <a:p>
            <a:endParaRPr lang="en-GB" dirty="0"/>
          </a:p>
        </p:txBody>
      </p:sp>
    </p:spTree>
    <p:extLst>
      <p:ext uri="{BB962C8B-B14F-4D97-AF65-F5344CB8AC3E}">
        <p14:creationId xmlns:p14="http://schemas.microsoft.com/office/powerpoint/2010/main" val="412049662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p:properties xmlns:p="http://schemas.microsoft.com/office/2006/metadata/properties" xmlns:xsi="http://www.w3.org/2001/XMLSchema-instance" xmlns:pc="http://schemas.microsoft.com/office/infopath/2007/PartnerControls"><documentManagement><hc6d7eca65f9478abad7d03f5cf64e0f xmlns="$ListId:Shared Documents;"><Terms xmlns="http://schemas.microsoft.com/office/infopath/2007/PartnerControls"></Terms></hc6d7eca65f9478abad7d03f5cf64e0f><TaxCatchAll xmlns="e8331262-de25-436d-8f05-154a071bbe3b"/></documentManagement></p:properties>
</file>

<file path=customXml/item2.xml><?xml version="1.0" encoding="utf-8"?><ct:contentTypeSchema ct:_="" ma:_="" ma:contentTypeName="Document" ma:contentTypeID="0x0101000C92E395E8E08542BE84397FDFC4739E" ma:contentTypeVersion="" ma:contentTypeDescription="Create a new document." ma:contentTypeScope="" ma:versionID="a6c32c42d6b9b054ce49606a6ea29a96" xmlns:ct="http://schemas.microsoft.com/office/2006/metadata/contentType" xmlns:ma="http://schemas.microsoft.com/office/2006/metadata/properties/metaAttributes">
<xsd:schema targetNamespace="http://schemas.microsoft.com/office/2006/metadata/properties" ma:root="true" ma:fieldsID="7503db7f5557d481fda480109d4de2ef" ns2:_="" ns3:_="" xmlns:xsd="http://www.w3.org/2001/XMLSchema" xmlns:xs="http://www.w3.org/2001/XMLSchema" xmlns:p="http://schemas.microsoft.com/office/2006/metadata/properties" xmlns:ns2="$ListId:Shared Documents;" xmlns:ns3="e8331262-de25-436d-8f05-154a071bbe3b">
<xsd:import namespace="$ListId:Shared Documents;"/>
<xsd:import namespace="e8331262-de25-436d-8f05-154a071bbe3b"/>
<xsd:element name="properties">
<xsd:complexType>
<xsd:sequence>
<xsd:element name="documentManagement">
<xsd:complexType>
<xsd:all>
<xsd:element ref="ns2:hc6d7eca65f9478abad7d03f5cf64e0f" minOccurs="0"/>
<xsd:element ref="ns3:TaxCatchAll" minOccurs="0"/>
</xsd:all>
</xsd:complexType>
</xsd:element>
</xsd:sequence>
</xsd:complexType>
</xsd:element>
</xsd:schema>
<xsd:schema targetNamespace="$ListId:Shared Documents;"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hc6d7eca65f9478abad7d03f5cf64e0f" ma:index="9" nillable="true" ma:taxonomy="true" ma:internalName="hc6d7eca65f9478abad7d03f5cf64e0f" ma:taxonomyFieldName="Category" ma:displayName="Category" ma:default="" ma:fieldId="{1c6d7eca-65f9-478a-bad7-d03f5cf64e0f}" ma:sspId="415ee74b-2602-4e7a-8fdc-0d76d9df16f1" ma:termSetId="c9e38beb-e60a-46ec-a1a3-d119e6b2538e" ma:anchorId="00000000-0000-0000-0000-000000000000" ma:open="false" ma:isKeyword="false">
<xsd:complexType>
<xsd:sequence>
<xsd:element ref="pc:Terms" minOccurs="0" maxOccurs="1"></xsd:element>
</xsd:sequence>
</xsd:complexType>
</xsd:element>
</xsd:schema>
<xsd:schema targetNamespace="e8331262-de25-436d-8f05-154a071bbe3b"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TaxCatchAll" ma:index="10" nillable="true" ma:displayName="Taxonomy Catch All Column" ma:hidden="true" ma:list="{1B25C4DA-95C3-46C8-9C47-A37510700FC4}" ma:internalName="TaxCatchAll" ma:showField="CatchAllData" ma:web="{94c9b129-8f0b-4efd-a3a7-0f552c179199}">
<xsd:complexType>
<xsd:complexContent>
<xsd:extension base="dms:MultiChoiceLookup">
<xsd:sequence>
<xsd:element name="Value" type="dms:Lookup" maxOccurs="unbounded" minOccurs="0" nillable="true"/>
</xsd:sequence>
</xsd:extension>
</xsd:complexContent>
</xsd:complexType>
</xsd:element>
</xsd:schema>
<xsd:schema targetNamespace="http://schemas.openxmlformats.org/package/2006/metadata/core-properties" elementFormDefault="qualified" attributeFormDefault="unqualified" blockDefault="#all" xmlns="http://schemas.openxmlformats.org/package/2006/metadata/core-properties" xmlns:xsd="http://www.w3.org/2001/XMLSchema" xmlns:xsi="http://www.w3.org/2001/XMLSchema-instance" xmlns:dc="http://purl.org/dc/elements/1.1/" xmlns:dcterms="http://purl.org/dc/terms/" xmlns:odoc="http://schemas.microsoft.com/internal/obd">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targetNamespace="http://schemas.microsoft.com/office/infopath/2007/PartnerControls" elementFormDefault="qualified" attributeFormDefault="unqualified" xmlns:pc="http://schemas.microsoft.com/office/infopath/2007/PartnerControls" xmlns:xs="http://www.w3.org/2001/XMLSchema">
<xs:element name="Person">
<xs:complexType>
<xs:sequence>
<xs:element ref="pc:DisplayName" minOccurs="0"></xs:element>
<xs:element ref="pc:AccountId" minOccurs="0"></xs:element>
<xs:element ref="pc:AccountType" minOccurs="0"></xs:element>
</xs:sequence>
</xs:complexType>
</xs:element>
<xs:element name="DisplayName" type="xs:string"></xs:element>
<xs:element name="AccountId" type="xs:string"></xs:element>
<xs:element name="AccountType" type="xs:string"></xs:element>
<xs:element name="BDCAssociatedEntity">
<xs:complexType>
<xs:sequence>
<xs:element ref="pc:BDCEntity" minOccurs="0" maxOccurs="unbounded"></xs:element>
</xs:sequence>
<xs:attribute ref="pc:EntityNamespace"></xs:attribute>
<xs:attribute ref="pc:EntityName"></xs:attribute>
<xs:attribute ref="pc:SystemInstanceName"></xs:attribute>
<xs:attribute ref="pc:AssociationName"></xs:attribute>
</xs:complexType>
</xs:element>
<xs:attribute name="EntityNamespace" type="xs:string"></xs:attribute>
<xs:attribute name="EntityName" type="xs:string"></xs:attribute>
<xs:attribute name="SystemInstanceName" type="xs:string"></xs:attribute>
<xs:attribute name="AssociationName" type="xs:string"></xs:attribute>
<xs:element name="BDCEntity">
<xs:complexType>
<xs:sequence>
<xs:element ref="pc:EntityDisplayName" minOccurs="0"></xs:element>
<xs:element ref="pc:EntityInstanceReference" minOccurs="0"></xs:element>
<xs:element ref="pc:EntityId1" minOccurs="0"></xs:element>
<xs:element ref="pc:EntityId2" minOccurs="0"></xs:element>
<xs:element ref="pc:EntityId3" minOccurs="0"></xs:element>
<xs:element ref="pc:EntityId4" minOccurs="0"></xs:element>
<xs:element ref="pc:EntityId5" minOccurs="0"></xs:element>
</xs:sequence>
</xs:complexType>
</xs:element>
<xs:element name="EntityDisplayName" type="xs:string"></xs:element>
<xs:element name="EntityInstanceReference" type="xs:string"></xs:element>
<xs:element name="EntityId1" type="xs:string"></xs:element>
<xs:element name="EntityId2" type="xs:string"></xs:element>
<xs:element name="EntityId3" type="xs:string"></xs:element>
<xs:element name="EntityId4" type="xs:string"></xs:element>
<xs:element name="EntityId5" type="xs:string"></xs:element>
<xs:element name="Terms">
<xs:complexType>
<xs:sequence>
<xs:element ref="pc:TermInfo" minOccurs="0" maxOccurs="unbounded"></xs:element>
</xs:sequence>
</xs:complexType>
</xs:element>
<xs:element name="TermInfo">
<xs:complexType>
<xs:sequence>
<xs:element ref="pc:TermName" minOccurs="0"></xs:element>
<xs:element ref="pc:TermId" minOccurs="0"></xs:element>
</xs:sequence>
</xs:complexType>
</xs:element>
<xs:element name="TermName" type="xs:string"></xs:element>
<xs:element name="TermId" type="xs:string"></xs:element>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E0F55A-5ACE-4E81-A452-A8FF73E0354A}">
  <ds:schemaRefs>
    <ds:schemaRef ds:uri="http://purl.org/dc/terms/"/>
    <ds:schemaRef ds:uri="http://schemas.openxmlformats.org/package/2006/metadata/core-properties"/>
    <ds:schemaRef ds:uri="http://schemas.microsoft.com/office/2006/documentManagement/types"/>
    <ds:schemaRef ds:uri="$ListId:Shared Documents;"/>
    <ds:schemaRef ds:uri="http://purl.org/dc/elements/1.1/"/>
    <ds:schemaRef ds:uri="http://schemas.microsoft.com/office/2006/metadata/properties"/>
    <ds:schemaRef ds:uri="http://schemas.microsoft.com/office/infopath/2007/PartnerControls"/>
    <ds:schemaRef ds:uri="e8331262-de25-436d-8f05-154a071bbe3b"/>
    <ds:schemaRef ds:uri="http://www.w3.org/XML/1998/namespace"/>
    <ds:schemaRef ds:uri="http://purl.org/dc/dcmitype/"/>
  </ds:schemaRefs>
</ds:datastoreItem>
</file>

<file path=customXml/itemProps2.xml><?xml version="1.0" encoding="utf-8"?>
<ds:datastoreItem xmlns:ds="http://schemas.openxmlformats.org/officeDocument/2006/customXml" ds:itemID="{63C8E77D-B8E2-43BF-A607-672D88FF0D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ListId:Shared Documents;"/>
    <ds:schemaRef ds:uri="e8331262-de25-436d-8f05-154a071bbe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CF8A76-1436-47FC-9370-1D27FEBE2E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19023</TotalTime>
  <Words>2448</Words>
  <Application>Microsoft Office PowerPoint</Application>
  <PresentationFormat>On-screen Show (4:3)</PresentationFormat>
  <Paragraphs>311</Paragraphs>
  <Slides>35</Slides>
  <Notes>34</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Default Theme</vt:lpstr>
      <vt:lpstr>Office Theme</vt:lpstr>
      <vt:lpstr>How to Deliver a Webinar</vt:lpstr>
      <vt:lpstr>Objectives of this session</vt:lpstr>
      <vt:lpstr>Welcome</vt:lpstr>
      <vt:lpstr>Interaction &amp;  Student Participation</vt:lpstr>
      <vt:lpstr>Not a lecture, not a video</vt:lpstr>
      <vt:lpstr>PowerPoint Presentation</vt:lpstr>
      <vt:lpstr>Interaction </vt:lpstr>
      <vt:lpstr>PowerPoint Presentation</vt:lpstr>
      <vt:lpstr>Interaction and Interactivity </vt:lpstr>
      <vt:lpstr>PowerPoint Presentation</vt:lpstr>
      <vt:lpstr>PowerPoint Presentation</vt:lpstr>
      <vt:lpstr>Breakout groups</vt:lpstr>
      <vt:lpstr>PowerPoint Presentation</vt:lpstr>
      <vt:lpstr>breakout groups online</vt:lpstr>
      <vt:lpstr>PowerPoint Presentation</vt:lpstr>
      <vt:lpstr>Modeling breakout groups activity online</vt:lpstr>
      <vt:lpstr>Strategies for online break out groups</vt:lpstr>
      <vt:lpstr>performance</vt:lpstr>
      <vt:lpstr>performance</vt:lpstr>
      <vt:lpstr>performance</vt:lpstr>
      <vt:lpstr>performance</vt:lpstr>
      <vt:lpstr>performance</vt:lpstr>
      <vt:lpstr>Strategies for increasing engagement in learning online</vt:lpstr>
      <vt:lpstr>Physical interaction </vt:lpstr>
      <vt:lpstr>Physical interaction</vt:lpstr>
      <vt:lpstr>Physical interaction</vt:lpstr>
      <vt:lpstr>Physical interaction</vt:lpstr>
      <vt:lpstr>Physical interaction</vt:lpstr>
      <vt:lpstr>PowerPoint Presentation</vt:lpstr>
      <vt:lpstr>Physical interaction</vt:lpstr>
      <vt:lpstr>Activities to pair with content</vt:lpstr>
      <vt:lpstr>You know they’re on their computers</vt:lpstr>
      <vt:lpstr>Review</vt:lpstr>
      <vt:lpstr>PowerPoint Presentation</vt:lpstr>
      <vt:lpstr>PowerPoint Presentation</vt:lpstr>
    </vt:vector>
  </TitlesOfParts>
  <Company>Xi'an Jiaotong-Liverpool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XJTLU</dc:title>
  <dc:creator>Tom Ennis</dc:creator>
  <cp:lastModifiedBy>Julie</cp:lastModifiedBy>
  <cp:revision>346</cp:revision>
  <cp:lastPrinted>2017-09-14T05:15:08Z</cp:lastPrinted>
  <dcterms:created xsi:type="dcterms:W3CDTF">2016-01-19T04:00:20Z</dcterms:created>
  <dcterms:modified xsi:type="dcterms:W3CDTF">2020-06-23T06:51:16Z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0x0101000C92E395E8E08542BE84397FDFC4739E</vt:lpwstr>
  </property>
  <property fmtid="{D5CDD505-2E9C-101B-9397-08002B2CF9AE}" pid="3" name="Category">
    <vt:lpwstr/>
  </property>
</Properties>
</file>