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300" r:id="rId5"/>
    <p:sldId id="282" r:id="rId6"/>
    <p:sldId id="311" r:id="rId7"/>
    <p:sldId id="312" r:id="rId8"/>
    <p:sldId id="318" r:id="rId9"/>
    <p:sldId id="319" r:id="rId10"/>
    <p:sldId id="320" r:id="rId11"/>
    <p:sldId id="314" r:id="rId12"/>
    <p:sldId id="321" r:id="rId13"/>
    <p:sldId id="350" r:id="rId14"/>
    <p:sldId id="362" r:id="rId15"/>
    <p:sldId id="394" r:id="rId16"/>
    <p:sldId id="351" r:id="rId17"/>
    <p:sldId id="363" r:id="rId18"/>
    <p:sldId id="384" r:id="rId19"/>
    <p:sldId id="386" r:id="rId20"/>
    <p:sldId id="391" r:id="rId21"/>
    <p:sldId id="385" r:id="rId22"/>
    <p:sldId id="392" r:id="rId23"/>
    <p:sldId id="388" r:id="rId24"/>
    <p:sldId id="389" r:id="rId25"/>
    <p:sldId id="390" r:id="rId26"/>
    <p:sldId id="377" r:id="rId27"/>
    <p:sldId id="378" r:id="rId28"/>
    <p:sldId id="379" r:id="rId29"/>
    <p:sldId id="380" r:id="rId30"/>
    <p:sldId id="381" r:id="rId31"/>
    <p:sldId id="382" r:id="rId32"/>
    <p:sldId id="383" r:id="rId33"/>
    <p:sldId id="364" r:id="rId34"/>
    <p:sldId id="359" r:id="rId35"/>
    <p:sldId id="393" r:id="rId36"/>
    <p:sldId id="387" r:id="rId37"/>
    <p:sldId id="317" r:id="rId38"/>
    <p:sldId id="31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0000FE"/>
    <a:srgbClr val="1AC3B9"/>
    <a:srgbClr val="FFFFFF"/>
    <a:srgbClr val="D200FE"/>
    <a:srgbClr val="000044"/>
    <a:srgbClr val="000544"/>
    <a:srgbClr val="CE57C1"/>
    <a:srgbClr val="18B4AB"/>
    <a:srgbClr val="1FD9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3" autoAdjust="0"/>
    <p:restoredTop sz="77031" autoAdjust="0"/>
  </p:normalViewPr>
  <p:slideViewPr>
    <p:cSldViewPr snapToGrid="0" snapToObjects="1">
      <p:cViewPr varScale="1">
        <p:scale>
          <a:sx n="88" d="100"/>
          <a:sy n="88" d="100"/>
        </p:scale>
        <p:origin x="23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07858-6939-334D-A02C-D17A4E9DB457}" type="doc">
      <dgm:prSet loTypeId="urn:microsoft.com/office/officeart/2005/8/layout/cycle1" loCatId="" qsTypeId="urn:microsoft.com/office/officeart/2005/8/quickstyle/simple1" qsCatId="simple" csTypeId="urn:microsoft.com/office/officeart/2005/8/colors/accent0_1" csCatId="mainScheme" phldr="1"/>
      <dgm:spPr/>
      <dgm:t>
        <a:bodyPr/>
        <a:lstStyle/>
        <a:p>
          <a:endParaRPr lang="en-US"/>
        </a:p>
      </dgm:t>
    </dgm:pt>
    <dgm:pt modelId="{20C2F6DA-6984-2D4E-8130-E8D6CB39744A}">
      <dgm:prSet phldrT="[Text]"/>
      <dgm:spPr/>
      <dgm:t>
        <a:bodyPr/>
        <a:lstStyle/>
        <a:p>
          <a:r>
            <a:rPr lang="en-US" dirty="0"/>
            <a:t>Writing down</a:t>
          </a:r>
        </a:p>
      </dgm:t>
    </dgm:pt>
    <dgm:pt modelId="{DD5FE792-BE7A-9342-9FB3-2BC60ED53788}" type="parTrans" cxnId="{79726A63-B020-1B4D-8467-981A41D375E5}">
      <dgm:prSet/>
      <dgm:spPr/>
      <dgm:t>
        <a:bodyPr/>
        <a:lstStyle/>
        <a:p>
          <a:endParaRPr lang="en-US"/>
        </a:p>
      </dgm:t>
    </dgm:pt>
    <dgm:pt modelId="{077E1E63-646C-AB4A-AD61-AE765690DE36}" type="sibTrans" cxnId="{79726A63-B020-1B4D-8467-981A41D375E5}">
      <dgm:prSet/>
      <dgm:spPr>
        <a:solidFill>
          <a:srgbClr val="FD7C08"/>
        </a:solidFill>
      </dgm:spPr>
      <dgm:t>
        <a:bodyPr/>
        <a:lstStyle/>
        <a:p>
          <a:endParaRPr lang="en-US"/>
        </a:p>
      </dgm:t>
    </dgm:pt>
    <dgm:pt modelId="{8AE7D58F-DA34-AA41-B691-7BC4C53725E4}">
      <dgm:prSet phldrT="[Text]"/>
      <dgm:spPr/>
      <dgm:t>
        <a:bodyPr/>
        <a:lstStyle/>
        <a:p>
          <a:r>
            <a:rPr lang="en-US" dirty="0"/>
            <a:t>Sharing ideas</a:t>
          </a:r>
        </a:p>
      </dgm:t>
    </dgm:pt>
    <dgm:pt modelId="{14CE4AC3-92DD-0949-A8D7-931F3527CCD9}" type="parTrans" cxnId="{575A81F9-AE4C-C44F-A659-4278287CADB3}">
      <dgm:prSet/>
      <dgm:spPr/>
      <dgm:t>
        <a:bodyPr/>
        <a:lstStyle/>
        <a:p>
          <a:endParaRPr lang="en-US"/>
        </a:p>
      </dgm:t>
    </dgm:pt>
    <dgm:pt modelId="{FA13271A-A661-4340-BA72-5CEC1D54574C}" type="sibTrans" cxnId="{575A81F9-AE4C-C44F-A659-4278287CADB3}">
      <dgm:prSet/>
      <dgm:spPr>
        <a:solidFill>
          <a:srgbClr val="FD7C08"/>
        </a:solidFill>
      </dgm:spPr>
      <dgm:t>
        <a:bodyPr/>
        <a:lstStyle/>
        <a:p>
          <a:endParaRPr lang="en-US"/>
        </a:p>
      </dgm:t>
    </dgm:pt>
    <dgm:pt modelId="{99B9D007-3EA8-7947-BB60-77D8CE6D29CF}">
      <dgm:prSet phldrT="[Text]"/>
      <dgm:spPr/>
      <dgm:t>
        <a:bodyPr/>
        <a:lstStyle/>
        <a:p>
          <a:r>
            <a:rPr lang="en-US" dirty="0"/>
            <a:t>Inclusive (quieter students)</a:t>
          </a:r>
        </a:p>
      </dgm:t>
    </dgm:pt>
    <dgm:pt modelId="{C42C2EA3-DBD6-354F-9601-4DC8E0E820A9}" type="parTrans" cxnId="{0F3AE5CE-1478-974C-8328-E9CA063AD1BF}">
      <dgm:prSet/>
      <dgm:spPr/>
      <dgm:t>
        <a:bodyPr/>
        <a:lstStyle/>
        <a:p>
          <a:endParaRPr lang="en-US"/>
        </a:p>
      </dgm:t>
    </dgm:pt>
    <dgm:pt modelId="{4A1BF522-FC94-7345-B934-ABCCDA16602D}" type="sibTrans" cxnId="{0F3AE5CE-1478-974C-8328-E9CA063AD1BF}">
      <dgm:prSet/>
      <dgm:spPr>
        <a:solidFill>
          <a:srgbClr val="FD7C08"/>
        </a:solidFill>
      </dgm:spPr>
      <dgm:t>
        <a:bodyPr/>
        <a:lstStyle/>
        <a:p>
          <a:endParaRPr lang="en-US"/>
        </a:p>
      </dgm:t>
    </dgm:pt>
    <dgm:pt modelId="{575C9D3D-48FE-9B4B-8A68-BBD5FB1273B6}">
      <dgm:prSet phldrT="[Text]"/>
      <dgm:spPr/>
      <dgm:t>
        <a:bodyPr/>
        <a:lstStyle/>
        <a:p>
          <a:r>
            <a:rPr lang="en-US" dirty="0"/>
            <a:t>Group work</a:t>
          </a:r>
        </a:p>
      </dgm:t>
    </dgm:pt>
    <dgm:pt modelId="{DBF938FE-B2DA-6840-BD39-4762C3831B00}" type="parTrans" cxnId="{1F94E539-CA71-9648-AD66-26D36EC3A131}">
      <dgm:prSet/>
      <dgm:spPr/>
      <dgm:t>
        <a:bodyPr/>
        <a:lstStyle/>
        <a:p>
          <a:endParaRPr lang="en-US"/>
        </a:p>
      </dgm:t>
    </dgm:pt>
    <dgm:pt modelId="{0DA8EC8C-DFB1-CE4E-9057-98AB85940C40}" type="sibTrans" cxnId="{1F94E539-CA71-9648-AD66-26D36EC3A131}">
      <dgm:prSet/>
      <dgm:spPr>
        <a:solidFill>
          <a:srgbClr val="FD7C08"/>
        </a:solidFill>
      </dgm:spPr>
      <dgm:t>
        <a:bodyPr/>
        <a:lstStyle/>
        <a:p>
          <a:endParaRPr lang="en-US"/>
        </a:p>
      </dgm:t>
    </dgm:pt>
    <dgm:pt modelId="{4408D04C-4C88-BB4F-8580-B7CDF246F0D9}">
      <dgm:prSet phldrT="[Text]"/>
      <dgm:spPr/>
      <dgm:t>
        <a:bodyPr/>
        <a:lstStyle/>
        <a:p>
          <a:r>
            <a:rPr lang="en-US"/>
            <a:t>Open question</a:t>
          </a:r>
          <a:endParaRPr lang="en-US" dirty="0"/>
        </a:p>
      </dgm:t>
    </dgm:pt>
    <dgm:pt modelId="{A69EC18A-8E26-7B4A-BD25-879563E72FF7}" type="parTrans" cxnId="{FE8C957E-0A49-1744-9157-D682D44E0FC2}">
      <dgm:prSet/>
      <dgm:spPr/>
      <dgm:t>
        <a:bodyPr/>
        <a:lstStyle/>
        <a:p>
          <a:endParaRPr lang="en-US"/>
        </a:p>
      </dgm:t>
    </dgm:pt>
    <dgm:pt modelId="{6CA30F55-4570-C648-B117-9463EC1EFA74}" type="sibTrans" cxnId="{FE8C957E-0A49-1744-9157-D682D44E0FC2}">
      <dgm:prSet/>
      <dgm:spPr>
        <a:solidFill>
          <a:srgbClr val="FD7C08"/>
        </a:solidFill>
      </dgm:spPr>
      <dgm:t>
        <a:bodyPr/>
        <a:lstStyle/>
        <a:p>
          <a:endParaRPr lang="en-US"/>
        </a:p>
      </dgm:t>
    </dgm:pt>
    <dgm:pt modelId="{4C80790A-6B24-794E-B093-E450ED44DDEB}" type="pres">
      <dgm:prSet presAssocID="{FF707858-6939-334D-A02C-D17A4E9DB457}" presName="cycle" presStyleCnt="0">
        <dgm:presLayoutVars>
          <dgm:dir/>
          <dgm:resizeHandles val="exact"/>
        </dgm:presLayoutVars>
      </dgm:prSet>
      <dgm:spPr/>
      <dgm:t>
        <a:bodyPr/>
        <a:lstStyle/>
        <a:p>
          <a:endParaRPr lang="en-US"/>
        </a:p>
      </dgm:t>
    </dgm:pt>
    <dgm:pt modelId="{25E4DE81-434A-ED44-B89C-3F7F5877F597}" type="pres">
      <dgm:prSet presAssocID="{4408D04C-4C88-BB4F-8580-B7CDF246F0D9}" presName="dummy" presStyleCnt="0"/>
      <dgm:spPr/>
    </dgm:pt>
    <dgm:pt modelId="{657DBC9B-8CA6-1F4A-8664-17089C022429}" type="pres">
      <dgm:prSet presAssocID="{4408D04C-4C88-BB4F-8580-B7CDF246F0D9}" presName="node" presStyleLbl="revTx" presStyleIdx="0" presStyleCnt="5">
        <dgm:presLayoutVars>
          <dgm:bulletEnabled val="1"/>
        </dgm:presLayoutVars>
      </dgm:prSet>
      <dgm:spPr/>
      <dgm:t>
        <a:bodyPr/>
        <a:lstStyle/>
        <a:p>
          <a:endParaRPr lang="en-US"/>
        </a:p>
      </dgm:t>
    </dgm:pt>
    <dgm:pt modelId="{E68A7DFF-032E-2A44-B7E1-AE463C7C144A}" type="pres">
      <dgm:prSet presAssocID="{6CA30F55-4570-C648-B117-9463EC1EFA74}" presName="sibTrans" presStyleLbl="node1" presStyleIdx="0" presStyleCnt="5"/>
      <dgm:spPr/>
      <dgm:t>
        <a:bodyPr/>
        <a:lstStyle/>
        <a:p>
          <a:endParaRPr lang="en-US"/>
        </a:p>
      </dgm:t>
    </dgm:pt>
    <dgm:pt modelId="{9016E7FF-855C-2845-A0AC-657C62AB39A0}" type="pres">
      <dgm:prSet presAssocID="{20C2F6DA-6984-2D4E-8130-E8D6CB39744A}" presName="dummy" presStyleCnt="0"/>
      <dgm:spPr/>
    </dgm:pt>
    <dgm:pt modelId="{D3631646-35F0-FF48-9150-F9682D938CF1}" type="pres">
      <dgm:prSet presAssocID="{20C2F6DA-6984-2D4E-8130-E8D6CB39744A}" presName="node" presStyleLbl="revTx" presStyleIdx="1" presStyleCnt="5">
        <dgm:presLayoutVars>
          <dgm:bulletEnabled val="1"/>
        </dgm:presLayoutVars>
      </dgm:prSet>
      <dgm:spPr/>
      <dgm:t>
        <a:bodyPr/>
        <a:lstStyle/>
        <a:p>
          <a:endParaRPr lang="en-US"/>
        </a:p>
      </dgm:t>
    </dgm:pt>
    <dgm:pt modelId="{639E4C78-387A-3F48-91FA-DD1669B6C575}" type="pres">
      <dgm:prSet presAssocID="{077E1E63-646C-AB4A-AD61-AE765690DE36}" presName="sibTrans" presStyleLbl="node1" presStyleIdx="1" presStyleCnt="5"/>
      <dgm:spPr/>
      <dgm:t>
        <a:bodyPr/>
        <a:lstStyle/>
        <a:p>
          <a:endParaRPr lang="en-US"/>
        </a:p>
      </dgm:t>
    </dgm:pt>
    <dgm:pt modelId="{6343B193-0F3E-CD43-8426-1F3859E54F8A}" type="pres">
      <dgm:prSet presAssocID="{8AE7D58F-DA34-AA41-B691-7BC4C53725E4}" presName="dummy" presStyleCnt="0"/>
      <dgm:spPr/>
    </dgm:pt>
    <dgm:pt modelId="{65019F5B-D5F3-394B-9EEF-09FA0C334220}" type="pres">
      <dgm:prSet presAssocID="{8AE7D58F-DA34-AA41-B691-7BC4C53725E4}" presName="node" presStyleLbl="revTx" presStyleIdx="2" presStyleCnt="5">
        <dgm:presLayoutVars>
          <dgm:bulletEnabled val="1"/>
        </dgm:presLayoutVars>
      </dgm:prSet>
      <dgm:spPr/>
      <dgm:t>
        <a:bodyPr/>
        <a:lstStyle/>
        <a:p>
          <a:endParaRPr lang="en-US"/>
        </a:p>
      </dgm:t>
    </dgm:pt>
    <dgm:pt modelId="{49CE48CF-B50E-E744-A5CD-66BF898D1DC2}" type="pres">
      <dgm:prSet presAssocID="{FA13271A-A661-4340-BA72-5CEC1D54574C}" presName="sibTrans" presStyleLbl="node1" presStyleIdx="2" presStyleCnt="5"/>
      <dgm:spPr/>
      <dgm:t>
        <a:bodyPr/>
        <a:lstStyle/>
        <a:p>
          <a:endParaRPr lang="en-US"/>
        </a:p>
      </dgm:t>
    </dgm:pt>
    <dgm:pt modelId="{383F96C5-D065-9B40-A8C4-F53DE8288B5C}" type="pres">
      <dgm:prSet presAssocID="{99B9D007-3EA8-7947-BB60-77D8CE6D29CF}" presName="dummy" presStyleCnt="0"/>
      <dgm:spPr/>
    </dgm:pt>
    <dgm:pt modelId="{F94DBE18-7BF7-7D49-8FAA-A0D99BF8D97B}" type="pres">
      <dgm:prSet presAssocID="{99B9D007-3EA8-7947-BB60-77D8CE6D29CF}" presName="node" presStyleLbl="revTx" presStyleIdx="3" presStyleCnt="5">
        <dgm:presLayoutVars>
          <dgm:bulletEnabled val="1"/>
        </dgm:presLayoutVars>
      </dgm:prSet>
      <dgm:spPr/>
      <dgm:t>
        <a:bodyPr/>
        <a:lstStyle/>
        <a:p>
          <a:endParaRPr lang="en-US"/>
        </a:p>
      </dgm:t>
    </dgm:pt>
    <dgm:pt modelId="{22D481B6-5412-6D40-AB0C-EA7A063B3EC1}" type="pres">
      <dgm:prSet presAssocID="{4A1BF522-FC94-7345-B934-ABCCDA16602D}" presName="sibTrans" presStyleLbl="node1" presStyleIdx="3" presStyleCnt="5"/>
      <dgm:spPr/>
      <dgm:t>
        <a:bodyPr/>
        <a:lstStyle/>
        <a:p>
          <a:endParaRPr lang="en-US"/>
        </a:p>
      </dgm:t>
    </dgm:pt>
    <dgm:pt modelId="{FC1A4913-3881-7242-B645-516C2FF5970B}" type="pres">
      <dgm:prSet presAssocID="{575C9D3D-48FE-9B4B-8A68-BBD5FB1273B6}" presName="dummy" presStyleCnt="0"/>
      <dgm:spPr/>
    </dgm:pt>
    <dgm:pt modelId="{3BB1B358-1CD8-2C48-9952-F756D6A39EE2}" type="pres">
      <dgm:prSet presAssocID="{575C9D3D-48FE-9B4B-8A68-BBD5FB1273B6}" presName="node" presStyleLbl="revTx" presStyleIdx="4" presStyleCnt="5">
        <dgm:presLayoutVars>
          <dgm:bulletEnabled val="1"/>
        </dgm:presLayoutVars>
      </dgm:prSet>
      <dgm:spPr/>
      <dgm:t>
        <a:bodyPr/>
        <a:lstStyle/>
        <a:p>
          <a:endParaRPr lang="en-US"/>
        </a:p>
      </dgm:t>
    </dgm:pt>
    <dgm:pt modelId="{64F30D88-E3BF-E040-A95B-BD93BC95EF58}" type="pres">
      <dgm:prSet presAssocID="{0DA8EC8C-DFB1-CE4E-9057-98AB85940C40}" presName="sibTrans" presStyleLbl="node1" presStyleIdx="4" presStyleCnt="5"/>
      <dgm:spPr/>
      <dgm:t>
        <a:bodyPr/>
        <a:lstStyle/>
        <a:p>
          <a:endParaRPr lang="en-US"/>
        </a:p>
      </dgm:t>
    </dgm:pt>
  </dgm:ptLst>
  <dgm:cxnLst>
    <dgm:cxn modelId="{E693271F-AD2D-6F4C-958F-79BFC5ED6441}" type="presOf" srcId="{6CA30F55-4570-C648-B117-9463EC1EFA74}" destId="{E68A7DFF-032E-2A44-B7E1-AE463C7C144A}" srcOrd="0" destOrd="0" presId="urn:microsoft.com/office/officeart/2005/8/layout/cycle1"/>
    <dgm:cxn modelId="{80FE5280-6E01-944D-8580-0877183ABC74}" type="presOf" srcId="{4A1BF522-FC94-7345-B934-ABCCDA16602D}" destId="{22D481B6-5412-6D40-AB0C-EA7A063B3EC1}" srcOrd="0" destOrd="0" presId="urn:microsoft.com/office/officeart/2005/8/layout/cycle1"/>
    <dgm:cxn modelId="{22BF016B-F7F5-5240-9546-8E2248D5273E}" type="presOf" srcId="{0DA8EC8C-DFB1-CE4E-9057-98AB85940C40}" destId="{64F30D88-E3BF-E040-A95B-BD93BC95EF58}" srcOrd="0" destOrd="0" presId="urn:microsoft.com/office/officeart/2005/8/layout/cycle1"/>
    <dgm:cxn modelId="{DCC5E21C-D7DE-AB4B-9FB1-D9926917DE3D}" type="presOf" srcId="{4408D04C-4C88-BB4F-8580-B7CDF246F0D9}" destId="{657DBC9B-8CA6-1F4A-8664-17089C022429}" srcOrd="0" destOrd="0" presId="urn:microsoft.com/office/officeart/2005/8/layout/cycle1"/>
    <dgm:cxn modelId="{4769CB62-B026-9F4D-8B40-2CBE8379C75C}" type="presOf" srcId="{8AE7D58F-DA34-AA41-B691-7BC4C53725E4}" destId="{65019F5B-D5F3-394B-9EEF-09FA0C334220}" srcOrd="0" destOrd="0" presId="urn:microsoft.com/office/officeart/2005/8/layout/cycle1"/>
    <dgm:cxn modelId="{0F3AE5CE-1478-974C-8328-E9CA063AD1BF}" srcId="{FF707858-6939-334D-A02C-D17A4E9DB457}" destId="{99B9D007-3EA8-7947-BB60-77D8CE6D29CF}" srcOrd="3" destOrd="0" parTransId="{C42C2EA3-DBD6-354F-9601-4DC8E0E820A9}" sibTransId="{4A1BF522-FC94-7345-B934-ABCCDA16602D}"/>
    <dgm:cxn modelId="{FE8C957E-0A49-1744-9157-D682D44E0FC2}" srcId="{FF707858-6939-334D-A02C-D17A4E9DB457}" destId="{4408D04C-4C88-BB4F-8580-B7CDF246F0D9}" srcOrd="0" destOrd="0" parTransId="{A69EC18A-8E26-7B4A-BD25-879563E72FF7}" sibTransId="{6CA30F55-4570-C648-B117-9463EC1EFA74}"/>
    <dgm:cxn modelId="{D453EDFD-81C2-4A43-8304-D55888961289}" type="presOf" srcId="{99B9D007-3EA8-7947-BB60-77D8CE6D29CF}" destId="{F94DBE18-7BF7-7D49-8FAA-A0D99BF8D97B}" srcOrd="0" destOrd="0" presId="urn:microsoft.com/office/officeart/2005/8/layout/cycle1"/>
    <dgm:cxn modelId="{8DC18E3B-FEAF-D948-A91A-C3725E1A395E}" type="presOf" srcId="{FF707858-6939-334D-A02C-D17A4E9DB457}" destId="{4C80790A-6B24-794E-B093-E450ED44DDEB}" srcOrd="0" destOrd="0" presId="urn:microsoft.com/office/officeart/2005/8/layout/cycle1"/>
    <dgm:cxn modelId="{C943451E-7CC1-3F45-8587-361F22D844A4}" type="presOf" srcId="{077E1E63-646C-AB4A-AD61-AE765690DE36}" destId="{639E4C78-387A-3F48-91FA-DD1669B6C575}" srcOrd="0" destOrd="0" presId="urn:microsoft.com/office/officeart/2005/8/layout/cycle1"/>
    <dgm:cxn modelId="{94C1EE60-6DF0-2149-B356-75F37E69E993}" type="presOf" srcId="{575C9D3D-48FE-9B4B-8A68-BBD5FB1273B6}" destId="{3BB1B358-1CD8-2C48-9952-F756D6A39EE2}" srcOrd="0" destOrd="0" presId="urn:microsoft.com/office/officeart/2005/8/layout/cycle1"/>
    <dgm:cxn modelId="{575A81F9-AE4C-C44F-A659-4278287CADB3}" srcId="{FF707858-6939-334D-A02C-D17A4E9DB457}" destId="{8AE7D58F-DA34-AA41-B691-7BC4C53725E4}" srcOrd="2" destOrd="0" parTransId="{14CE4AC3-92DD-0949-A8D7-931F3527CCD9}" sibTransId="{FA13271A-A661-4340-BA72-5CEC1D54574C}"/>
    <dgm:cxn modelId="{79726A63-B020-1B4D-8467-981A41D375E5}" srcId="{FF707858-6939-334D-A02C-D17A4E9DB457}" destId="{20C2F6DA-6984-2D4E-8130-E8D6CB39744A}" srcOrd="1" destOrd="0" parTransId="{DD5FE792-BE7A-9342-9FB3-2BC60ED53788}" sibTransId="{077E1E63-646C-AB4A-AD61-AE765690DE36}"/>
    <dgm:cxn modelId="{E45F217C-7E87-F747-914D-39933CE28EAB}" type="presOf" srcId="{20C2F6DA-6984-2D4E-8130-E8D6CB39744A}" destId="{D3631646-35F0-FF48-9150-F9682D938CF1}" srcOrd="0" destOrd="0" presId="urn:microsoft.com/office/officeart/2005/8/layout/cycle1"/>
    <dgm:cxn modelId="{700460F5-34B2-1844-AE44-6EAC2A3E6CC4}" type="presOf" srcId="{FA13271A-A661-4340-BA72-5CEC1D54574C}" destId="{49CE48CF-B50E-E744-A5CD-66BF898D1DC2}" srcOrd="0" destOrd="0" presId="urn:microsoft.com/office/officeart/2005/8/layout/cycle1"/>
    <dgm:cxn modelId="{1F94E539-CA71-9648-AD66-26D36EC3A131}" srcId="{FF707858-6939-334D-A02C-D17A4E9DB457}" destId="{575C9D3D-48FE-9B4B-8A68-BBD5FB1273B6}" srcOrd="4" destOrd="0" parTransId="{DBF938FE-B2DA-6840-BD39-4762C3831B00}" sibTransId="{0DA8EC8C-DFB1-CE4E-9057-98AB85940C40}"/>
    <dgm:cxn modelId="{81F253AE-EDC9-E645-92A2-A665D3E0AEA0}" type="presParOf" srcId="{4C80790A-6B24-794E-B093-E450ED44DDEB}" destId="{25E4DE81-434A-ED44-B89C-3F7F5877F597}" srcOrd="0" destOrd="0" presId="urn:microsoft.com/office/officeart/2005/8/layout/cycle1"/>
    <dgm:cxn modelId="{84A05B09-BDC9-DD44-80B6-B77C09F655AD}" type="presParOf" srcId="{4C80790A-6B24-794E-B093-E450ED44DDEB}" destId="{657DBC9B-8CA6-1F4A-8664-17089C022429}" srcOrd="1" destOrd="0" presId="urn:microsoft.com/office/officeart/2005/8/layout/cycle1"/>
    <dgm:cxn modelId="{9B46B1D7-EA64-584E-B761-4E78BBB8C29C}" type="presParOf" srcId="{4C80790A-6B24-794E-B093-E450ED44DDEB}" destId="{E68A7DFF-032E-2A44-B7E1-AE463C7C144A}" srcOrd="2" destOrd="0" presId="urn:microsoft.com/office/officeart/2005/8/layout/cycle1"/>
    <dgm:cxn modelId="{6DABDF7D-4795-914E-8D7F-6E3A622B4D4B}" type="presParOf" srcId="{4C80790A-6B24-794E-B093-E450ED44DDEB}" destId="{9016E7FF-855C-2845-A0AC-657C62AB39A0}" srcOrd="3" destOrd="0" presId="urn:microsoft.com/office/officeart/2005/8/layout/cycle1"/>
    <dgm:cxn modelId="{F44BFC7B-FF8F-6041-A05C-FE1C64DCE89D}" type="presParOf" srcId="{4C80790A-6B24-794E-B093-E450ED44DDEB}" destId="{D3631646-35F0-FF48-9150-F9682D938CF1}" srcOrd="4" destOrd="0" presId="urn:microsoft.com/office/officeart/2005/8/layout/cycle1"/>
    <dgm:cxn modelId="{87B733A9-54E6-1E43-8563-A80F8A5C5BA6}" type="presParOf" srcId="{4C80790A-6B24-794E-B093-E450ED44DDEB}" destId="{639E4C78-387A-3F48-91FA-DD1669B6C575}" srcOrd="5" destOrd="0" presId="urn:microsoft.com/office/officeart/2005/8/layout/cycle1"/>
    <dgm:cxn modelId="{3AB73F66-74EF-9546-B556-163EB7F02638}" type="presParOf" srcId="{4C80790A-6B24-794E-B093-E450ED44DDEB}" destId="{6343B193-0F3E-CD43-8426-1F3859E54F8A}" srcOrd="6" destOrd="0" presId="urn:microsoft.com/office/officeart/2005/8/layout/cycle1"/>
    <dgm:cxn modelId="{90AA46DF-40BD-C440-BD3C-9F8A6E274D34}" type="presParOf" srcId="{4C80790A-6B24-794E-B093-E450ED44DDEB}" destId="{65019F5B-D5F3-394B-9EEF-09FA0C334220}" srcOrd="7" destOrd="0" presId="urn:microsoft.com/office/officeart/2005/8/layout/cycle1"/>
    <dgm:cxn modelId="{70C891CB-CB32-D945-95BF-C5036D5489BD}" type="presParOf" srcId="{4C80790A-6B24-794E-B093-E450ED44DDEB}" destId="{49CE48CF-B50E-E744-A5CD-66BF898D1DC2}" srcOrd="8" destOrd="0" presId="urn:microsoft.com/office/officeart/2005/8/layout/cycle1"/>
    <dgm:cxn modelId="{61AD60FD-0CC0-3841-BB25-D9F5BAAA048C}" type="presParOf" srcId="{4C80790A-6B24-794E-B093-E450ED44DDEB}" destId="{383F96C5-D065-9B40-A8C4-F53DE8288B5C}" srcOrd="9" destOrd="0" presId="urn:microsoft.com/office/officeart/2005/8/layout/cycle1"/>
    <dgm:cxn modelId="{A46F5403-E364-8F47-8ACC-ACCE5F5FD510}" type="presParOf" srcId="{4C80790A-6B24-794E-B093-E450ED44DDEB}" destId="{F94DBE18-7BF7-7D49-8FAA-A0D99BF8D97B}" srcOrd="10" destOrd="0" presId="urn:microsoft.com/office/officeart/2005/8/layout/cycle1"/>
    <dgm:cxn modelId="{2D67E89C-B6C2-D243-B21D-5388C0696581}" type="presParOf" srcId="{4C80790A-6B24-794E-B093-E450ED44DDEB}" destId="{22D481B6-5412-6D40-AB0C-EA7A063B3EC1}" srcOrd="11" destOrd="0" presId="urn:microsoft.com/office/officeart/2005/8/layout/cycle1"/>
    <dgm:cxn modelId="{32017152-DB55-0148-B22C-D2327A9948CF}" type="presParOf" srcId="{4C80790A-6B24-794E-B093-E450ED44DDEB}" destId="{FC1A4913-3881-7242-B645-516C2FF5970B}" srcOrd="12" destOrd="0" presId="urn:microsoft.com/office/officeart/2005/8/layout/cycle1"/>
    <dgm:cxn modelId="{A2646655-20FF-EA4E-AB4E-1CEDC0DFFDDA}" type="presParOf" srcId="{4C80790A-6B24-794E-B093-E450ED44DDEB}" destId="{3BB1B358-1CD8-2C48-9952-F756D6A39EE2}" srcOrd="13" destOrd="0" presId="urn:microsoft.com/office/officeart/2005/8/layout/cycle1"/>
    <dgm:cxn modelId="{CA234A54-F1BD-F945-A702-8643C50FCDA6}" type="presParOf" srcId="{4C80790A-6B24-794E-B093-E450ED44DDEB}" destId="{64F30D88-E3BF-E040-A95B-BD93BC95EF58}"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DBC9B-8CA6-1F4A-8664-17089C022429}">
      <dsp:nvSpPr>
        <dsp:cNvPr id="0" name=""/>
        <dsp:cNvSpPr/>
      </dsp:nvSpPr>
      <dsp:spPr>
        <a:xfrm>
          <a:off x="3714731" y="26875"/>
          <a:ext cx="891206" cy="89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Open question</a:t>
          </a:r>
          <a:endParaRPr lang="en-US" sz="1700" kern="1200" dirty="0"/>
        </a:p>
      </dsp:txBody>
      <dsp:txXfrm>
        <a:off x="3714731" y="26875"/>
        <a:ext cx="891206" cy="891206"/>
      </dsp:txXfrm>
    </dsp:sp>
    <dsp:sp modelId="{E68A7DFF-032E-2A44-B7E1-AE463C7C144A}">
      <dsp:nvSpPr>
        <dsp:cNvPr id="0" name=""/>
        <dsp:cNvSpPr/>
      </dsp:nvSpPr>
      <dsp:spPr>
        <a:xfrm>
          <a:off x="1617334" y="977"/>
          <a:ext cx="3342594" cy="3342594"/>
        </a:xfrm>
        <a:prstGeom prst="circularArrow">
          <a:avLst>
            <a:gd name="adj1" fmla="val 5199"/>
            <a:gd name="adj2" fmla="val 335837"/>
            <a:gd name="adj3" fmla="val 21293553"/>
            <a:gd name="adj4" fmla="val 19765967"/>
            <a:gd name="adj5" fmla="val 6066"/>
          </a:avLst>
        </a:prstGeom>
        <a:solidFill>
          <a:srgbClr val="FD7C0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31646-35F0-FF48-9150-F9682D938CF1}">
      <dsp:nvSpPr>
        <dsp:cNvPr id="0" name=""/>
        <dsp:cNvSpPr/>
      </dsp:nvSpPr>
      <dsp:spPr>
        <a:xfrm>
          <a:off x="4253473" y="1684953"/>
          <a:ext cx="891206" cy="89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Writing down</a:t>
          </a:r>
        </a:p>
      </dsp:txBody>
      <dsp:txXfrm>
        <a:off x="4253473" y="1684953"/>
        <a:ext cx="891206" cy="891206"/>
      </dsp:txXfrm>
    </dsp:sp>
    <dsp:sp modelId="{639E4C78-387A-3F48-91FA-DD1669B6C575}">
      <dsp:nvSpPr>
        <dsp:cNvPr id="0" name=""/>
        <dsp:cNvSpPr/>
      </dsp:nvSpPr>
      <dsp:spPr>
        <a:xfrm>
          <a:off x="1617334" y="977"/>
          <a:ext cx="3342594" cy="3342594"/>
        </a:xfrm>
        <a:prstGeom prst="circularArrow">
          <a:avLst>
            <a:gd name="adj1" fmla="val 5199"/>
            <a:gd name="adj2" fmla="val 335837"/>
            <a:gd name="adj3" fmla="val 4015020"/>
            <a:gd name="adj4" fmla="val 2253137"/>
            <a:gd name="adj5" fmla="val 6066"/>
          </a:avLst>
        </a:prstGeom>
        <a:solidFill>
          <a:srgbClr val="FD7C0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19F5B-D5F3-394B-9EEF-09FA0C334220}">
      <dsp:nvSpPr>
        <dsp:cNvPr id="0" name=""/>
        <dsp:cNvSpPr/>
      </dsp:nvSpPr>
      <dsp:spPr>
        <a:xfrm>
          <a:off x="2843028" y="2709701"/>
          <a:ext cx="891206" cy="89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Sharing ideas</a:t>
          </a:r>
        </a:p>
      </dsp:txBody>
      <dsp:txXfrm>
        <a:off x="2843028" y="2709701"/>
        <a:ext cx="891206" cy="891206"/>
      </dsp:txXfrm>
    </dsp:sp>
    <dsp:sp modelId="{49CE48CF-B50E-E744-A5CD-66BF898D1DC2}">
      <dsp:nvSpPr>
        <dsp:cNvPr id="0" name=""/>
        <dsp:cNvSpPr/>
      </dsp:nvSpPr>
      <dsp:spPr>
        <a:xfrm>
          <a:off x="1617334" y="977"/>
          <a:ext cx="3342594" cy="3342594"/>
        </a:xfrm>
        <a:prstGeom prst="circularArrow">
          <a:avLst>
            <a:gd name="adj1" fmla="val 5199"/>
            <a:gd name="adj2" fmla="val 335837"/>
            <a:gd name="adj3" fmla="val 8211027"/>
            <a:gd name="adj4" fmla="val 6449143"/>
            <a:gd name="adj5" fmla="val 6066"/>
          </a:avLst>
        </a:prstGeom>
        <a:solidFill>
          <a:srgbClr val="FD7C0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DBE18-7BF7-7D49-8FAA-A0D99BF8D97B}">
      <dsp:nvSpPr>
        <dsp:cNvPr id="0" name=""/>
        <dsp:cNvSpPr/>
      </dsp:nvSpPr>
      <dsp:spPr>
        <a:xfrm>
          <a:off x="1432583" y="1684953"/>
          <a:ext cx="891206" cy="89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Inclusive (quieter students)</a:t>
          </a:r>
        </a:p>
      </dsp:txBody>
      <dsp:txXfrm>
        <a:off x="1432583" y="1684953"/>
        <a:ext cx="891206" cy="891206"/>
      </dsp:txXfrm>
    </dsp:sp>
    <dsp:sp modelId="{22D481B6-5412-6D40-AB0C-EA7A063B3EC1}">
      <dsp:nvSpPr>
        <dsp:cNvPr id="0" name=""/>
        <dsp:cNvSpPr/>
      </dsp:nvSpPr>
      <dsp:spPr>
        <a:xfrm>
          <a:off x="1617334" y="977"/>
          <a:ext cx="3342594" cy="3342594"/>
        </a:xfrm>
        <a:prstGeom prst="circularArrow">
          <a:avLst>
            <a:gd name="adj1" fmla="val 5199"/>
            <a:gd name="adj2" fmla="val 335837"/>
            <a:gd name="adj3" fmla="val 12298197"/>
            <a:gd name="adj4" fmla="val 10770611"/>
            <a:gd name="adj5" fmla="val 6066"/>
          </a:avLst>
        </a:prstGeom>
        <a:solidFill>
          <a:srgbClr val="FD7C0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1B358-1CD8-2C48-9952-F756D6A39EE2}">
      <dsp:nvSpPr>
        <dsp:cNvPr id="0" name=""/>
        <dsp:cNvSpPr/>
      </dsp:nvSpPr>
      <dsp:spPr>
        <a:xfrm>
          <a:off x="1971325" y="26875"/>
          <a:ext cx="891206" cy="89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Group work</a:t>
          </a:r>
        </a:p>
      </dsp:txBody>
      <dsp:txXfrm>
        <a:off x="1971325" y="26875"/>
        <a:ext cx="891206" cy="891206"/>
      </dsp:txXfrm>
    </dsp:sp>
    <dsp:sp modelId="{64F30D88-E3BF-E040-A95B-BD93BC95EF58}">
      <dsp:nvSpPr>
        <dsp:cNvPr id="0" name=""/>
        <dsp:cNvSpPr/>
      </dsp:nvSpPr>
      <dsp:spPr>
        <a:xfrm>
          <a:off x="1617334" y="977"/>
          <a:ext cx="3342594" cy="3342594"/>
        </a:xfrm>
        <a:prstGeom prst="circularArrow">
          <a:avLst>
            <a:gd name="adj1" fmla="val 5199"/>
            <a:gd name="adj2" fmla="val 335837"/>
            <a:gd name="adj3" fmla="val 16866008"/>
            <a:gd name="adj4" fmla="val 15198156"/>
            <a:gd name="adj5" fmla="val 6066"/>
          </a:avLst>
        </a:prstGeom>
        <a:solidFill>
          <a:srgbClr val="FD7C0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BADF8-166D-464F-9CD6-EB1A92ACA0C7}"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22478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https://www.wabashcenter.wabash.edu/.../2020/03/facilitating-discussions-general.pptx</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411418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METATEACHING – the interactivity</a:t>
            </a:r>
            <a:r>
              <a:rPr lang="en-GB" baseline="0" dirty="0"/>
              <a:t> is structural here, students are being asked to do the work and engage with one another. Also, this task is built on the last one.</a:t>
            </a:r>
          </a:p>
          <a:p>
            <a:r>
              <a:rPr lang="en-GB" baseline="0" dirty="0"/>
              <a:t>Image: https://insurancehouse.com/PayYourBill.aspx</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244943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https://www.canstockphoto.com/no-noise-allowed-16316935.html</a:t>
            </a:r>
          </a:p>
          <a:p>
            <a:r>
              <a:rPr lang="en-GB" dirty="0" err="1"/>
              <a:t>Joubert</a:t>
            </a:r>
            <a:r>
              <a:rPr lang="en-GB" dirty="0"/>
              <a:t> Image: https://boldomatic.com/p/soWHGg/the-aim-of-argument-or-of-discussion-should-not-be-victory-but-progress-joseph-j</a:t>
            </a:r>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145388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https://adjunctworld.com/blog/crafting-good-discussion-questions-and-facilitating-fruitful-conversation/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mn-lt"/>
                <a:ea typeface="ＭＳ Ｐゴシック"/>
                <a:cs typeface="+mn-cs"/>
              </a:rPr>
              <a:t>How do you personally set up discussions for engagement and learning?</a:t>
            </a:r>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373598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https://uwaterloo.ca/centre-for-teaching-excellence/teaching-resources/teaching-tips/alternatives-lecturing/discussions/facilitating-effective-discussions</a:t>
            </a:r>
          </a:p>
          <a:p>
            <a:r>
              <a:rPr lang="en-GB" dirty="0"/>
              <a:t>Image: https://www.paypercontent.net/how-it-works/</a:t>
            </a:r>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300386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17</a:t>
            </a:fld>
            <a:endParaRPr lang="en-US" dirty="0"/>
          </a:p>
        </p:txBody>
      </p:sp>
    </p:spTree>
    <p:extLst>
      <p:ext uri="{BB962C8B-B14F-4D97-AF65-F5344CB8AC3E}">
        <p14:creationId xmlns:p14="http://schemas.microsoft.com/office/powerpoint/2010/main" val="287407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Ask students to come to the discussion with 3 or 4 questions prepared. Start the discussion by having students pair off and alternate asking and answering their questions.</a:t>
            </a:r>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18</a:t>
            </a:fld>
            <a:endParaRPr lang="en-US" dirty="0"/>
          </a:p>
        </p:txBody>
      </p:sp>
    </p:spTree>
    <p:extLst>
      <p:ext uri="{BB962C8B-B14F-4D97-AF65-F5344CB8AC3E}">
        <p14:creationId xmlns:p14="http://schemas.microsoft.com/office/powerpoint/2010/main" val="397234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https://uwaterloo.ca/centre-for-teaching-excellence/teaching-resources/teaching-tips/alternatives-lecturing/discussions/facilitating-effective-discussions</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Ask students to contribute ideas related to the discussion topic (no matter how bizarre or farfetched) and write all ideas on the board. After a set period of time or when students have run out of ideas, critically evaluate all the ideas or categorize themes.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https://</a:t>
            </a:r>
            <a:r>
              <a:rPr lang="en-GB" sz="1200" dirty="0" err="1"/>
              <a:t>etherpad.learningmall.cn</a:t>
            </a:r>
            <a:r>
              <a:rPr lang="en-GB" sz="1200" dirty="0"/>
              <a:t>/p/EDUCPD</a:t>
            </a:r>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19</a:t>
            </a:fld>
            <a:endParaRPr lang="en-US" dirty="0"/>
          </a:p>
        </p:txBody>
      </p:sp>
    </p:spTree>
    <p:extLst>
      <p:ext uri="{BB962C8B-B14F-4D97-AF65-F5344CB8AC3E}">
        <p14:creationId xmlns:p14="http://schemas.microsoft.com/office/powerpoint/2010/main" val="308430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https://uwaterloo.ca/centre-for-teaching-excellence/teaching-resources/teaching-tips/alternatives-lecturing/discussions/facilitating-effective-discussions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The process of writing down their answers will enable students to generate new ideas as well as questions. After they have finished writing, ask for volunteers or call on students to share their ideas. This activity also gives quieter students the opportunity to prepare answers they can share with the group.</a:t>
            </a:r>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20</a:t>
            </a:fld>
            <a:endParaRPr lang="en-US" dirty="0"/>
          </a:p>
        </p:txBody>
      </p:sp>
    </p:spTree>
    <p:extLst>
      <p:ext uri="{BB962C8B-B14F-4D97-AF65-F5344CB8AC3E}">
        <p14:creationId xmlns:p14="http://schemas.microsoft.com/office/powerpoint/2010/main" val="4282803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https://uwaterloo.ca/centre-for-teaching-excellence/teaching-resources/teaching-tips/alternatives-lecturing/discussions/facilitating-effective-discussions</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Image: </a:t>
            </a:r>
            <a:r>
              <a:rPr lang="en-GB" baseline="0" dirty="0"/>
              <a:t>https://webroom.net/</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Be sure to assign explicit questions and guidelines and give the groups a time limit to complete the exercise. Also ask them to select a recorder and/or a reporter who will report back to the entire discussion group.</a:t>
            </a:r>
          </a:p>
          <a:p>
            <a:r>
              <a:rPr lang="en-US" sz="12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How does discussion differ from agreeing on plans, like how to do a group project? [This is about negotiating with others, again a different mental skill.]</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21</a:t>
            </a:fld>
            <a:endParaRPr lang="en-US" dirty="0"/>
          </a:p>
        </p:txBody>
      </p:sp>
    </p:spTree>
    <p:extLst>
      <p:ext uri="{BB962C8B-B14F-4D97-AF65-F5344CB8AC3E}">
        <p14:creationId xmlns:p14="http://schemas.microsoft.com/office/powerpoint/2010/main" val="20813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https://uwaterloo.ca/centre-for-teaching-excellence/teaching-resources/teaching-tips/alternatives-lecturing/discussions/facilitating-effective-discussions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Group the students according to the pro or con position they take and ask the groups to formulate 2-3 arguments or examples to support their position. Write each group's statements on the board and use these as a starting point for discussion.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How does discussion differ from debate? [This is about not only expressing ideas, but coming up with reasons and responding to others with different views.] </a:t>
            </a:r>
            <a:endParaRPr lang="en-GB" sz="1200" dirty="0"/>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22</a:t>
            </a:fld>
            <a:endParaRPr lang="en-US" dirty="0"/>
          </a:p>
        </p:txBody>
      </p:sp>
    </p:spTree>
    <p:extLst>
      <p:ext uri="{BB962C8B-B14F-4D97-AF65-F5344CB8AC3E}">
        <p14:creationId xmlns:p14="http://schemas.microsoft.com/office/powerpoint/2010/main" val="3385169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https://www.inwhatlanguage.com/case-studies/organo-gold/</a:t>
            </a:r>
          </a:p>
        </p:txBody>
      </p:sp>
      <p:sp>
        <p:nvSpPr>
          <p:cNvPr id="4" name="Slide Number Placeholder 3"/>
          <p:cNvSpPr>
            <a:spLocks noGrp="1"/>
          </p:cNvSpPr>
          <p:nvPr>
            <p:ph type="sldNum" sz="quarter" idx="10"/>
          </p:nvPr>
        </p:nvSpPr>
        <p:spPr/>
        <p:txBody>
          <a:bodyPr/>
          <a:lstStyle/>
          <a:p>
            <a:fld id="{D7C167DB-EFF0-400D-96A1-6799F871DE5B}" type="slidenum">
              <a:rPr lang="en-US" smtClean="0"/>
              <a:pPr/>
              <a:t>23</a:t>
            </a:fld>
            <a:endParaRPr lang="en-US" dirty="0"/>
          </a:p>
        </p:txBody>
      </p:sp>
    </p:spTree>
    <p:extLst>
      <p:ext uri="{BB962C8B-B14F-4D97-AF65-F5344CB8AC3E}">
        <p14:creationId xmlns:p14="http://schemas.microsoft.com/office/powerpoint/2010/main" val="43862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https://pixabay.com/photos/picture-frame-stucco-frame-frame-427233/</a:t>
            </a:r>
          </a:p>
        </p:txBody>
      </p:sp>
      <p:sp>
        <p:nvSpPr>
          <p:cNvPr id="4" name="Slide Number Placeholder 3"/>
          <p:cNvSpPr>
            <a:spLocks noGrp="1"/>
          </p:cNvSpPr>
          <p:nvPr>
            <p:ph type="sldNum" sz="quarter" idx="10"/>
          </p:nvPr>
        </p:nvSpPr>
        <p:spPr/>
        <p:txBody>
          <a:bodyPr/>
          <a:lstStyle/>
          <a:p>
            <a:fld id="{D7C167DB-EFF0-400D-96A1-6799F871DE5B}" type="slidenum">
              <a:rPr lang="en-US" smtClean="0"/>
              <a:pPr/>
              <a:t>24</a:t>
            </a:fld>
            <a:endParaRPr lang="en-US" dirty="0"/>
          </a:p>
        </p:txBody>
      </p:sp>
    </p:spTree>
    <p:extLst>
      <p:ext uri="{BB962C8B-B14F-4D97-AF65-F5344CB8AC3E}">
        <p14:creationId xmlns:p14="http://schemas.microsoft.com/office/powerpoint/2010/main" val="2261127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https://www.centergrove.k12.in.us/Page/11265</a:t>
            </a:r>
          </a:p>
        </p:txBody>
      </p:sp>
      <p:sp>
        <p:nvSpPr>
          <p:cNvPr id="4" name="Slide Number Placeholder 3"/>
          <p:cNvSpPr>
            <a:spLocks noGrp="1"/>
          </p:cNvSpPr>
          <p:nvPr>
            <p:ph type="sldNum" sz="quarter" idx="10"/>
          </p:nvPr>
        </p:nvSpPr>
        <p:spPr/>
        <p:txBody>
          <a:bodyPr/>
          <a:lstStyle/>
          <a:p>
            <a:fld id="{D7C167DB-EFF0-400D-96A1-6799F871DE5B}" type="slidenum">
              <a:rPr lang="en-US" smtClean="0"/>
              <a:pPr/>
              <a:t>25</a:t>
            </a:fld>
            <a:endParaRPr lang="en-US" dirty="0"/>
          </a:p>
        </p:txBody>
      </p:sp>
    </p:spTree>
    <p:extLst>
      <p:ext uri="{BB962C8B-B14F-4D97-AF65-F5344CB8AC3E}">
        <p14:creationId xmlns:p14="http://schemas.microsoft.com/office/powerpoint/2010/main" val="817885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https://www.kahawatungu.com/aar-monthly-premium-payment/</a:t>
            </a:r>
          </a:p>
        </p:txBody>
      </p:sp>
      <p:sp>
        <p:nvSpPr>
          <p:cNvPr id="4" name="Slide Number Placeholder 3"/>
          <p:cNvSpPr>
            <a:spLocks noGrp="1"/>
          </p:cNvSpPr>
          <p:nvPr>
            <p:ph type="sldNum" sz="quarter" idx="10"/>
          </p:nvPr>
        </p:nvSpPr>
        <p:spPr/>
        <p:txBody>
          <a:bodyPr/>
          <a:lstStyle/>
          <a:p>
            <a:fld id="{D7C167DB-EFF0-400D-96A1-6799F871DE5B}" type="slidenum">
              <a:rPr lang="en-US" smtClean="0"/>
              <a:pPr/>
              <a:t>26</a:t>
            </a:fld>
            <a:endParaRPr lang="en-US" dirty="0"/>
          </a:p>
        </p:txBody>
      </p:sp>
    </p:spTree>
    <p:extLst>
      <p:ext uri="{BB962C8B-B14F-4D97-AF65-F5344CB8AC3E}">
        <p14:creationId xmlns:p14="http://schemas.microsoft.com/office/powerpoint/2010/main" val="1180929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https://sites.google.com/a/trotzdempdf.biz/05freeread3/This-Is-Disciplinary-Literacy-Thinking-1506306691</a:t>
            </a:r>
          </a:p>
        </p:txBody>
      </p:sp>
      <p:sp>
        <p:nvSpPr>
          <p:cNvPr id="4" name="Slide Number Placeholder 3"/>
          <p:cNvSpPr>
            <a:spLocks noGrp="1"/>
          </p:cNvSpPr>
          <p:nvPr>
            <p:ph type="sldNum" sz="quarter" idx="10"/>
          </p:nvPr>
        </p:nvSpPr>
        <p:spPr/>
        <p:txBody>
          <a:bodyPr/>
          <a:lstStyle/>
          <a:p>
            <a:fld id="{D7C167DB-EFF0-400D-96A1-6799F871DE5B}" type="slidenum">
              <a:rPr lang="en-US" smtClean="0"/>
              <a:pPr/>
              <a:t>27</a:t>
            </a:fld>
            <a:endParaRPr lang="en-US" dirty="0"/>
          </a:p>
        </p:txBody>
      </p:sp>
    </p:spTree>
    <p:extLst>
      <p:ext uri="{BB962C8B-B14F-4D97-AF65-F5344CB8AC3E}">
        <p14:creationId xmlns:p14="http://schemas.microsoft.com/office/powerpoint/2010/main" val="2341061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https://www.soymimarca.com/keep-talking/</a:t>
            </a:r>
          </a:p>
        </p:txBody>
      </p:sp>
      <p:sp>
        <p:nvSpPr>
          <p:cNvPr id="4" name="Slide Number Placeholder 3"/>
          <p:cNvSpPr>
            <a:spLocks noGrp="1"/>
          </p:cNvSpPr>
          <p:nvPr>
            <p:ph type="sldNum" sz="quarter" idx="10"/>
          </p:nvPr>
        </p:nvSpPr>
        <p:spPr/>
        <p:txBody>
          <a:bodyPr/>
          <a:lstStyle/>
          <a:p>
            <a:fld id="{D7C167DB-EFF0-400D-96A1-6799F871DE5B}" type="slidenum">
              <a:rPr lang="en-US" smtClean="0"/>
              <a:pPr/>
              <a:t>28</a:t>
            </a:fld>
            <a:endParaRPr lang="en-US" dirty="0"/>
          </a:p>
        </p:txBody>
      </p:sp>
    </p:spTree>
    <p:extLst>
      <p:ext uri="{BB962C8B-B14F-4D97-AF65-F5344CB8AC3E}">
        <p14:creationId xmlns:p14="http://schemas.microsoft.com/office/powerpoint/2010/main" val="173330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a:t>
            </a:r>
            <a:r>
              <a:rPr lang="en-US" dirty="0" err="1"/>
              <a:t>burnaby.kkpcanada.ca</a:t>
            </a:r>
            <a:r>
              <a:rPr lang="en-US" dirty="0"/>
              <a:t>/News/</a:t>
            </a:r>
            <a:r>
              <a:rPr lang="en-US" dirty="0" err="1"/>
              <a:t>Using_Promotional_Products_to_Recognize_Employees</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29</a:t>
            </a:fld>
            <a:endParaRPr lang="en-US" dirty="0"/>
          </a:p>
        </p:txBody>
      </p:sp>
    </p:spTree>
    <p:extLst>
      <p:ext uri="{BB962C8B-B14F-4D97-AF65-F5344CB8AC3E}">
        <p14:creationId xmlns:p14="http://schemas.microsoft.com/office/powerpoint/2010/main" val="2603488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METATEACHING – the interactivity</a:t>
            </a:r>
            <a:r>
              <a:rPr lang="en-GB" baseline="0" dirty="0"/>
              <a:t> is structural here, students are being asked to do the work and engage with one another. Also, this task is built on the last one.</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30</a:t>
            </a:fld>
            <a:endParaRPr lang="en-US" dirty="0"/>
          </a:p>
        </p:txBody>
      </p:sp>
    </p:spTree>
    <p:extLst>
      <p:ext uri="{BB962C8B-B14F-4D97-AF65-F5344CB8AC3E}">
        <p14:creationId xmlns:p14="http://schemas.microsoft.com/office/powerpoint/2010/main" val="738838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31</a:t>
            </a:fld>
            <a:endParaRPr lang="en-US" dirty="0"/>
          </a:p>
        </p:txBody>
      </p:sp>
    </p:spTree>
    <p:extLst>
      <p:ext uri="{BB962C8B-B14F-4D97-AF65-F5344CB8AC3E}">
        <p14:creationId xmlns:p14="http://schemas.microsoft.com/office/powerpoint/2010/main" val="245026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女：</a:t>
            </a:r>
            <a:r>
              <a:rPr lang="en-US" dirty="0" err="1"/>
              <a:t>rǔ</a:t>
            </a:r>
            <a:r>
              <a:rPr lang="en-US" dirty="0"/>
              <a:t> </a:t>
            </a:r>
            <a:r>
              <a:rPr lang="ja-JP" altLang="en-US" dirty="0"/>
              <a:t>通“汝”</a:t>
            </a:r>
            <a:endParaRPr lang="en-US" altLang="ja-JP" dirty="0"/>
          </a:p>
          <a:p>
            <a:r>
              <a:rPr lang="en-US" altLang="zh-CN" dirty="0"/>
              <a:t>Explain</a:t>
            </a:r>
            <a:r>
              <a:rPr lang="zh-CN" altLang="en-US" dirty="0"/>
              <a:t> </a:t>
            </a:r>
            <a:r>
              <a:rPr lang="en-US" altLang="zh-CN" dirty="0"/>
              <a:t>the</a:t>
            </a:r>
            <a:r>
              <a:rPr lang="zh-CN" altLang="en-US" dirty="0"/>
              <a:t> </a:t>
            </a:r>
            <a:r>
              <a:rPr lang="en-US" altLang="zh-CN" dirty="0"/>
              <a:t>connection</a:t>
            </a:r>
            <a:r>
              <a:rPr lang="zh-CN" altLang="en-US" dirty="0"/>
              <a:t> </a:t>
            </a:r>
            <a:r>
              <a:rPr lang="en-US" altLang="zh-CN" dirty="0"/>
              <a:t>of</a:t>
            </a:r>
            <a:r>
              <a:rPr lang="zh-CN" altLang="en-US" dirty="0"/>
              <a:t> </a:t>
            </a:r>
            <a:r>
              <a:rPr lang="en-US" altLang="zh-CN" dirty="0"/>
              <a:t>this</a:t>
            </a:r>
            <a:r>
              <a:rPr lang="zh-CN" altLang="en-US" dirty="0"/>
              <a:t> </a:t>
            </a:r>
            <a:r>
              <a:rPr lang="en-US" altLang="zh-CN" dirty="0"/>
              <a:t>with</a:t>
            </a:r>
            <a:r>
              <a:rPr lang="zh-CN" altLang="en-US" dirty="0"/>
              <a:t> </a:t>
            </a:r>
            <a:r>
              <a:rPr lang="en-US" altLang="zh-CN" dirty="0"/>
              <a:t>the</a:t>
            </a:r>
            <a:r>
              <a:rPr lang="zh-CN" altLang="en-US" dirty="0"/>
              <a:t> </a:t>
            </a:r>
            <a:r>
              <a:rPr lang="en-US" altLang="zh-CN" dirty="0"/>
              <a:t>online</a:t>
            </a:r>
            <a:r>
              <a:rPr lang="zh-CN" altLang="en-US" dirty="0"/>
              <a:t> </a:t>
            </a:r>
            <a:r>
              <a:rPr lang="en-US" altLang="zh-CN" dirty="0"/>
              <a:t>session</a:t>
            </a:r>
            <a:r>
              <a:rPr lang="zh-CN" altLang="en-US" dirty="0"/>
              <a:t> </a:t>
            </a:r>
            <a:r>
              <a:rPr lang="en-US" altLang="zh-CN" dirty="0"/>
              <a:t>at</a:t>
            </a:r>
            <a:r>
              <a:rPr lang="zh-CN" altLang="en-US" dirty="0"/>
              <a:t> </a:t>
            </a:r>
            <a:r>
              <a:rPr lang="en-US" altLang="zh-CN" dirty="0"/>
              <a:t>the</a:t>
            </a:r>
            <a:r>
              <a:rPr lang="zh-CN" altLang="en-US" dirty="0"/>
              <a:t> </a:t>
            </a:r>
            <a:r>
              <a:rPr lang="en-US" altLang="zh-CN" dirty="0"/>
              <a:t>end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Use</a:t>
            </a:r>
            <a:r>
              <a:rPr lang="zh-CN" altLang="en-US" dirty="0"/>
              <a:t> </a:t>
            </a:r>
            <a:r>
              <a:rPr lang="en-US" altLang="zh-CN" dirty="0"/>
              <a:t>the</a:t>
            </a:r>
            <a:r>
              <a:rPr lang="zh-CN" altLang="en-US" dirty="0"/>
              <a:t> </a:t>
            </a:r>
            <a:r>
              <a:rPr lang="en-US" altLang="zh-CN" dirty="0"/>
              <a:t>online</a:t>
            </a:r>
            <a:r>
              <a:rPr lang="zh-CN" altLang="en-US" dirty="0"/>
              <a:t> </a:t>
            </a:r>
            <a:r>
              <a:rPr lang="en-US" altLang="zh-CN" dirty="0"/>
              <a:t>discussion</a:t>
            </a:r>
            <a:r>
              <a:rPr lang="zh-CN" altLang="en-US" dirty="0"/>
              <a:t> </a:t>
            </a:r>
            <a:r>
              <a:rPr lang="en-US" altLang="zh-CN" dirty="0"/>
              <a:t>to</a:t>
            </a:r>
            <a:r>
              <a:rPr lang="zh-CN" altLang="en-US" dirty="0"/>
              <a:t> </a:t>
            </a:r>
            <a:r>
              <a:rPr lang="en-US" altLang="zh-CN" dirty="0"/>
              <a:t>encourage</a:t>
            </a:r>
            <a:r>
              <a:rPr lang="zh-CN" altLang="en-US" dirty="0"/>
              <a:t> </a:t>
            </a:r>
            <a:r>
              <a:rPr lang="en-US" altLang="zh-CN" dirty="0"/>
              <a:t>students</a:t>
            </a:r>
            <a:r>
              <a:rPr lang="zh-CN" altLang="en-US" dirty="0"/>
              <a:t> </a:t>
            </a:r>
            <a:r>
              <a:rPr lang="en-US" altLang="zh-CN" dirty="0"/>
              <a:t>to</a:t>
            </a:r>
            <a:r>
              <a:rPr lang="zh-CN" altLang="en-US" dirty="0"/>
              <a:t> </a:t>
            </a:r>
            <a:r>
              <a:rPr lang="en-US" altLang="zh-CN" dirty="0"/>
              <a:t>reflect</a:t>
            </a:r>
            <a:r>
              <a:rPr lang="zh-CN" altLang="en-US" dirty="0"/>
              <a:t> </a:t>
            </a:r>
            <a:r>
              <a:rPr lang="en-US" altLang="zh-CN" dirty="0"/>
              <a:t>on</a:t>
            </a:r>
            <a:r>
              <a:rPr lang="zh-CN" altLang="en-US" dirty="0"/>
              <a:t> </a:t>
            </a:r>
            <a:r>
              <a:rPr lang="en-US" altLang="zh-CN" dirty="0"/>
              <a:t>existing</a:t>
            </a:r>
            <a:r>
              <a:rPr lang="zh-CN" altLang="en-US" dirty="0"/>
              <a:t> </a:t>
            </a:r>
            <a:r>
              <a:rPr lang="en-US" altLang="zh-CN" dirty="0"/>
              <a:t>knowledge</a:t>
            </a:r>
            <a:r>
              <a:rPr lang="zh-CN" altLang="en-US" dirty="0"/>
              <a:t> </a:t>
            </a:r>
            <a:r>
              <a:rPr lang="en-US" altLang="zh-CN" dirty="0"/>
              <a:t>and</a:t>
            </a:r>
            <a:r>
              <a:rPr lang="zh-CN" altLang="en-US" dirty="0"/>
              <a:t> </a:t>
            </a:r>
            <a:r>
              <a:rPr lang="en-US" altLang="zh-CN" dirty="0"/>
              <a:t>explore</a:t>
            </a:r>
            <a:r>
              <a:rPr lang="zh-CN" altLang="en-US" dirty="0"/>
              <a:t> </a:t>
            </a:r>
            <a:r>
              <a:rPr lang="en-US" altLang="zh-CN" dirty="0"/>
              <a:t>unknow</a:t>
            </a:r>
            <a:r>
              <a:rPr lang="zh-CN" altLang="en-US" dirty="0"/>
              <a:t> </a:t>
            </a:r>
            <a:r>
              <a:rPr lang="en-US" altLang="zh-CN" dirty="0"/>
              <a:t>knowledge</a:t>
            </a:r>
            <a:endParaRPr lang="en-GB" dirty="0"/>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a:t>
            </a:fld>
            <a:endParaRPr lang="en-US" dirty="0"/>
          </a:p>
        </p:txBody>
      </p:sp>
    </p:spTree>
    <p:extLst>
      <p:ext uri="{BB962C8B-B14F-4D97-AF65-F5344CB8AC3E}">
        <p14:creationId xmlns:p14="http://schemas.microsoft.com/office/powerpoint/2010/main" val="152607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http://www.mbaonemi.com/articles/gdpi/how-to-participate-in-group-discussion-if-my-english-is-not-so-fluent/</a:t>
            </a:r>
          </a:p>
        </p:txBody>
      </p:sp>
      <p:sp>
        <p:nvSpPr>
          <p:cNvPr id="4" name="Slide Number Placeholder 3"/>
          <p:cNvSpPr>
            <a:spLocks noGrp="1"/>
          </p:cNvSpPr>
          <p:nvPr>
            <p:ph type="sldNum" sz="quarter" idx="10"/>
          </p:nvPr>
        </p:nvSpPr>
        <p:spPr/>
        <p:txBody>
          <a:bodyPr/>
          <a:lstStyle/>
          <a:p>
            <a:fld id="{5CF7EA8C-4442-2B43-BEFB-AB7F822E7733}" type="slidenum">
              <a:rPr lang="en-US" smtClean="0"/>
              <a:t>32</a:t>
            </a:fld>
            <a:endParaRPr lang="en-US" dirty="0"/>
          </a:p>
        </p:txBody>
      </p:sp>
    </p:spTree>
    <p:extLst>
      <p:ext uri="{BB962C8B-B14F-4D97-AF65-F5344CB8AC3E}">
        <p14:creationId xmlns:p14="http://schemas.microsoft.com/office/powerpoint/2010/main" val="3543209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33</a:t>
            </a:fld>
            <a:endParaRPr lang="en-US" dirty="0"/>
          </a:p>
        </p:txBody>
      </p:sp>
    </p:spTree>
    <p:extLst>
      <p:ext uri="{BB962C8B-B14F-4D97-AF65-F5344CB8AC3E}">
        <p14:creationId xmlns:p14="http://schemas.microsoft.com/office/powerpoint/2010/main" val="4291580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女：</a:t>
            </a:r>
            <a:r>
              <a:rPr lang="en-US" dirty="0" err="1"/>
              <a:t>rǔ</a:t>
            </a:r>
            <a:r>
              <a:rPr lang="en-US" dirty="0"/>
              <a:t> </a:t>
            </a:r>
            <a:r>
              <a:rPr lang="ja-JP" altLang="en-US"/>
              <a:t>通“汝”</a:t>
            </a:r>
            <a:endParaRPr lang="en-US" altLang="ja-JP" dirty="0"/>
          </a:p>
          <a:p>
            <a:r>
              <a:rPr lang="en-US" altLang="zh-CN" dirty="0"/>
              <a:t>Explain</a:t>
            </a:r>
            <a:r>
              <a:rPr lang="zh-CN" altLang="en-US" dirty="0"/>
              <a:t> </a:t>
            </a:r>
            <a:r>
              <a:rPr lang="en-US" altLang="zh-CN" dirty="0"/>
              <a:t>the</a:t>
            </a:r>
            <a:r>
              <a:rPr lang="zh-CN" altLang="en-US" dirty="0"/>
              <a:t> </a:t>
            </a:r>
            <a:r>
              <a:rPr lang="en-US" altLang="zh-CN" dirty="0"/>
              <a:t>connection</a:t>
            </a:r>
            <a:r>
              <a:rPr lang="zh-CN" altLang="en-US" dirty="0"/>
              <a:t> </a:t>
            </a:r>
            <a:r>
              <a:rPr lang="en-US" altLang="zh-CN" dirty="0"/>
              <a:t>of</a:t>
            </a:r>
            <a:r>
              <a:rPr lang="zh-CN" altLang="en-US" dirty="0"/>
              <a:t> </a:t>
            </a:r>
            <a:r>
              <a:rPr lang="en-US" altLang="zh-CN" dirty="0"/>
              <a:t>this</a:t>
            </a:r>
            <a:r>
              <a:rPr lang="zh-CN" altLang="en-US" dirty="0"/>
              <a:t> </a:t>
            </a:r>
            <a:r>
              <a:rPr lang="en-US" altLang="zh-CN" dirty="0"/>
              <a:t>with</a:t>
            </a:r>
            <a:r>
              <a:rPr lang="zh-CN" altLang="en-US" dirty="0"/>
              <a:t> </a:t>
            </a:r>
            <a:r>
              <a:rPr lang="en-US" altLang="zh-CN" dirty="0"/>
              <a:t>the</a:t>
            </a:r>
            <a:r>
              <a:rPr lang="zh-CN" altLang="en-US" dirty="0"/>
              <a:t> </a:t>
            </a:r>
            <a:r>
              <a:rPr lang="en-US" altLang="zh-CN" dirty="0"/>
              <a:t>online</a:t>
            </a:r>
            <a:r>
              <a:rPr lang="zh-CN" altLang="en-US" dirty="0"/>
              <a:t> </a:t>
            </a:r>
            <a:r>
              <a:rPr lang="en-US" altLang="zh-CN" dirty="0"/>
              <a:t>session</a:t>
            </a:r>
            <a:r>
              <a:rPr lang="zh-CN" altLang="en-US" dirty="0"/>
              <a:t> </a:t>
            </a:r>
            <a:r>
              <a:rPr lang="en-US" altLang="zh-CN" dirty="0"/>
              <a:t>at</a:t>
            </a:r>
            <a:r>
              <a:rPr lang="zh-CN" altLang="en-US" dirty="0"/>
              <a:t> </a:t>
            </a:r>
            <a:r>
              <a:rPr lang="en-US" altLang="zh-CN" dirty="0"/>
              <a:t>the</a:t>
            </a:r>
            <a:r>
              <a:rPr lang="zh-CN" altLang="en-US" dirty="0"/>
              <a:t> </a:t>
            </a:r>
            <a:r>
              <a:rPr lang="en-US" altLang="zh-CN" dirty="0"/>
              <a:t>end</a:t>
            </a:r>
          </a:p>
          <a:p>
            <a:r>
              <a:rPr lang="en-US" altLang="zh-CN" dirty="0"/>
              <a:t>Use</a:t>
            </a:r>
            <a:r>
              <a:rPr lang="zh-CN" altLang="en-US" dirty="0"/>
              <a:t> </a:t>
            </a:r>
            <a:r>
              <a:rPr lang="en-US" altLang="zh-CN" dirty="0"/>
              <a:t>the</a:t>
            </a:r>
            <a:r>
              <a:rPr lang="zh-CN" altLang="en-US" dirty="0"/>
              <a:t> </a:t>
            </a:r>
            <a:r>
              <a:rPr lang="en-US" altLang="zh-CN" dirty="0"/>
              <a:t>online</a:t>
            </a:r>
            <a:r>
              <a:rPr lang="zh-CN" altLang="en-US" dirty="0"/>
              <a:t> </a:t>
            </a:r>
            <a:r>
              <a:rPr lang="en-US" altLang="zh-CN" dirty="0"/>
              <a:t>discussion</a:t>
            </a:r>
            <a:r>
              <a:rPr lang="zh-CN" altLang="en-US" dirty="0"/>
              <a:t> </a:t>
            </a:r>
            <a:r>
              <a:rPr lang="en-US" altLang="zh-CN" dirty="0"/>
              <a:t>to</a:t>
            </a:r>
            <a:r>
              <a:rPr lang="zh-CN" altLang="en-US" dirty="0"/>
              <a:t> </a:t>
            </a:r>
            <a:r>
              <a:rPr lang="en-US" altLang="zh-CN" dirty="0"/>
              <a:t>encourage</a:t>
            </a:r>
            <a:r>
              <a:rPr lang="zh-CN" altLang="en-US" dirty="0"/>
              <a:t> </a:t>
            </a:r>
            <a:r>
              <a:rPr lang="en-US" altLang="zh-CN" dirty="0"/>
              <a:t>students</a:t>
            </a:r>
            <a:r>
              <a:rPr lang="zh-CN" altLang="en-US" dirty="0"/>
              <a:t> </a:t>
            </a:r>
            <a:r>
              <a:rPr lang="en-US" altLang="zh-CN" dirty="0"/>
              <a:t>to</a:t>
            </a:r>
            <a:r>
              <a:rPr lang="zh-CN" altLang="en-US" dirty="0"/>
              <a:t> </a:t>
            </a:r>
            <a:r>
              <a:rPr lang="en-US" altLang="zh-CN" dirty="0"/>
              <a:t>reflect</a:t>
            </a:r>
            <a:r>
              <a:rPr lang="zh-CN" altLang="en-US" dirty="0"/>
              <a:t> </a:t>
            </a:r>
            <a:r>
              <a:rPr lang="en-US" altLang="zh-CN" dirty="0"/>
              <a:t>on</a:t>
            </a:r>
            <a:r>
              <a:rPr lang="zh-CN" altLang="en-US" dirty="0"/>
              <a:t> </a:t>
            </a:r>
            <a:r>
              <a:rPr lang="en-US" altLang="zh-CN" dirty="0"/>
              <a:t>existing</a:t>
            </a:r>
            <a:r>
              <a:rPr lang="zh-CN" altLang="en-US" dirty="0"/>
              <a:t> </a:t>
            </a:r>
            <a:r>
              <a:rPr lang="en-US" altLang="zh-CN" dirty="0"/>
              <a:t>knowledge</a:t>
            </a:r>
            <a:r>
              <a:rPr lang="zh-CN" altLang="en-US" dirty="0"/>
              <a:t> </a:t>
            </a:r>
            <a:r>
              <a:rPr lang="en-US" altLang="zh-CN" dirty="0"/>
              <a:t>and</a:t>
            </a:r>
            <a:r>
              <a:rPr lang="zh-CN" altLang="en-US" dirty="0"/>
              <a:t> </a:t>
            </a:r>
            <a:r>
              <a:rPr lang="en-US" altLang="zh-CN" dirty="0"/>
              <a:t>explore</a:t>
            </a:r>
            <a:r>
              <a:rPr lang="zh-CN" altLang="en-US" dirty="0"/>
              <a:t> </a:t>
            </a:r>
            <a:r>
              <a:rPr lang="en-US" altLang="zh-CN" dirty="0"/>
              <a:t>unknow</a:t>
            </a:r>
            <a:r>
              <a:rPr lang="zh-CN" altLang="en-US" dirty="0"/>
              <a:t> </a:t>
            </a:r>
            <a:r>
              <a:rPr lang="en-US" altLang="zh-CN" dirty="0"/>
              <a:t>knowledge</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34</a:t>
            </a:fld>
            <a:endParaRPr lang="en-US" dirty="0"/>
          </a:p>
        </p:txBody>
      </p:sp>
    </p:spTree>
    <p:extLst>
      <p:ext uri="{BB962C8B-B14F-4D97-AF65-F5344CB8AC3E}">
        <p14:creationId xmlns:p14="http://schemas.microsoft.com/office/powerpoint/2010/main" val="269705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F7EA8C-4442-2B43-BEFB-AB7F822E7733}" type="slidenum">
              <a:rPr lang="en-US" smtClean="0"/>
              <a:t>35</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418769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119600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55903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What</a:t>
            </a:r>
            <a:r>
              <a:rPr lang="zh-CN" altLang="en-US" dirty="0"/>
              <a:t> </a:t>
            </a:r>
            <a:r>
              <a:rPr lang="en-US" altLang="zh-CN" dirty="0"/>
              <a:t>did</a:t>
            </a:r>
            <a:r>
              <a:rPr lang="zh-CN" altLang="en-US" dirty="0"/>
              <a:t> </a:t>
            </a:r>
            <a:r>
              <a:rPr lang="en-US" altLang="zh-CN" dirty="0"/>
              <a:t>you</a:t>
            </a:r>
            <a:r>
              <a:rPr lang="zh-CN" altLang="en-US" dirty="0"/>
              <a:t> </a:t>
            </a:r>
            <a:r>
              <a:rPr lang="en-US" altLang="zh-CN" dirty="0"/>
              <a:t>discuss?</a:t>
            </a:r>
          </a:p>
          <a:p>
            <a:r>
              <a:rPr lang="en-US" altLang="zh-CN" dirty="0"/>
              <a:t>The</a:t>
            </a:r>
            <a:r>
              <a:rPr lang="zh-CN" altLang="en-US" dirty="0"/>
              <a:t> </a:t>
            </a:r>
            <a:r>
              <a:rPr lang="en-US" altLang="zh-CN" dirty="0"/>
              <a:t>definition</a:t>
            </a:r>
            <a:r>
              <a:rPr lang="zh-CN" altLang="en-US" dirty="0"/>
              <a:t> </a:t>
            </a:r>
            <a:r>
              <a:rPr lang="en-US" altLang="zh-CN" dirty="0"/>
              <a:t>of</a:t>
            </a:r>
            <a:r>
              <a:rPr lang="zh-CN" altLang="en-US" dirty="0"/>
              <a:t> </a:t>
            </a:r>
            <a:r>
              <a:rPr lang="en-US" altLang="zh-CN" dirty="0"/>
              <a:t>biological</a:t>
            </a:r>
            <a:r>
              <a:rPr lang="zh-CN" altLang="en-US" dirty="0"/>
              <a:t> </a:t>
            </a:r>
            <a:r>
              <a:rPr lang="en-US" altLang="zh-CN" dirty="0"/>
              <a:t>characteristics</a:t>
            </a:r>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290793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mj-lt"/>
                <a:ea typeface="ＭＳ Ｐゴシック"/>
              </a:rPr>
              <a:t>METATEACHING – manage student expectations using new modes of communication, as in the second</a:t>
            </a:r>
            <a:r>
              <a:rPr lang="en-US" sz="1200" kern="0" baseline="0" dirty="0">
                <a:solidFill>
                  <a:srgbClr val="000000"/>
                </a:solidFill>
                <a:latin typeface="+mj-lt"/>
                <a:ea typeface="ＭＳ Ｐゴシック"/>
              </a:rPr>
              <a:t> paragraph</a:t>
            </a:r>
            <a:r>
              <a:rPr lang="en-US" sz="1200" kern="0" dirty="0">
                <a:solidFill>
                  <a:srgbClr val="000000"/>
                </a:solidFill>
                <a:latin typeface="+mj-lt"/>
                <a:ea typeface="ＭＳ Ｐゴシック"/>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MS PGothic" panose="020B0600070205080204" pitchFamily="34" charset="-128"/>
              </a:rPr>
              <a:t>Most important, </a:t>
            </a:r>
            <a:r>
              <a:rPr lang="en-US" sz="12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there are many forms of learning, and listening is one of them. Discussion is another. Why? [Students have to articulate their thinking, it is 'productive' because words are made, rather than 'passive' like listening] How does discussion differ from debate? [This is about not only expressing ideas, but coming up with reasons and responding to others with different views.] How does discussion differ from agreeing on plans, like how to do a group project? [This is about negotiating with others, again a different mental skill.]</a:t>
            </a:r>
            <a:endParaRPr lang="en-GB" sz="1200" dirty="0">
              <a:effectLst/>
              <a:latin typeface="宋体" panose="02010600030101010101" pitchFamily="2" charset="-122"/>
              <a:ea typeface="宋体" panose="02010600030101010101" pitchFamily="2" charset="-122"/>
              <a:cs typeface="宋体" panose="02010600030101010101" pitchFamily="2" charset="-122"/>
            </a:endParaRPr>
          </a:p>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214711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https://www.wabashcenter.wabash.edu/.../2020/03/facilitating-discussions-general.pptx</a:t>
            </a:r>
          </a:p>
          <a:p>
            <a:r>
              <a:rPr lang="en-GB" sz="1200" b="0" i="0" u="none" strike="noStrike" kern="1200" dirty="0">
                <a:solidFill>
                  <a:schemeClr val="tx1"/>
                </a:solidFill>
                <a:effectLst/>
                <a:latin typeface="+mn-lt"/>
                <a:ea typeface="+mn-ea"/>
                <a:cs typeface="+mn-cs"/>
              </a:rPr>
              <a:t>Image: https://iteachu.uaf.edu/online-discussions/</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13938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1B10-1EBC-FD4C-9140-0291364A5810}" type="datetimeFigureOut">
              <a:rPr lang="en-US" smtClean="0"/>
              <a:t>8/19/2021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emf"/><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hyperlink" Target="http://www.xjtlu.edu.cn/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5.emf"/><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833" y="705326"/>
            <a:ext cx="8514413" cy="2234273"/>
          </a:xfrm>
        </p:spPr>
        <p:txBody>
          <a:bodyPr>
            <a:noAutofit/>
          </a:bodyPr>
          <a:lstStyle/>
          <a:p>
            <a:r>
              <a:rPr lang="en-US" sz="6600" b="1" cap="all" dirty="0">
                <a:solidFill>
                  <a:srgbClr val="000044"/>
                </a:solidFill>
                <a:cs typeface="DIN-Bold"/>
              </a:rPr>
              <a:t>Facilitating Discussions Online</a:t>
            </a:r>
            <a:endParaRPr lang="en-US" sz="6600" b="1" cap="all" dirty="0">
              <a:solidFill>
                <a:srgbClr val="000044"/>
              </a:solidFill>
              <a:latin typeface="+mn-lt"/>
              <a:cs typeface="DIN-Bold"/>
            </a:endParaRPr>
          </a:p>
        </p:txBody>
      </p:sp>
      <p:sp>
        <p:nvSpPr>
          <p:cNvPr id="7" name="Rectangle 6"/>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97741" y="3421010"/>
            <a:ext cx="4697505" cy="1569660"/>
          </a:xfrm>
          <a:prstGeom prst="rect">
            <a:avLst/>
          </a:prstGeom>
          <a:noFill/>
        </p:spPr>
        <p:txBody>
          <a:bodyPr wrap="square" rtlCol="0">
            <a:spAutoFit/>
          </a:bodyPr>
          <a:lstStyle/>
          <a:p>
            <a:pPr algn="ctr"/>
            <a:r>
              <a:rPr lang="en-GB" sz="2400" dirty="0"/>
              <a:t>Online Teaching Support Series</a:t>
            </a:r>
          </a:p>
          <a:p>
            <a:pPr algn="ctr"/>
            <a:r>
              <a:rPr lang="en-GB" sz="2400" dirty="0"/>
              <a:t>Facilitator: Na Li (Lina)</a:t>
            </a:r>
          </a:p>
          <a:p>
            <a:pPr algn="ctr"/>
            <a:r>
              <a:rPr lang="en-GB" sz="2400" dirty="0"/>
              <a:t>August 2021</a:t>
            </a:r>
          </a:p>
          <a:p>
            <a:pPr algn="ctr"/>
            <a:r>
              <a:rPr lang="en-GB" sz="2400" dirty="0"/>
              <a:t>Session duration: 60 min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383" y="5169104"/>
            <a:ext cx="5716166" cy="124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97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268" y="2132257"/>
            <a:ext cx="2395210" cy="2338778"/>
          </a:xfrm>
          <a:prstGeom prst="hear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Online discussions are an opportunity for us</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3202578"/>
          </a:xfrm>
          <a:prstGeom prst="rect">
            <a:avLst/>
          </a:prstGeom>
          <a:noFill/>
        </p:spPr>
        <p:txBody>
          <a:bodyPr wrap="square" rtlCol="0">
            <a:noAutofit/>
          </a:bodyPr>
          <a:lstStyle/>
          <a:p>
            <a:pPr marL="457200" indent="-457200">
              <a:buFont typeface="Arial" pitchFamily="34" charset="0"/>
              <a:buChar char="•"/>
            </a:pPr>
            <a:r>
              <a:rPr lang="en-US" sz="2800" dirty="0"/>
              <a:t>To build community and connect with students</a:t>
            </a:r>
          </a:p>
          <a:p>
            <a:pPr marL="457200" indent="-457200">
              <a:buFont typeface="Arial" pitchFamily="34" charset="0"/>
              <a:buChar char="•"/>
            </a:pPr>
            <a:r>
              <a:rPr lang="en-US" sz="2800" dirty="0"/>
              <a:t>To share expectations</a:t>
            </a:r>
          </a:p>
          <a:p>
            <a:pPr marL="457200" indent="-457200">
              <a:buFont typeface="Arial" pitchFamily="34" charset="0"/>
              <a:buChar char="•"/>
            </a:pPr>
            <a:r>
              <a:rPr lang="en-US" sz="2800" dirty="0"/>
              <a:t>To set the tone</a:t>
            </a:r>
          </a:p>
          <a:p>
            <a:pPr marL="457200" indent="-457200">
              <a:buFont typeface="Arial" pitchFamily="34" charset="0"/>
              <a:buChar char="•"/>
            </a:pPr>
            <a:r>
              <a:rPr lang="en-US" sz="2800" dirty="0"/>
              <a:t>To build lasting impressions</a:t>
            </a:r>
          </a:p>
          <a:p>
            <a:pPr marL="457200" indent="-457200">
              <a:buFont typeface="Arial" pitchFamily="34" charset="0"/>
              <a:buChar char="•"/>
            </a:pPr>
            <a:r>
              <a:rPr lang="en-US" sz="2800" dirty="0"/>
              <a:t>To demonstrate expertise</a:t>
            </a:r>
          </a:p>
          <a:p>
            <a:pPr marL="457200" indent="-457200">
              <a:buFont typeface="Arial" pitchFamily="34" charset="0"/>
              <a:buChar char="•"/>
            </a:pPr>
            <a:r>
              <a:rPr lang="en-US" sz="2800" dirty="0"/>
              <a:t>To model the process of inquiry</a:t>
            </a:r>
          </a:p>
          <a:p>
            <a:pPr marL="457200" indent="-457200">
              <a:buFont typeface="Arial" pitchFamily="34" charset="0"/>
              <a:buChar char="•"/>
            </a:pPr>
            <a:r>
              <a:rPr lang="en-US" sz="2800" dirty="0"/>
              <a:t>To teach</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9F551E9-5B39-A243-A7E2-FCD591C26CD9}"/>
              </a:ext>
            </a:extLst>
          </p:cNvPr>
          <p:cNvSpPr txBox="1"/>
          <p:nvPr/>
        </p:nvSpPr>
        <p:spPr>
          <a:xfrm>
            <a:off x="125507" y="6113922"/>
            <a:ext cx="9018494" cy="430887"/>
          </a:xfrm>
          <a:prstGeom prst="rect">
            <a:avLst/>
          </a:prstGeom>
          <a:noFill/>
        </p:spPr>
        <p:txBody>
          <a:bodyPr wrap="square" rtlCol="0">
            <a:spAutoFit/>
          </a:bodyPr>
          <a:lstStyle/>
          <a:p>
            <a:r>
              <a:rPr lang="en-GB" sz="1100" dirty="0"/>
              <a:t>https://</a:t>
            </a:r>
            <a:r>
              <a:rPr lang="en-GB" sz="1100" dirty="0" err="1"/>
              <a:t>www.wabashcenter.wabash.edu</a:t>
            </a:r>
            <a:r>
              <a:rPr lang="en-GB" sz="1100" dirty="0"/>
              <a:t>/.../2020/03/facilitating-discussions-</a:t>
            </a:r>
            <a:r>
              <a:rPr lang="en-GB" sz="1100" dirty="0" err="1"/>
              <a:t>general.pptx</a:t>
            </a:r>
            <a:endParaRPr lang="en-GB" sz="1100" dirty="0"/>
          </a:p>
          <a:p>
            <a:r>
              <a:rPr lang="en-GB" sz="1100" dirty="0"/>
              <a:t>Image: https://</a:t>
            </a:r>
            <a:r>
              <a:rPr lang="en-GB" sz="1100" dirty="0" err="1"/>
              <a:t>iteachu.uaf.edu</a:t>
            </a:r>
            <a:r>
              <a:rPr lang="en-GB" sz="1100" dirty="0"/>
              <a:t>/online-discussions/</a:t>
            </a:r>
          </a:p>
        </p:txBody>
      </p:sp>
      <p:pic>
        <p:nvPicPr>
          <p:cNvPr id="8" name="Picture 7" descr="Shield-navy(rgb for online).png">
            <a:extLst>
              <a:ext uri="{FF2B5EF4-FFF2-40B4-BE49-F238E27FC236}">
                <a16:creationId xmlns:a16="http://schemas.microsoft.com/office/drawing/2014/main" id="{0E2EDD9F-10B2-3549-9A39-4C7932798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30670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Online discussions are an opportunity for students</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indent="-457200">
              <a:buFont typeface="Arial" pitchFamily="34" charset="0"/>
              <a:buChar char="•"/>
            </a:pPr>
            <a:r>
              <a:rPr lang="en-US" sz="2800" dirty="0"/>
              <a:t>To build community</a:t>
            </a:r>
          </a:p>
          <a:p>
            <a:pPr marL="457200" indent="-457200">
              <a:buFont typeface="Arial" pitchFamily="34" charset="0"/>
              <a:buChar char="•"/>
            </a:pPr>
            <a:r>
              <a:rPr lang="en-US" sz="2800" dirty="0"/>
              <a:t>To engage with instructors and peers</a:t>
            </a:r>
          </a:p>
          <a:p>
            <a:pPr marL="457200" indent="-457200">
              <a:buFont typeface="Arial" pitchFamily="34" charset="0"/>
              <a:buChar char="•"/>
            </a:pPr>
            <a:r>
              <a:rPr lang="en-US" sz="2800" dirty="0"/>
              <a:t>To build lasting impressions</a:t>
            </a:r>
          </a:p>
          <a:p>
            <a:pPr marL="457200" indent="-457200">
              <a:buFont typeface="Arial" pitchFamily="34" charset="0"/>
              <a:buChar char="•"/>
            </a:pPr>
            <a:r>
              <a:rPr lang="en-US" sz="2800" dirty="0"/>
              <a:t>To network</a:t>
            </a:r>
          </a:p>
          <a:p>
            <a:pPr marL="457200" indent="-457200">
              <a:buFont typeface="Arial" pitchFamily="34" charset="0"/>
              <a:buChar char="•"/>
            </a:pPr>
            <a:r>
              <a:rPr lang="en-US" sz="2800" dirty="0"/>
              <a:t>To demonstrate understanding and competency</a:t>
            </a:r>
          </a:p>
          <a:p>
            <a:pPr marL="457200" indent="-457200">
              <a:buFont typeface="Arial" pitchFamily="34" charset="0"/>
              <a:buChar char="•"/>
            </a:pPr>
            <a:r>
              <a:rPr lang="en-US" sz="2800" dirty="0"/>
              <a:t>To engage in healthy discourse</a:t>
            </a:r>
          </a:p>
          <a:p>
            <a:pPr marL="457200" indent="-457200">
              <a:buFont typeface="Arial" pitchFamily="34" charset="0"/>
              <a:buChar char="•"/>
            </a:pPr>
            <a:r>
              <a:rPr lang="en-US" sz="2800" dirty="0"/>
              <a:t>To work in teams</a:t>
            </a:r>
          </a:p>
          <a:p>
            <a:pPr marL="457200" indent="-457200">
              <a:buFont typeface="Arial" pitchFamily="34" charset="0"/>
              <a:buChar char="•"/>
            </a:pPr>
            <a:r>
              <a:rPr lang="en-US" sz="2800" dirty="0"/>
              <a:t>To debate</a:t>
            </a:r>
          </a:p>
          <a:p>
            <a:pPr marL="457200" indent="-457200">
              <a:buFont typeface="Arial" pitchFamily="34" charset="0"/>
              <a:buChar char="•"/>
            </a:pPr>
            <a:r>
              <a:rPr lang="en-US" sz="2800" dirty="0"/>
              <a:t>To plan</a:t>
            </a:r>
          </a:p>
          <a:p>
            <a:pPr marL="457200" indent="-457200">
              <a:buFont typeface="Arial" pitchFamily="34" charset="0"/>
              <a:buChar char="•"/>
            </a:pPr>
            <a:r>
              <a:rPr lang="en-US" sz="2800" dirty="0"/>
              <a:t>To learn</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8" name="TextBox 7">
            <a:extLst>
              <a:ext uri="{FF2B5EF4-FFF2-40B4-BE49-F238E27FC236}">
                <a16:creationId xmlns:a16="http://schemas.microsoft.com/office/drawing/2014/main" id="{61113298-44E1-1F47-B0F1-9906EB1D0878}"/>
              </a:ext>
            </a:extLst>
          </p:cNvPr>
          <p:cNvSpPr txBox="1"/>
          <p:nvPr/>
        </p:nvSpPr>
        <p:spPr>
          <a:xfrm>
            <a:off x="125507" y="6078068"/>
            <a:ext cx="9018494" cy="430887"/>
          </a:xfrm>
          <a:prstGeom prst="rect">
            <a:avLst/>
          </a:prstGeom>
          <a:noFill/>
        </p:spPr>
        <p:txBody>
          <a:bodyPr wrap="square" rtlCol="0">
            <a:spAutoFit/>
          </a:bodyPr>
          <a:lstStyle/>
          <a:p>
            <a:r>
              <a:rPr lang="en-GB" sz="1100" dirty="0"/>
              <a:t>https://</a:t>
            </a:r>
            <a:r>
              <a:rPr lang="en-GB" sz="1100" dirty="0" err="1"/>
              <a:t>www.wabashcenter.wabash.edu</a:t>
            </a:r>
            <a:r>
              <a:rPr lang="en-GB" sz="1100" dirty="0"/>
              <a:t>/.../2020/03/facilitating-discussions-</a:t>
            </a:r>
            <a:r>
              <a:rPr lang="en-GB" sz="1100" dirty="0" err="1"/>
              <a:t>general.pptx</a:t>
            </a:r>
            <a:endParaRPr lang="en-GB" sz="1100" dirty="0"/>
          </a:p>
          <a:p>
            <a:r>
              <a:rPr lang="en-GB" sz="1100" dirty="0"/>
              <a:t>Image: https://</a:t>
            </a:r>
            <a:r>
              <a:rPr lang="en-GB" sz="1100" dirty="0" err="1"/>
              <a:t>connect.xjtlu.edu.cn</a:t>
            </a:r>
            <a:r>
              <a:rPr lang="en-GB" sz="1100" dirty="0"/>
              <a:t>/</a:t>
            </a:r>
          </a:p>
        </p:txBody>
      </p:sp>
      <p:pic>
        <p:nvPicPr>
          <p:cNvPr id="4" name="Picture 3">
            <a:extLst>
              <a:ext uri="{FF2B5EF4-FFF2-40B4-BE49-F238E27FC236}">
                <a16:creationId xmlns:a16="http://schemas.microsoft.com/office/drawing/2014/main" id="{4A1C9C72-9640-7940-A4CD-24504BF1D0DF}"/>
              </a:ext>
            </a:extLst>
          </p:cNvPr>
          <p:cNvPicPr>
            <a:picLocks noChangeAspect="1"/>
          </p:cNvPicPr>
          <p:nvPr/>
        </p:nvPicPr>
        <p:blipFill>
          <a:blip r:embed="rId5"/>
          <a:stretch>
            <a:fillRect/>
          </a:stretch>
        </p:blipFill>
        <p:spPr>
          <a:xfrm>
            <a:off x="5805432" y="3995887"/>
            <a:ext cx="2684421" cy="179531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314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AABA9E-A506-40A8-AD2C-CEBF1B26334E}"/>
              </a:ext>
            </a:extLst>
          </p:cNvPr>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a:extLst>
              <a:ext uri="{FF2B5EF4-FFF2-40B4-BE49-F238E27FC236}">
                <a16:creationId xmlns:a16="http://schemas.microsoft.com/office/drawing/2014/main" id="{633B593F-EDED-46C5-8B50-E5BCF67B3F12}"/>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hield-navy(rgb for online).png">
            <a:extLst>
              <a:ext uri="{FF2B5EF4-FFF2-40B4-BE49-F238E27FC236}">
                <a16:creationId xmlns:a16="http://schemas.microsoft.com/office/drawing/2014/main" id="{EC673E51-6741-4245-8648-F24D8FBEF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7" name="TextBox 6">
            <a:extLst>
              <a:ext uri="{FF2B5EF4-FFF2-40B4-BE49-F238E27FC236}">
                <a16:creationId xmlns:a16="http://schemas.microsoft.com/office/drawing/2014/main" id="{02E311AB-A778-4E94-83B9-DCEDE61C7370}"/>
              </a:ext>
            </a:extLst>
          </p:cNvPr>
          <p:cNvSpPr txBox="1"/>
          <p:nvPr/>
        </p:nvSpPr>
        <p:spPr>
          <a:xfrm>
            <a:off x="1265379" y="1821817"/>
            <a:ext cx="6310859" cy="2308324"/>
          </a:xfrm>
          <a:prstGeom prst="rect">
            <a:avLst/>
          </a:prstGeom>
          <a:noFill/>
          <a:ln w="3175" cmpd="sng">
            <a:noFill/>
          </a:ln>
        </p:spPr>
        <p:txBody>
          <a:bodyPr wrap="square" rtlCol="0">
            <a:spAutoFit/>
          </a:bodyPr>
          <a:lstStyle/>
          <a:p>
            <a:r>
              <a:rPr lang="en-GB" sz="3600" dirty="0"/>
              <a:t>"Initiating and sustaining a lively, productive discussion are among the most challenging activities for an instructor" (Davis, 1993)</a:t>
            </a:r>
          </a:p>
        </p:txBody>
      </p:sp>
      <p:sp>
        <p:nvSpPr>
          <p:cNvPr id="8" name="TextBox 7">
            <a:extLst>
              <a:ext uri="{FF2B5EF4-FFF2-40B4-BE49-F238E27FC236}">
                <a16:creationId xmlns:a16="http://schemas.microsoft.com/office/drawing/2014/main" id="{FFFAAD44-E600-4B47-B7F2-BE10F834E17F}"/>
              </a:ext>
            </a:extLst>
          </p:cNvPr>
          <p:cNvSpPr txBox="1"/>
          <p:nvPr/>
        </p:nvSpPr>
        <p:spPr>
          <a:xfrm>
            <a:off x="1265379" y="6014091"/>
            <a:ext cx="7207318" cy="261610"/>
          </a:xfrm>
          <a:prstGeom prst="rect">
            <a:avLst/>
          </a:prstGeom>
          <a:noFill/>
        </p:spPr>
        <p:txBody>
          <a:bodyPr wrap="square" rtlCol="0">
            <a:spAutoFit/>
          </a:bodyPr>
          <a:lstStyle/>
          <a:p>
            <a:r>
              <a:rPr lang="en-GB" sz="1100" b="0" i="0" u="none" strike="noStrike" kern="1200" dirty="0">
                <a:solidFill>
                  <a:schemeClr val="tx1"/>
                </a:solidFill>
                <a:effectLst/>
                <a:latin typeface="+mn-lt"/>
                <a:ea typeface="+mn-ea"/>
                <a:cs typeface="+mn-cs"/>
              </a:rPr>
              <a:t>Davis, B.G. (1993). Discussion Strategies. Tools for Teaching. San Francisco: Jossey-Bass Inc., pp. 63-98</a:t>
            </a:r>
            <a:endParaRPr lang="en-US" sz="2000" baseline="0" dirty="0"/>
          </a:p>
        </p:txBody>
      </p:sp>
    </p:spTree>
    <p:extLst>
      <p:ext uri="{BB962C8B-B14F-4D97-AF65-F5344CB8AC3E}">
        <p14:creationId xmlns:p14="http://schemas.microsoft.com/office/powerpoint/2010/main" val="96311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Activity 2</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a:solidFill>
                  <a:srgbClr val="000000"/>
                </a:solidFill>
                <a:latin typeface="+mj-lt"/>
                <a:ea typeface="ＭＳ Ｐゴシック"/>
              </a:rPr>
              <a:t>Please post in our group chat about your thoughts on</a:t>
            </a:r>
            <a:r>
              <a:rPr lang="en-US" altLang="zh-CN" sz="2800" kern="0" dirty="0">
                <a:solidFill>
                  <a:srgbClr val="000000"/>
                </a:solidFill>
                <a:latin typeface="+mj-lt"/>
                <a:ea typeface="ＭＳ Ｐゴシック"/>
              </a:rPr>
              <a:t>:</a:t>
            </a:r>
            <a:r>
              <a:rPr lang="en-US" sz="2800" kern="0" dirty="0">
                <a:solidFill>
                  <a:srgbClr val="000000"/>
                </a:solidFill>
                <a:latin typeface="+mj-lt"/>
                <a:ea typeface="ＭＳ Ｐゴシック"/>
              </a:rPr>
              <a:t> </a:t>
            </a:r>
          </a:p>
          <a:p>
            <a:pPr lvl="0" algn="ctr" defTabSz="914400" eaLnBrk="0" fontAlgn="base" hangingPunct="0">
              <a:spcBef>
                <a:spcPct val="20000"/>
              </a:spcBef>
              <a:spcAft>
                <a:spcPct val="0"/>
              </a:spcAft>
            </a:pPr>
            <a:r>
              <a:rPr lang="en-US" sz="2800" b="1" kern="0" dirty="0">
                <a:solidFill>
                  <a:srgbClr val="000000"/>
                </a:solidFill>
                <a:latin typeface="+mj-lt"/>
                <a:ea typeface="ＭＳ Ｐゴシック"/>
              </a:rPr>
              <a:t>what discussions should NOT be.</a:t>
            </a:r>
          </a:p>
          <a:p>
            <a:pPr lvl="0" algn="ctr" defTabSz="914400" eaLnBrk="0" fontAlgn="base" hangingPunct="0">
              <a:spcBef>
                <a:spcPct val="20000"/>
              </a:spcBef>
              <a:spcAft>
                <a:spcPct val="0"/>
              </a:spcAft>
            </a:pPr>
            <a:r>
              <a:rPr lang="en-US" altLang="zh-CN" sz="2800" kern="0" dirty="0">
                <a:solidFill>
                  <a:srgbClr val="000000"/>
                </a:solidFill>
                <a:latin typeface="+mj-lt"/>
                <a:ea typeface="ＭＳ Ｐゴシック"/>
              </a:rPr>
              <a:t>(2</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min)</a:t>
            </a: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290" y="3259483"/>
            <a:ext cx="3681199" cy="2007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8C08E2F0-7552-B44F-B88C-EAC13B853BA0}"/>
              </a:ext>
            </a:extLst>
          </p:cNvPr>
          <p:cNvGrpSpPr/>
          <p:nvPr/>
        </p:nvGrpSpPr>
        <p:grpSpPr>
          <a:xfrm>
            <a:off x="5185089" y="5895815"/>
            <a:ext cx="3087259" cy="578795"/>
            <a:chOff x="457200" y="5350224"/>
            <a:chExt cx="3087259" cy="578795"/>
          </a:xfrm>
        </p:grpSpPr>
        <p:sp>
          <p:nvSpPr>
            <p:cNvPr id="9" name="Folded Corner 8">
              <a:extLst>
                <a:ext uri="{FF2B5EF4-FFF2-40B4-BE49-F238E27FC236}">
                  <a16:creationId xmlns:a16="http://schemas.microsoft.com/office/drawing/2014/main" id="{2B39AB4E-6A67-B24D-A0D9-F871B39FB32B}"/>
                </a:ext>
              </a:extLst>
            </p:cNvPr>
            <p:cNvSpPr/>
            <p:nvPr/>
          </p:nvSpPr>
          <p:spPr>
            <a:xfrm>
              <a:off x="457200" y="5377847"/>
              <a:ext cx="3087259" cy="551172"/>
            </a:xfrm>
            <a:prstGeom prst="foldedCorner">
              <a:avLst>
                <a:gd name="adj" fmla="val 50000"/>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dirty="0"/>
            </a:p>
            <a:p>
              <a:pPr algn="ctr"/>
              <a:r>
                <a:rPr lang="en-US" altLang="zh-CN" dirty="0" err="1"/>
                <a:t>Metateaching</a:t>
              </a:r>
              <a:endParaRPr lang="en-US" dirty="0"/>
            </a:p>
          </p:txBody>
        </p:sp>
        <p:pic>
          <p:nvPicPr>
            <p:cNvPr id="10" name="Picture 9">
              <a:extLst>
                <a:ext uri="{FF2B5EF4-FFF2-40B4-BE49-F238E27FC236}">
                  <a16:creationId xmlns:a16="http://schemas.microsoft.com/office/drawing/2014/main" id="{C93196B4-479C-DA42-AAAB-C318C0138642}"/>
                </a:ext>
              </a:extLst>
            </p:cNvPr>
            <p:cNvPicPr>
              <a:picLocks noChangeAspect="1"/>
            </p:cNvPicPr>
            <p:nvPr/>
          </p:nvPicPr>
          <p:blipFill>
            <a:blip r:embed="rId6"/>
            <a:stretch>
              <a:fillRect/>
            </a:stretch>
          </p:blipFill>
          <p:spPr>
            <a:xfrm flipH="1">
              <a:off x="579690" y="5350224"/>
              <a:ext cx="398210" cy="532741"/>
            </a:xfrm>
            <a:prstGeom prst="rect">
              <a:avLst/>
            </a:prstGeom>
          </p:spPr>
        </p:pic>
      </p:grpSp>
      <p:sp>
        <p:nvSpPr>
          <p:cNvPr id="11" name="TextBox 10">
            <a:extLst>
              <a:ext uri="{FF2B5EF4-FFF2-40B4-BE49-F238E27FC236}">
                <a16:creationId xmlns:a16="http://schemas.microsoft.com/office/drawing/2014/main" id="{44927D63-DC6C-9443-BF15-DD4BD3616983}"/>
              </a:ext>
            </a:extLst>
          </p:cNvPr>
          <p:cNvSpPr txBox="1"/>
          <p:nvPr/>
        </p:nvSpPr>
        <p:spPr>
          <a:xfrm>
            <a:off x="125507" y="6398908"/>
            <a:ext cx="9018494" cy="261610"/>
          </a:xfrm>
          <a:prstGeom prst="rect">
            <a:avLst/>
          </a:prstGeom>
          <a:noFill/>
        </p:spPr>
        <p:txBody>
          <a:bodyPr wrap="square" rtlCol="0">
            <a:spAutoFit/>
          </a:bodyPr>
          <a:lstStyle/>
          <a:p>
            <a:r>
              <a:rPr lang="en-GB" sz="1100" dirty="0"/>
              <a:t>Image: https://</a:t>
            </a:r>
            <a:r>
              <a:rPr lang="en-GB" sz="1100" dirty="0" err="1"/>
              <a:t>insurancehouse.com</a:t>
            </a:r>
            <a:r>
              <a:rPr lang="en-GB" sz="1100" dirty="0"/>
              <a:t>/</a:t>
            </a:r>
            <a:r>
              <a:rPr lang="en-GB" sz="1100" dirty="0" err="1"/>
              <a:t>PayYourBill.aspx</a:t>
            </a:r>
            <a:endParaRPr lang="en-GB" sz="1100" dirty="0"/>
          </a:p>
        </p:txBody>
      </p:sp>
      <p:sp>
        <p:nvSpPr>
          <p:cNvPr id="13" name="TextBox 12">
            <a:extLst>
              <a:ext uri="{FF2B5EF4-FFF2-40B4-BE49-F238E27FC236}">
                <a16:creationId xmlns:a16="http://schemas.microsoft.com/office/drawing/2014/main" id="{40906CBD-B50E-0941-9D6B-FABA294DE131}"/>
              </a:ext>
            </a:extLst>
          </p:cNvPr>
          <p:cNvSpPr txBox="1"/>
          <p:nvPr/>
        </p:nvSpPr>
        <p:spPr>
          <a:xfrm>
            <a:off x="109149" y="5313464"/>
            <a:ext cx="3124895" cy="954107"/>
          </a:xfrm>
          <a:prstGeom prst="rect">
            <a:avLst/>
          </a:prstGeom>
          <a:noFill/>
          <a:ln>
            <a:solidFill>
              <a:schemeClr val="tx1"/>
            </a:solidFill>
          </a:ln>
        </p:spPr>
        <p:txBody>
          <a:bodyPr wrap="square" rtlCol="0">
            <a:spAutoFit/>
          </a:bodyPr>
          <a:lstStyle/>
          <a:p>
            <a:r>
              <a:rPr lang="en-US" sz="1400" kern="0" dirty="0">
                <a:solidFill>
                  <a:srgbClr val="000000"/>
                </a:solidFill>
                <a:ea typeface="ＭＳ Ｐゴシック"/>
              </a:rPr>
              <a:t>Note that it will be difficult for me to talk and type simultaneously, so there might be moments of silence as I reply in writing. </a:t>
            </a:r>
          </a:p>
        </p:txBody>
      </p:sp>
    </p:spTree>
    <p:extLst>
      <p:ext uri="{BB962C8B-B14F-4D97-AF65-F5344CB8AC3E}">
        <p14:creationId xmlns:p14="http://schemas.microsoft.com/office/powerpoint/2010/main" val="2626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033" y="2393774"/>
            <a:ext cx="2563238" cy="256323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030" y="262281"/>
            <a:ext cx="17145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Online discussions should not be</a:t>
            </a:r>
            <a:endParaRPr lang="en-US" sz="2800" b="1" cap="all" dirty="0">
              <a:solidFill>
                <a:srgbClr val="C00000"/>
              </a:solidFill>
              <a:latin typeface="Calibri"/>
              <a:cs typeface="Calibri"/>
            </a:endParaRPr>
          </a:p>
        </p:txBody>
      </p:sp>
      <p:sp>
        <p:nvSpPr>
          <p:cNvPr id="6" name="TextBox 5"/>
          <p:cNvSpPr txBox="1"/>
          <p:nvPr/>
        </p:nvSpPr>
        <p:spPr>
          <a:xfrm>
            <a:off x="674331" y="1405281"/>
            <a:ext cx="5804987" cy="2770782"/>
          </a:xfrm>
          <a:prstGeom prst="rect">
            <a:avLst/>
          </a:prstGeom>
          <a:noFill/>
        </p:spPr>
        <p:txBody>
          <a:bodyPr wrap="square" rtlCol="0">
            <a:noAutofit/>
          </a:bodyPr>
          <a:lstStyle/>
          <a:p>
            <a:pPr marL="457200" indent="-457200">
              <a:buFont typeface="Arial" pitchFamily="34" charset="0"/>
              <a:buChar char="•"/>
            </a:pPr>
            <a:r>
              <a:rPr lang="en-US" sz="2800" dirty="0"/>
              <a:t>Filler</a:t>
            </a:r>
          </a:p>
          <a:p>
            <a:pPr marL="457200" indent="-457200">
              <a:buFont typeface="Arial" pitchFamily="34" charset="0"/>
              <a:buChar char="•"/>
            </a:pPr>
            <a:r>
              <a:rPr lang="en-US" sz="2800" dirty="0"/>
              <a:t>Busy work</a:t>
            </a:r>
          </a:p>
          <a:p>
            <a:pPr marL="457200" indent="-457200">
              <a:buFont typeface="Arial" pitchFamily="34" charset="0"/>
              <a:buChar char="•"/>
            </a:pPr>
            <a:r>
              <a:rPr lang="en-US" sz="2800" dirty="0"/>
              <a:t>Insignificant (unrelated to learning outcomes or classroom management)</a:t>
            </a:r>
          </a:p>
          <a:p>
            <a:pPr marL="457200" indent="-457200">
              <a:buFont typeface="Arial" pitchFamily="34" charset="0"/>
              <a:buChar char="•"/>
            </a:pPr>
            <a:r>
              <a:rPr lang="en-US" sz="2800" dirty="0"/>
              <a:t>A heated disagreement (?)</a:t>
            </a:r>
          </a:p>
          <a:p>
            <a:pPr marL="457200" indent="-457200">
              <a:buFont typeface="Arial" pitchFamily="34" charset="0"/>
              <a:buChar char="•"/>
            </a:pPr>
            <a:r>
              <a:rPr lang="en-US" sz="2800" dirty="0"/>
              <a:t>A chance for teachers to do most of the talking</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2A897C-8C59-6E41-93ED-21A8BE7E9D22}"/>
              </a:ext>
            </a:extLst>
          </p:cNvPr>
          <p:cNvSpPr txBox="1"/>
          <p:nvPr/>
        </p:nvSpPr>
        <p:spPr>
          <a:xfrm>
            <a:off x="125507" y="6190362"/>
            <a:ext cx="9018494" cy="430887"/>
          </a:xfrm>
          <a:prstGeom prst="rect">
            <a:avLst/>
          </a:prstGeom>
          <a:noFill/>
        </p:spPr>
        <p:txBody>
          <a:bodyPr wrap="square" rtlCol="0">
            <a:spAutoFit/>
          </a:bodyPr>
          <a:lstStyle/>
          <a:p>
            <a:r>
              <a:rPr lang="en-GB" sz="1100" dirty="0"/>
              <a:t>Image: https://</a:t>
            </a:r>
            <a:r>
              <a:rPr lang="en-GB" sz="1100" dirty="0" err="1"/>
              <a:t>www.canstockphoto.com</a:t>
            </a:r>
            <a:r>
              <a:rPr lang="en-GB" sz="1100" dirty="0"/>
              <a:t>/no-noise-allowed-16316935.html</a:t>
            </a:r>
          </a:p>
          <a:p>
            <a:r>
              <a:rPr lang="en-GB" sz="1100" dirty="0" err="1"/>
              <a:t>Joubert</a:t>
            </a:r>
            <a:r>
              <a:rPr lang="en-GB" sz="1100" dirty="0"/>
              <a:t> Image: https://</a:t>
            </a:r>
            <a:r>
              <a:rPr lang="en-GB" sz="1100" dirty="0" err="1"/>
              <a:t>boldomatic.com</a:t>
            </a:r>
            <a:r>
              <a:rPr lang="en-GB" sz="1100" dirty="0"/>
              <a:t>/p/</a:t>
            </a:r>
            <a:r>
              <a:rPr lang="en-GB" sz="1100" dirty="0" err="1"/>
              <a:t>soWHGg</a:t>
            </a:r>
            <a:r>
              <a:rPr lang="en-GB" sz="1100" dirty="0"/>
              <a:t>/the-aim-of-argument-or-of-discussion-should-not-be-victory-but-progress-joseph-j</a:t>
            </a:r>
          </a:p>
        </p:txBody>
      </p:sp>
    </p:spTree>
    <p:extLst>
      <p:ext uri="{BB962C8B-B14F-4D97-AF65-F5344CB8AC3E}">
        <p14:creationId xmlns:p14="http://schemas.microsoft.com/office/powerpoint/2010/main" val="226879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Activity 3: 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523185" cy="966623"/>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a:solidFill>
                  <a:srgbClr val="000000"/>
                </a:solidFill>
                <a:latin typeface="+mj-lt"/>
                <a:ea typeface="ＭＳ Ｐゴシック"/>
              </a:rPr>
              <a:t>Use the anonymous Shared Notes to tell us how you start a discussion (5 min).</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4" name="Picture 3">
            <a:extLst>
              <a:ext uri="{FF2B5EF4-FFF2-40B4-BE49-F238E27FC236}">
                <a16:creationId xmlns:a16="http://schemas.microsoft.com/office/drawing/2014/main" id="{BD5780DC-4A6A-9B42-AD4A-A705F1D99683}"/>
              </a:ext>
            </a:extLst>
          </p:cNvPr>
          <p:cNvPicPr>
            <a:picLocks noChangeAspect="1"/>
          </p:cNvPicPr>
          <p:nvPr/>
        </p:nvPicPr>
        <p:blipFill>
          <a:blip r:embed="rId5"/>
          <a:stretch>
            <a:fillRect/>
          </a:stretch>
        </p:blipFill>
        <p:spPr>
          <a:xfrm>
            <a:off x="802106" y="2326018"/>
            <a:ext cx="7395410" cy="4158062"/>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BEBBEE45-5756-D942-9AF0-5BE223C3A295}"/>
              </a:ext>
            </a:extLst>
          </p:cNvPr>
          <p:cNvSpPr/>
          <p:nvPr/>
        </p:nvSpPr>
        <p:spPr>
          <a:xfrm>
            <a:off x="866274" y="3978442"/>
            <a:ext cx="2069431" cy="78606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12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695" y="689547"/>
            <a:ext cx="1908904" cy="190890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6002054" cy="1143000"/>
          </a:xfrm>
        </p:spPr>
        <p:txBody>
          <a:bodyPr>
            <a:noAutofit/>
          </a:bodyPr>
          <a:lstStyle/>
          <a:p>
            <a:pPr algn="l"/>
            <a:r>
              <a:rPr lang="en-US" sz="2800" b="1" cap="all" dirty="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marL="457200" indent="-457200">
              <a:buFont typeface="Arial" pitchFamily="34" charset="0"/>
              <a:buChar char="•"/>
            </a:pPr>
            <a:r>
              <a:rPr lang="en-GB" sz="2800" dirty="0"/>
              <a:t>Refer to questions you distributed. </a:t>
            </a:r>
          </a:p>
          <a:p>
            <a:pPr marL="457200" indent="-457200">
              <a:buFont typeface="Arial" pitchFamily="34" charset="0"/>
              <a:buChar char="•"/>
            </a:pPr>
            <a:r>
              <a:rPr lang="en-GB" sz="2800" dirty="0"/>
              <a:t>Make a list of key points. </a:t>
            </a:r>
          </a:p>
          <a:p>
            <a:pPr marL="457200" indent="-457200">
              <a:buFont typeface="Arial" pitchFamily="34" charset="0"/>
              <a:buChar char="•"/>
            </a:pPr>
            <a:r>
              <a:rPr lang="en-GB" sz="2800" dirty="0"/>
              <a:t>Use a partner activity. </a:t>
            </a:r>
          </a:p>
          <a:p>
            <a:pPr marL="457200" indent="-457200">
              <a:buFont typeface="Arial" pitchFamily="34" charset="0"/>
              <a:buChar char="•"/>
            </a:pPr>
            <a:r>
              <a:rPr lang="en-GB" sz="2800" dirty="0"/>
              <a:t>Use a brainstorming activity. </a:t>
            </a:r>
          </a:p>
          <a:p>
            <a:pPr marL="457200" indent="-457200">
              <a:buFont typeface="Arial" pitchFamily="34" charset="0"/>
              <a:buChar char="•"/>
            </a:pPr>
            <a:r>
              <a:rPr lang="en-GB" sz="2800" dirty="0"/>
              <a:t>Pose an opening question and give students a few minutes to record an answer. </a:t>
            </a:r>
          </a:p>
          <a:p>
            <a:pPr marL="457200" indent="-457200">
              <a:buFont typeface="Arial" pitchFamily="34" charset="0"/>
              <a:buChar char="•"/>
            </a:pPr>
            <a:r>
              <a:rPr lang="en-GB" sz="2800" dirty="0"/>
              <a:t>Divide students into small groups to discuss a specific question or issue. </a:t>
            </a:r>
          </a:p>
          <a:p>
            <a:pPr marL="457200" indent="-457200">
              <a:buFont typeface="Arial" pitchFamily="34" charset="0"/>
              <a:buChar char="•"/>
            </a:pPr>
            <a:r>
              <a:rPr lang="en-GB" sz="2800" dirty="0"/>
              <a:t>Pose a controversial issue and organize an informal debate. </a:t>
            </a: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3" name="TextBox 2">
            <a:extLst>
              <a:ext uri="{FF2B5EF4-FFF2-40B4-BE49-F238E27FC236}">
                <a16:creationId xmlns:a16="http://schemas.microsoft.com/office/drawing/2014/main" id="{0ACFBAFC-6949-F246-A009-B3DAF4AA393C}"/>
              </a:ext>
            </a:extLst>
          </p:cNvPr>
          <p:cNvSpPr txBox="1"/>
          <p:nvPr/>
        </p:nvSpPr>
        <p:spPr>
          <a:xfrm>
            <a:off x="242650" y="5929019"/>
            <a:ext cx="7849291" cy="600164"/>
          </a:xfrm>
          <a:prstGeom prst="rect">
            <a:avLst/>
          </a:prstGeom>
          <a:noFill/>
        </p:spPr>
        <p:txBody>
          <a:bodyPr wrap="square" rtlCol="0">
            <a:spAutoFit/>
          </a:bodyPr>
          <a:lstStyle/>
          <a:p>
            <a:r>
              <a:rPr lang="en-GB" sz="1100" dirty="0"/>
              <a:t>https://</a:t>
            </a:r>
            <a:r>
              <a:rPr lang="en-GB" sz="1100" dirty="0" err="1"/>
              <a:t>uwaterloo.ca</a:t>
            </a:r>
            <a:r>
              <a:rPr lang="en-GB" sz="1100" dirty="0"/>
              <a:t>/centre-for-teaching-excellence/teaching-resources/teaching-tips/alternatives-lecturing/discussions/facilitating-effective-discussions</a:t>
            </a:r>
          </a:p>
          <a:p>
            <a:r>
              <a:rPr lang="en-GB" sz="1100" dirty="0"/>
              <a:t>Image: https://</a:t>
            </a:r>
            <a:r>
              <a:rPr lang="en-GB" sz="1100" dirty="0" err="1"/>
              <a:t>www.paypercontent.net</a:t>
            </a:r>
            <a:r>
              <a:rPr lang="en-GB" sz="1100" dirty="0"/>
              <a:t>/how-it-works/</a:t>
            </a:r>
          </a:p>
        </p:txBody>
      </p:sp>
    </p:spTree>
    <p:extLst>
      <p:ext uri="{BB962C8B-B14F-4D97-AF65-F5344CB8AC3E}">
        <p14:creationId xmlns:p14="http://schemas.microsoft.com/office/powerpoint/2010/main" val="273019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Refer to a list of questions.</a:t>
            </a:r>
            <a:r>
              <a:rPr lang="en-GB" sz="2800" dirty="0"/>
              <a:t> </a:t>
            </a:r>
          </a:p>
          <a:p>
            <a:endParaRPr lang="en-GB" sz="2800" dirty="0"/>
          </a:p>
          <a:p>
            <a:r>
              <a:rPr lang="en-GB" sz="2800" dirty="0"/>
              <a:t>What makes a good question? </a:t>
            </a:r>
          </a:p>
          <a:p>
            <a:r>
              <a:rPr lang="en-GB" sz="2800" dirty="0"/>
              <a:t>What are typical questions you ask? </a:t>
            </a:r>
          </a:p>
          <a:p>
            <a:r>
              <a:rPr lang="en-GB" sz="2800" dirty="0"/>
              <a:t>What questions are less effective?</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8" name="Picture 2" descr="See the source image">
            <a:extLst>
              <a:ext uri="{FF2B5EF4-FFF2-40B4-BE49-F238E27FC236}">
                <a16:creationId xmlns:a16="http://schemas.microsoft.com/office/drawing/2014/main" id="{5B0A3AF8-38EF-6B45-9803-5714AFD7F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753" y="3676243"/>
            <a:ext cx="2928567" cy="2091834"/>
          </a:xfrm>
          <a:prstGeom prst="ellipse">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74F634-CB6D-2349-ABCA-ECCF75B7A11E}"/>
              </a:ext>
            </a:extLst>
          </p:cNvPr>
          <p:cNvSpPr txBox="1"/>
          <p:nvPr/>
        </p:nvSpPr>
        <p:spPr>
          <a:xfrm>
            <a:off x="625642" y="6089439"/>
            <a:ext cx="7755668" cy="261610"/>
          </a:xfrm>
          <a:prstGeom prst="rect">
            <a:avLst/>
          </a:prstGeom>
          <a:noFill/>
        </p:spPr>
        <p:txBody>
          <a:bodyPr wrap="square" rtlCol="0">
            <a:spAutoFit/>
          </a:bodyPr>
          <a:lstStyle/>
          <a:p>
            <a:r>
              <a:rPr lang="en-GB" sz="1100" dirty="0"/>
              <a:t>Image: https://</a:t>
            </a:r>
            <a:r>
              <a:rPr lang="en-GB" sz="1100" dirty="0" err="1"/>
              <a:t>adjunctworld.com</a:t>
            </a:r>
            <a:r>
              <a:rPr lang="en-GB" sz="1100" dirty="0"/>
              <a:t>/blog/crafting-good-discussion-questions-and-facilitating-fruitful-conversation/</a:t>
            </a:r>
          </a:p>
        </p:txBody>
      </p:sp>
    </p:spTree>
    <p:extLst>
      <p:ext uri="{BB962C8B-B14F-4D97-AF65-F5344CB8AC3E}">
        <p14:creationId xmlns:p14="http://schemas.microsoft.com/office/powerpoint/2010/main" val="50492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Use a partner activity.</a:t>
            </a:r>
            <a:r>
              <a:rPr lang="en-GB" sz="2800" dirty="0"/>
              <a:t> </a:t>
            </a:r>
          </a:p>
          <a:p>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59827"/>
            <a:ext cx="1787908" cy="15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D9131847-B3EC-A44A-85C2-4BCFE39BF942}"/>
              </a:ext>
            </a:extLst>
          </p:cNvPr>
          <p:cNvSpPr txBox="1"/>
          <p:nvPr/>
        </p:nvSpPr>
        <p:spPr>
          <a:xfrm>
            <a:off x="232890" y="5985229"/>
            <a:ext cx="7758199" cy="600164"/>
          </a:xfrm>
          <a:prstGeom prst="rect">
            <a:avLst/>
          </a:prstGeom>
          <a:noFill/>
        </p:spPr>
        <p:txBody>
          <a:bodyPr wrap="square" rtlCol="0">
            <a:spAutoFit/>
          </a:bodyPr>
          <a:lstStyle/>
          <a:p>
            <a:r>
              <a:rPr lang="en-GB" sz="1100" dirty="0"/>
              <a:t>https://</a:t>
            </a:r>
            <a:r>
              <a:rPr lang="en-GB" sz="1100" dirty="0" err="1"/>
              <a:t>uwaterloo.ca</a:t>
            </a:r>
            <a:r>
              <a:rPr lang="en-GB" sz="1100" dirty="0"/>
              <a:t>/centre-for-teaching-excellence/teaching-resources/teaching-tips/alternatives-lecturing/discussions/facilitating-effective-discussions</a:t>
            </a:r>
          </a:p>
          <a:p>
            <a:r>
              <a:rPr lang="en-GB" sz="1100" dirty="0"/>
              <a:t>Image: https://</a:t>
            </a:r>
            <a:r>
              <a:rPr lang="en-GB" sz="1100" dirty="0" err="1"/>
              <a:t>webroom.net</a:t>
            </a:r>
            <a:r>
              <a:rPr lang="en-GB" sz="1100" dirty="0"/>
              <a:t>/</a:t>
            </a:r>
          </a:p>
        </p:txBody>
      </p:sp>
      <p:sp>
        <p:nvSpPr>
          <p:cNvPr id="4" name="Oval 3">
            <a:extLst>
              <a:ext uri="{FF2B5EF4-FFF2-40B4-BE49-F238E27FC236}">
                <a16:creationId xmlns:a16="http://schemas.microsoft.com/office/drawing/2014/main" id="{C84FF453-4E4C-8F4E-8E7A-A1B7C2C19E72}"/>
              </a:ext>
            </a:extLst>
          </p:cNvPr>
          <p:cNvSpPr/>
          <p:nvPr/>
        </p:nvSpPr>
        <p:spPr>
          <a:xfrm>
            <a:off x="3022753" y="3136705"/>
            <a:ext cx="1347537" cy="1315453"/>
          </a:xfrm>
          <a:prstGeom prst="ellipse">
            <a:avLst/>
          </a:prstGeom>
          <a:solidFill>
            <a:srgbClr val="1AC3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You</a:t>
            </a:r>
          </a:p>
        </p:txBody>
      </p:sp>
      <p:grpSp>
        <p:nvGrpSpPr>
          <p:cNvPr id="17" name="Group 16">
            <a:extLst>
              <a:ext uri="{FF2B5EF4-FFF2-40B4-BE49-F238E27FC236}">
                <a16:creationId xmlns:a16="http://schemas.microsoft.com/office/drawing/2014/main" id="{B408F853-0FD7-6842-88A0-99850969F066}"/>
              </a:ext>
            </a:extLst>
          </p:cNvPr>
          <p:cNvGrpSpPr/>
          <p:nvPr/>
        </p:nvGrpSpPr>
        <p:grpSpPr>
          <a:xfrm>
            <a:off x="5392600" y="2864213"/>
            <a:ext cx="967963" cy="1537081"/>
            <a:chOff x="5392600" y="2864213"/>
            <a:chExt cx="967963" cy="1537081"/>
          </a:xfrm>
        </p:grpSpPr>
        <p:sp>
          <p:nvSpPr>
            <p:cNvPr id="11" name="Oval 10">
              <a:extLst>
                <a:ext uri="{FF2B5EF4-FFF2-40B4-BE49-F238E27FC236}">
                  <a16:creationId xmlns:a16="http://schemas.microsoft.com/office/drawing/2014/main" id="{B5AF22A3-49A2-ED4E-83B4-5EC8860311E4}"/>
                </a:ext>
              </a:extLst>
            </p:cNvPr>
            <p:cNvSpPr/>
            <p:nvPr/>
          </p:nvSpPr>
          <p:spPr>
            <a:xfrm>
              <a:off x="5392600" y="2864213"/>
              <a:ext cx="892595" cy="816232"/>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S2</a:t>
              </a:r>
            </a:p>
          </p:txBody>
        </p:sp>
        <p:sp>
          <p:nvSpPr>
            <p:cNvPr id="13" name="Oval 12">
              <a:extLst>
                <a:ext uri="{FF2B5EF4-FFF2-40B4-BE49-F238E27FC236}">
                  <a16:creationId xmlns:a16="http://schemas.microsoft.com/office/drawing/2014/main" id="{8D60BEF1-9203-6643-8351-CF8289E3DDD8}"/>
                </a:ext>
              </a:extLst>
            </p:cNvPr>
            <p:cNvSpPr/>
            <p:nvPr/>
          </p:nvSpPr>
          <p:spPr>
            <a:xfrm>
              <a:off x="5467968" y="3585062"/>
              <a:ext cx="892595" cy="816232"/>
            </a:xfrm>
            <a:prstGeom prst="ellipse">
              <a:avLst/>
            </a:prstGeom>
            <a:solidFill>
              <a:srgbClr val="0000F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S6</a:t>
              </a:r>
            </a:p>
          </p:txBody>
        </p:sp>
      </p:grpSp>
      <p:grpSp>
        <p:nvGrpSpPr>
          <p:cNvPr id="8" name="Group 7">
            <a:extLst>
              <a:ext uri="{FF2B5EF4-FFF2-40B4-BE49-F238E27FC236}">
                <a16:creationId xmlns:a16="http://schemas.microsoft.com/office/drawing/2014/main" id="{D82FD9B3-9916-0148-801E-E66AF6F4124C}"/>
              </a:ext>
            </a:extLst>
          </p:cNvPr>
          <p:cNvGrpSpPr/>
          <p:nvPr/>
        </p:nvGrpSpPr>
        <p:grpSpPr>
          <a:xfrm>
            <a:off x="2882298" y="1700448"/>
            <a:ext cx="1624436" cy="853143"/>
            <a:chOff x="3402327" y="2133515"/>
            <a:chExt cx="1624436" cy="853143"/>
          </a:xfrm>
        </p:grpSpPr>
        <p:sp>
          <p:nvSpPr>
            <p:cNvPr id="10" name="Oval 9">
              <a:extLst>
                <a:ext uri="{FF2B5EF4-FFF2-40B4-BE49-F238E27FC236}">
                  <a16:creationId xmlns:a16="http://schemas.microsoft.com/office/drawing/2014/main" id="{2FF0FC93-8C92-CF47-A062-350ECF400A75}"/>
                </a:ext>
              </a:extLst>
            </p:cNvPr>
            <p:cNvSpPr/>
            <p:nvPr/>
          </p:nvSpPr>
          <p:spPr>
            <a:xfrm>
              <a:off x="3402327" y="2133515"/>
              <a:ext cx="892595" cy="816232"/>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S1</a:t>
              </a:r>
            </a:p>
          </p:txBody>
        </p:sp>
        <p:sp>
          <p:nvSpPr>
            <p:cNvPr id="14" name="Oval 13">
              <a:extLst>
                <a:ext uri="{FF2B5EF4-FFF2-40B4-BE49-F238E27FC236}">
                  <a16:creationId xmlns:a16="http://schemas.microsoft.com/office/drawing/2014/main" id="{3988CF90-8DFE-914E-8480-1AD6E0BDD6EC}"/>
                </a:ext>
              </a:extLst>
            </p:cNvPr>
            <p:cNvSpPr/>
            <p:nvPr/>
          </p:nvSpPr>
          <p:spPr>
            <a:xfrm>
              <a:off x="4134168" y="2170426"/>
              <a:ext cx="892595" cy="816232"/>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S4</a:t>
              </a:r>
            </a:p>
          </p:txBody>
        </p:sp>
      </p:grpSp>
      <p:grpSp>
        <p:nvGrpSpPr>
          <p:cNvPr id="9" name="Group 8">
            <a:extLst>
              <a:ext uri="{FF2B5EF4-FFF2-40B4-BE49-F238E27FC236}">
                <a16:creationId xmlns:a16="http://schemas.microsoft.com/office/drawing/2014/main" id="{776527E2-DE12-704C-BBE2-356B458D5190}"/>
              </a:ext>
            </a:extLst>
          </p:cNvPr>
          <p:cNvGrpSpPr/>
          <p:nvPr/>
        </p:nvGrpSpPr>
        <p:grpSpPr>
          <a:xfrm>
            <a:off x="2946011" y="5055105"/>
            <a:ext cx="1634455" cy="963783"/>
            <a:chOff x="3553062" y="4365410"/>
            <a:chExt cx="1634455" cy="963783"/>
          </a:xfrm>
        </p:grpSpPr>
        <p:sp>
          <p:nvSpPr>
            <p:cNvPr id="15" name="Oval 14">
              <a:extLst>
                <a:ext uri="{FF2B5EF4-FFF2-40B4-BE49-F238E27FC236}">
                  <a16:creationId xmlns:a16="http://schemas.microsoft.com/office/drawing/2014/main" id="{167A6E08-164B-F449-9C1A-7213B6767E6C}"/>
                </a:ext>
              </a:extLst>
            </p:cNvPr>
            <p:cNvSpPr/>
            <p:nvPr/>
          </p:nvSpPr>
          <p:spPr>
            <a:xfrm>
              <a:off x="3553062" y="4512961"/>
              <a:ext cx="892595" cy="816232"/>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S5</a:t>
              </a:r>
            </a:p>
          </p:txBody>
        </p:sp>
        <p:sp>
          <p:nvSpPr>
            <p:cNvPr id="16" name="Oval 15">
              <a:extLst>
                <a:ext uri="{FF2B5EF4-FFF2-40B4-BE49-F238E27FC236}">
                  <a16:creationId xmlns:a16="http://schemas.microsoft.com/office/drawing/2014/main" id="{08117441-3EB2-D040-9A1A-D0419EA7FA2A}"/>
                </a:ext>
              </a:extLst>
            </p:cNvPr>
            <p:cNvSpPr/>
            <p:nvPr/>
          </p:nvSpPr>
          <p:spPr>
            <a:xfrm>
              <a:off x="4294922" y="4365410"/>
              <a:ext cx="892595" cy="816232"/>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S3</a:t>
              </a:r>
            </a:p>
          </p:txBody>
        </p:sp>
      </p:grpSp>
      <p:grpSp>
        <p:nvGrpSpPr>
          <p:cNvPr id="19" name="Group 18">
            <a:extLst>
              <a:ext uri="{FF2B5EF4-FFF2-40B4-BE49-F238E27FC236}">
                <a16:creationId xmlns:a16="http://schemas.microsoft.com/office/drawing/2014/main" id="{35E04041-7EC9-124E-B497-1EE30E02AABB}"/>
              </a:ext>
            </a:extLst>
          </p:cNvPr>
          <p:cNvGrpSpPr/>
          <p:nvPr/>
        </p:nvGrpSpPr>
        <p:grpSpPr>
          <a:xfrm>
            <a:off x="858536" y="2961722"/>
            <a:ext cx="1165230" cy="1487040"/>
            <a:chOff x="5119965" y="2864213"/>
            <a:chExt cx="1165230" cy="1487040"/>
          </a:xfrm>
        </p:grpSpPr>
        <p:sp>
          <p:nvSpPr>
            <p:cNvPr id="20" name="Oval 19">
              <a:extLst>
                <a:ext uri="{FF2B5EF4-FFF2-40B4-BE49-F238E27FC236}">
                  <a16:creationId xmlns:a16="http://schemas.microsoft.com/office/drawing/2014/main" id="{C0BBC7A7-0AF1-1B41-B0D7-028D166B84AD}"/>
                </a:ext>
              </a:extLst>
            </p:cNvPr>
            <p:cNvSpPr/>
            <p:nvPr/>
          </p:nvSpPr>
          <p:spPr>
            <a:xfrm>
              <a:off x="5392600" y="2864213"/>
              <a:ext cx="892595" cy="816232"/>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S7</a:t>
              </a:r>
            </a:p>
          </p:txBody>
        </p:sp>
        <p:sp>
          <p:nvSpPr>
            <p:cNvPr id="21" name="Oval 20">
              <a:extLst>
                <a:ext uri="{FF2B5EF4-FFF2-40B4-BE49-F238E27FC236}">
                  <a16:creationId xmlns:a16="http://schemas.microsoft.com/office/drawing/2014/main" id="{66F23283-B563-DA4D-A7F9-57D3F93D4BEA}"/>
                </a:ext>
              </a:extLst>
            </p:cNvPr>
            <p:cNvSpPr/>
            <p:nvPr/>
          </p:nvSpPr>
          <p:spPr>
            <a:xfrm>
              <a:off x="5119965" y="3535021"/>
              <a:ext cx="892595" cy="816232"/>
            </a:xfrm>
            <a:prstGeom prst="ellipse">
              <a:avLst/>
            </a:prstGeom>
            <a:solidFill>
              <a:srgbClr val="FD7C08"/>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S8</a:t>
              </a:r>
            </a:p>
          </p:txBody>
        </p:sp>
      </p:grpSp>
      <p:cxnSp>
        <p:nvCxnSpPr>
          <p:cNvPr id="22" name="Straight Arrow Connector 21">
            <a:extLst>
              <a:ext uri="{FF2B5EF4-FFF2-40B4-BE49-F238E27FC236}">
                <a16:creationId xmlns:a16="http://schemas.microsoft.com/office/drawing/2014/main" id="{C2800069-6B99-6A42-9DA7-1ABD8009BE84}"/>
              </a:ext>
            </a:extLst>
          </p:cNvPr>
          <p:cNvCxnSpPr/>
          <p:nvPr/>
        </p:nvCxnSpPr>
        <p:spPr>
          <a:xfrm flipV="1">
            <a:off x="4500256" y="3667150"/>
            <a:ext cx="812134" cy="13295"/>
          </a:xfrm>
          <a:prstGeom prst="straightConnector1">
            <a:avLst/>
          </a:prstGeom>
          <a:ln w="571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7E46E88-250D-A048-991E-871BADECA13E}"/>
              </a:ext>
            </a:extLst>
          </p:cNvPr>
          <p:cNvCxnSpPr/>
          <p:nvPr/>
        </p:nvCxnSpPr>
        <p:spPr>
          <a:xfrm flipV="1">
            <a:off x="2067847" y="3675312"/>
            <a:ext cx="812134" cy="13295"/>
          </a:xfrm>
          <a:prstGeom prst="straightConnector1">
            <a:avLst/>
          </a:prstGeom>
          <a:ln w="571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D98C80C-0A35-BD4E-89C6-BC70A9978D53}"/>
              </a:ext>
            </a:extLst>
          </p:cNvPr>
          <p:cNvCxnSpPr>
            <a:cxnSpLocks/>
          </p:cNvCxnSpPr>
          <p:nvPr/>
        </p:nvCxnSpPr>
        <p:spPr>
          <a:xfrm flipV="1">
            <a:off x="3683902" y="4573715"/>
            <a:ext cx="0" cy="611516"/>
          </a:xfrm>
          <a:prstGeom prst="straightConnector1">
            <a:avLst/>
          </a:prstGeom>
          <a:ln w="571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EC215D8-7DC6-7C42-9AC3-42CDD102B5E9}"/>
              </a:ext>
            </a:extLst>
          </p:cNvPr>
          <p:cNvCxnSpPr>
            <a:cxnSpLocks/>
          </p:cNvCxnSpPr>
          <p:nvPr/>
        </p:nvCxnSpPr>
        <p:spPr>
          <a:xfrm flipV="1">
            <a:off x="3696521" y="2477063"/>
            <a:ext cx="0" cy="611516"/>
          </a:xfrm>
          <a:prstGeom prst="straightConnector1">
            <a:avLst/>
          </a:prstGeom>
          <a:ln w="571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72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Use a brainstorming activity. </a:t>
            </a:r>
          </a:p>
          <a:p>
            <a:endParaRPr lang="en-GB" sz="2800" b="1"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How do you spark ideas in your classes?</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8" name="TextBox 7">
            <a:extLst>
              <a:ext uri="{FF2B5EF4-FFF2-40B4-BE49-F238E27FC236}">
                <a16:creationId xmlns:a16="http://schemas.microsoft.com/office/drawing/2014/main" id="{99068F10-45C4-5E4E-8DBC-0792E10809E9}"/>
              </a:ext>
            </a:extLst>
          </p:cNvPr>
          <p:cNvSpPr txBox="1"/>
          <p:nvPr/>
        </p:nvSpPr>
        <p:spPr>
          <a:xfrm>
            <a:off x="232890" y="5985229"/>
            <a:ext cx="7758199" cy="430887"/>
          </a:xfrm>
          <a:prstGeom prst="rect">
            <a:avLst/>
          </a:prstGeom>
          <a:noFill/>
        </p:spPr>
        <p:txBody>
          <a:bodyPr wrap="square" rtlCol="0">
            <a:spAutoFit/>
          </a:bodyPr>
          <a:lstStyle/>
          <a:p>
            <a:r>
              <a:rPr lang="en-GB" sz="1100" dirty="0"/>
              <a:t>https://</a:t>
            </a:r>
            <a:r>
              <a:rPr lang="en-GB" sz="1100" dirty="0" err="1"/>
              <a:t>uwaterloo.ca</a:t>
            </a:r>
            <a:r>
              <a:rPr lang="en-GB" sz="1100" dirty="0"/>
              <a:t>/centre-for-teaching-excellence/teaching-resources/teaching-tips/alternatives-lecturing/discussions/facilitating-effective-discussions</a:t>
            </a:r>
          </a:p>
        </p:txBody>
      </p:sp>
      <p:pic>
        <p:nvPicPr>
          <p:cNvPr id="4" name="Picture 3">
            <a:extLst>
              <a:ext uri="{FF2B5EF4-FFF2-40B4-BE49-F238E27FC236}">
                <a16:creationId xmlns:a16="http://schemas.microsoft.com/office/drawing/2014/main" id="{274AC59A-0E55-654B-982C-DBDEFBB330A2}"/>
              </a:ext>
            </a:extLst>
          </p:cNvPr>
          <p:cNvPicPr>
            <a:picLocks noChangeAspect="1"/>
          </p:cNvPicPr>
          <p:nvPr/>
        </p:nvPicPr>
        <p:blipFill>
          <a:blip r:embed="rId5"/>
          <a:stretch>
            <a:fillRect/>
          </a:stretch>
        </p:blipFill>
        <p:spPr>
          <a:xfrm>
            <a:off x="86110" y="1865929"/>
            <a:ext cx="9144000" cy="3379900"/>
          </a:xfrm>
          <a:prstGeom prst="rect">
            <a:avLst/>
          </a:prstGeom>
        </p:spPr>
      </p:pic>
    </p:spTree>
    <p:extLst>
      <p:ext uri="{BB962C8B-B14F-4D97-AF65-F5344CB8AC3E}">
        <p14:creationId xmlns:p14="http://schemas.microsoft.com/office/powerpoint/2010/main" val="338327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latin typeface="Calibri"/>
                <a:cs typeface="Calibri"/>
              </a:rPr>
              <a:t>About us</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0A0C07D-E91B-8C45-93F6-982C71AFF339}"/>
              </a:ext>
            </a:extLst>
          </p:cNvPr>
          <p:cNvGrpSpPr/>
          <p:nvPr/>
        </p:nvGrpSpPr>
        <p:grpSpPr>
          <a:xfrm>
            <a:off x="2840510" y="945293"/>
            <a:ext cx="3427404" cy="3384331"/>
            <a:chOff x="3020390" y="1215113"/>
            <a:chExt cx="3427404" cy="3384331"/>
          </a:xfrm>
        </p:grpSpPr>
        <p:pic>
          <p:nvPicPr>
            <p:cNvPr id="4" name="Picture 3">
              <a:extLst>
                <a:ext uri="{FF2B5EF4-FFF2-40B4-BE49-F238E27FC236}">
                  <a16:creationId xmlns:a16="http://schemas.microsoft.com/office/drawing/2014/main" id="{36F6C0F1-1352-AB40-AE9A-C9E1CA89250A}"/>
                </a:ext>
              </a:extLst>
            </p:cNvPr>
            <p:cNvPicPr>
              <a:picLocks noChangeAspect="1"/>
            </p:cNvPicPr>
            <p:nvPr/>
          </p:nvPicPr>
          <p:blipFill>
            <a:blip r:embed="rId3"/>
            <a:stretch>
              <a:fillRect/>
            </a:stretch>
          </p:blipFill>
          <p:spPr>
            <a:xfrm>
              <a:off x="3020390" y="1215113"/>
              <a:ext cx="3427404" cy="2471159"/>
            </a:xfrm>
            <a:prstGeom prst="ellipse">
              <a:avLst/>
            </a:prstGeom>
          </p:spPr>
        </p:pic>
        <p:sp>
          <p:nvSpPr>
            <p:cNvPr id="12" name="TextBox 11">
              <a:extLst>
                <a:ext uri="{FF2B5EF4-FFF2-40B4-BE49-F238E27FC236}">
                  <a16:creationId xmlns:a16="http://schemas.microsoft.com/office/drawing/2014/main" id="{9732B899-513D-1F42-B16E-68C9A0B3400F}"/>
                </a:ext>
              </a:extLst>
            </p:cNvPr>
            <p:cNvSpPr txBox="1"/>
            <p:nvPr/>
          </p:nvSpPr>
          <p:spPr>
            <a:xfrm>
              <a:off x="3384249" y="3676114"/>
              <a:ext cx="2737389" cy="923330"/>
            </a:xfrm>
            <a:prstGeom prst="rect">
              <a:avLst/>
            </a:prstGeom>
            <a:noFill/>
          </p:spPr>
          <p:txBody>
            <a:bodyPr wrap="square" rtlCol="0">
              <a:spAutoFit/>
            </a:bodyPr>
            <a:lstStyle/>
            <a:p>
              <a:pPr algn="ctr"/>
              <a:r>
                <a:rPr lang="en-US" dirty="0"/>
                <a:t>Charlie Reis</a:t>
              </a:r>
            </a:p>
            <a:p>
              <a:pPr algn="ctr"/>
              <a:r>
                <a:rPr lang="en-US" dirty="0"/>
                <a:t>Director of EDU</a:t>
              </a:r>
            </a:p>
            <a:p>
              <a:pPr algn="ctr"/>
              <a:r>
                <a:rPr lang="en-US" dirty="0" err="1"/>
                <a:t>charlie.reis@xjtlu.edu.cn</a:t>
              </a:r>
              <a:endParaRPr lang="en-US" dirty="0"/>
            </a:p>
          </p:txBody>
        </p:sp>
      </p:grpSp>
      <p:grpSp>
        <p:nvGrpSpPr>
          <p:cNvPr id="17" name="Group 16">
            <a:extLst>
              <a:ext uri="{FF2B5EF4-FFF2-40B4-BE49-F238E27FC236}">
                <a16:creationId xmlns:a16="http://schemas.microsoft.com/office/drawing/2014/main" id="{4FE7B7BA-2156-BA4E-86D2-4A36DD5C9CB9}"/>
              </a:ext>
            </a:extLst>
          </p:cNvPr>
          <p:cNvGrpSpPr/>
          <p:nvPr/>
        </p:nvGrpSpPr>
        <p:grpSpPr>
          <a:xfrm>
            <a:off x="444560" y="2857379"/>
            <a:ext cx="2800111" cy="3209264"/>
            <a:chOff x="654421" y="2857379"/>
            <a:chExt cx="2800111" cy="3209264"/>
          </a:xfrm>
        </p:grpSpPr>
        <p:pic>
          <p:nvPicPr>
            <p:cNvPr id="9" name="Picture 8">
              <a:extLst>
                <a:ext uri="{FF2B5EF4-FFF2-40B4-BE49-F238E27FC236}">
                  <a16:creationId xmlns:a16="http://schemas.microsoft.com/office/drawing/2014/main" id="{70305667-252C-EF47-9C49-2A48692F9AB4}"/>
                </a:ext>
              </a:extLst>
            </p:cNvPr>
            <p:cNvPicPr>
              <a:picLocks noChangeAspect="1"/>
            </p:cNvPicPr>
            <p:nvPr/>
          </p:nvPicPr>
          <p:blipFill>
            <a:blip r:embed="rId4"/>
            <a:stretch>
              <a:fillRect/>
            </a:stretch>
          </p:blipFill>
          <p:spPr>
            <a:xfrm>
              <a:off x="967258" y="2857379"/>
              <a:ext cx="2181607" cy="2181607"/>
            </a:xfrm>
            <a:prstGeom prst="ellipse">
              <a:avLst/>
            </a:prstGeom>
          </p:spPr>
        </p:pic>
        <p:sp>
          <p:nvSpPr>
            <p:cNvPr id="14" name="TextBox 13">
              <a:extLst>
                <a:ext uri="{FF2B5EF4-FFF2-40B4-BE49-F238E27FC236}">
                  <a16:creationId xmlns:a16="http://schemas.microsoft.com/office/drawing/2014/main" id="{60EFA420-37A2-A840-B6B9-250C2B9C8D11}"/>
                </a:ext>
              </a:extLst>
            </p:cNvPr>
            <p:cNvSpPr txBox="1"/>
            <p:nvPr/>
          </p:nvSpPr>
          <p:spPr>
            <a:xfrm>
              <a:off x="654421" y="5143313"/>
              <a:ext cx="2800111" cy="923330"/>
            </a:xfrm>
            <a:prstGeom prst="rect">
              <a:avLst/>
            </a:prstGeom>
            <a:noFill/>
          </p:spPr>
          <p:txBody>
            <a:bodyPr wrap="square" rtlCol="0">
              <a:spAutoFit/>
            </a:bodyPr>
            <a:lstStyle/>
            <a:p>
              <a:pPr algn="ctr"/>
              <a:r>
                <a:rPr lang="en-US" dirty="0"/>
                <a:t>Yu Wang (</a:t>
              </a:r>
              <a:r>
                <a:rPr lang="en-US" dirty="0" err="1"/>
                <a:t>Lissy</a:t>
              </a:r>
              <a:r>
                <a:rPr lang="en-US" dirty="0"/>
                <a:t>)</a:t>
              </a:r>
            </a:p>
            <a:p>
              <a:pPr algn="ctr"/>
              <a:r>
                <a:rPr lang="en-US" dirty="0"/>
                <a:t>Educational Developer</a:t>
              </a:r>
            </a:p>
            <a:p>
              <a:pPr algn="ctr"/>
              <a:r>
                <a:rPr lang="en-US" dirty="0" err="1"/>
                <a:t>yu.wang@xjtlu.edu.cn</a:t>
              </a:r>
              <a:endParaRPr lang="en-US" dirty="0"/>
            </a:p>
          </p:txBody>
        </p:sp>
      </p:grpSp>
      <p:grpSp>
        <p:nvGrpSpPr>
          <p:cNvPr id="18" name="Group 17">
            <a:extLst>
              <a:ext uri="{FF2B5EF4-FFF2-40B4-BE49-F238E27FC236}">
                <a16:creationId xmlns:a16="http://schemas.microsoft.com/office/drawing/2014/main" id="{FA33258E-705A-0D45-B41C-DD0848A162A6}"/>
              </a:ext>
            </a:extLst>
          </p:cNvPr>
          <p:cNvGrpSpPr/>
          <p:nvPr/>
        </p:nvGrpSpPr>
        <p:grpSpPr>
          <a:xfrm>
            <a:off x="6116971" y="2864566"/>
            <a:ext cx="2611420" cy="3202077"/>
            <a:chOff x="6191921" y="2864566"/>
            <a:chExt cx="2611420" cy="3202077"/>
          </a:xfrm>
        </p:grpSpPr>
        <p:pic>
          <p:nvPicPr>
            <p:cNvPr id="11" name="Picture 10">
              <a:extLst>
                <a:ext uri="{FF2B5EF4-FFF2-40B4-BE49-F238E27FC236}">
                  <a16:creationId xmlns:a16="http://schemas.microsoft.com/office/drawing/2014/main" id="{3222BABE-BCBB-964C-86FC-DBD4F76E86C1}"/>
                </a:ext>
              </a:extLst>
            </p:cNvPr>
            <p:cNvPicPr>
              <a:picLocks noChangeAspect="1"/>
            </p:cNvPicPr>
            <p:nvPr/>
          </p:nvPicPr>
          <p:blipFill>
            <a:blip r:embed="rId5"/>
            <a:stretch>
              <a:fillRect/>
            </a:stretch>
          </p:blipFill>
          <p:spPr>
            <a:xfrm>
              <a:off x="6327043" y="2864566"/>
              <a:ext cx="2091376" cy="2244308"/>
            </a:xfrm>
            <a:prstGeom prst="ellipse">
              <a:avLst/>
            </a:prstGeom>
          </p:spPr>
        </p:pic>
        <p:sp>
          <p:nvSpPr>
            <p:cNvPr id="15" name="TextBox 14">
              <a:extLst>
                <a:ext uri="{FF2B5EF4-FFF2-40B4-BE49-F238E27FC236}">
                  <a16:creationId xmlns:a16="http://schemas.microsoft.com/office/drawing/2014/main" id="{589E3867-2E1D-8142-9AF4-FE2E1209BFF9}"/>
                </a:ext>
              </a:extLst>
            </p:cNvPr>
            <p:cNvSpPr txBox="1"/>
            <p:nvPr/>
          </p:nvSpPr>
          <p:spPr>
            <a:xfrm>
              <a:off x="6191921" y="5143313"/>
              <a:ext cx="2611420" cy="923330"/>
            </a:xfrm>
            <a:prstGeom prst="rect">
              <a:avLst/>
            </a:prstGeom>
            <a:noFill/>
          </p:spPr>
          <p:txBody>
            <a:bodyPr wrap="square" rtlCol="0">
              <a:spAutoFit/>
            </a:bodyPr>
            <a:lstStyle/>
            <a:p>
              <a:pPr algn="ctr"/>
              <a:r>
                <a:rPr lang="en-US" dirty="0"/>
                <a:t>Na Li (Lina)</a:t>
              </a:r>
            </a:p>
            <a:p>
              <a:pPr algn="ctr"/>
              <a:r>
                <a:rPr lang="en-US" dirty="0"/>
                <a:t>Educational Developer</a:t>
              </a:r>
            </a:p>
            <a:p>
              <a:pPr algn="ctr"/>
              <a:r>
                <a:rPr lang="en-US" dirty="0" err="1"/>
                <a:t>na.li@xjtlu.edu.cn</a:t>
              </a:r>
              <a:endParaRPr lang="en-US" dirty="0"/>
            </a:p>
          </p:txBody>
        </p:sp>
      </p:grpSp>
      <p:pic>
        <p:nvPicPr>
          <p:cNvPr id="16" name="Picture 15">
            <a:extLst>
              <a:ext uri="{FF2B5EF4-FFF2-40B4-BE49-F238E27FC236}">
                <a16:creationId xmlns:a16="http://schemas.microsoft.com/office/drawing/2014/main" id="{05D63E9E-0AC6-8D4D-8445-C0B959D76FF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Tree>
    <p:extLst>
      <p:ext uri="{BB962C8B-B14F-4D97-AF65-F5344CB8AC3E}">
        <p14:creationId xmlns:p14="http://schemas.microsoft.com/office/powerpoint/2010/main" val="280167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Pose an opening question and give students a few minutes to record an answer. </a:t>
            </a:r>
          </a:p>
          <a:p>
            <a:endParaRPr lang="en-GB" sz="2800" b="1"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8" name="TextBox 7">
            <a:extLst>
              <a:ext uri="{FF2B5EF4-FFF2-40B4-BE49-F238E27FC236}">
                <a16:creationId xmlns:a16="http://schemas.microsoft.com/office/drawing/2014/main" id="{8BAF762C-8C1E-FB4B-BB74-599D8E09C334}"/>
              </a:ext>
            </a:extLst>
          </p:cNvPr>
          <p:cNvSpPr txBox="1"/>
          <p:nvPr/>
        </p:nvSpPr>
        <p:spPr>
          <a:xfrm>
            <a:off x="232890" y="5985229"/>
            <a:ext cx="7758199" cy="430887"/>
          </a:xfrm>
          <a:prstGeom prst="rect">
            <a:avLst/>
          </a:prstGeom>
          <a:noFill/>
        </p:spPr>
        <p:txBody>
          <a:bodyPr wrap="square" rtlCol="0">
            <a:spAutoFit/>
          </a:bodyPr>
          <a:lstStyle/>
          <a:p>
            <a:r>
              <a:rPr lang="en-GB" sz="1100" dirty="0"/>
              <a:t>https://</a:t>
            </a:r>
            <a:r>
              <a:rPr lang="en-GB" sz="1100" dirty="0" err="1"/>
              <a:t>uwaterloo.ca</a:t>
            </a:r>
            <a:r>
              <a:rPr lang="en-GB" sz="1100" dirty="0"/>
              <a:t>/centre-for-teaching-excellence/teaching-resources/teaching-tips/alternatives-lecturing/discussions/facilitating-effective-discussions</a:t>
            </a:r>
          </a:p>
        </p:txBody>
      </p:sp>
      <p:graphicFrame>
        <p:nvGraphicFramePr>
          <p:cNvPr id="3" name="Diagram 2">
            <a:extLst>
              <a:ext uri="{FF2B5EF4-FFF2-40B4-BE49-F238E27FC236}">
                <a16:creationId xmlns:a16="http://schemas.microsoft.com/office/drawing/2014/main" id="{C4DCBE6F-E689-9D4D-A758-DEC80240C361}"/>
              </a:ext>
            </a:extLst>
          </p:cNvPr>
          <p:cNvGraphicFramePr/>
          <p:nvPr>
            <p:extLst>
              <p:ext uri="{D42A27DB-BD31-4B8C-83A1-F6EECF244321}">
                <p14:modId xmlns:p14="http://schemas.microsoft.com/office/powerpoint/2010/main" val="820451595"/>
              </p:ext>
            </p:extLst>
          </p:nvPr>
        </p:nvGraphicFramePr>
        <p:xfrm>
          <a:off x="1171074" y="2326019"/>
          <a:ext cx="6577263" cy="360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0049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Divide students into small groups to discuss a specific question or issue. </a:t>
            </a:r>
            <a:br>
              <a:rPr lang="en-GB" sz="2800" b="1" dirty="0"/>
            </a:br>
            <a:endParaRPr lang="en-GB" sz="2800" b="1"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7170" name="Picture 2" descr="Enter your name and email add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767" y="2323999"/>
            <a:ext cx="3978443" cy="34296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720CC5-5E38-6E41-BF94-8FD261C863C7}"/>
              </a:ext>
            </a:extLst>
          </p:cNvPr>
          <p:cNvSpPr txBox="1"/>
          <p:nvPr/>
        </p:nvSpPr>
        <p:spPr>
          <a:xfrm>
            <a:off x="232890" y="5985229"/>
            <a:ext cx="7758199" cy="600164"/>
          </a:xfrm>
          <a:prstGeom prst="rect">
            <a:avLst/>
          </a:prstGeom>
          <a:noFill/>
        </p:spPr>
        <p:txBody>
          <a:bodyPr wrap="square" rtlCol="0">
            <a:spAutoFit/>
          </a:bodyPr>
          <a:lstStyle/>
          <a:p>
            <a:r>
              <a:rPr lang="en-GB" sz="1100" dirty="0"/>
              <a:t>https://</a:t>
            </a:r>
            <a:r>
              <a:rPr lang="en-GB" sz="1100" dirty="0" err="1"/>
              <a:t>uwaterloo.ca</a:t>
            </a:r>
            <a:r>
              <a:rPr lang="en-GB" sz="1100" dirty="0"/>
              <a:t>/centre-for-teaching-excellence/teaching-resources/teaching-tips/alternatives-lecturing/discussions/facilitating-effective-discussions</a:t>
            </a:r>
          </a:p>
          <a:p>
            <a:pPr>
              <a:defRPr/>
            </a:pPr>
            <a:r>
              <a:rPr lang="en-GB" sz="1100" dirty="0"/>
              <a:t>Image: https://</a:t>
            </a:r>
            <a:r>
              <a:rPr lang="en-GB" sz="1100" dirty="0" err="1"/>
              <a:t>webroom.net</a:t>
            </a:r>
            <a:r>
              <a:rPr lang="en-GB" sz="1100" dirty="0"/>
              <a:t>/</a:t>
            </a:r>
          </a:p>
        </p:txBody>
      </p:sp>
    </p:spTree>
    <p:extLst>
      <p:ext uri="{BB962C8B-B14F-4D97-AF65-F5344CB8AC3E}">
        <p14:creationId xmlns:p14="http://schemas.microsoft.com/office/powerpoint/2010/main" val="162839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Pose a controversial issue and organize an informal debate. </a:t>
            </a:r>
          </a:p>
          <a:p>
            <a:endParaRPr lang="en-GB" sz="2800" b="1"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8" name="TextBox 7">
            <a:extLst>
              <a:ext uri="{FF2B5EF4-FFF2-40B4-BE49-F238E27FC236}">
                <a16:creationId xmlns:a16="http://schemas.microsoft.com/office/drawing/2014/main" id="{9799A236-A6AA-764F-BB79-90A50E083348}"/>
              </a:ext>
            </a:extLst>
          </p:cNvPr>
          <p:cNvSpPr txBox="1"/>
          <p:nvPr/>
        </p:nvSpPr>
        <p:spPr>
          <a:xfrm>
            <a:off x="232890" y="5985229"/>
            <a:ext cx="7758199" cy="430887"/>
          </a:xfrm>
          <a:prstGeom prst="rect">
            <a:avLst/>
          </a:prstGeom>
          <a:noFill/>
        </p:spPr>
        <p:txBody>
          <a:bodyPr wrap="square" rtlCol="0">
            <a:spAutoFit/>
          </a:bodyPr>
          <a:lstStyle/>
          <a:p>
            <a:r>
              <a:rPr lang="en-GB" sz="1100" dirty="0"/>
              <a:t>https://</a:t>
            </a:r>
            <a:r>
              <a:rPr lang="en-GB" sz="1100" dirty="0" err="1"/>
              <a:t>uwaterloo.ca</a:t>
            </a:r>
            <a:r>
              <a:rPr lang="en-GB" sz="1100" dirty="0"/>
              <a:t>/centre-for-teaching-excellence/teaching-resources/teaching-tips/alternatives-lecturing/discussions/facilitating-effective-discussions</a:t>
            </a:r>
          </a:p>
        </p:txBody>
      </p:sp>
      <p:pic>
        <p:nvPicPr>
          <p:cNvPr id="4" name="Picture 3">
            <a:extLst>
              <a:ext uri="{FF2B5EF4-FFF2-40B4-BE49-F238E27FC236}">
                <a16:creationId xmlns:a16="http://schemas.microsoft.com/office/drawing/2014/main" id="{3287352F-61ED-A848-94F3-D5220842C49D}"/>
              </a:ext>
            </a:extLst>
          </p:cNvPr>
          <p:cNvPicPr>
            <a:picLocks noChangeAspect="1"/>
          </p:cNvPicPr>
          <p:nvPr/>
        </p:nvPicPr>
        <p:blipFill>
          <a:blip r:embed="rId5"/>
          <a:stretch>
            <a:fillRect/>
          </a:stretch>
        </p:blipFill>
        <p:spPr>
          <a:xfrm>
            <a:off x="674331" y="2097079"/>
            <a:ext cx="7382873" cy="37387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660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2" y="1752600"/>
            <a:ext cx="6859786" cy="4267200"/>
          </a:xfrm>
        </p:spPr>
        <p:txBody>
          <a:bodyPr>
            <a:normAutofit/>
          </a:bodyPr>
          <a:lstStyle/>
          <a:p>
            <a:pPr marL="0" indent="0">
              <a:buNone/>
            </a:pPr>
            <a:r>
              <a:rPr lang="en-US" sz="2800" dirty="0"/>
              <a:t>Demonstrate expertise</a:t>
            </a:r>
          </a:p>
          <a:p>
            <a:pPr marL="0" indent="0">
              <a:buNone/>
            </a:pPr>
            <a:endParaRPr lang="en-US" sz="2800" dirty="0"/>
          </a:p>
          <a:p>
            <a:r>
              <a:rPr lang="en-US" sz="2800" dirty="0"/>
              <a:t>Share real world experience</a:t>
            </a:r>
          </a:p>
          <a:p>
            <a:r>
              <a:rPr lang="en-US" sz="2800" dirty="0"/>
              <a:t>Connect to career</a:t>
            </a:r>
          </a:p>
          <a:p>
            <a:r>
              <a:rPr lang="en-GB" sz="2800" dirty="0"/>
              <a:t>Enhance the discussion by adding guidance from your expertise [in the discipline]</a:t>
            </a: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930" y="1173824"/>
            <a:ext cx="1768136" cy="17681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5485F5D-EF87-3C4D-AF8E-72E2DC254223}"/>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7" name="Rectangle 6">
            <a:extLst>
              <a:ext uri="{FF2B5EF4-FFF2-40B4-BE49-F238E27FC236}">
                <a16:creationId xmlns:a16="http://schemas.microsoft.com/office/drawing/2014/main" id="{88E10092-994C-384C-A014-F714AB138F45}"/>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hield-navy(rgb for online).png">
            <a:extLst>
              <a:ext uri="{FF2B5EF4-FFF2-40B4-BE49-F238E27FC236}">
                <a16:creationId xmlns:a16="http://schemas.microsoft.com/office/drawing/2014/main" id="{6498513B-3F78-B144-94E2-D88A839D7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9" name="TextBox 8">
            <a:extLst>
              <a:ext uri="{FF2B5EF4-FFF2-40B4-BE49-F238E27FC236}">
                <a16:creationId xmlns:a16="http://schemas.microsoft.com/office/drawing/2014/main" id="{F4BC519F-D7AE-AA49-A3FD-9A01ECAAD467}"/>
              </a:ext>
            </a:extLst>
          </p:cNvPr>
          <p:cNvSpPr txBox="1"/>
          <p:nvPr/>
        </p:nvSpPr>
        <p:spPr>
          <a:xfrm>
            <a:off x="232890" y="5985229"/>
            <a:ext cx="7758199" cy="261610"/>
          </a:xfrm>
          <a:prstGeom prst="rect">
            <a:avLst/>
          </a:prstGeom>
          <a:noFill/>
        </p:spPr>
        <p:txBody>
          <a:bodyPr wrap="square" rtlCol="0">
            <a:spAutoFit/>
          </a:bodyPr>
          <a:lstStyle/>
          <a:p>
            <a:r>
              <a:rPr lang="en-US" sz="1100" dirty="0"/>
              <a:t>https://</a:t>
            </a:r>
            <a:r>
              <a:rPr lang="en-US" sz="1100" dirty="0" err="1"/>
              <a:t>www.inwhatlanguage.com</a:t>
            </a:r>
            <a:r>
              <a:rPr lang="en-US" sz="1100" dirty="0"/>
              <a:t>/case-studies/organo-gold/</a:t>
            </a:r>
          </a:p>
        </p:txBody>
      </p:sp>
    </p:spTree>
    <p:custDataLst>
      <p:tags r:id="rId1"/>
    </p:custDataLst>
    <p:extLst>
      <p:ext uri="{BB962C8B-B14F-4D97-AF65-F5344CB8AC3E}">
        <p14:creationId xmlns:p14="http://schemas.microsoft.com/office/powerpoint/2010/main" val="8322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906" y="1152434"/>
            <a:ext cx="4948989" cy="50398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35304" y="2170511"/>
            <a:ext cx="3255896" cy="4267200"/>
          </a:xfrm>
        </p:spPr>
        <p:txBody>
          <a:bodyPr>
            <a:normAutofit/>
          </a:bodyPr>
          <a:lstStyle/>
          <a:p>
            <a:pPr marL="0" indent="0">
              <a:buNone/>
            </a:pPr>
            <a:r>
              <a:rPr lang="en-US" sz="2400" dirty="0"/>
              <a:t>Frame the Discussion</a:t>
            </a:r>
          </a:p>
          <a:p>
            <a:pPr marL="0" indent="0">
              <a:buNone/>
            </a:pPr>
            <a:endParaRPr lang="en-US" sz="2400" dirty="0"/>
          </a:p>
          <a:p>
            <a:r>
              <a:rPr lang="en-US" sz="2400" dirty="0"/>
              <a:t>Announcements on expectations</a:t>
            </a:r>
          </a:p>
          <a:p>
            <a:r>
              <a:rPr lang="en-US" sz="2400" dirty="0"/>
              <a:t>Weekly Shout Outs!</a:t>
            </a:r>
          </a:p>
          <a:p>
            <a:r>
              <a:rPr lang="en-US" sz="2400" dirty="0"/>
              <a:t>Announcements as wrap ups</a:t>
            </a:r>
          </a:p>
          <a:p>
            <a:pPr marL="0" indent="0">
              <a:buNone/>
            </a:pPr>
            <a:endParaRPr lang="en-US" sz="2400" dirty="0"/>
          </a:p>
          <a:p>
            <a:pPr marL="0" indent="0">
              <a:buNone/>
            </a:pPr>
            <a:endParaRPr lang="en-US" sz="3600" dirty="0"/>
          </a:p>
          <a:p>
            <a:endParaRPr lang="en-US" sz="4400" dirty="0">
              <a:solidFill>
                <a:srgbClr val="990000"/>
              </a:solidFill>
            </a:endParaRPr>
          </a:p>
          <a:p>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400" dirty="0"/>
          </a:p>
          <a:p>
            <a:pPr marL="114300" indent="0">
              <a:buNone/>
            </a:pPr>
            <a:endParaRPr lang="en-US" sz="24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5" name="Picture 4">
            <a:extLst>
              <a:ext uri="{FF2B5EF4-FFF2-40B4-BE49-F238E27FC236}">
                <a16:creationId xmlns:a16="http://schemas.microsoft.com/office/drawing/2014/main" id="{599D5194-E3B4-EF4F-A3D6-6829AB66C5AD}"/>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7" name="Rectangle 6">
            <a:extLst>
              <a:ext uri="{FF2B5EF4-FFF2-40B4-BE49-F238E27FC236}">
                <a16:creationId xmlns:a16="http://schemas.microsoft.com/office/drawing/2014/main" id="{46B9E19D-D7F3-4342-992A-960462C7CA24}"/>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hield-navy(rgb for online).png">
            <a:extLst>
              <a:ext uri="{FF2B5EF4-FFF2-40B4-BE49-F238E27FC236}">
                <a16:creationId xmlns:a16="http://schemas.microsoft.com/office/drawing/2014/main" id="{0DE0AE54-45F6-7E48-B580-1103A8E6DA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9" name="TextBox 8">
            <a:extLst>
              <a:ext uri="{FF2B5EF4-FFF2-40B4-BE49-F238E27FC236}">
                <a16:creationId xmlns:a16="http://schemas.microsoft.com/office/drawing/2014/main" id="{4AA0EC7E-6B62-8740-83ED-313401FCA9A6}"/>
              </a:ext>
            </a:extLst>
          </p:cNvPr>
          <p:cNvSpPr txBox="1"/>
          <p:nvPr/>
        </p:nvSpPr>
        <p:spPr>
          <a:xfrm>
            <a:off x="232890" y="6113565"/>
            <a:ext cx="7758199" cy="430887"/>
          </a:xfrm>
          <a:prstGeom prst="rect">
            <a:avLst/>
          </a:prstGeom>
          <a:noFill/>
        </p:spPr>
        <p:txBody>
          <a:bodyPr wrap="square" rtlCol="0">
            <a:spAutoFit/>
          </a:bodyPr>
          <a:lstStyle/>
          <a:p>
            <a:endParaRPr lang="en-US" sz="1100" dirty="0"/>
          </a:p>
          <a:p>
            <a:r>
              <a:rPr lang="en-US" sz="1100" dirty="0"/>
              <a:t>https://</a:t>
            </a:r>
            <a:r>
              <a:rPr lang="en-US" sz="1100" dirty="0" err="1"/>
              <a:t>pixabay.com</a:t>
            </a:r>
            <a:r>
              <a:rPr lang="en-US" sz="1100" dirty="0"/>
              <a:t>/photos/picture-frame-stucco-frame-frame-427233/</a:t>
            </a:r>
          </a:p>
        </p:txBody>
      </p:sp>
    </p:spTree>
    <p:custDataLst>
      <p:tags r:id="rId1"/>
    </p:custDataLst>
    <p:extLst>
      <p:ext uri="{BB962C8B-B14F-4D97-AF65-F5344CB8AC3E}">
        <p14:creationId xmlns:p14="http://schemas.microsoft.com/office/powerpoint/2010/main" val="82093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22EBE-AA17-F843-8BD0-09FB4FF3DBB5}"/>
              </a:ext>
            </a:extLst>
          </p:cNvPr>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811" y="1176412"/>
            <a:ext cx="1960641" cy="225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41952" y="1752600"/>
            <a:ext cx="6859786" cy="4267200"/>
          </a:xfrm>
        </p:spPr>
        <p:txBody>
          <a:bodyPr>
            <a:normAutofit/>
          </a:bodyPr>
          <a:lstStyle/>
          <a:p>
            <a:pPr marL="0" indent="0">
              <a:buNone/>
            </a:pPr>
            <a:r>
              <a:rPr lang="en-US" sz="2800" dirty="0"/>
              <a:t>Model the Expectations</a:t>
            </a:r>
          </a:p>
          <a:p>
            <a:pPr marL="0" indent="0">
              <a:buNone/>
            </a:pPr>
            <a:endParaRPr lang="en-US" sz="2800" dirty="0"/>
          </a:p>
          <a:p>
            <a:r>
              <a:rPr lang="en-US" sz="2800" dirty="0"/>
              <a:t>Seed the discussion forum</a:t>
            </a:r>
          </a:p>
          <a:p>
            <a:r>
              <a:rPr lang="en-US" sz="2800" dirty="0"/>
              <a:t>Be active and present</a:t>
            </a:r>
          </a:p>
          <a:p>
            <a:r>
              <a:rPr lang="en-US" sz="2800" dirty="0"/>
              <a:t>Quality begets quality</a:t>
            </a:r>
          </a:p>
          <a:p>
            <a:r>
              <a:rPr lang="en-US" sz="2800" dirty="0"/>
              <a:t>Challenge and redirect with respect and inquiry</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a:solidFill>
                  <a:srgbClr val="C00000"/>
                </a:solidFill>
                <a:cs typeface="Calibri"/>
              </a:rPr>
              <a:t>Top tips for online discussions</a:t>
            </a:r>
            <a:endParaRPr lang="en-US" sz="2800" b="1" cap="all" dirty="0">
              <a:solidFill>
                <a:srgbClr val="C00000"/>
              </a:solidFill>
              <a:latin typeface="Calibri"/>
              <a:cs typeface="Calibri"/>
            </a:endParaRPr>
          </a:p>
        </p:txBody>
      </p:sp>
      <p:sp>
        <p:nvSpPr>
          <p:cNvPr id="7" name="Rectangle 6">
            <a:extLst>
              <a:ext uri="{FF2B5EF4-FFF2-40B4-BE49-F238E27FC236}">
                <a16:creationId xmlns:a16="http://schemas.microsoft.com/office/drawing/2014/main" id="{FDBFF50C-1B5F-034E-831C-58EC4DE5BFAF}"/>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hield-navy(rgb for online).png">
            <a:extLst>
              <a:ext uri="{FF2B5EF4-FFF2-40B4-BE49-F238E27FC236}">
                <a16:creationId xmlns:a16="http://schemas.microsoft.com/office/drawing/2014/main" id="{6E0D3C61-8164-0246-BB8F-E3556BBE8A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9" name="TextBox 8">
            <a:extLst>
              <a:ext uri="{FF2B5EF4-FFF2-40B4-BE49-F238E27FC236}">
                <a16:creationId xmlns:a16="http://schemas.microsoft.com/office/drawing/2014/main" id="{A84AAF03-AC6C-E242-B7F4-8EB85AD9C850}"/>
              </a:ext>
            </a:extLst>
          </p:cNvPr>
          <p:cNvSpPr txBox="1"/>
          <p:nvPr/>
        </p:nvSpPr>
        <p:spPr>
          <a:xfrm>
            <a:off x="232890" y="6113565"/>
            <a:ext cx="7758199" cy="430887"/>
          </a:xfrm>
          <a:prstGeom prst="rect">
            <a:avLst/>
          </a:prstGeom>
          <a:noFill/>
        </p:spPr>
        <p:txBody>
          <a:bodyPr wrap="square" rtlCol="0">
            <a:spAutoFit/>
          </a:bodyPr>
          <a:lstStyle/>
          <a:p>
            <a:endParaRPr lang="en-US" sz="1100" dirty="0"/>
          </a:p>
          <a:p>
            <a:r>
              <a:rPr lang="en-US" sz="1100" dirty="0"/>
              <a:t>https://www.centergrove.k12.in.us/Page/11265</a:t>
            </a:r>
          </a:p>
        </p:txBody>
      </p:sp>
    </p:spTree>
    <p:custDataLst>
      <p:tags r:id="rId1"/>
    </p:custDataLst>
    <p:extLst>
      <p:ext uri="{BB962C8B-B14F-4D97-AF65-F5344CB8AC3E}">
        <p14:creationId xmlns:p14="http://schemas.microsoft.com/office/powerpoint/2010/main" val="8999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1" y="1752600"/>
            <a:ext cx="7547609" cy="4267200"/>
          </a:xfrm>
        </p:spPr>
        <p:txBody>
          <a:bodyPr>
            <a:normAutofit/>
          </a:bodyPr>
          <a:lstStyle/>
          <a:p>
            <a:pPr marL="0" indent="0">
              <a:buNone/>
            </a:pPr>
            <a:r>
              <a:rPr lang="en-US" sz="2800" dirty="0"/>
              <a:t>Adapt a technique for interaction, such as AAR</a:t>
            </a:r>
          </a:p>
          <a:p>
            <a:pPr marL="0" indent="0">
              <a:buNone/>
            </a:pPr>
            <a:endParaRPr lang="en-US" sz="2800" dirty="0"/>
          </a:p>
          <a:p>
            <a:r>
              <a:rPr lang="en-US" sz="2800" dirty="0"/>
              <a:t>Ask questions</a:t>
            </a:r>
          </a:p>
          <a:p>
            <a:r>
              <a:rPr lang="en-US" sz="2800" dirty="0"/>
              <a:t>Affirm understanding</a:t>
            </a:r>
          </a:p>
          <a:p>
            <a:r>
              <a:rPr lang="en-US" sz="2800" dirty="0"/>
              <a:t>Redirect</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221" y="2482909"/>
            <a:ext cx="2285115" cy="228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B4257F4B-532E-184F-B1C9-DFE82AA7A017}"/>
              </a:ext>
            </a:extLst>
          </p:cNvPr>
          <p:cNvSpPr txBox="1"/>
          <p:nvPr/>
        </p:nvSpPr>
        <p:spPr>
          <a:xfrm>
            <a:off x="232890" y="6113565"/>
            <a:ext cx="7758199" cy="430887"/>
          </a:xfrm>
          <a:prstGeom prst="rect">
            <a:avLst/>
          </a:prstGeom>
          <a:noFill/>
        </p:spPr>
        <p:txBody>
          <a:bodyPr wrap="square" rtlCol="0">
            <a:spAutoFit/>
          </a:bodyPr>
          <a:lstStyle/>
          <a:p>
            <a:endParaRPr lang="en-US" sz="1100" dirty="0"/>
          </a:p>
          <a:p>
            <a:r>
              <a:rPr lang="en-US" sz="1100" dirty="0"/>
              <a:t>https://</a:t>
            </a:r>
            <a:r>
              <a:rPr lang="en-US" sz="1100" dirty="0" err="1"/>
              <a:t>www.kahawatungu.com</a:t>
            </a:r>
            <a:r>
              <a:rPr lang="en-US" sz="1100" dirty="0"/>
              <a:t>/</a:t>
            </a:r>
            <a:r>
              <a:rPr lang="en-US" sz="1100" dirty="0" err="1"/>
              <a:t>aar</a:t>
            </a:r>
            <a:r>
              <a:rPr lang="en-US" sz="1100" dirty="0"/>
              <a:t>-monthly-premium-payment/</a:t>
            </a:r>
          </a:p>
        </p:txBody>
      </p:sp>
      <p:pic>
        <p:nvPicPr>
          <p:cNvPr id="7" name="Picture 6">
            <a:extLst>
              <a:ext uri="{FF2B5EF4-FFF2-40B4-BE49-F238E27FC236}">
                <a16:creationId xmlns:a16="http://schemas.microsoft.com/office/drawing/2014/main" id="{FF907A92-C0CF-DF4F-887D-CCE111D62835}"/>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8" name="Rectangle 7">
            <a:extLst>
              <a:ext uri="{FF2B5EF4-FFF2-40B4-BE49-F238E27FC236}">
                <a16:creationId xmlns:a16="http://schemas.microsoft.com/office/drawing/2014/main" id="{07D9E207-6F2C-2D45-90FC-DFD4BB921267}"/>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hield-navy(rgb for online).png">
            <a:extLst>
              <a:ext uri="{FF2B5EF4-FFF2-40B4-BE49-F238E27FC236}">
                <a16:creationId xmlns:a16="http://schemas.microsoft.com/office/drawing/2014/main" id="{F00C2FF1-D4AE-1540-AFAC-B747774F6F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custDataLst>
      <p:tags r:id="rId1"/>
    </p:custDataLst>
    <p:extLst>
      <p:ext uri="{BB962C8B-B14F-4D97-AF65-F5344CB8AC3E}">
        <p14:creationId xmlns:p14="http://schemas.microsoft.com/office/powerpoint/2010/main" val="422609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060" y="1389042"/>
            <a:ext cx="7547609" cy="4267200"/>
          </a:xfrm>
        </p:spPr>
        <p:txBody>
          <a:bodyPr>
            <a:normAutofit/>
          </a:bodyPr>
          <a:lstStyle/>
          <a:p>
            <a:pPr marL="0" indent="0">
              <a:buNone/>
            </a:pPr>
            <a:r>
              <a:rPr lang="en-US" sz="2800" dirty="0"/>
              <a:t>Model disciplinary thinking</a:t>
            </a:r>
          </a:p>
          <a:p>
            <a:pPr marL="0" indent="0">
              <a:buNone/>
            </a:pPr>
            <a:endParaRPr lang="en-US" sz="2800" dirty="0"/>
          </a:p>
          <a:p>
            <a:r>
              <a:rPr lang="en-US" sz="2800" dirty="0"/>
              <a:t>Take the journey with the students</a:t>
            </a:r>
          </a:p>
          <a:p>
            <a:r>
              <a:rPr lang="en-US" sz="2800" dirty="0"/>
              <a:t>Engage</a:t>
            </a:r>
          </a:p>
          <a:p>
            <a:r>
              <a:rPr lang="en-US" sz="2800" dirty="0"/>
              <a:t>Motivate</a:t>
            </a:r>
          </a:p>
          <a:p>
            <a:r>
              <a:rPr lang="en-US" sz="2800" dirty="0"/>
              <a:t>Push</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726" y="3025302"/>
            <a:ext cx="2495317" cy="30882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066BCFD-733B-634B-80A0-96C3EE1CB1D8}"/>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7" name="Rectangle 6">
            <a:extLst>
              <a:ext uri="{FF2B5EF4-FFF2-40B4-BE49-F238E27FC236}">
                <a16:creationId xmlns:a16="http://schemas.microsoft.com/office/drawing/2014/main" id="{F4943D5A-3FA3-E049-8895-D7C57C8A2118}"/>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hield-navy(rgb for online).png">
            <a:extLst>
              <a:ext uri="{FF2B5EF4-FFF2-40B4-BE49-F238E27FC236}">
                <a16:creationId xmlns:a16="http://schemas.microsoft.com/office/drawing/2014/main" id="{81BED375-5D7A-734A-89D9-79D8A03C97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9" name="TextBox 8">
            <a:extLst>
              <a:ext uri="{FF2B5EF4-FFF2-40B4-BE49-F238E27FC236}">
                <a16:creationId xmlns:a16="http://schemas.microsoft.com/office/drawing/2014/main" id="{0EEAAA64-D06F-C245-BA5D-9866133DC52A}"/>
              </a:ext>
            </a:extLst>
          </p:cNvPr>
          <p:cNvSpPr txBox="1"/>
          <p:nvPr/>
        </p:nvSpPr>
        <p:spPr>
          <a:xfrm>
            <a:off x="232890" y="6113565"/>
            <a:ext cx="7758199" cy="430887"/>
          </a:xfrm>
          <a:prstGeom prst="rect">
            <a:avLst/>
          </a:prstGeom>
          <a:noFill/>
        </p:spPr>
        <p:txBody>
          <a:bodyPr wrap="square" rtlCol="0">
            <a:spAutoFit/>
          </a:bodyPr>
          <a:lstStyle/>
          <a:p>
            <a:endParaRPr lang="en-US" sz="1100" dirty="0"/>
          </a:p>
          <a:p>
            <a:r>
              <a:rPr lang="en-US" sz="1100" dirty="0"/>
              <a:t>https://</a:t>
            </a:r>
            <a:r>
              <a:rPr lang="en-US" sz="1100" dirty="0" err="1"/>
              <a:t>sites.google.com</a:t>
            </a:r>
            <a:r>
              <a:rPr lang="en-US" sz="1100" dirty="0"/>
              <a:t>/a/</a:t>
            </a:r>
            <a:r>
              <a:rPr lang="en-US" sz="1100" dirty="0" err="1"/>
              <a:t>trotzdempdf.biz</a:t>
            </a:r>
            <a:r>
              <a:rPr lang="en-US" sz="1100" dirty="0"/>
              <a:t>/05freeread3/This-Is-Disciplinary-Literacy-Thinking-1506306691</a:t>
            </a:r>
          </a:p>
        </p:txBody>
      </p:sp>
    </p:spTree>
    <p:custDataLst>
      <p:tags r:id="rId1"/>
    </p:custDataLst>
    <p:extLst>
      <p:ext uri="{BB962C8B-B14F-4D97-AF65-F5344CB8AC3E}">
        <p14:creationId xmlns:p14="http://schemas.microsoft.com/office/powerpoint/2010/main" val="244210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1" y="1443381"/>
            <a:ext cx="7547609" cy="4267200"/>
          </a:xfrm>
        </p:spPr>
        <p:txBody>
          <a:bodyPr>
            <a:normAutofit/>
          </a:bodyPr>
          <a:lstStyle/>
          <a:p>
            <a:pPr marL="0" indent="0">
              <a:buNone/>
            </a:pPr>
            <a:r>
              <a:rPr lang="en-US" sz="2800" dirty="0"/>
              <a:t>Say something- even when they do not!</a:t>
            </a:r>
          </a:p>
          <a:p>
            <a:pPr marL="0" indent="0">
              <a:buNone/>
            </a:pPr>
            <a:endParaRPr lang="en-US" sz="2800" dirty="0"/>
          </a:p>
          <a:p>
            <a:r>
              <a:rPr lang="en-US" sz="2800" dirty="0"/>
              <a:t>Participate daily or set the expectation</a:t>
            </a:r>
          </a:p>
          <a:p>
            <a:r>
              <a:rPr lang="en-US" sz="2800" dirty="0"/>
              <a:t>Share resources</a:t>
            </a:r>
          </a:p>
          <a:p>
            <a:r>
              <a:rPr lang="en-US" sz="2800" dirty="0"/>
              <a:t>Current events make the learning- current</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127" y="4152355"/>
            <a:ext cx="4915837" cy="185709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C91D1346-10C1-A94B-A339-8B93CF151CC9}"/>
              </a:ext>
            </a:extLst>
          </p:cNvPr>
          <p:cNvSpPr txBox="1"/>
          <p:nvPr/>
        </p:nvSpPr>
        <p:spPr>
          <a:xfrm>
            <a:off x="232890" y="6257943"/>
            <a:ext cx="7758199" cy="430887"/>
          </a:xfrm>
          <a:prstGeom prst="rect">
            <a:avLst/>
          </a:prstGeom>
          <a:noFill/>
        </p:spPr>
        <p:txBody>
          <a:bodyPr wrap="square" rtlCol="0">
            <a:spAutoFit/>
          </a:bodyPr>
          <a:lstStyle/>
          <a:p>
            <a:endParaRPr lang="en-US" sz="1100" dirty="0"/>
          </a:p>
          <a:p>
            <a:r>
              <a:rPr lang="en-US" sz="1100" dirty="0"/>
              <a:t>https://</a:t>
            </a:r>
            <a:r>
              <a:rPr lang="en-US" sz="1100" dirty="0" err="1"/>
              <a:t>www.soymimarca.com</a:t>
            </a:r>
            <a:r>
              <a:rPr lang="en-US" sz="1100" dirty="0"/>
              <a:t>/keep-talking/</a:t>
            </a:r>
          </a:p>
        </p:txBody>
      </p:sp>
      <p:pic>
        <p:nvPicPr>
          <p:cNvPr id="7" name="Picture 6">
            <a:extLst>
              <a:ext uri="{FF2B5EF4-FFF2-40B4-BE49-F238E27FC236}">
                <a16:creationId xmlns:a16="http://schemas.microsoft.com/office/drawing/2014/main" id="{26A0290D-8293-4046-84CD-9CD965965465}"/>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8" name="Rectangle 7">
            <a:extLst>
              <a:ext uri="{FF2B5EF4-FFF2-40B4-BE49-F238E27FC236}">
                <a16:creationId xmlns:a16="http://schemas.microsoft.com/office/drawing/2014/main" id="{400E4734-0BD7-694E-9D5E-E5DF1A2BD368}"/>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hield-navy(rgb for online).png">
            <a:extLst>
              <a:ext uri="{FF2B5EF4-FFF2-40B4-BE49-F238E27FC236}">
                <a16:creationId xmlns:a16="http://schemas.microsoft.com/office/drawing/2014/main" id="{9952D9C6-E0B7-2B4C-B68C-B75246DD3C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custDataLst>
      <p:tags r:id="rId1"/>
    </p:custDataLst>
    <p:extLst>
      <p:ext uri="{BB962C8B-B14F-4D97-AF65-F5344CB8AC3E}">
        <p14:creationId xmlns:p14="http://schemas.microsoft.com/office/powerpoint/2010/main" val="37574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1" y="1181723"/>
            <a:ext cx="7547609" cy="4267200"/>
          </a:xfrm>
        </p:spPr>
        <p:txBody>
          <a:bodyPr>
            <a:normAutofit/>
          </a:bodyPr>
          <a:lstStyle/>
          <a:p>
            <a:pPr marL="0" indent="0">
              <a:buNone/>
            </a:pPr>
            <a:r>
              <a:rPr lang="en-US" sz="2800" dirty="0"/>
              <a:t>Recognise learners</a:t>
            </a:r>
          </a:p>
          <a:p>
            <a:pPr marL="0" indent="0">
              <a:buNone/>
            </a:pPr>
            <a:endParaRPr lang="en-US" sz="2800" dirty="0"/>
          </a:p>
          <a:p>
            <a:r>
              <a:rPr lang="en-US" sz="2800" dirty="0"/>
              <a:t>Welcome each and every student</a:t>
            </a:r>
          </a:p>
          <a:p>
            <a:r>
              <a:rPr lang="en-US" sz="2800" dirty="0"/>
              <a:t>Call students by name</a:t>
            </a:r>
          </a:p>
          <a:p>
            <a:r>
              <a:rPr lang="en-US" sz="2800" dirty="0"/>
              <a:t>Participate in the conversation and extend it</a:t>
            </a:r>
          </a:p>
          <a:p>
            <a:r>
              <a:rPr lang="en-US" sz="2800" dirty="0"/>
              <a:t>Thank them for their contributions</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613" y="4393366"/>
            <a:ext cx="3802504" cy="190125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A4C2778-C41D-8B44-B9AC-C09741201DE9}"/>
              </a:ext>
            </a:extLst>
          </p:cNvPr>
          <p:cNvSpPr txBox="1"/>
          <p:nvPr/>
        </p:nvSpPr>
        <p:spPr>
          <a:xfrm>
            <a:off x="232890" y="6257943"/>
            <a:ext cx="7758199" cy="430887"/>
          </a:xfrm>
          <a:prstGeom prst="rect">
            <a:avLst/>
          </a:prstGeom>
          <a:noFill/>
        </p:spPr>
        <p:txBody>
          <a:bodyPr wrap="square" rtlCol="0">
            <a:spAutoFit/>
          </a:bodyPr>
          <a:lstStyle/>
          <a:p>
            <a:endParaRPr lang="en-US" sz="1100" dirty="0"/>
          </a:p>
          <a:p>
            <a:r>
              <a:rPr lang="en-US" sz="1100" dirty="0"/>
              <a:t>https://</a:t>
            </a:r>
            <a:r>
              <a:rPr lang="en-US" sz="1100" dirty="0" err="1"/>
              <a:t>burnaby.kkpcanada.ca</a:t>
            </a:r>
            <a:r>
              <a:rPr lang="en-US" sz="1100" dirty="0"/>
              <a:t>/News/</a:t>
            </a:r>
            <a:r>
              <a:rPr lang="en-US" sz="1100" dirty="0" err="1"/>
              <a:t>Using_Promotional_Products_to_Recognize_Employees</a:t>
            </a:r>
            <a:endParaRPr lang="en-US" sz="1100" dirty="0"/>
          </a:p>
        </p:txBody>
      </p:sp>
      <p:pic>
        <p:nvPicPr>
          <p:cNvPr id="7" name="Picture 6">
            <a:extLst>
              <a:ext uri="{FF2B5EF4-FFF2-40B4-BE49-F238E27FC236}">
                <a16:creationId xmlns:a16="http://schemas.microsoft.com/office/drawing/2014/main" id="{2FE15680-0C89-5044-8059-F612ED983113}"/>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8" name="Rectangle 7">
            <a:extLst>
              <a:ext uri="{FF2B5EF4-FFF2-40B4-BE49-F238E27FC236}">
                <a16:creationId xmlns:a16="http://schemas.microsoft.com/office/drawing/2014/main" id="{69257E7F-F501-3B4A-95F0-FBC948501BE9}"/>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hield-navy(rgb for online).png">
            <a:extLst>
              <a:ext uri="{FF2B5EF4-FFF2-40B4-BE49-F238E27FC236}">
                <a16:creationId xmlns:a16="http://schemas.microsoft.com/office/drawing/2014/main" id="{D11E791B-04BD-E54E-8055-6CE5A531A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custDataLst>
      <p:tags r:id="rId1"/>
    </p:custDataLst>
    <p:extLst>
      <p:ext uri="{BB962C8B-B14F-4D97-AF65-F5344CB8AC3E}">
        <p14:creationId xmlns:p14="http://schemas.microsoft.com/office/powerpoint/2010/main" val="14571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24DE038-CDB9-E440-9D14-EDA18C034EB3}"/>
              </a:ext>
            </a:extLst>
          </p:cNvPr>
          <p:cNvPicPr>
            <a:picLocks noChangeAspect="1"/>
          </p:cNvPicPr>
          <p:nvPr/>
        </p:nvPicPr>
        <p:blipFill>
          <a:blip r:embed="rId3"/>
          <a:stretch>
            <a:fillRect/>
          </a:stretch>
        </p:blipFill>
        <p:spPr>
          <a:xfrm flipH="1">
            <a:off x="8258" y="0"/>
            <a:ext cx="9127483" cy="6858000"/>
          </a:xfrm>
          <a:prstGeom prst="rect">
            <a:avLst/>
          </a:prstGeom>
        </p:spPr>
      </p:pic>
      <p:sp>
        <p:nvSpPr>
          <p:cNvPr id="10" name="TextBox 9">
            <a:extLst>
              <a:ext uri="{FF2B5EF4-FFF2-40B4-BE49-F238E27FC236}">
                <a16:creationId xmlns:a16="http://schemas.microsoft.com/office/drawing/2014/main" id="{1189E308-2699-DB47-A715-5BABBFFFBD27}"/>
              </a:ext>
            </a:extLst>
          </p:cNvPr>
          <p:cNvSpPr txBox="1"/>
          <p:nvPr/>
        </p:nvSpPr>
        <p:spPr>
          <a:xfrm>
            <a:off x="1325382" y="1628507"/>
            <a:ext cx="6994456" cy="3600986"/>
          </a:xfrm>
          <a:prstGeom prst="rect">
            <a:avLst/>
          </a:prstGeom>
          <a:noFill/>
          <a:ln w="3175" cmpd="sng">
            <a:solidFill>
              <a:schemeClr val="tx1"/>
            </a:solidFill>
          </a:ln>
        </p:spPr>
        <p:txBody>
          <a:bodyPr wrap="square" rtlCol="0">
            <a:spAutoFit/>
          </a:bodyPr>
          <a:lstStyle/>
          <a:p>
            <a:r>
              <a:rPr lang="zh-CN" altLang="en-US" sz="3600" dirty="0">
                <a:latin typeface="KaiTi" panose="02010609060101010101" pitchFamily="49" charset="-122"/>
                <a:ea typeface="KaiTi" panose="02010609060101010101" pitchFamily="49" charset="-122"/>
              </a:rPr>
              <a:t>子曰：</a:t>
            </a:r>
            <a:r>
              <a:rPr lang="ja-JP" altLang="en-US" sz="3600" dirty="0">
                <a:latin typeface="KaiTi" panose="02010609060101010101" pitchFamily="49" charset="-122"/>
                <a:ea typeface="KaiTi" panose="02010609060101010101" pitchFamily="49" charset="-122"/>
              </a:rPr>
              <a:t>由</a:t>
            </a:r>
            <a:r>
              <a:rPr lang="zh-CN" altLang="en-US"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诲女</a:t>
            </a:r>
            <a:r>
              <a:rPr lang="en-GB"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知之乎</a:t>
            </a:r>
            <a:r>
              <a:rPr lang="en-GB" altLang="ja-JP" sz="3600" dirty="0">
                <a:latin typeface="KaiTi" panose="02010609060101010101" pitchFamily="49" charset="-122"/>
                <a:ea typeface="KaiTi" panose="02010609060101010101" pitchFamily="49" charset="-122"/>
              </a:rPr>
              <a:t>? </a:t>
            </a:r>
            <a:r>
              <a:rPr lang="ja-JP" altLang="en-US" sz="3600" dirty="0">
                <a:latin typeface="KaiTi" panose="02010609060101010101" pitchFamily="49" charset="-122"/>
                <a:ea typeface="KaiTi" panose="02010609060101010101" pitchFamily="49" charset="-122"/>
              </a:rPr>
              <a:t>知之为知之</a:t>
            </a:r>
            <a:r>
              <a:rPr lang="zh-CN" altLang="en-US"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不知为不知</a:t>
            </a:r>
            <a:r>
              <a:rPr lang="zh-CN" altLang="en-US"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是知也</a:t>
            </a:r>
            <a:r>
              <a:rPr lang="zh-CN" altLang="en-US" sz="3600" dirty="0">
                <a:latin typeface="KaiTi" panose="02010609060101010101" pitchFamily="49" charset="-122"/>
                <a:ea typeface="KaiTi" panose="02010609060101010101" pitchFamily="49" charset="-122"/>
              </a:rPr>
              <a:t>。</a:t>
            </a:r>
            <a:endParaRPr lang="en-GB" altLang="zh-CN" sz="3600" dirty="0">
              <a:latin typeface="KaiTi" panose="02010609060101010101" pitchFamily="49" charset="-122"/>
              <a:ea typeface="KaiTi" panose="02010609060101010101" pitchFamily="49" charset="-122"/>
            </a:endParaRPr>
          </a:p>
          <a:p>
            <a:endParaRPr lang="en-GB" altLang="zh-CN" sz="2400" dirty="0">
              <a:latin typeface="KaiTi" panose="02010609060101010101" pitchFamily="49" charset="-122"/>
              <a:ea typeface="KaiTi" panose="02010609060101010101" pitchFamily="49" charset="-122"/>
            </a:endParaRPr>
          </a:p>
          <a:p>
            <a:r>
              <a:rPr lang="en-GB" sz="2400" dirty="0">
                <a:ea typeface="KaiTi" panose="02010609060101010101" pitchFamily="49" charset="-122"/>
              </a:rPr>
              <a:t>The Master said, “</a:t>
            </a:r>
            <a:r>
              <a:rPr lang="en-US" altLang="zh-CN" sz="2400" dirty="0">
                <a:ea typeface="KaiTi" panose="02010609060101010101" pitchFamily="49" charset="-122"/>
              </a:rPr>
              <a:t>Yu,</a:t>
            </a:r>
            <a:r>
              <a:rPr lang="zh-CN" altLang="en-US" sz="2400" dirty="0">
                <a:ea typeface="KaiTi" panose="02010609060101010101" pitchFamily="49" charset="-122"/>
              </a:rPr>
              <a:t> </a:t>
            </a:r>
            <a:r>
              <a:rPr lang="en-US" altLang="zh-CN" sz="2400" dirty="0">
                <a:ea typeface="KaiTi" panose="02010609060101010101" pitchFamily="49" charset="-122"/>
              </a:rPr>
              <a:t>shall</a:t>
            </a:r>
            <a:r>
              <a:rPr lang="zh-CN" altLang="en-US" sz="2400" dirty="0">
                <a:ea typeface="KaiTi" panose="02010609060101010101" pitchFamily="49" charset="-122"/>
              </a:rPr>
              <a:t> </a:t>
            </a:r>
            <a:r>
              <a:rPr lang="en-US" altLang="zh-CN" sz="2400" dirty="0">
                <a:ea typeface="KaiTi" panose="02010609060101010101" pitchFamily="49" charset="-122"/>
              </a:rPr>
              <a:t>I</a:t>
            </a:r>
            <a:r>
              <a:rPr lang="zh-CN" altLang="en-US" sz="2400" dirty="0">
                <a:ea typeface="KaiTi" panose="02010609060101010101" pitchFamily="49" charset="-122"/>
              </a:rPr>
              <a:t> </a:t>
            </a:r>
            <a:r>
              <a:rPr lang="en-US" altLang="zh-CN" sz="2400" dirty="0">
                <a:ea typeface="KaiTi" panose="02010609060101010101" pitchFamily="49" charset="-122"/>
              </a:rPr>
              <a:t>teach</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what</a:t>
            </a:r>
            <a:r>
              <a:rPr lang="zh-CN" altLang="en-US" sz="2400" dirty="0">
                <a:ea typeface="KaiTi" panose="02010609060101010101" pitchFamily="49" charset="-122"/>
              </a:rPr>
              <a:t> </a:t>
            </a:r>
            <a:r>
              <a:rPr lang="en-US" altLang="zh-CN" sz="2400" dirty="0">
                <a:ea typeface="KaiTi" panose="02010609060101010101" pitchFamily="49" charset="-122"/>
              </a:rPr>
              <a:t>knowledge</a:t>
            </a:r>
            <a:r>
              <a:rPr lang="zh-CN" altLang="en-US" sz="2400" dirty="0">
                <a:ea typeface="KaiTi" panose="02010609060101010101" pitchFamily="49" charset="-122"/>
              </a:rPr>
              <a:t> </a:t>
            </a:r>
            <a:r>
              <a:rPr lang="en-US" altLang="zh-CN" sz="2400" dirty="0">
                <a:ea typeface="KaiTi" panose="02010609060101010101" pitchFamily="49" charset="-122"/>
              </a:rPr>
              <a:t>is?</a:t>
            </a:r>
            <a:r>
              <a:rPr lang="zh-CN" altLang="en-US" sz="2400" dirty="0">
                <a:ea typeface="KaiTi" panose="02010609060101010101" pitchFamily="49" charset="-122"/>
              </a:rPr>
              <a:t> </a:t>
            </a:r>
            <a:r>
              <a:rPr lang="en-US" altLang="zh-CN" sz="2400" dirty="0">
                <a:ea typeface="KaiTi" panose="02010609060101010101" pitchFamily="49" charset="-122"/>
              </a:rPr>
              <a:t>When</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a</a:t>
            </a:r>
            <a:r>
              <a:rPr lang="zh-CN" altLang="en-US" sz="2400" dirty="0">
                <a:ea typeface="KaiTi" panose="02010609060101010101" pitchFamily="49" charset="-122"/>
              </a:rPr>
              <a:t> </a:t>
            </a:r>
            <a:r>
              <a:rPr lang="en-US" altLang="zh-CN" sz="2400" dirty="0">
                <a:ea typeface="KaiTi" panose="02010609060101010101" pitchFamily="49" charset="-122"/>
              </a:rPr>
              <a:t>thing,</a:t>
            </a:r>
            <a:r>
              <a:rPr lang="zh-CN" altLang="en-US" sz="2400" dirty="0">
                <a:ea typeface="KaiTi" panose="02010609060101010101" pitchFamily="49" charset="-122"/>
              </a:rPr>
              <a:t> </a:t>
            </a:r>
            <a:r>
              <a:rPr lang="en-US" altLang="zh-CN" sz="2400" dirty="0">
                <a:ea typeface="KaiTi" panose="02010609060101010101" pitchFamily="49" charset="-122"/>
              </a:rPr>
              <a:t>to</a:t>
            </a:r>
            <a:r>
              <a:rPr lang="zh-CN" altLang="en-US" sz="2400" dirty="0">
                <a:ea typeface="KaiTi" panose="02010609060101010101" pitchFamily="49" charset="-122"/>
              </a:rPr>
              <a:t> </a:t>
            </a:r>
            <a:r>
              <a:rPr lang="en-US" altLang="zh-CN" sz="2400" dirty="0">
                <a:ea typeface="KaiTi" panose="02010609060101010101" pitchFamily="49" charset="-122"/>
              </a:rPr>
              <a:t>hold</a:t>
            </a:r>
            <a:r>
              <a:rPr lang="zh-CN" altLang="en-US" sz="2400" dirty="0">
                <a:ea typeface="KaiTi" panose="02010609060101010101" pitchFamily="49" charset="-122"/>
              </a:rPr>
              <a:t> </a:t>
            </a:r>
            <a:r>
              <a:rPr lang="en-US" altLang="zh-CN" sz="2400" dirty="0">
                <a:ea typeface="KaiTi" panose="02010609060101010101" pitchFamily="49" charset="-122"/>
              </a:rPr>
              <a:t>that</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it;</a:t>
            </a:r>
            <a:r>
              <a:rPr lang="zh-CN" altLang="en-US" sz="2400" dirty="0">
                <a:ea typeface="KaiTi" panose="02010609060101010101" pitchFamily="49" charset="-122"/>
              </a:rPr>
              <a:t> </a:t>
            </a:r>
            <a:r>
              <a:rPr lang="en-US" altLang="zh-CN" sz="2400" dirty="0">
                <a:ea typeface="KaiTi" panose="02010609060101010101" pitchFamily="49" charset="-122"/>
              </a:rPr>
              <a:t>and</a:t>
            </a:r>
            <a:r>
              <a:rPr lang="zh-CN" altLang="en-US" sz="2400" dirty="0">
                <a:ea typeface="KaiTi" panose="02010609060101010101" pitchFamily="49" charset="-122"/>
              </a:rPr>
              <a:t> </a:t>
            </a:r>
            <a:r>
              <a:rPr lang="en-US" altLang="zh-CN" sz="2400" dirty="0">
                <a:ea typeface="KaiTi" panose="02010609060101010101" pitchFamily="49" charset="-122"/>
              </a:rPr>
              <a:t>when</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do</a:t>
            </a:r>
            <a:r>
              <a:rPr lang="zh-CN" altLang="en-US" sz="2400" dirty="0">
                <a:ea typeface="KaiTi" panose="02010609060101010101" pitchFamily="49" charset="-122"/>
              </a:rPr>
              <a:t> </a:t>
            </a:r>
            <a:r>
              <a:rPr lang="en-US" altLang="zh-CN" sz="2400" dirty="0">
                <a:ea typeface="KaiTi" panose="02010609060101010101" pitchFamily="49" charset="-122"/>
              </a:rPr>
              <a:t>not</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a</a:t>
            </a:r>
            <a:r>
              <a:rPr lang="zh-CN" altLang="en-US" sz="2400" dirty="0">
                <a:ea typeface="KaiTi" panose="02010609060101010101" pitchFamily="49" charset="-122"/>
              </a:rPr>
              <a:t> </a:t>
            </a:r>
            <a:r>
              <a:rPr lang="en-US" altLang="zh-CN" sz="2400" dirty="0">
                <a:ea typeface="KaiTi" panose="02010609060101010101" pitchFamily="49" charset="-122"/>
              </a:rPr>
              <a:t>thing,</a:t>
            </a:r>
            <a:r>
              <a:rPr lang="zh-CN" altLang="en-US" sz="2400" dirty="0">
                <a:ea typeface="KaiTi" panose="02010609060101010101" pitchFamily="49" charset="-122"/>
              </a:rPr>
              <a:t> </a:t>
            </a:r>
            <a:r>
              <a:rPr lang="en-US" altLang="zh-CN" sz="2400" dirty="0">
                <a:ea typeface="KaiTi" panose="02010609060101010101" pitchFamily="49" charset="-122"/>
              </a:rPr>
              <a:t>to</a:t>
            </a:r>
            <a:r>
              <a:rPr lang="zh-CN" altLang="en-US" sz="2400" dirty="0">
                <a:ea typeface="KaiTi" panose="02010609060101010101" pitchFamily="49" charset="-122"/>
              </a:rPr>
              <a:t> </a:t>
            </a:r>
            <a:r>
              <a:rPr lang="en-US" altLang="zh-CN" sz="2400" dirty="0">
                <a:ea typeface="KaiTi" panose="02010609060101010101" pitchFamily="49" charset="-122"/>
              </a:rPr>
              <a:t>allow</a:t>
            </a:r>
            <a:r>
              <a:rPr lang="zh-CN" altLang="en-US" sz="2400" dirty="0">
                <a:ea typeface="KaiTi" panose="02010609060101010101" pitchFamily="49" charset="-122"/>
              </a:rPr>
              <a:t> </a:t>
            </a:r>
            <a:r>
              <a:rPr lang="en-US" altLang="zh-CN" sz="2400" dirty="0">
                <a:ea typeface="KaiTi" panose="02010609060101010101" pitchFamily="49" charset="-122"/>
              </a:rPr>
              <a:t>that</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do</a:t>
            </a:r>
            <a:r>
              <a:rPr lang="zh-CN" altLang="en-US" sz="2400" dirty="0">
                <a:ea typeface="KaiTi" panose="02010609060101010101" pitchFamily="49" charset="-122"/>
              </a:rPr>
              <a:t> </a:t>
            </a:r>
            <a:r>
              <a:rPr lang="en-US" altLang="zh-CN" sz="2400" dirty="0">
                <a:ea typeface="KaiTi" panose="02010609060101010101" pitchFamily="49" charset="-122"/>
              </a:rPr>
              <a:t>not</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it;</a:t>
            </a:r>
            <a:r>
              <a:rPr lang="zh-CN" altLang="en-US" sz="2400" dirty="0">
                <a:ea typeface="KaiTi" panose="02010609060101010101" pitchFamily="49" charset="-122"/>
              </a:rPr>
              <a:t> </a:t>
            </a:r>
            <a:r>
              <a:rPr lang="en-US" altLang="zh-CN" sz="2400" dirty="0">
                <a:ea typeface="KaiTi" panose="02010609060101010101" pitchFamily="49" charset="-122"/>
              </a:rPr>
              <a:t>this</a:t>
            </a:r>
            <a:r>
              <a:rPr lang="zh-CN" altLang="en-US" sz="2400" dirty="0">
                <a:ea typeface="KaiTi" panose="02010609060101010101" pitchFamily="49" charset="-122"/>
              </a:rPr>
              <a:t> </a:t>
            </a:r>
            <a:r>
              <a:rPr lang="en-US" altLang="zh-CN" sz="2400" dirty="0">
                <a:ea typeface="KaiTi" panose="02010609060101010101" pitchFamily="49" charset="-122"/>
              </a:rPr>
              <a:t>is</a:t>
            </a:r>
            <a:r>
              <a:rPr lang="zh-CN" altLang="en-US" sz="2400" dirty="0">
                <a:ea typeface="KaiTi" panose="02010609060101010101" pitchFamily="49" charset="-122"/>
              </a:rPr>
              <a:t> </a:t>
            </a:r>
            <a:r>
              <a:rPr lang="en-US" altLang="zh-CN" sz="2400" dirty="0">
                <a:ea typeface="KaiTi" panose="02010609060101010101" pitchFamily="49" charset="-122"/>
              </a:rPr>
              <a:t>knowledge</a:t>
            </a:r>
            <a:r>
              <a:rPr lang="en-GB" sz="2400" dirty="0">
                <a:ea typeface="KaiTi" panose="02010609060101010101" pitchFamily="49" charset="-122"/>
              </a:rPr>
              <a:t>.”</a:t>
            </a:r>
          </a:p>
          <a:p>
            <a:endParaRPr lang="en-GB" dirty="0">
              <a:latin typeface="KaiTi" panose="02010609060101010101" pitchFamily="49" charset="-122"/>
              <a:ea typeface="KaiTi" panose="02010609060101010101" pitchFamily="49" charset="-122"/>
            </a:endParaRPr>
          </a:p>
          <a:p>
            <a:pPr algn="r"/>
            <a:r>
              <a:rPr lang="en-US" altLang="zh-CN" dirty="0">
                <a:latin typeface="KaiTi" panose="02010609060101010101" pitchFamily="49" charset="-122"/>
                <a:ea typeface="KaiTi" panose="02010609060101010101" pitchFamily="49" charset="-122"/>
              </a:rPr>
              <a:t>《</a:t>
            </a:r>
            <a:r>
              <a:rPr lang="ja-JP" altLang="en-US" dirty="0">
                <a:latin typeface="KaiTi" panose="02010609060101010101" pitchFamily="49" charset="-122"/>
                <a:ea typeface="KaiTi" panose="02010609060101010101" pitchFamily="49" charset="-122"/>
              </a:rPr>
              <a:t>论语</a:t>
            </a:r>
            <a:r>
              <a:rPr lang="en-US" altLang="zh-CN" dirty="0">
                <a:latin typeface="KaiTi" panose="02010609060101010101" pitchFamily="49" charset="-122"/>
                <a:ea typeface="KaiTi" panose="02010609060101010101" pitchFamily="49" charset="-122"/>
              </a:rPr>
              <a:t>·</a:t>
            </a:r>
            <a:r>
              <a:rPr lang="ja-JP" altLang="en-US" dirty="0">
                <a:latin typeface="KaiTi" panose="02010609060101010101" pitchFamily="49" charset="-122"/>
                <a:ea typeface="KaiTi" panose="02010609060101010101" pitchFamily="49" charset="-122"/>
              </a:rPr>
              <a:t>为政</a:t>
            </a:r>
            <a:r>
              <a:rPr lang="en-US" altLang="zh-CN" dirty="0">
                <a:latin typeface="KaiTi" panose="02010609060101010101" pitchFamily="49" charset="-122"/>
                <a:ea typeface="KaiTi" panose="02010609060101010101" pitchFamily="49" charset="-122"/>
              </a:rPr>
              <a:t>》</a:t>
            </a:r>
            <a:r>
              <a:rPr lang="en-US" altLang="zh-CN" dirty="0">
                <a:ea typeface="KaiTi" panose="02010609060101010101" pitchFamily="49" charset="-122"/>
              </a:rPr>
              <a:t>Confucius Analects:</a:t>
            </a:r>
            <a:r>
              <a:rPr lang="zh-CN" altLang="en-US" dirty="0">
                <a:ea typeface="KaiTi" panose="02010609060101010101" pitchFamily="49" charset="-122"/>
              </a:rPr>
              <a:t> </a:t>
            </a:r>
            <a:r>
              <a:rPr lang="en-US" altLang="zh-CN" dirty="0">
                <a:ea typeface="KaiTi" panose="02010609060101010101" pitchFamily="49" charset="-122"/>
              </a:rPr>
              <a:t>Wei</a:t>
            </a:r>
            <a:r>
              <a:rPr lang="zh-CN" altLang="en-US" dirty="0">
                <a:ea typeface="KaiTi" panose="02010609060101010101" pitchFamily="49" charset="-122"/>
              </a:rPr>
              <a:t> </a:t>
            </a:r>
            <a:r>
              <a:rPr lang="en-US" altLang="zh-CN" dirty="0">
                <a:ea typeface="KaiTi" panose="02010609060101010101" pitchFamily="49" charset="-122"/>
              </a:rPr>
              <a:t>Zheng</a:t>
            </a:r>
            <a:endParaRPr lang="en-GB" dirty="0">
              <a:ea typeface="KaiTi" panose="02010609060101010101" pitchFamily="49" charset="-122"/>
            </a:endParaRPr>
          </a:p>
        </p:txBody>
      </p:sp>
    </p:spTree>
    <p:extLst>
      <p:ext uri="{BB962C8B-B14F-4D97-AF65-F5344CB8AC3E}">
        <p14:creationId xmlns:p14="http://schemas.microsoft.com/office/powerpoint/2010/main" val="74665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Common challenges with online discussions</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marL="457200" indent="-457200">
              <a:buFont typeface="Arial" pitchFamily="34" charset="0"/>
              <a:buChar char="•"/>
            </a:pPr>
            <a:r>
              <a:rPr lang="en-US" sz="2800" dirty="0"/>
              <a:t>Creating Engaging Discussions</a:t>
            </a:r>
          </a:p>
          <a:p>
            <a:pPr marL="457200" indent="-457200">
              <a:buFont typeface="Arial" pitchFamily="34" charset="0"/>
              <a:buChar char="•"/>
            </a:pPr>
            <a:r>
              <a:rPr lang="en-US" sz="2800" dirty="0"/>
              <a:t>Building Community</a:t>
            </a:r>
          </a:p>
          <a:p>
            <a:pPr marL="457200" indent="-457200">
              <a:buFont typeface="Arial" pitchFamily="34" charset="0"/>
              <a:buChar char="•"/>
            </a:pPr>
            <a:r>
              <a:rPr lang="en-US" sz="2800" dirty="0"/>
              <a:t>Staying Engaged</a:t>
            </a:r>
          </a:p>
          <a:p>
            <a:pPr marL="457200" indent="-457200">
              <a:buFont typeface="Arial" pitchFamily="34" charset="0"/>
              <a:buChar char="•"/>
            </a:pPr>
            <a:r>
              <a:rPr lang="en-US" sz="2800" dirty="0"/>
              <a:t>Keeping Students Interested</a:t>
            </a:r>
          </a:p>
          <a:p>
            <a:pPr marL="457200" indent="-457200">
              <a:buFont typeface="Arial" pitchFamily="34" charset="0"/>
              <a:buChar char="•"/>
            </a:pPr>
            <a:r>
              <a:rPr lang="en-US" sz="2800" dirty="0"/>
              <a:t>Modeling Expectations</a:t>
            </a:r>
          </a:p>
          <a:p>
            <a:pPr marL="457200" indent="-457200">
              <a:buFont typeface="Arial" pitchFamily="34" charset="0"/>
              <a:buChar char="•"/>
            </a:pPr>
            <a:r>
              <a:rPr lang="en-US" sz="2800" dirty="0"/>
              <a:t>Clarifying Expectations</a:t>
            </a:r>
          </a:p>
          <a:p>
            <a:pPr marL="457200" indent="-457200">
              <a:buFont typeface="Arial" pitchFamily="34" charset="0"/>
              <a:buChar char="•"/>
            </a:pPr>
            <a:r>
              <a:rPr lang="en-US" sz="2800" dirty="0"/>
              <a:t>Hot Button Issues</a:t>
            </a:r>
          </a:p>
          <a:p>
            <a:pPr marL="457200" indent="-457200">
              <a:buFont typeface="Arial" pitchFamily="34" charset="0"/>
              <a:buChar char="•"/>
            </a:pPr>
            <a:r>
              <a:rPr lang="en-US" altLang="zh-CN" sz="2800" dirty="0"/>
              <a:t>Technology</a:t>
            </a:r>
            <a:r>
              <a:rPr lang="zh-CN" altLang="en-US" sz="2800" dirty="0"/>
              <a:t> </a:t>
            </a:r>
            <a:r>
              <a:rPr lang="en-US" altLang="zh-CN" sz="2800" dirty="0"/>
              <a:t>Selection</a:t>
            </a:r>
            <a:endParaRPr lang="en-US" sz="36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grpSp>
        <p:nvGrpSpPr>
          <p:cNvPr id="8" name="Group 7">
            <a:extLst>
              <a:ext uri="{FF2B5EF4-FFF2-40B4-BE49-F238E27FC236}">
                <a16:creationId xmlns:a16="http://schemas.microsoft.com/office/drawing/2014/main" id="{0E9C0068-3993-AA4D-A429-B2C52B91276F}"/>
              </a:ext>
            </a:extLst>
          </p:cNvPr>
          <p:cNvGrpSpPr/>
          <p:nvPr/>
        </p:nvGrpSpPr>
        <p:grpSpPr>
          <a:xfrm>
            <a:off x="832777" y="5350224"/>
            <a:ext cx="3087259" cy="578795"/>
            <a:chOff x="457200" y="5350224"/>
            <a:chExt cx="3087259" cy="578795"/>
          </a:xfrm>
        </p:grpSpPr>
        <p:sp>
          <p:nvSpPr>
            <p:cNvPr id="9" name="Folded Corner 8">
              <a:extLst>
                <a:ext uri="{FF2B5EF4-FFF2-40B4-BE49-F238E27FC236}">
                  <a16:creationId xmlns:a16="http://schemas.microsoft.com/office/drawing/2014/main" id="{74CA5079-050B-E64A-8F46-9CBFFF7246BA}"/>
                </a:ext>
              </a:extLst>
            </p:cNvPr>
            <p:cNvSpPr/>
            <p:nvPr/>
          </p:nvSpPr>
          <p:spPr>
            <a:xfrm>
              <a:off x="457200" y="5377847"/>
              <a:ext cx="3087259" cy="551172"/>
            </a:xfrm>
            <a:prstGeom prst="foldedCorner">
              <a:avLst>
                <a:gd name="adj" fmla="val 50000"/>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dirty="0"/>
            </a:p>
            <a:p>
              <a:pPr algn="ctr"/>
              <a:r>
                <a:rPr lang="en-US" altLang="zh-CN" dirty="0" err="1"/>
                <a:t>Metateaching</a:t>
              </a:r>
              <a:endParaRPr lang="en-US" dirty="0"/>
            </a:p>
          </p:txBody>
        </p:sp>
        <p:pic>
          <p:nvPicPr>
            <p:cNvPr id="10" name="Picture 9">
              <a:extLst>
                <a:ext uri="{FF2B5EF4-FFF2-40B4-BE49-F238E27FC236}">
                  <a16:creationId xmlns:a16="http://schemas.microsoft.com/office/drawing/2014/main" id="{7A03E2E3-DF71-454B-B532-1EADC646871D}"/>
                </a:ext>
              </a:extLst>
            </p:cNvPr>
            <p:cNvPicPr>
              <a:picLocks noChangeAspect="1"/>
            </p:cNvPicPr>
            <p:nvPr/>
          </p:nvPicPr>
          <p:blipFill>
            <a:blip r:embed="rId5"/>
            <a:stretch>
              <a:fillRect/>
            </a:stretch>
          </p:blipFill>
          <p:spPr>
            <a:xfrm flipH="1">
              <a:off x="579690" y="5350224"/>
              <a:ext cx="398210" cy="532741"/>
            </a:xfrm>
            <a:prstGeom prst="rect">
              <a:avLst/>
            </a:prstGeom>
          </p:spPr>
        </p:pic>
      </p:grpSp>
    </p:spTree>
    <p:extLst>
      <p:ext uri="{BB962C8B-B14F-4D97-AF65-F5344CB8AC3E}">
        <p14:creationId xmlns:p14="http://schemas.microsoft.com/office/powerpoint/2010/main" val="23058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199" y="262281"/>
            <a:ext cx="8754533" cy="1143000"/>
          </a:xfrm>
        </p:spPr>
        <p:txBody>
          <a:bodyPr>
            <a:noAutofit/>
          </a:bodyPr>
          <a:lstStyle/>
          <a:p>
            <a:pPr algn="l"/>
            <a:r>
              <a:rPr lang="en-US" sz="2800" b="1" cap="all" dirty="0">
                <a:solidFill>
                  <a:srgbClr val="C00000"/>
                </a:solidFill>
                <a:latin typeface="Calibri"/>
                <a:cs typeface="Calibri"/>
              </a:rPr>
              <a:t>What technologies to use for online discussions?</a:t>
            </a:r>
          </a:p>
        </p:txBody>
      </p:sp>
      <p:sp>
        <p:nvSpPr>
          <p:cNvPr id="6" name="TextBox 5"/>
          <p:cNvSpPr txBox="1"/>
          <p:nvPr/>
        </p:nvSpPr>
        <p:spPr>
          <a:xfrm>
            <a:off x="321043" y="1183019"/>
            <a:ext cx="8518846" cy="4968262"/>
          </a:xfrm>
          <a:prstGeom prst="rect">
            <a:avLst/>
          </a:prstGeom>
          <a:noFill/>
        </p:spPr>
        <p:txBody>
          <a:bodyPr wrap="square" rtlCol="0">
            <a:noAutofit/>
          </a:bodyPr>
          <a:lstStyle/>
          <a:p>
            <a:pPr marL="285750" indent="-285750">
              <a:buFont typeface="Arial" panose="020B0604020202020204" pitchFamily="34" charset="0"/>
              <a:buChar char="•"/>
            </a:pPr>
            <a:r>
              <a:rPr lang="en-US" sz="2800" b="1" dirty="0"/>
              <a:t>Asynchronous</a:t>
            </a:r>
            <a:r>
              <a:rPr lang="en-US" sz="2800" dirty="0"/>
              <a:t>:</a:t>
            </a:r>
          </a:p>
          <a:p>
            <a:pPr marL="914400" lvl="1" indent="-457200">
              <a:buFont typeface="Wingdings" pitchFamily="2" charset="2"/>
              <a:buChar char="Ø"/>
            </a:pPr>
            <a:r>
              <a:rPr lang="en-US" sz="2400" dirty="0"/>
              <a:t>LMO forum activity</a:t>
            </a:r>
          </a:p>
          <a:p>
            <a:pPr marL="914400" lvl="1" indent="-457200">
              <a:buFont typeface="Wingdings" pitchFamily="2" charset="2"/>
              <a:buChar char="Ø"/>
            </a:pPr>
            <a:r>
              <a:rPr lang="en-US" sz="2400" dirty="0"/>
              <a:t>LMO </a:t>
            </a:r>
            <a:r>
              <a:rPr lang="en-US" sz="2400" dirty="0" err="1"/>
              <a:t>Etherpad</a:t>
            </a:r>
            <a:endParaRPr lang="en-US" sz="2400" dirty="0"/>
          </a:p>
          <a:p>
            <a:pPr marL="914400" lvl="1" indent="-457200">
              <a:buFont typeface="Wingdings" pitchFamily="2" charset="2"/>
              <a:buChar char="Ø"/>
            </a:pPr>
            <a:r>
              <a:rPr lang="en-US" sz="2400" dirty="0"/>
              <a:t>LMO pdf annotation</a:t>
            </a:r>
          </a:p>
          <a:p>
            <a:pPr marL="914400" lvl="1" indent="-457200">
              <a:buFont typeface="Wingdings" pitchFamily="2" charset="2"/>
              <a:buChar char="Ø"/>
            </a:pPr>
            <a:r>
              <a:rPr lang="en-US" sz="2400" dirty="0"/>
              <a:t>LMO debate</a:t>
            </a:r>
          </a:p>
          <a:p>
            <a:pPr marL="914400" lvl="1" indent="-457200">
              <a:buFont typeface="Wingdings" pitchFamily="2" charset="2"/>
              <a:buChar char="Ø"/>
            </a:pPr>
            <a:r>
              <a:rPr lang="en-US" sz="2400" dirty="0"/>
              <a:t>…</a:t>
            </a:r>
          </a:p>
          <a:p>
            <a:pPr marL="285750" indent="-285750">
              <a:buFont typeface="Arial" panose="020B0604020202020204" pitchFamily="34" charset="0"/>
              <a:buChar char="•"/>
            </a:pPr>
            <a:r>
              <a:rPr lang="en-US" sz="2800" b="1" dirty="0"/>
              <a:t>Synchronous</a:t>
            </a:r>
            <a:r>
              <a:rPr lang="en-US" sz="2800" dirty="0"/>
              <a:t>:</a:t>
            </a:r>
          </a:p>
          <a:p>
            <a:pPr marL="914400" lvl="1" indent="-457200">
              <a:buFont typeface="Wingdings" pitchFamily="2" charset="2"/>
              <a:buChar char="Ø"/>
            </a:pPr>
            <a:r>
              <a:rPr lang="en-US" sz="2400" dirty="0"/>
              <a:t>Online whiteboard of BBB</a:t>
            </a:r>
          </a:p>
          <a:p>
            <a:pPr marL="914400" lvl="1" indent="-457200">
              <a:buFont typeface="Wingdings" pitchFamily="2" charset="2"/>
              <a:buChar char="Ø"/>
            </a:pPr>
            <a:r>
              <a:rPr lang="en-US" sz="2400" dirty="0"/>
              <a:t>Online polling of BBB</a:t>
            </a:r>
          </a:p>
          <a:p>
            <a:pPr marL="914400" lvl="1" indent="-457200">
              <a:buFont typeface="Wingdings" pitchFamily="2" charset="2"/>
              <a:buChar char="Ø"/>
            </a:pPr>
            <a:r>
              <a:rPr lang="en-US" sz="2400" dirty="0"/>
              <a:t>Online chat of BBB</a:t>
            </a:r>
          </a:p>
          <a:p>
            <a:pPr marL="914400" lvl="1" indent="-457200">
              <a:buFont typeface="Wingdings" pitchFamily="2" charset="2"/>
              <a:buChar char="Ø"/>
            </a:pPr>
            <a:r>
              <a:rPr lang="en-US" sz="2400" dirty="0"/>
              <a:t>Online shared note of BBB</a:t>
            </a:r>
          </a:p>
          <a:p>
            <a:pPr marL="914400" lvl="1" indent="-457200">
              <a:buFont typeface="Wingdings" pitchFamily="2" charset="2"/>
              <a:buChar char="Ø"/>
            </a:pPr>
            <a:r>
              <a:rPr lang="en-US" sz="2400" dirty="0"/>
              <a:t>Online breakout rooms of BBB</a:t>
            </a:r>
          </a:p>
          <a:p>
            <a:pPr marL="914400" lvl="1" indent="-457200">
              <a:buFont typeface="Wingdings" pitchFamily="2" charset="2"/>
              <a:buChar char="Ø"/>
            </a:pPr>
            <a:r>
              <a:rPr lang="en-US" sz="2400" dirty="0"/>
              <a:t>…</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21895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Common challenges with online discussions</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2000250"/>
            <a:ext cx="571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415CAED-92AE-D44F-86E8-D2184D8D7ABA}"/>
              </a:ext>
            </a:extLst>
          </p:cNvPr>
          <p:cNvSpPr txBox="1"/>
          <p:nvPr/>
        </p:nvSpPr>
        <p:spPr>
          <a:xfrm>
            <a:off x="232890" y="6257943"/>
            <a:ext cx="7758199" cy="261610"/>
          </a:xfrm>
          <a:prstGeom prst="rect">
            <a:avLst/>
          </a:prstGeom>
          <a:noFill/>
        </p:spPr>
        <p:txBody>
          <a:bodyPr wrap="square" rtlCol="0">
            <a:spAutoFit/>
          </a:bodyPr>
          <a:lstStyle/>
          <a:p>
            <a:r>
              <a:rPr lang="en-GB" sz="1100" dirty="0"/>
              <a:t>Image: http://</a:t>
            </a:r>
            <a:r>
              <a:rPr lang="en-GB" sz="1100" dirty="0" err="1"/>
              <a:t>www.mbaonemi.com</a:t>
            </a:r>
            <a:r>
              <a:rPr lang="en-GB" sz="1100" dirty="0"/>
              <a:t>/articles/</a:t>
            </a:r>
            <a:r>
              <a:rPr lang="en-GB" sz="1100" dirty="0" err="1"/>
              <a:t>gdpi</a:t>
            </a:r>
            <a:r>
              <a:rPr lang="en-GB" sz="1100" dirty="0"/>
              <a:t>/how-to-participate-in-group-discussion-if-my-english-is-not-so-fluent/</a:t>
            </a:r>
          </a:p>
        </p:txBody>
      </p:sp>
    </p:spTree>
    <p:extLst>
      <p:ext uri="{BB962C8B-B14F-4D97-AF65-F5344CB8AC3E}">
        <p14:creationId xmlns:p14="http://schemas.microsoft.com/office/powerpoint/2010/main" val="2945486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Review</a:t>
            </a:r>
            <a:endParaRPr lang="en-US" sz="2800" b="1" cap="all" dirty="0">
              <a:solidFill>
                <a:srgbClr val="C00000"/>
              </a:solidFill>
              <a:latin typeface="Calibri"/>
              <a:cs typeface="Calibri"/>
            </a:endParaRPr>
          </a:p>
        </p:txBody>
      </p:sp>
      <p:sp>
        <p:nvSpPr>
          <p:cNvPr id="6" name="TextBox 5"/>
          <p:cNvSpPr txBox="1"/>
          <p:nvPr/>
        </p:nvSpPr>
        <p:spPr>
          <a:xfrm>
            <a:off x="321043" y="1183019"/>
            <a:ext cx="8518846" cy="4968262"/>
          </a:xfrm>
          <a:prstGeom prst="rect">
            <a:avLst/>
          </a:prstGeom>
          <a:noFill/>
        </p:spPr>
        <p:txBody>
          <a:bodyPr wrap="square" rtlCol="0">
            <a:noAutofit/>
          </a:bodyPr>
          <a:lstStyle/>
          <a:p>
            <a:pPr marL="285750" indent="-285750">
              <a:buFont typeface="Arial" panose="020B0604020202020204" pitchFamily="34" charset="0"/>
              <a:buChar char="•"/>
            </a:pPr>
            <a:r>
              <a:rPr lang="en-US" sz="2800" dirty="0"/>
              <a:t>Objectives:</a:t>
            </a:r>
          </a:p>
          <a:p>
            <a:pPr marL="914400" lvl="1" indent="-457200">
              <a:buFont typeface="Wingdings" pitchFamily="2" charset="2"/>
              <a:buChar char="ü"/>
            </a:pPr>
            <a:r>
              <a:rPr lang="en-US" sz="2800" dirty="0"/>
              <a:t>Discussions as a learning tool</a:t>
            </a:r>
          </a:p>
          <a:p>
            <a:pPr marL="914400" lvl="1" indent="-457200">
              <a:buFont typeface="Wingdings" pitchFamily="2" charset="2"/>
              <a:buChar char="ü"/>
            </a:pPr>
            <a:r>
              <a:rPr lang="en-US" sz="2800" dirty="0"/>
              <a:t>Starting discussions</a:t>
            </a:r>
          </a:p>
          <a:p>
            <a:pPr marL="914400" lvl="1" indent="-457200">
              <a:buFont typeface="Wingdings" pitchFamily="2" charset="2"/>
              <a:buChar char="ü"/>
            </a:pPr>
            <a:r>
              <a:rPr lang="en-US" sz="2800" dirty="0"/>
              <a:t>Top tips</a:t>
            </a:r>
          </a:p>
          <a:p>
            <a:pPr marL="914400" lvl="1" indent="-457200">
              <a:buFont typeface="Wingdings" pitchFamily="2" charset="2"/>
              <a:buChar char="ü"/>
            </a:pPr>
            <a:r>
              <a:rPr lang="en-US" sz="2800" dirty="0"/>
              <a:t>Common challenges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Q&amp;A</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grpSp>
        <p:nvGrpSpPr>
          <p:cNvPr id="9" name="Group 8">
            <a:extLst>
              <a:ext uri="{FF2B5EF4-FFF2-40B4-BE49-F238E27FC236}">
                <a16:creationId xmlns:a16="http://schemas.microsoft.com/office/drawing/2014/main" id="{93D7ECF5-9C81-6B46-846A-54A47E44AA60}"/>
              </a:ext>
            </a:extLst>
          </p:cNvPr>
          <p:cNvGrpSpPr/>
          <p:nvPr/>
        </p:nvGrpSpPr>
        <p:grpSpPr>
          <a:xfrm>
            <a:off x="977900" y="3488883"/>
            <a:ext cx="3087259" cy="578795"/>
            <a:chOff x="457200" y="5350224"/>
            <a:chExt cx="3087259" cy="578795"/>
          </a:xfrm>
        </p:grpSpPr>
        <p:sp>
          <p:nvSpPr>
            <p:cNvPr id="10" name="Folded Corner 9">
              <a:extLst>
                <a:ext uri="{FF2B5EF4-FFF2-40B4-BE49-F238E27FC236}">
                  <a16:creationId xmlns:a16="http://schemas.microsoft.com/office/drawing/2014/main" id="{432C2DA8-4024-3841-A395-962D8262F0AB}"/>
                </a:ext>
              </a:extLst>
            </p:cNvPr>
            <p:cNvSpPr/>
            <p:nvPr/>
          </p:nvSpPr>
          <p:spPr>
            <a:xfrm>
              <a:off x="457200" y="5377847"/>
              <a:ext cx="3087259" cy="551172"/>
            </a:xfrm>
            <a:prstGeom prst="foldedCorner">
              <a:avLst>
                <a:gd name="adj" fmla="val 50000"/>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dirty="0"/>
            </a:p>
            <a:p>
              <a:pPr algn="ctr"/>
              <a:r>
                <a:rPr lang="en-US" altLang="zh-CN" dirty="0" err="1"/>
                <a:t>Metateaching</a:t>
              </a:r>
              <a:endParaRPr lang="en-US" dirty="0"/>
            </a:p>
          </p:txBody>
        </p:sp>
        <p:pic>
          <p:nvPicPr>
            <p:cNvPr id="11" name="Picture 10">
              <a:extLst>
                <a:ext uri="{FF2B5EF4-FFF2-40B4-BE49-F238E27FC236}">
                  <a16:creationId xmlns:a16="http://schemas.microsoft.com/office/drawing/2014/main" id="{69A9109C-998F-6342-AC57-1E71B88097F2}"/>
                </a:ext>
              </a:extLst>
            </p:cNvPr>
            <p:cNvPicPr>
              <a:picLocks noChangeAspect="1"/>
            </p:cNvPicPr>
            <p:nvPr/>
          </p:nvPicPr>
          <p:blipFill>
            <a:blip r:embed="rId5"/>
            <a:stretch>
              <a:fillRect/>
            </a:stretch>
          </p:blipFill>
          <p:spPr>
            <a:xfrm flipH="1">
              <a:off x="579690" y="5350224"/>
              <a:ext cx="398210" cy="532741"/>
            </a:xfrm>
            <a:prstGeom prst="rect">
              <a:avLst/>
            </a:prstGeom>
          </p:spPr>
        </p:pic>
      </p:grpSp>
    </p:spTree>
    <p:extLst>
      <p:ext uri="{BB962C8B-B14F-4D97-AF65-F5344CB8AC3E}">
        <p14:creationId xmlns:p14="http://schemas.microsoft.com/office/powerpoint/2010/main" val="407306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24DE038-CDB9-E440-9D14-EDA18C034EB3}"/>
              </a:ext>
            </a:extLst>
          </p:cNvPr>
          <p:cNvPicPr>
            <a:picLocks noChangeAspect="1"/>
          </p:cNvPicPr>
          <p:nvPr/>
        </p:nvPicPr>
        <p:blipFill>
          <a:blip r:embed="rId3"/>
          <a:stretch>
            <a:fillRect/>
          </a:stretch>
        </p:blipFill>
        <p:spPr>
          <a:xfrm>
            <a:off x="8258" y="0"/>
            <a:ext cx="9127483" cy="6858000"/>
          </a:xfrm>
          <a:prstGeom prst="rect">
            <a:avLst/>
          </a:prstGeom>
        </p:spPr>
      </p:pic>
      <p:sp>
        <p:nvSpPr>
          <p:cNvPr id="10" name="TextBox 9">
            <a:extLst>
              <a:ext uri="{FF2B5EF4-FFF2-40B4-BE49-F238E27FC236}">
                <a16:creationId xmlns:a16="http://schemas.microsoft.com/office/drawing/2014/main" id="{1189E308-2699-DB47-A715-5BABBFFFBD27}"/>
              </a:ext>
            </a:extLst>
          </p:cNvPr>
          <p:cNvSpPr txBox="1"/>
          <p:nvPr/>
        </p:nvSpPr>
        <p:spPr>
          <a:xfrm>
            <a:off x="944382" y="1581317"/>
            <a:ext cx="6994456" cy="3600986"/>
          </a:xfrm>
          <a:prstGeom prst="rect">
            <a:avLst/>
          </a:prstGeom>
          <a:noFill/>
          <a:ln w="3175" cmpd="sng">
            <a:solidFill>
              <a:schemeClr val="tx1"/>
            </a:solidFill>
          </a:ln>
        </p:spPr>
        <p:txBody>
          <a:bodyPr wrap="square" rtlCol="0">
            <a:spAutoFit/>
          </a:bodyPr>
          <a:lstStyle/>
          <a:p>
            <a:r>
              <a:rPr lang="zh-CN" altLang="en-US" sz="3600" dirty="0">
                <a:latin typeface="KaiTi" panose="02010609060101010101" pitchFamily="49" charset="-122"/>
                <a:ea typeface="KaiTi" panose="02010609060101010101" pitchFamily="49" charset="-122"/>
              </a:rPr>
              <a:t>子曰：</a:t>
            </a:r>
            <a:r>
              <a:rPr lang="ja-JP" altLang="en-US" sz="3600" dirty="0">
                <a:latin typeface="KaiTi" panose="02010609060101010101" pitchFamily="49" charset="-122"/>
                <a:ea typeface="KaiTi" panose="02010609060101010101" pitchFamily="49" charset="-122"/>
              </a:rPr>
              <a:t>由</a:t>
            </a:r>
            <a:r>
              <a:rPr lang="zh-CN" altLang="en-US"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诲女</a:t>
            </a:r>
            <a:r>
              <a:rPr lang="en-GB"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知之乎</a:t>
            </a:r>
            <a:r>
              <a:rPr lang="en-GB" altLang="ja-JP" sz="3600" dirty="0">
                <a:latin typeface="KaiTi" panose="02010609060101010101" pitchFamily="49" charset="-122"/>
                <a:ea typeface="KaiTi" panose="02010609060101010101" pitchFamily="49" charset="-122"/>
              </a:rPr>
              <a:t>? </a:t>
            </a:r>
            <a:r>
              <a:rPr lang="ja-JP" altLang="en-US" sz="3600" dirty="0">
                <a:latin typeface="KaiTi" panose="02010609060101010101" pitchFamily="49" charset="-122"/>
                <a:ea typeface="KaiTi" panose="02010609060101010101" pitchFamily="49" charset="-122"/>
              </a:rPr>
              <a:t>知之为知之</a:t>
            </a:r>
            <a:r>
              <a:rPr lang="zh-CN" altLang="en-US"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不知为不知</a:t>
            </a:r>
            <a:r>
              <a:rPr lang="zh-CN" altLang="en-US"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是知也</a:t>
            </a:r>
            <a:r>
              <a:rPr lang="zh-CN" altLang="en-US" sz="3600" dirty="0">
                <a:latin typeface="KaiTi" panose="02010609060101010101" pitchFamily="49" charset="-122"/>
                <a:ea typeface="KaiTi" panose="02010609060101010101" pitchFamily="49" charset="-122"/>
              </a:rPr>
              <a:t>。</a:t>
            </a:r>
            <a:endParaRPr lang="en-GB" altLang="zh-CN" sz="3600" dirty="0">
              <a:latin typeface="KaiTi" panose="02010609060101010101" pitchFamily="49" charset="-122"/>
              <a:ea typeface="KaiTi" panose="02010609060101010101" pitchFamily="49" charset="-122"/>
            </a:endParaRPr>
          </a:p>
          <a:p>
            <a:endParaRPr lang="en-GB" altLang="zh-CN" sz="2400" dirty="0">
              <a:latin typeface="KaiTi" panose="02010609060101010101" pitchFamily="49" charset="-122"/>
              <a:ea typeface="KaiTi" panose="02010609060101010101" pitchFamily="49" charset="-122"/>
            </a:endParaRPr>
          </a:p>
          <a:p>
            <a:r>
              <a:rPr lang="en-GB" sz="2400" dirty="0">
                <a:ea typeface="KaiTi" panose="02010609060101010101" pitchFamily="49" charset="-122"/>
              </a:rPr>
              <a:t>The Master said, “</a:t>
            </a:r>
            <a:r>
              <a:rPr lang="en-US" altLang="zh-CN" sz="2400" dirty="0">
                <a:ea typeface="KaiTi" panose="02010609060101010101" pitchFamily="49" charset="-122"/>
              </a:rPr>
              <a:t>Yu,</a:t>
            </a:r>
            <a:r>
              <a:rPr lang="zh-CN" altLang="en-US" sz="2400" dirty="0">
                <a:ea typeface="KaiTi" panose="02010609060101010101" pitchFamily="49" charset="-122"/>
              </a:rPr>
              <a:t> </a:t>
            </a:r>
            <a:r>
              <a:rPr lang="en-US" altLang="zh-CN" sz="2400" dirty="0">
                <a:ea typeface="KaiTi" panose="02010609060101010101" pitchFamily="49" charset="-122"/>
              </a:rPr>
              <a:t>shall</a:t>
            </a:r>
            <a:r>
              <a:rPr lang="zh-CN" altLang="en-US" sz="2400" dirty="0">
                <a:ea typeface="KaiTi" panose="02010609060101010101" pitchFamily="49" charset="-122"/>
              </a:rPr>
              <a:t> </a:t>
            </a:r>
            <a:r>
              <a:rPr lang="en-US" altLang="zh-CN" sz="2400" dirty="0">
                <a:ea typeface="KaiTi" panose="02010609060101010101" pitchFamily="49" charset="-122"/>
              </a:rPr>
              <a:t>I</a:t>
            </a:r>
            <a:r>
              <a:rPr lang="zh-CN" altLang="en-US" sz="2400" dirty="0">
                <a:ea typeface="KaiTi" panose="02010609060101010101" pitchFamily="49" charset="-122"/>
              </a:rPr>
              <a:t> </a:t>
            </a:r>
            <a:r>
              <a:rPr lang="en-US" altLang="zh-CN" sz="2400" dirty="0">
                <a:ea typeface="KaiTi" panose="02010609060101010101" pitchFamily="49" charset="-122"/>
              </a:rPr>
              <a:t>teach</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what</a:t>
            </a:r>
            <a:r>
              <a:rPr lang="zh-CN" altLang="en-US" sz="2400" dirty="0">
                <a:ea typeface="KaiTi" panose="02010609060101010101" pitchFamily="49" charset="-122"/>
              </a:rPr>
              <a:t> </a:t>
            </a:r>
            <a:r>
              <a:rPr lang="en-US" altLang="zh-CN" sz="2400" dirty="0">
                <a:ea typeface="KaiTi" panose="02010609060101010101" pitchFamily="49" charset="-122"/>
              </a:rPr>
              <a:t>knowledge</a:t>
            </a:r>
            <a:r>
              <a:rPr lang="zh-CN" altLang="en-US" sz="2400" dirty="0">
                <a:ea typeface="KaiTi" panose="02010609060101010101" pitchFamily="49" charset="-122"/>
              </a:rPr>
              <a:t> </a:t>
            </a:r>
            <a:r>
              <a:rPr lang="en-US" altLang="zh-CN" sz="2400" dirty="0">
                <a:ea typeface="KaiTi" panose="02010609060101010101" pitchFamily="49" charset="-122"/>
              </a:rPr>
              <a:t>is?</a:t>
            </a:r>
            <a:r>
              <a:rPr lang="zh-CN" altLang="en-US" sz="2400" dirty="0">
                <a:ea typeface="KaiTi" panose="02010609060101010101" pitchFamily="49" charset="-122"/>
              </a:rPr>
              <a:t> </a:t>
            </a:r>
            <a:r>
              <a:rPr lang="en-US" altLang="zh-CN" sz="2400" dirty="0">
                <a:ea typeface="KaiTi" panose="02010609060101010101" pitchFamily="49" charset="-122"/>
              </a:rPr>
              <a:t>When</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a</a:t>
            </a:r>
            <a:r>
              <a:rPr lang="zh-CN" altLang="en-US" sz="2400" dirty="0">
                <a:ea typeface="KaiTi" panose="02010609060101010101" pitchFamily="49" charset="-122"/>
              </a:rPr>
              <a:t> </a:t>
            </a:r>
            <a:r>
              <a:rPr lang="en-US" altLang="zh-CN" sz="2400" dirty="0">
                <a:ea typeface="KaiTi" panose="02010609060101010101" pitchFamily="49" charset="-122"/>
              </a:rPr>
              <a:t>thing,</a:t>
            </a:r>
            <a:r>
              <a:rPr lang="zh-CN" altLang="en-US" sz="2400" dirty="0">
                <a:ea typeface="KaiTi" panose="02010609060101010101" pitchFamily="49" charset="-122"/>
              </a:rPr>
              <a:t> </a:t>
            </a:r>
            <a:r>
              <a:rPr lang="en-US" altLang="zh-CN" sz="2400" dirty="0">
                <a:ea typeface="KaiTi" panose="02010609060101010101" pitchFamily="49" charset="-122"/>
              </a:rPr>
              <a:t>to</a:t>
            </a:r>
            <a:r>
              <a:rPr lang="zh-CN" altLang="en-US" sz="2400" dirty="0">
                <a:ea typeface="KaiTi" panose="02010609060101010101" pitchFamily="49" charset="-122"/>
              </a:rPr>
              <a:t> </a:t>
            </a:r>
            <a:r>
              <a:rPr lang="en-US" altLang="zh-CN" sz="2400" dirty="0">
                <a:ea typeface="KaiTi" panose="02010609060101010101" pitchFamily="49" charset="-122"/>
              </a:rPr>
              <a:t>hold</a:t>
            </a:r>
            <a:r>
              <a:rPr lang="zh-CN" altLang="en-US" sz="2400" dirty="0">
                <a:ea typeface="KaiTi" panose="02010609060101010101" pitchFamily="49" charset="-122"/>
              </a:rPr>
              <a:t> </a:t>
            </a:r>
            <a:r>
              <a:rPr lang="en-US" altLang="zh-CN" sz="2400" dirty="0">
                <a:ea typeface="KaiTi" panose="02010609060101010101" pitchFamily="49" charset="-122"/>
              </a:rPr>
              <a:t>that</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it;</a:t>
            </a:r>
            <a:r>
              <a:rPr lang="zh-CN" altLang="en-US" sz="2400" dirty="0">
                <a:ea typeface="KaiTi" panose="02010609060101010101" pitchFamily="49" charset="-122"/>
              </a:rPr>
              <a:t> </a:t>
            </a:r>
            <a:r>
              <a:rPr lang="en-US" altLang="zh-CN" sz="2400" dirty="0">
                <a:ea typeface="KaiTi" panose="02010609060101010101" pitchFamily="49" charset="-122"/>
              </a:rPr>
              <a:t>and</a:t>
            </a:r>
            <a:r>
              <a:rPr lang="zh-CN" altLang="en-US" sz="2400" dirty="0">
                <a:ea typeface="KaiTi" panose="02010609060101010101" pitchFamily="49" charset="-122"/>
              </a:rPr>
              <a:t> </a:t>
            </a:r>
            <a:r>
              <a:rPr lang="en-US" altLang="zh-CN" sz="2400" dirty="0">
                <a:ea typeface="KaiTi" panose="02010609060101010101" pitchFamily="49" charset="-122"/>
              </a:rPr>
              <a:t>when</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do</a:t>
            </a:r>
            <a:r>
              <a:rPr lang="zh-CN" altLang="en-US" sz="2400" dirty="0">
                <a:ea typeface="KaiTi" panose="02010609060101010101" pitchFamily="49" charset="-122"/>
              </a:rPr>
              <a:t> </a:t>
            </a:r>
            <a:r>
              <a:rPr lang="en-US" altLang="zh-CN" sz="2400" dirty="0">
                <a:ea typeface="KaiTi" panose="02010609060101010101" pitchFamily="49" charset="-122"/>
              </a:rPr>
              <a:t>not</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a</a:t>
            </a:r>
            <a:r>
              <a:rPr lang="zh-CN" altLang="en-US" sz="2400" dirty="0">
                <a:ea typeface="KaiTi" panose="02010609060101010101" pitchFamily="49" charset="-122"/>
              </a:rPr>
              <a:t> </a:t>
            </a:r>
            <a:r>
              <a:rPr lang="en-US" altLang="zh-CN" sz="2400" dirty="0">
                <a:ea typeface="KaiTi" panose="02010609060101010101" pitchFamily="49" charset="-122"/>
              </a:rPr>
              <a:t>thing,</a:t>
            </a:r>
            <a:r>
              <a:rPr lang="zh-CN" altLang="en-US" sz="2400" dirty="0">
                <a:ea typeface="KaiTi" panose="02010609060101010101" pitchFamily="49" charset="-122"/>
              </a:rPr>
              <a:t> </a:t>
            </a:r>
            <a:r>
              <a:rPr lang="en-US" altLang="zh-CN" sz="2400" dirty="0">
                <a:ea typeface="KaiTi" panose="02010609060101010101" pitchFamily="49" charset="-122"/>
              </a:rPr>
              <a:t>to</a:t>
            </a:r>
            <a:r>
              <a:rPr lang="zh-CN" altLang="en-US" sz="2400" dirty="0">
                <a:ea typeface="KaiTi" panose="02010609060101010101" pitchFamily="49" charset="-122"/>
              </a:rPr>
              <a:t> </a:t>
            </a:r>
            <a:r>
              <a:rPr lang="en-US" altLang="zh-CN" sz="2400" dirty="0">
                <a:ea typeface="KaiTi" panose="02010609060101010101" pitchFamily="49" charset="-122"/>
              </a:rPr>
              <a:t>allow</a:t>
            </a:r>
            <a:r>
              <a:rPr lang="zh-CN" altLang="en-US" sz="2400" dirty="0">
                <a:ea typeface="KaiTi" panose="02010609060101010101" pitchFamily="49" charset="-122"/>
              </a:rPr>
              <a:t> </a:t>
            </a:r>
            <a:r>
              <a:rPr lang="en-US" altLang="zh-CN" sz="2400" dirty="0">
                <a:ea typeface="KaiTi" panose="02010609060101010101" pitchFamily="49" charset="-122"/>
              </a:rPr>
              <a:t>that</a:t>
            </a:r>
            <a:r>
              <a:rPr lang="zh-CN" altLang="en-US" sz="2400" dirty="0">
                <a:ea typeface="KaiTi" panose="02010609060101010101" pitchFamily="49" charset="-122"/>
              </a:rPr>
              <a:t> </a:t>
            </a:r>
            <a:r>
              <a:rPr lang="en-US" altLang="zh-CN" sz="2400" dirty="0">
                <a:ea typeface="KaiTi" panose="02010609060101010101" pitchFamily="49" charset="-122"/>
              </a:rPr>
              <a:t>you</a:t>
            </a:r>
            <a:r>
              <a:rPr lang="zh-CN" altLang="en-US" sz="2400" dirty="0">
                <a:ea typeface="KaiTi" panose="02010609060101010101" pitchFamily="49" charset="-122"/>
              </a:rPr>
              <a:t> </a:t>
            </a:r>
            <a:r>
              <a:rPr lang="en-US" altLang="zh-CN" sz="2400" dirty="0">
                <a:ea typeface="KaiTi" panose="02010609060101010101" pitchFamily="49" charset="-122"/>
              </a:rPr>
              <a:t>do</a:t>
            </a:r>
            <a:r>
              <a:rPr lang="zh-CN" altLang="en-US" sz="2400" dirty="0">
                <a:ea typeface="KaiTi" panose="02010609060101010101" pitchFamily="49" charset="-122"/>
              </a:rPr>
              <a:t> </a:t>
            </a:r>
            <a:r>
              <a:rPr lang="en-US" altLang="zh-CN" sz="2400" dirty="0">
                <a:ea typeface="KaiTi" panose="02010609060101010101" pitchFamily="49" charset="-122"/>
              </a:rPr>
              <a:t>not</a:t>
            </a:r>
            <a:r>
              <a:rPr lang="zh-CN" altLang="en-US" sz="2400" dirty="0">
                <a:ea typeface="KaiTi" panose="02010609060101010101" pitchFamily="49" charset="-122"/>
              </a:rPr>
              <a:t> </a:t>
            </a:r>
            <a:r>
              <a:rPr lang="en-US" altLang="zh-CN" sz="2400" dirty="0">
                <a:ea typeface="KaiTi" panose="02010609060101010101" pitchFamily="49" charset="-122"/>
              </a:rPr>
              <a:t>know</a:t>
            </a:r>
            <a:r>
              <a:rPr lang="zh-CN" altLang="en-US" sz="2400" dirty="0">
                <a:ea typeface="KaiTi" panose="02010609060101010101" pitchFamily="49" charset="-122"/>
              </a:rPr>
              <a:t> </a:t>
            </a:r>
            <a:r>
              <a:rPr lang="en-US" altLang="zh-CN" sz="2400" dirty="0">
                <a:ea typeface="KaiTi" panose="02010609060101010101" pitchFamily="49" charset="-122"/>
              </a:rPr>
              <a:t>it;</a:t>
            </a:r>
            <a:r>
              <a:rPr lang="zh-CN" altLang="en-US" sz="2400" dirty="0">
                <a:ea typeface="KaiTi" panose="02010609060101010101" pitchFamily="49" charset="-122"/>
              </a:rPr>
              <a:t> </a:t>
            </a:r>
            <a:r>
              <a:rPr lang="en-US" altLang="zh-CN" sz="2400" dirty="0">
                <a:ea typeface="KaiTi" panose="02010609060101010101" pitchFamily="49" charset="-122"/>
              </a:rPr>
              <a:t>this</a:t>
            </a:r>
            <a:r>
              <a:rPr lang="zh-CN" altLang="en-US" sz="2400" dirty="0">
                <a:ea typeface="KaiTi" panose="02010609060101010101" pitchFamily="49" charset="-122"/>
              </a:rPr>
              <a:t> </a:t>
            </a:r>
            <a:r>
              <a:rPr lang="en-US" altLang="zh-CN" sz="2400" dirty="0">
                <a:ea typeface="KaiTi" panose="02010609060101010101" pitchFamily="49" charset="-122"/>
              </a:rPr>
              <a:t>is</a:t>
            </a:r>
            <a:r>
              <a:rPr lang="zh-CN" altLang="en-US" sz="2400" dirty="0">
                <a:ea typeface="KaiTi" panose="02010609060101010101" pitchFamily="49" charset="-122"/>
              </a:rPr>
              <a:t> </a:t>
            </a:r>
            <a:r>
              <a:rPr lang="en-US" altLang="zh-CN" sz="2400" dirty="0">
                <a:ea typeface="KaiTi" panose="02010609060101010101" pitchFamily="49" charset="-122"/>
              </a:rPr>
              <a:t>knowledge</a:t>
            </a:r>
            <a:r>
              <a:rPr lang="en-GB" sz="2400" dirty="0">
                <a:ea typeface="KaiTi" panose="02010609060101010101" pitchFamily="49" charset="-122"/>
              </a:rPr>
              <a:t>.”</a:t>
            </a:r>
          </a:p>
          <a:p>
            <a:endParaRPr lang="en-GB" dirty="0">
              <a:latin typeface="KaiTi" panose="02010609060101010101" pitchFamily="49" charset="-122"/>
              <a:ea typeface="KaiTi" panose="02010609060101010101" pitchFamily="49" charset="-122"/>
            </a:endParaRPr>
          </a:p>
          <a:p>
            <a:pPr algn="r"/>
            <a:r>
              <a:rPr lang="en-US" altLang="zh-CN" dirty="0">
                <a:latin typeface="KaiTi" panose="02010609060101010101" pitchFamily="49" charset="-122"/>
                <a:ea typeface="KaiTi" panose="02010609060101010101" pitchFamily="49" charset="-122"/>
              </a:rPr>
              <a:t>《</a:t>
            </a:r>
            <a:r>
              <a:rPr lang="ja-JP" altLang="en-US" dirty="0">
                <a:latin typeface="KaiTi" panose="02010609060101010101" pitchFamily="49" charset="-122"/>
                <a:ea typeface="KaiTi" panose="02010609060101010101" pitchFamily="49" charset="-122"/>
              </a:rPr>
              <a:t>论语</a:t>
            </a:r>
            <a:r>
              <a:rPr lang="en-US" altLang="zh-CN" dirty="0">
                <a:latin typeface="KaiTi" panose="02010609060101010101" pitchFamily="49" charset="-122"/>
                <a:ea typeface="KaiTi" panose="02010609060101010101" pitchFamily="49" charset="-122"/>
              </a:rPr>
              <a:t>·</a:t>
            </a:r>
            <a:r>
              <a:rPr lang="ja-JP" altLang="en-US" dirty="0">
                <a:latin typeface="KaiTi" panose="02010609060101010101" pitchFamily="49" charset="-122"/>
                <a:ea typeface="KaiTi" panose="02010609060101010101" pitchFamily="49" charset="-122"/>
              </a:rPr>
              <a:t>为政</a:t>
            </a:r>
            <a:r>
              <a:rPr lang="en-US" altLang="zh-CN" dirty="0">
                <a:latin typeface="KaiTi" panose="02010609060101010101" pitchFamily="49" charset="-122"/>
                <a:ea typeface="KaiTi" panose="02010609060101010101" pitchFamily="49" charset="-122"/>
              </a:rPr>
              <a:t>》</a:t>
            </a:r>
            <a:r>
              <a:rPr lang="en-US" altLang="zh-CN" dirty="0">
                <a:ea typeface="KaiTi" panose="02010609060101010101" pitchFamily="49" charset="-122"/>
              </a:rPr>
              <a:t>Confucius Analects:</a:t>
            </a:r>
            <a:r>
              <a:rPr lang="zh-CN" altLang="en-US" dirty="0">
                <a:ea typeface="KaiTi" panose="02010609060101010101" pitchFamily="49" charset="-122"/>
              </a:rPr>
              <a:t> </a:t>
            </a:r>
            <a:r>
              <a:rPr lang="en-US" altLang="zh-CN" dirty="0">
                <a:ea typeface="KaiTi" panose="02010609060101010101" pitchFamily="49" charset="-122"/>
              </a:rPr>
              <a:t>Wei</a:t>
            </a:r>
            <a:r>
              <a:rPr lang="zh-CN" altLang="en-US" dirty="0">
                <a:ea typeface="KaiTi" panose="02010609060101010101" pitchFamily="49" charset="-122"/>
              </a:rPr>
              <a:t> </a:t>
            </a:r>
            <a:r>
              <a:rPr lang="en-US" altLang="zh-CN" dirty="0">
                <a:ea typeface="KaiTi" panose="02010609060101010101" pitchFamily="49" charset="-122"/>
              </a:rPr>
              <a:t>Zheng</a:t>
            </a:r>
            <a:endParaRPr lang="en-GB" dirty="0">
              <a:ea typeface="KaiTi" panose="02010609060101010101" pitchFamily="49" charset="-122"/>
            </a:endParaRPr>
          </a:p>
        </p:txBody>
      </p:sp>
    </p:spTree>
    <p:extLst>
      <p:ext uri="{BB962C8B-B14F-4D97-AF65-F5344CB8AC3E}">
        <p14:creationId xmlns:p14="http://schemas.microsoft.com/office/powerpoint/2010/main" val="1309668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a:solidFill>
                  <a:srgbClr val="000044"/>
                </a:solidFill>
                <a:cs typeface="DIN-Regular"/>
              </a:rPr>
              <a:t>Visit us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a:solidFill>
                  <a:srgbClr val="000044"/>
                </a:solidFill>
                <a:cs typeface="DIN-Regular"/>
              </a:rPr>
              <a:t>FOLLOW us</a:t>
            </a: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a:solidFill>
                  <a:srgbClr val="BA55A0"/>
                </a:solidFill>
                <a:cs typeface="DIN-Regular"/>
              </a:rPr>
              <a:t>@xjtlu</a:t>
            </a:r>
          </a:p>
        </p:txBody>
      </p:sp>
    </p:spTree>
    <p:extLst>
      <p:ext uri="{BB962C8B-B14F-4D97-AF65-F5344CB8AC3E}">
        <p14:creationId xmlns:p14="http://schemas.microsoft.com/office/powerpoint/2010/main" val="85761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1143000"/>
          </a:xfrm>
        </p:spPr>
        <p:txBody>
          <a:bodyPr>
            <a:noAutofit/>
          </a:bodyPr>
          <a:lstStyle/>
          <a:p>
            <a:pPr algn="l"/>
            <a:r>
              <a:rPr lang="en-US" altLang="zh-CN" sz="2800" b="1" cap="all" dirty="0">
                <a:solidFill>
                  <a:srgbClr val="C00000"/>
                </a:solidFill>
                <a:latin typeface="Calibri"/>
                <a:cs typeface="Calibri"/>
              </a:rPr>
              <a:t>Welcome</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and</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session</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aims</a:t>
            </a:r>
            <a:endParaRPr lang="en-US" sz="2800" b="1" cap="all" dirty="0">
              <a:solidFill>
                <a:srgbClr val="C00000"/>
              </a:solidFill>
              <a:latin typeface="Calibri"/>
              <a:cs typeface="Calibri"/>
            </a:endParaRPr>
          </a:p>
        </p:txBody>
      </p:sp>
      <p:sp>
        <p:nvSpPr>
          <p:cNvPr id="6" name="TextBox 5"/>
          <p:cNvSpPr txBox="1"/>
          <p:nvPr/>
        </p:nvSpPr>
        <p:spPr>
          <a:xfrm>
            <a:off x="457198" y="1287723"/>
            <a:ext cx="7975331" cy="3778952"/>
          </a:xfrm>
          <a:prstGeom prst="rect">
            <a:avLst/>
          </a:prstGeom>
          <a:noFill/>
        </p:spPr>
        <p:txBody>
          <a:bodyPr wrap="square" rtlCol="0">
            <a:noAutofit/>
          </a:bodyPr>
          <a:lstStyle/>
          <a:p>
            <a:pPr marL="457200" lvl="0" indent="-457200">
              <a:lnSpc>
                <a:spcPct val="150000"/>
              </a:lnSpc>
              <a:buFont typeface="Arial" pitchFamily="34" charset="0"/>
              <a:buChar char="•"/>
            </a:pPr>
            <a:r>
              <a:rPr lang="en-US" altLang="zh-CN" sz="2800" dirty="0"/>
              <a:t>To</a:t>
            </a:r>
            <a:r>
              <a:rPr lang="zh-CN" altLang="en-US" sz="2800" dirty="0"/>
              <a:t> </a:t>
            </a:r>
            <a:r>
              <a:rPr lang="en-US" altLang="zh-CN" sz="2800" dirty="0"/>
              <a:t>increase</a:t>
            </a:r>
            <a:r>
              <a:rPr lang="zh-CN" altLang="en-US" sz="2800" dirty="0"/>
              <a:t> </a:t>
            </a:r>
            <a:r>
              <a:rPr lang="en-US" altLang="zh-CN" sz="2800" dirty="0"/>
              <a:t>your</a:t>
            </a:r>
            <a:r>
              <a:rPr lang="zh-CN" altLang="en-US" sz="2800" dirty="0"/>
              <a:t> </a:t>
            </a:r>
            <a:r>
              <a:rPr lang="en-US" altLang="zh-CN" sz="2800" dirty="0"/>
              <a:t>comfort</a:t>
            </a:r>
            <a:r>
              <a:rPr lang="zh-CN" altLang="en-US" sz="2800" dirty="0"/>
              <a:t> </a:t>
            </a:r>
            <a:r>
              <a:rPr lang="en-US" altLang="zh-CN" sz="2800" dirty="0"/>
              <a:t>and</a:t>
            </a:r>
            <a:r>
              <a:rPr lang="zh-CN" altLang="en-US" sz="2800" dirty="0"/>
              <a:t> </a:t>
            </a:r>
            <a:r>
              <a:rPr lang="en-US" altLang="zh-CN" sz="2800" dirty="0"/>
              <a:t>confidence</a:t>
            </a:r>
            <a:endParaRPr lang="en-GB" altLang="zh-CN" sz="2800" dirty="0"/>
          </a:p>
          <a:p>
            <a:pPr marL="457200" lvl="0" indent="-457200">
              <a:lnSpc>
                <a:spcPct val="150000"/>
              </a:lnSpc>
              <a:buFont typeface="Arial" pitchFamily="34" charset="0"/>
              <a:buChar char="•"/>
            </a:pPr>
            <a:r>
              <a:rPr lang="en-US" altLang="zh-CN" sz="2800" dirty="0"/>
              <a:t>Participant</a:t>
            </a:r>
            <a:r>
              <a:rPr lang="zh-CN" altLang="en-US" sz="2800" dirty="0"/>
              <a:t> </a:t>
            </a:r>
            <a:r>
              <a:rPr lang="en-US" altLang="zh-CN" sz="2800" dirty="0"/>
              <a:t>directed</a:t>
            </a:r>
          </a:p>
          <a:p>
            <a:pPr marL="457200" lvl="0" indent="-457200">
              <a:lnSpc>
                <a:spcPct val="150000"/>
              </a:lnSpc>
              <a:buFont typeface="Arial" pitchFamily="34" charset="0"/>
              <a:buChar char="•"/>
            </a:pPr>
            <a:r>
              <a:rPr lang="en-US" altLang="zh-CN" sz="2800" dirty="0"/>
              <a:t>Basics</a:t>
            </a:r>
            <a:r>
              <a:rPr lang="zh-CN" altLang="en-US" sz="2800" dirty="0"/>
              <a:t> </a:t>
            </a:r>
            <a:r>
              <a:rPr lang="en-US" altLang="zh-CN" sz="2800" dirty="0"/>
              <a:t>of</a:t>
            </a:r>
            <a:r>
              <a:rPr lang="zh-CN" altLang="en-US" sz="2800" dirty="0"/>
              <a:t> </a:t>
            </a:r>
            <a:r>
              <a:rPr lang="en-US" altLang="zh-CN" sz="2800" dirty="0"/>
              <a:t>online</a:t>
            </a:r>
            <a:r>
              <a:rPr lang="zh-CN" altLang="en-US" sz="2800" dirty="0"/>
              <a:t> </a:t>
            </a:r>
            <a:r>
              <a:rPr lang="en-US" altLang="zh-CN" sz="2800" dirty="0"/>
              <a:t>discussions</a:t>
            </a:r>
            <a:r>
              <a:rPr lang="zh-CN" altLang="en-US" sz="2800" dirty="0"/>
              <a:t> </a:t>
            </a:r>
            <a:r>
              <a:rPr lang="en-US" altLang="zh-CN" sz="2800" dirty="0"/>
              <a:t>(differs</a:t>
            </a:r>
            <a:r>
              <a:rPr lang="zh-CN" altLang="en-US" sz="2800" dirty="0"/>
              <a:t> </a:t>
            </a:r>
            <a:r>
              <a:rPr lang="en-US" altLang="zh-CN" sz="2800" dirty="0"/>
              <a:t>from</a:t>
            </a:r>
            <a:r>
              <a:rPr lang="zh-CN" altLang="en-US" sz="2800" dirty="0"/>
              <a:t> </a:t>
            </a:r>
            <a:r>
              <a:rPr lang="en-US" altLang="zh-CN" sz="2800" dirty="0"/>
              <a:t>face-to-face)</a:t>
            </a:r>
          </a:p>
          <a:p>
            <a:pPr marL="457200" lvl="0" indent="-457200">
              <a:lnSpc>
                <a:spcPct val="150000"/>
              </a:lnSpc>
              <a:buFont typeface="Arial" pitchFamily="34" charset="0"/>
              <a:buChar char="•"/>
            </a:pPr>
            <a:r>
              <a:rPr lang="en-US" altLang="zh-CN" sz="2800" dirty="0"/>
              <a:t>Focus</a:t>
            </a:r>
            <a:r>
              <a:rPr lang="zh-CN" altLang="en-US" sz="2800" dirty="0"/>
              <a:t> </a:t>
            </a:r>
            <a:r>
              <a:rPr lang="en-US" altLang="zh-CN" sz="2800" dirty="0"/>
              <a:t>on</a:t>
            </a:r>
            <a:r>
              <a:rPr lang="zh-CN" altLang="en-US" sz="2800" dirty="0"/>
              <a:t> </a:t>
            </a:r>
            <a:r>
              <a:rPr lang="en-GB" sz="2800" dirty="0"/>
              <a:t>using discussions for student learning</a:t>
            </a:r>
            <a:endParaRPr lang="en-US" altLang="zh-CN" sz="2800" dirty="0"/>
          </a:p>
          <a:p>
            <a:pPr marL="457200" lvl="0" indent="-457200">
              <a:lnSpc>
                <a:spcPct val="150000"/>
              </a:lnSpc>
              <a:buFont typeface="Arial" pitchFamily="34" charset="0"/>
              <a:buChar char="•"/>
            </a:pPr>
            <a:r>
              <a:rPr lang="en-US" altLang="zh-CN" sz="2800" dirty="0"/>
              <a:t>Original content contributor: Charlie Reis</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0"/>
            <a:ext cx="1847237" cy="6956365"/>
          </a:xfrm>
          <a:prstGeom prst="rect">
            <a:avLst/>
          </a:prstGeom>
        </p:spPr>
      </p:pic>
      <p:pic>
        <p:nvPicPr>
          <p:cNvPr id="8" name="Picture 7" descr="Shield-navy(rgb for online).png">
            <a:extLst>
              <a:ext uri="{FF2B5EF4-FFF2-40B4-BE49-F238E27FC236}">
                <a16:creationId xmlns:a16="http://schemas.microsoft.com/office/drawing/2014/main" id="{3613609A-CDA8-E04C-95D1-3C185F3F9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3333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Objectives of this session</a:t>
            </a:r>
            <a:endParaRPr lang="en-US" sz="2800" b="1" cap="all" dirty="0">
              <a:solidFill>
                <a:srgbClr val="C00000"/>
              </a:solidFill>
              <a:latin typeface="Calibri"/>
              <a:cs typeface="Calibri"/>
            </a:endParaRPr>
          </a:p>
        </p:txBody>
      </p:sp>
      <p:sp>
        <p:nvSpPr>
          <p:cNvPr id="6" name="TextBox 5"/>
          <p:cNvSpPr txBox="1"/>
          <p:nvPr/>
        </p:nvSpPr>
        <p:spPr>
          <a:xfrm>
            <a:off x="457199" y="1287722"/>
            <a:ext cx="7632160" cy="1661993"/>
          </a:xfrm>
          <a:prstGeom prst="rect">
            <a:avLst/>
          </a:prstGeom>
          <a:noFill/>
        </p:spPr>
        <p:txBody>
          <a:bodyPr wrap="square" rtlCol="0">
            <a:noAutofit/>
          </a:bodyPr>
          <a:lstStyle/>
          <a:p>
            <a:pPr marL="285750" indent="-285750">
              <a:buFont typeface="Arial" panose="020B0604020202020204" pitchFamily="34" charset="0"/>
              <a:buChar char="•"/>
            </a:pPr>
            <a:r>
              <a:rPr lang="en-US" sz="2800" dirty="0"/>
              <a:t>Discussions as a learning tool</a:t>
            </a:r>
          </a:p>
          <a:p>
            <a:pPr marL="285750" indent="-285750">
              <a:buFont typeface="Arial" panose="020B0604020202020204" pitchFamily="34" charset="0"/>
              <a:buChar char="•"/>
            </a:pPr>
            <a:r>
              <a:rPr lang="en-US" sz="2800" dirty="0"/>
              <a:t>Starting discussions</a:t>
            </a:r>
          </a:p>
          <a:p>
            <a:pPr marL="285750" indent="-285750">
              <a:buFont typeface="Arial" panose="020B0604020202020204" pitchFamily="34" charset="0"/>
              <a:buChar char="•"/>
            </a:pPr>
            <a:r>
              <a:rPr lang="en-US" sz="2800" dirty="0"/>
              <a:t>Top tips</a:t>
            </a:r>
          </a:p>
          <a:p>
            <a:pPr marL="285750" indent="-285750">
              <a:buFont typeface="Arial" panose="020B0604020202020204" pitchFamily="34" charset="0"/>
              <a:buChar char="•"/>
            </a:pPr>
            <a:r>
              <a:rPr lang="en-US" sz="2800" dirty="0"/>
              <a:t>Common challenges</a:t>
            </a:r>
          </a:p>
          <a:p>
            <a:pPr marL="285750" indent="-285750">
              <a:buFont typeface="Arial" panose="020B0604020202020204" pitchFamily="34" charset="0"/>
              <a:buChar char="•"/>
            </a:pPr>
            <a:endParaRPr lang="en-US" sz="2800" dirty="0"/>
          </a:p>
          <a:p>
            <a:pPr marL="285750" indent="-285750">
              <a:buFont typeface="Arial"/>
              <a:buChar char="•"/>
            </a:pPr>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084" y="2340560"/>
            <a:ext cx="4477515" cy="3481268"/>
          </a:xfrm>
          <a:prstGeom prst="clou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BF151A42-66EC-4C4E-BDE1-7F89A46B2D6A}"/>
              </a:ext>
            </a:extLst>
          </p:cNvPr>
          <p:cNvSpPr txBox="1"/>
          <p:nvPr/>
        </p:nvSpPr>
        <p:spPr>
          <a:xfrm>
            <a:off x="573735" y="6131859"/>
            <a:ext cx="7766630" cy="430887"/>
          </a:xfrm>
          <a:prstGeom prst="rect">
            <a:avLst/>
          </a:prstGeom>
          <a:noFill/>
        </p:spPr>
        <p:txBody>
          <a:bodyPr wrap="square" rtlCol="0">
            <a:spAutoFit/>
          </a:bodyPr>
          <a:lstStyle/>
          <a:p>
            <a:r>
              <a:rPr lang="en-GB" sz="1100" dirty="0"/>
              <a:t>Image: https://</a:t>
            </a:r>
            <a:r>
              <a:rPr lang="en-GB" sz="1100" dirty="0" err="1"/>
              <a:t>www.magnapubs.com</a:t>
            </a:r>
            <a:r>
              <a:rPr lang="en-GB" sz="1100" dirty="0"/>
              <a:t>/online-seminars/seven-ways-to-facilitate-effective-online-discussions-14547-1.html</a:t>
            </a:r>
          </a:p>
          <a:p>
            <a:endParaRPr lang="en-US" sz="1100" dirty="0"/>
          </a:p>
        </p:txBody>
      </p:sp>
      <p:pic>
        <p:nvPicPr>
          <p:cNvPr id="8" name="Picture 7" descr="Shield-navy(rgb for online).png">
            <a:extLst>
              <a:ext uri="{FF2B5EF4-FFF2-40B4-BE49-F238E27FC236}">
                <a16:creationId xmlns:a16="http://schemas.microsoft.com/office/drawing/2014/main" id="{5E19407C-C146-284F-B57B-C3C1EC03A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58408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AE494-D884-4049-BB43-C3E97BDD6783}"/>
              </a:ext>
            </a:extLst>
          </p:cNvPr>
          <p:cNvPicPr>
            <a:picLocks noChangeAspect="1"/>
          </p:cNvPicPr>
          <p:nvPr/>
        </p:nvPicPr>
        <p:blipFill>
          <a:blip r:embed="rId3"/>
          <a:stretch>
            <a:fillRect/>
          </a:stretch>
        </p:blipFill>
        <p:spPr>
          <a:xfrm>
            <a:off x="1" y="11275"/>
            <a:ext cx="9178996" cy="631635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Activity 1</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6" name="TextBox 5"/>
          <p:cNvSpPr txBox="1"/>
          <p:nvPr/>
        </p:nvSpPr>
        <p:spPr>
          <a:xfrm>
            <a:off x="674331" y="1183019"/>
            <a:ext cx="7632160" cy="1418764"/>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a:solidFill>
                  <a:srgbClr val="000000"/>
                </a:solidFill>
                <a:latin typeface="+mj-lt"/>
                <a:ea typeface="ＭＳ Ｐゴシック"/>
              </a:rPr>
              <a:t>Please </a:t>
            </a:r>
            <a:r>
              <a:rPr lang="en-US" altLang="zh-CN" sz="2800" kern="0" dirty="0">
                <a:solidFill>
                  <a:srgbClr val="000000"/>
                </a:solidFill>
                <a:latin typeface="+mj-lt"/>
                <a:ea typeface="ＭＳ Ｐゴシック"/>
              </a:rPr>
              <a:t>use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the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online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annotation</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tool</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within</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this</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virtual</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classroom</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to</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circle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the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words that can best describe you </a:t>
            </a:r>
            <a:r>
              <a:rPr lang="en-US" altLang="zh-CN" sz="2800" kern="0" dirty="0">
                <a:solidFill>
                  <a:srgbClr val="000000"/>
                </a:solidFill>
                <a:ea typeface="ＭＳ Ｐゴシック"/>
              </a:rPr>
              <a:t>biologically</a:t>
            </a:r>
            <a:r>
              <a:rPr lang="en-US" sz="2800" kern="0" dirty="0">
                <a:solidFill>
                  <a:srgbClr val="000000"/>
                </a:solidFill>
                <a:latin typeface="+mj-lt"/>
                <a:ea typeface="ＭＳ Ｐゴシック"/>
              </a:rPr>
              <a:t>:</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8" name="TextBox 7">
            <a:extLst>
              <a:ext uri="{FF2B5EF4-FFF2-40B4-BE49-F238E27FC236}">
                <a16:creationId xmlns:a16="http://schemas.microsoft.com/office/drawing/2014/main" id="{C84570A2-F32F-6746-8A4A-72E85D32C034}"/>
              </a:ext>
            </a:extLst>
          </p:cNvPr>
          <p:cNvSpPr txBox="1"/>
          <p:nvPr/>
        </p:nvSpPr>
        <p:spPr>
          <a:xfrm>
            <a:off x="699685" y="2993451"/>
            <a:ext cx="2635624" cy="523220"/>
          </a:xfrm>
          <a:prstGeom prst="rect">
            <a:avLst/>
          </a:prstGeom>
          <a:noFill/>
        </p:spPr>
        <p:txBody>
          <a:bodyPr wrap="square" rtlCol="0">
            <a:spAutoFit/>
          </a:bodyPr>
          <a:lstStyle/>
          <a:p>
            <a:r>
              <a:rPr lang="en-US" sz="2800" dirty="0"/>
              <a:t>For example:</a:t>
            </a:r>
          </a:p>
        </p:txBody>
      </p:sp>
      <p:sp>
        <p:nvSpPr>
          <p:cNvPr id="9" name="TextBox 8">
            <a:extLst>
              <a:ext uri="{FF2B5EF4-FFF2-40B4-BE49-F238E27FC236}">
                <a16:creationId xmlns:a16="http://schemas.microsoft.com/office/drawing/2014/main" id="{7A3893F2-13D8-9D49-9770-F309FB8EC720}"/>
              </a:ext>
            </a:extLst>
          </p:cNvPr>
          <p:cNvSpPr txBox="1"/>
          <p:nvPr/>
        </p:nvSpPr>
        <p:spPr>
          <a:xfrm>
            <a:off x="4364228" y="3297818"/>
            <a:ext cx="1336292" cy="523220"/>
          </a:xfrm>
          <a:prstGeom prst="rect">
            <a:avLst/>
          </a:prstGeom>
          <a:noFill/>
        </p:spPr>
        <p:txBody>
          <a:bodyPr wrap="square" rtlCol="0">
            <a:spAutoFit/>
          </a:bodyPr>
          <a:lstStyle/>
          <a:p>
            <a:r>
              <a:rPr lang="en-US" sz="2800" dirty="0"/>
              <a:t> human</a:t>
            </a:r>
          </a:p>
        </p:txBody>
      </p:sp>
      <p:sp>
        <p:nvSpPr>
          <p:cNvPr id="10" name="TextBox 9">
            <a:extLst>
              <a:ext uri="{FF2B5EF4-FFF2-40B4-BE49-F238E27FC236}">
                <a16:creationId xmlns:a16="http://schemas.microsoft.com/office/drawing/2014/main" id="{198240CA-FDFC-E847-9D75-FACC394A5C7A}"/>
              </a:ext>
            </a:extLst>
          </p:cNvPr>
          <p:cNvSpPr txBox="1"/>
          <p:nvPr/>
        </p:nvSpPr>
        <p:spPr>
          <a:xfrm>
            <a:off x="3349306" y="3954630"/>
            <a:ext cx="914400" cy="523220"/>
          </a:xfrm>
          <a:prstGeom prst="rect">
            <a:avLst/>
          </a:prstGeom>
          <a:noFill/>
        </p:spPr>
        <p:txBody>
          <a:bodyPr wrap="square" rtlCol="0">
            <a:spAutoFit/>
          </a:bodyPr>
          <a:lstStyle/>
          <a:p>
            <a:r>
              <a:rPr lang="en-US" sz="2800" dirty="0"/>
              <a:t>cat</a:t>
            </a:r>
          </a:p>
        </p:txBody>
      </p:sp>
      <p:sp>
        <p:nvSpPr>
          <p:cNvPr id="15" name="TextBox 14">
            <a:extLst>
              <a:ext uri="{FF2B5EF4-FFF2-40B4-BE49-F238E27FC236}">
                <a16:creationId xmlns:a16="http://schemas.microsoft.com/office/drawing/2014/main" id="{665F929D-0096-A346-8C71-3656526E79E9}"/>
              </a:ext>
            </a:extLst>
          </p:cNvPr>
          <p:cNvSpPr txBox="1"/>
          <p:nvPr/>
        </p:nvSpPr>
        <p:spPr>
          <a:xfrm>
            <a:off x="5569498" y="4283753"/>
            <a:ext cx="1424433" cy="461665"/>
          </a:xfrm>
          <a:prstGeom prst="rect">
            <a:avLst/>
          </a:prstGeom>
          <a:noFill/>
        </p:spPr>
        <p:txBody>
          <a:bodyPr wrap="square" rtlCol="0">
            <a:spAutoFit/>
          </a:bodyPr>
          <a:lstStyle/>
          <a:p>
            <a:r>
              <a:rPr lang="en-US" altLang="zh-CN" sz="2400" dirty="0"/>
              <a:t>Zombie</a:t>
            </a:r>
            <a:endParaRPr lang="en-US" sz="2400" dirty="0"/>
          </a:p>
        </p:txBody>
      </p:sp>
      <p:sp>
        <p:nvSpPr>
          <p:cNvPr id="16" name="Rectangle 15">
            <a:extLst>
              <a:ext uri="{FF2B5EF4-FFF2-40B4-BE49-F238E27FC236}">
                <a16:creationId xmlns:a16="http://schemas.microsoft.com/office/drawing/2014/main" id="{D0217143-7643-FD40-9F72-383ACCBE48A0}"/>
              </a:ext>
            </a:extLst>
          </p:cNvPr>
          <p:cNvSpPr/>
          <p:nvPr/>
        </p:nvSpPr>
        <p:spPr>
          <a:xfrm>
            <a:off x="5685808" y="3063951"/>
            <a:ext cx="869577" cy="1075345"/>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77F62E2F-9644-6E42-A300-BF70D9538770}"/>
              </a:ext>
            </a:extLst>
          </p:cNvPr>
          <p:cNvSpPr txBox="1"/>
          <p:nvPr/>
        </p:nvSpPr>
        <p:spPr>
          <a:xfrm>
            <a:off x="6272239" y="3522507"/>
            <a:ext cx="914400" cy="523220"/>
          </a:xfrm>
          <a:prstGeom prst="rect">
            <a:avLst/>
          </a:prstGeom>
          <a:noFill/>
        </p:spPr>
        <p:txBody>
          <a:bodyPr wrap="square" rtlCol="0">
            <a:spAutoFit/>
          </a:bodyPr>
          <a:lstStyle/>
          <a:p>
            <a:r>
              <a:rPr lang="en-US" sz="2800" dirty="0"/>
              <a:t>tree</a:t>
            </a:r>
          </a:p>
        </p:txBody>
      </p:sp>
      <p:sp>
        <p:nvSpPr>
          <p:cNvPr id="18" name="Oval 17">
            <a:extLst>
              <a:ext uri="{FF2B5EF4-FFF2-40B4-BE49-F238E27FC236}">
                <a16:creationId xmlns:a16="http://schemas.microsoft.com/office/drawing/2014/main" id="{6AA71271-361B-8647-9FC4-1126FEB0CC10}"/>
              </a:ext>
            </a:extLst>
          </p:cNvPr>
          <p:cNvSpPr/>
          <p:nvPr/>
        </p:nvSpPr>
        <p:spPr>
          <a:xfrm>
            <a:off x="4263706" y="2796103"/>
            <a:ext cx="1617141" cy="155624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121F644-B64F-4E47-B02F-49E65013B8FA}"/>
              </a:ext>
            </a:extLst>
          </p:cNvPr>
          <p:cNvGrpSpPr/>
          <p:nvPr/>
        </p:nvGrpSpPr>
        <p:grpSpPr>
          <a:xfrm>
            <a:off x="674331" y="3954630"/>
            <a:ext cx="7411834" cy="1568501"/>
            <a:chOff x="674331" y="3954630"/>
            <a:chExt cx="7411834" cy="1568501"/>
          </a:xfrm>
        </p:grpSpPr>
        <p:sp>
          <p:nvSpPr>
            <p:cNvPr id="11" name="TextBox 10">
              <a:extLst>
                <a:ext uri="{FF2B5EF4-FFF2-40B4-BE49-F238E27FC236}">
                  <a16:creationId xmlns:a16="http://schemas.microsoft.com/office/drawing/2014/main" id="{D836324A-E4C5-4040-9E46-5D6A4BC378BB}"/>
                </a:ext>
              </a:extLst>
            </p:cNvPr>
            <p:cNvSpPr txBox="1"/>
            <p:nvPr/>
          </p:nvSpPr>
          <p:spPr>
            <a:xfrm>
              <a:off x="674331" y="4876800"/>
              <a:ext cx="6264351" cy="646331"/>
            </a:xfrm>
            <a:prstGeom prst="rect">
              <a:avLst/>
            </a:prstGeom>
            <a:noFill/>
          </p:spPr>
          <p:txBody>
            <a:bodyPr wrap="square" rtlCol="0">
              <a:spAutoFit/>
            </a:bodyPr>
            <a:lstStyle/>
            <a:p>
              <a:r>
                <a:rPr lang="en-US" dirty="0"/>
                <a:t>You can choose different color and different shape from the tool bar on your right hand side.</a:t>
              </a:r>
            </a:p>
          </p:txBody>
        </p:sp>
        <p:sp>
          <p:nvSpPr>
            <p:cNvPr id="19" name="Bent-Up Arrow 18">
              <a:extLst>
                <a:ext uri="{FF2B5EF4-FFF2-40B4-BE49-F238E27FC236}">
                  <a16:creationId xmlns:a16="http://schemas.microsoft.com/office/drawing/2014/main" id="{0A05F8A4-4A06-DD4B-95AA-5FC5D330DB29}"/>
                </a:ext>
              </a:extLst>
            </p:cNvPr>
            <p:cNvSpPr/>
            <p:nvPr/>
          </p:nvSpPr>
          <p:spPr>
            <a:xfrm>
              <a:off x="7186639" y="3954630"/>
              <a:ext cx="899526" cy="1370405"/>
            </a:xfrm>
            <a:prstGeom prst="ben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9BB0B4A1-0A04-4545-99BC-E495AE6F91E3}"/>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258796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C228F8-88F4-2B42-A280-BCB26CF07D9D}"/>
              </a:ext>
            </a:extLst>
          </p:cNvPr>
          <p:cNvSpPr>
            <a:spLocks noGrp="1"/>
          </p:cNvSpPr>
          <p:nvPr>
            <p:ph type="title"/>
          </p:nvPr>
        </p:nvSpPr>
        <p:spPr>
          <a:xfrm>
            <a:off x="457200" y="262281"/>
            <a:ext cx="7975330" cy="1143000"/>
          </a:xfrm>
        </p:spPr>
        <p:txBody>
          <a:bodyPr>
            <a:noAutofit/>
          </a:bodyPr>
          <a:lstStyle/>
          <a:p>
            <a:pPr algn="l"/>
            <a:r>
              <a:rPr lang="en-US" sz="2800" b="1" cap="all" dirty="0">
                <a:solidFill>
                  <a:srgbClr val="C00000"/>
                </a:solidFill>
                <a:cs typeface="Calibri"/>
              </a:rPr>
              <a:t>Activity 1</a:t>
            </a:r>
            <a:endParaRPr lang="en-US" sz="2800" b="1" cap="all" dirty="0">
              <a:solidFill>
                <a:srgbClr val="C00000"/>
              </a:solidFill>
              <a:latin typeface="Calibri"/>
              <a:cs typeface="Calibri"/>
            </a:endParaRPr>
          </a:p>
        </p:txBody>
      </p:sp>
      <p:sp>
        <p:nvSpPr>
          <p:cNvPr id="5" name="TextBox 4">
            <a:extLst>
              <a:ext uri="{FF2B5EF4-FFF2-40B4-BE49-F238E27FC236}">
                <a16:creationId xmlns:a16="http://schemas.microsoft.com/office/drawing/2014/main" id="{44C8B4F3-0A78-114D-8CE0-486743367C53}"/>
              </a:ext>
            </a:extLst>
          </p:cNvPr>
          <p:cNvSpPr txBox="1"/>
          <p:nvPr/>
        </p:nvSpPr>
        <p:spPr>
          <a:xfrm>
            <a:off x="674331" y="1183019"/>
            <a:ext cx="7632160" cy="1418764"/>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a:solidFill>
                  <a:srgbClr val="000000"/>
                </a:solidFill>
                <a:latin typeface="+mj-lt"/>
                <a:ea typeface="ＭＳ Ｐゴシック"/>
              </a:rPr>
              <a:t>Please </a:t>
            </a:r>
            <a:r>
              <a:rPr lang="en-US" altLang="zh-CN" sz="2800" kern="0" dirty="0">
                <a:solidFill>
                  <a:srgbClr val="000000"/>
                </a:solidFill>
                <a:latin typeface="+mj-lt"/>
                <a:ea typeface="ＭＳ Ｐゴシック"/>
              </a:rPr>
              <a:t>use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the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online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annotation</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tool</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within</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this</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virtual</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classroom</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to</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circle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the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words that can best describe you biologically (1 min)</a:t>
            </a:r>
            <a:r>
              <a:rPr lang="en-US" sz="2800" kern="0" dirty="0">
                <a:solidFill>
                  <a:srgbClr val="000000"/>
                </a:solidFill>
                <a:latin typeface="+mj-lt"/>
                <a:ea typeface="ＭＳ Ｐゴシック"/>
              </a:rPr>
              <a:t>:</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6" name="Rectangle 5">
            <a:extLst>
              <a:ext uri="{FF2B5EF4-FFF2-40B4-BE49-F238E27FC236}">
                <a16:creationId xmlns:a16="http://schemas.microsoft.com/office/drawing/2014/main" id="{3D92ACD1-098F-514D-AB44-AC171F5E2790}"/>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Shield-navy(rgb for online).png">
            <a:extLst>
              <a:ext uri="{FF2B5EF4-FFF2-40B4-BE49-F238E27FC236}">
                <a16:creationId xmlns:a16="http://schemas.microsoft.com/office/drawing/2014/main" id="{EC5D82FF-FCA8-B549-AAEB-A08912341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8" name="TextBox 7">
            <a:extLst>
              <a:ext uri="{FF2B5EF4-FFF2-40B4-BE49-F238E27FC236}">
                <a16:creationId xmlns:a16="http://schemas.microsoft.com/office/drawing/2014/main" id="{BCFF9F74-F22C-3047-A4D1-A60DB4D2EDE0}"/>
              </a:ext>
            </a:extLst>
          </p:cNvPr>
          <p:cNvSpPr txBox="1"/>
          <p:nvPr/>
        </p:nvSpPr>
        <p:spPr>
          <a:xfrm>
            <a:off x="950258" y="3107224"/>
            <a:ext cx="1434353" cy="523220"/>
          </a:xfrm>
          <a:prstGeom prst="rect">
            <a:avLst/>
          </a:prstGeom>
          <a:noFill/>
        </p:spPr>
        <p:txBody>
          <a:bodyPr wrap="square" rtlCol="0">
            <a:spAutoFit/>
          </a:bodyPr>
          <a:lstStyle/>
          <a:p>
            <a:r>
              <a:rPr lang="en-US" sz="2800" dirty="0"/>
              <a:t>Female</a:t>
            </a:r>
          </a:p>
        </p:txBody>
      </p:sp>
      <p:sp>
        <p:nvSpPr>
          <p:cNvPr id="9" name="TextBox 8">
            <a:extLst>
              <a:ext uri="{FF2B5EF4-FFF2-40B4-BE49-F238E27FC236}">
                <a16:creationId xmlns:a16="http://schemas.microsoft.com/office/drawing/2014/main" id="{E7E304C2-D43A-B448-917D-C0E3BFA19FC4}"/>
              </a:ext>
            </a:extLst>
          </p:cNvPr>
          <p:cNvSpPr txBox="1"/>
          <p:nvPr/>
        </p:nvSpPr>
        <p:spPr>
          <a:xfrm>
            <a:off x="7589314" y="4439026"/>
            <a:ext cx="1434353" cy="523220"/>
          </a:xfrm>
          <a:prstGeom prst="rect">
            <a:avLst/>
          </a:prstGeom>
          <a:noFill/>
        </p:spPr>
        <p:txBody>
          <a:bodyPr wrap="square" rtlCol="0">
            <a:spAutoFit/>
          </a:bodyPr>
          <a:lstStyle/>
          <a:p>
            <a:r>
              <a:rPr lang="en-US" sz="2800" dirty="0"/>
              <a:t>Male</a:t>
            </a:r>
          </a:p>
        </p:txBody>
      </p:sp>
      <p:sp>
        <p:nvSpPr>
          <p:cNvPr id="10" name="TextBox 9">
            <a:extLst>
              <a:ext uri="{FF2B5EF4-FFF2-40B4-BE49-F238E27FC236}">
                <a16:creationId xmlns:a16="http://schemas.microsoft.com/office/drawing/2014/main" id="{1D6660B7-A40B-CF4E-A999-2EB958EDB0CE}"/>
              </a:ext>
            </a:extLst>
          </p:cNvPr>
          <p:cNvSpPr txBox="1"/>
          <p:nvPr/>
        </p:nvSpPr>
        <p:spPr>
          <a:xfrm>
            <a:off x="2732604" y="5834333"/>
            <a:ext cx="1712261" cy="523220"/>
          </a:xfrm>
          <a:prstGeom prst="rect">
            <a:avLst/>
          </a:prstGeom>
          <a:noFill/>
        </p:spPr>
        <p:txBody>
          <a:bodyPr wrap="square" rtlCol="0">
            <a:spAutoFit/>
          </a:bodyPr>
          <a:lstStyle/>
          <a:p>
            <a:r>
              <a:rPr lang="en-US" sz="2800" dirty="0"/>
              <a:t>Humorous</a:t>
            </a:r>
          </a:p>
        </p:txBody>
      </p:sp>
      <p:sp>
        <p:nvSpPr>
          <p:cNvPr id="11" name="TextBox 10">
            <a:extLst>
              <a:ext uri="{FF2B5EF4-FFF2-40B4-BE49-F238E27FC236}">
                <a16:creationId xmlns:a16="http://schemas.microsoft.com/office/drawing/2014/main" id="{641BE994-3EC1-B745-942A-4854914A09F8}"/>
              </a:ext>
            </a:extLst>
          </p:cNvPr>
          <p:cNvSpPr txBox="1"/>
          <p:nvPr/>
        </p:nvSpPr>
        <p:spPr>
          <a:xfrm>
            <a:off x="1425388" y="4417169"/>
            <a:ext cx="1918446" cy="523220"/>
          </a:xfrm>
          <a:prstGeom prst="rect">
            <a:avLst/>
          </a:prstGeom>
          <a:noFill/>
        </p:spPr>
        <p:txBody>
          <a:bodyPr wrap="square" rtlCol="0">
            <a:spAutoFit/>
          </a:bodyPr>
          <a:lstStyle/>
          <a:p>
            <a:r>
              <a:rPr lang="en-US" altLang="zh-CN" sz="2800" dirty="0"/>
              <a:t>Single</a:t>
            </a:r>
            <a:r>
              <a:rPr lang="zh-CN" altLang="en-US" sz="2800" dirty="0"/>
              <a:t> </a:t>
            </a:r>
            <a:r>
              <a:rPr lang="en-US" altLang="zh-CN" sz="2800" dirty="0"/>
              <a:t>dog</a:t>
            </a:r>
            <a:endParaRPr lang="en-US" sz="2800" dirty="0"/>
          </a:p>
        </p:txBody>
      </p:sp>
      <p:sp>
        <p:nvSpPr>
          <p:cNvPr id="12" name="TextBox 11">
            <a:extLst>
              <a:ext uri="{FF2B5EF4-FFF2-40B4-BE49-F238E27FC236}">
                <a16:creationId xmlns:a16="http://schemas.microsoft.com/office/drawing/2014/main" id="{2F5558F3-4922-0C40-9443-F825CC8BCF10}"/>
              </a:ext>
            </a:extLst>
          </p:cNvPr>
          <p:cNvSpPr txBox="1"/>
          <p:nvPr/>
        </p:nvSpPr>
        <p:spPr>
          <a:xfrm>
            <a:off x="4078941" y="3405540"/>
            <a:ext cx="1918446" cy="523220"/>
          </a:xfrm>
          <a:prstGeom prst="rect">
            <a:avLst/>
          </a:prstGeom>
          <a:noFill/>
        </p:spPr>
        <p:txBody>
          <a:bodyPr wrap="square" rtlCol="0">
            <a:spAutoFit/>
          </a:bodyPr>
          <a:lstStyle/>
          <a:p>
            <a:r>
              <a:rPr lang="en-US" altLang="zh-CN" sz="2800" dirty="0"/>
              <a:t>Age:</a:t>
            </a:r>
            <a:r>
              <a:rPr lang="zh-CN" altLang="en-US" sz="2800" dirty="0"/>
              <a:t> </a:t>
            </a:r>
            <a:r>
              <a:rPr lang="en-US" altLang="zh-CN" sz="2800" dirty="0"/>
              <a:t>20-40</a:t>
            </a:r>
            <a:endParaRPr lang="en-US" sz="2800" dirty="0"/>
          </a:p>
        </p:txBody>
      </p:sp>
      <p:sp>
        <p:nvSpPr>
          <p:cNvPr id="13" name="TextBox 12">
            <a:extLst>
              <a:ext uri="{FF2B5EF4-FFF2-40B4-BE49-F238E27FC236}">
                <a16:creationId xmlns:a16="http://schemas.microsoft.com/office/drawing/2014/main" id="{13EAD1CE-49CC-C347-9D1D-A55EBE4B84A8}"/>
              </a:ext>
            </a:extLst>
          </p:cNvPr>
          <p:cNvSpPr txBox="1"/>
          <p:nvPr/>
        </p:nvSpPr>
        <p:spPr>
          <a:xfrm>
            <a:off x="5038163" y="5430477"/>
            <a:ext cx="2366683" cy="523220"/>
          </a:xfrm>
          <a:prstGeom prst="rect">
            <a:avLst/>
          </a:prstGeom>
          <a:noFill/>
        </p:spPr>
        <p:txBody>
          <a:bodyPr wrap="square" rtlCol="0">
            <a:spAutoFit/>
          </a:bodyPr>
          <a:lstStyle/>
          <a:p>
            <a:r>
              <a:rPr lang="en-US" altLang="zh-CN" sz="2800" dirty="0"/>
              <a:t>Age:</a:t>
            </a:r>
            <a:r>
              <a:rPr lang="zh-CN" altLang="en-US" sz="2800" dirty="0"/>
              <a:t> </a:t>
            </a:r>
            <a:r>
              <a:rPr lang="en-US" altLang="zh-CN" sz="2800" dirty="0"/>
              <a:t>above</a:t>
            </a:r>
            <a:r>
              <a:rPr lang="zh-CN" altLang="en-US" sz="2800" dirty="0"/>
              <a:t> </a:t>
            </a:r>
            <a:r>
              <a:rPr lang="en-US" altLang="zh-CN" sz="2800" dirty="0"/>
              <a:t>40</a:t>
            </a:r>
            <a:endParaRPr lang="en-US" sz="2800" dirty="0"/>
          </a:p>
        </p:txBody>
      </p:sp>
      <p:sp>
        <p:nvSpPr>
          <p:cNvPr id="14" name="TextBox 13">
            <a:extLst>
              <a:ext uri="{FF2B5EF4-FFF2-40B4-BE49-F238E27FC236}">
                <a16:creationId xmlns:a16="http://schemas.microsoft.com/office/drawing/2014/main" id="{8E1C70A3-4F03-DF47-8859-AC73032AF53E}"/>
              </a:ext>
            </a:extLst>
          </p:cNvPr>
          <p:cNvSpPr txBox="1"/>
          <p:nvPr/>
        </p:nvSpPr>
        <p:spPr>
          <a:xfrm>
            <a:off x="950258" y="5340609"/>
            <a:ext cx="1434353" cy="523220"/>
          </a:xfrm>
          <a:prstGeom prst="rect">
            <a:avLst/>
          </a:prstGeom>
          <a:noFill/>
        </p:spPr>
        <p:txBody>
          <a:bodyPr wrap="square" rtlCol="0">
            <a:spAutoFit/>
          </a:bodyPr>
          <a:lstStyle/>
          <a:p>
            <a:r>
              <a:rPr lang="en-US" altLang="zh-CN" sz="2800" dirty="0"/>
              <a:t>Teacher</a:t>
            </a:r>
            <a:endParaRPr lang="en-US" sz="2800" dirty="0"/>
          </a:p>
        </p:txBody>
      </p:sp>
      <p:sp>
        <p:nvSpPr>
          <p:cNvPr id="15" name="TextBox 14">
            <a:extLst>
              <a:ext uri="{FF2B5EF4-FFF2-40B4-BE49-F238E27FC236}">
                <a16:creationId xmlns:a16="http://schemas.microsoft.com/office/drawing/2014/main" id="{2660DEAC-C9C9-0245-840C-44ECAA2DB4CC}"/>
              </a:ext>
            </a:extLst>
          </p:cNvPr>
          <p:cNvSpPr txBox="1"/>
          <p:nvPr/>
        </p:nvSpPr>
        <p:spPr>
          <a:xfrm>
            <a:off x="7007140" y="3363721"/>
            <a:ext cx="1434353" cy="523220"/>
          </a:xfrm>
          <a:prstGeom prst="rect">
            <a:avLst/>
          </a:prstGeom>
          <a:noFill/>
        </p:spPr>
        <p:txBody>
          <a:bodyPr wrap="square" rtlCol="0">
            <a:spAutoFit/>
          </a:bodyPr>
          <a:lstStyle/>
          <a:p>
            <a:r>
              <a:rPr lang="en-US" altLang="zh-CN" sz="2800" dirty="0"/>
              <a:t>Student</a:t>
            </a:r>
            <a:endParaRPr lang="en-US" sz="2800" dirty="0"/>
          </a:p>
        </p:txBody>
      </p:sp>
      <p:sp>
        <p:nvSpPr>
          <p:cNvPr id="16" name="TextBox 15">
            <a:extLst>
              <a:ext uri="{FF2B5EF4-FFF2-40B4-BE49-F238E27FC236}">
                <a16:creationId xmlns:a16="http://schemas.microsoft.com/office/drawing/2014/main" id="{A39AFDF0-71F3-1846-BAD6-6D2EF6B56E87}"/>
              </a:ext>
            </a:extLst>
          </p:cNvPr>
          <p:cNvSpPr txBox="1"/>
          <p:nvPr/>
        </p:nvSpPr>
        <p:spPr>
          <a:xfrm>
            <a:off x="6687669" y="2515726"/>
            <a:ext cx="1744861" cy="523220"/>
          </a:xfrm>
          <a:prstGeom prst="rect">
            <a:avLst/>
          </a:prstGeom>
          <a:noFill/>
        </p:spPr>
        <p:txBody>
          <a:bodyPr wrap="square" rtlCol="0">
            <a:spAutoFit/>
          </a:bodyPr>
          <a:lstStyle/>
          <a:p>
            <a:r>
              <a:rPr lang="en-US" altLang="zh-CN" sz="2800" dirty="0"/>
              <a:t>Blue</a:t>
            </a:r>
            <a:r>
              <a:rPr lang="zh-CN" altLang="en-US" sz="2800" dirty="0"/>
              <a:t> </a:t>
            </a:r>
            <a:r>
              <a:rPr lang="en-US" altLang="zh-CN" sz="2800" dirty="0"/>
              <a:t>eyes</a:t>
            </a:r>
            <a:endParaRPr lang="en-US" sz="2800" dirty="0"/>
          </a:p>
        </p:txBody>
      </p:sp>
      <p:sp>
        <p:nvSpPr>
          <p:cNvPr id="17" name="TextBox 16">
            <a:extLst>
              <a:ext uri="{FF2B5EF4-FFF2-40B4-BE49-F238E27FC236}">
                <a16:creationId xmlns:a16="http://schemas.microsoft.com/office/drawing/2014/main" id="{E88B1AC4-1706-484F-AE8D-B56BB4D0E56B}"/>
              </a:ext>
            </a:extLst>
          </p:cNvPr>
          <p:cNvSpPr txBox="1"/>
          <p:nvPr/>
        </p:nvSpPr>
        <p:spPr>
          <a:xfrm>
            <a:off x="4889019" y="4409930"/>
            <a:ext cx="1744861" cy="523220"/>
          </a:xfrm>
          <a:prstGeom prst="rect">
            <a:avLst/>
          </a:prstGeom>
          <a:noFill/>
        </p:spPr>
        <p:txBody>
          <a:bodyPr wrap="square" rtlCol="0">
            <a:spAutoFit/>
          </a:bodyPr>
          <a:lstStyle/>
          <a:p>
            <a:r>
              <a:rPr lang="en-US" altLang="zh-CN" sz="2800" dirty="0"/>
              <a:t>Black</a:t>
            </a:r>
            <a:r>
              <a:rPr lang="zh-CN" altLang="en-US" sz="2800" dirty="0"/>
              <a:t> </a:t>
            </a:r>
            <a:r>
              <a:rPr lang="en-US" altLang="zh-CN" sz="2800" dirty="0"/>
              <a:t>eyes</a:t>
            </a:r>
            <a:endParaRPr lang="en-US" sz="2800" dirty="0"/>
          </a:p>
        </p:txBody>
      </p:sp>
      <p:sp>
        <p:nvSpPr>
          <p:cNvPr id="18" name="TextBox 17">
            <a:extLst>
              <a:ext uri="{FF2B5EF4-FFF2-40B4-BE49-F238E27FC236}">
                <a16:creationId xmlns:a16="http://schemas.microsoft.com/office/drawing/2014/main" id="{04451C40-E0B2-E945-9BD8-D037844C280B}"/>
              </a:ext>
            </a:extLst>
          </p:cNvPr>
          <p:cNvSpPr txBox="1"/>
          <p:nvPr/>
        </p:nvSpPr>
        <p:spPr>
          <a:xfrm>
            <a:off x="2471403" y="2721026"/>
            <a:ext cx="2118526" cy="523220"/>
          </a:xfrm>
          <a:prstGeom prst="rect">
            <a:avLst/>
          </a:prstGeom>
          <a:noFill/>
        </p:spPr>
        <p:txBody>
          <a:bodyPr wrap="square" rtlCol="0">
            <a:spAutoFit/>
          </a:bodyPr>
          <a:lstStyle/>
          <a:p>
            <a:r>
              <a:rPr lang="en-US" altLang="zh-CN" sz="2800" dirty="0"/>
              <a:t>Brown</a:t>
            </a:r>
            <a:r>
              <a:rPr lang="zh-CN" altLang="en-US" sz="2800" dirty="0"/>
              <a:t> </a:t>
            </a:r>
            <a:r>
              <a:rPr lang="en-US" altLang="zh-CN" sz="2800" dirty="0"/>
              <a:t>eyes</a:t>
            </a:r>
            <a:endParaRPr lang="en-US" sz="2800" dirty="0"/>
          </a:p>
        </p:txBody>
      </p:sp>
      <p:pic>
        <p:nvPicPr>
          <p:cNvPr id="19" name="Picture 18">
            <a:extLst>
              <a:ext uri="{FF2B5EF4-FFF2-40B4-BE49-F238E27FC236}">
                <a16:creationId xmlns:a16="http://schemas.microsoft.com/office/drawing/2014/main" id="{88DA6899-D21C-B940-A771-601E23A91D2E}"/>
              </a:ext>
            </a:extLst>
          </p:cNvPr>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188717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1143000"/>
          </a:xfrm>
        </p:spPr>
        <p:txBody>
          <a:bodyPr>
            <a:noAutofit/>
          </a:bodyPr>
          <a:lstStyle/>
          <a:p>
            <a:pPr algn="l"/>
            <a:r>
              <a:rPr lang="en-US" altLang="zh-CN" sz="2800" b="1" cap="all" dirty="0">
                <a:solidFill>
                  <a:srgbClr val="C00000"/>
                </a:solidFill>
                <a:latin typeface="Calibri"/>
                <a:cs typeface="Calibri"/>
              </a:rPr>
              <a:t>Reflection</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on</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activity</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1</a:t>
            </a:r>
            <a:endParaRPr lang="en-US" sz="2800" b="1" cap="all" dirty="0">
              <a:solidFill>
                <a:srgbClr val="C00000"/>
              </a:solidFill>
              <a:latin typeface="Calibri"/>
              <a:cs typeface="Calibri"/>
            </a:endParaRPr>
          </a:p>
        </p:txBody>
      </p:sp>
      <p:sp>
        <p:nvSpPr>
          <p:cNvPr id="6" name="TextBox 5"/>
          <p:cNvSpPr txBox="1"/>
          <p:nvPr/>
        </p:nvSpPr>
        <p:spPr>
          <a:xfrm>
            <a:off x="457199" y="1287723"/>
            <a:ext cx="7632160" cy="1661993"/>
          </a:xfrm>
          <a:prstGeom prst="rect">
            <a:avLst/>
          </a:prstGeom>
          <a:noFill/>
        </p:spPr>
        <p:txBody>
          <a:bodyPr wrap="square" rtlCol="0">
            <a:noAutofit/>
          </a:bodyPr>
          <a:lstStyle/>
          <a:p>
            <a:pPr marL="457200" lvl="0" indent="-457200">
              <a:buFont typeface="Arial" pitchFamily="34" charset="0"/>
              <a:buChar char="•"/>
            </a:pPr>
            <a:r>
              <a:rPr lang="en-US" altLang="zh-CN" sz="2800" dirty="0"/>
              <a:t>Is</a:t>
            </a:r>
            <a:r>
              <a:rPr lang="zh-CN" altLang="en-US" sz="2800" dirty="0"/>
              <a:t> </a:t>
            </a:r>
            <a:r>
              <a:rPr lang="en-US" altLang="zh-CN" sz="2800" dirty="0"/>
              <a:t>activity</a:t>
            </a:r>
            <a:r>
              <a:rPr lang="zh-CN" altLang="en-US" sz="2800" dirty="0"/>
              <a:t> </a:t>
            </a:r>
            <a:r>
              <a:rPr lang="en-US" altLang="zh-CN" sz="2800" dirty="0"/>
              <a:t>1</a:t>
            </a:r>
            <a:r>
              <a:rPr lang="zh-CN" altLang="en-US" sz="2800" dirty="0"/>
              <a:t> </a:t>
            </a:r>
            <a:r>
              <a:rPr lang="en-US" altLang="zh-CN" sz="2800" dirty="0"/>
              <a:t>a</a:t>
            </a:r>
            <a:r>
              <a:rPr lang="zh-CN" altLang="en-US" sz="2800" dirty="0"/>
              <a:t> </a:t>
            </a:r>
            <a:r>
              <a:rPr lang="en-US" altLang="zh-CN" sz="2800" dirty="0"/>
              <a:t>kind</a:t>
            </a:r>
            <a:r>
              <a:rPr lang="zh-CN" altLang="en-US" sz="2800" dirty="0"/>
              <a:t> </a:t>
            </a:r>
            <a:r>
              <a:rPr lang="en-US" altLang="zh-CN" sz="2800" dirty="0"/>
              <a:t>of</a:t>
            </a:r>
            <a:r>
              <a:rPr lang="zh-CN" altLang="en-US" sz="2800" dirty="0"/>
              <a:t> </a:t>
            </a:r>
            <a:r>
              <a:rPr lang="en-US" altLang="zh-CN" sz="2800" dirty="0"/>
              <a:t>discussion?</a:t>
            </a:r>
            <a:r>
              <a:rPr lang="zh-CN" altLang="en-US" sz="2800" dirty="0"/>
              <a:t> </a:t>
            </a:r>
            <a:r>
              <a:rPr lang="en-US" altLang="zh-CN" sz="2800" dirty="0"/>
              <a:t>(20s)</a:t>
            </a:r>
          </a:p>
          <a:p>
            <a:pPr lvl="0"/>
            <a:r>
              <a:rPr lang="en-US" altLang="zh-CN" sz="2800" dirty="0"/>
              <a:t>(Please</a:t>
            </a:r>
            <a:r>
              <a:rPr lang="zh-CN" altLang="en-US" sz="2800" dirty="0"/>
              <a:t> </a:t>
            </a:r>
            <a:r>
              <a:rPr lang="en-US" altLang="zh-CN" sz="2800" dirty="0"/>
              <a:t>response</a:t>
            </a:r>
            <a:r>
              <a:rPr lang="zh-CN" altLang="en-US" sz="2800" dirty="0"/>
              <a:t> </a:t>
            </a:r>
            <a:r>
              <a:rPr lang="en-US" altLang="zh-CN" sz="2800" dirty="0"/>
              <a:t>by</a:t>
            </a:r>
            <a:r>
              <a:rPr lang="zh-CN" altLang="en-US" sz="2800" dirty="0"/>
              <a:t> </a:t>
            </a:r>
            <a:r>
              <a:rPr lang="en-US" altLang="zh-CN" sz="2800" dirty="0"/>
              <a:t>selecting</a:t>
            </a:r>
            <a:r>
              <a:rPr lang="zh-CN" altLang="en-US" sz="2800" dirty="0"/>
              <a:t> </a:t>
            </a:r>
            <a:r>
              <a:rPr lang="en-US" altLang="zh-CN" sz="2800" dirty="0"/>
              <a:t>yes</a:t>
            </a:r>
            <a:r>
              <a:rPr lang="zh-CN" altLang="en-US" sz="2800" dirty="0"/>
              <a:t> </a:t>
            </a:r>
            <a:r>
              <a:rPr lang="en-US" altLang="zh-CN" sz="2800" dirty="0"/>
              <a:t>or</a:t>
            </a:r>
            <a:r>
              <a:rPr lang="zh-CN" altLang="en-US" sz="2800" dirty="0"/>
              <a:t> </a:t>
            </a:r>
            <a:r>
              <a:rPr lang="en-US" altLang="zh-CN" sz="2800" dirty="0"/>
              <a:t>no</a:t>
            </a:r>
            <a:r>
              <a:rPr lang="zh-CN" altLang="en-US" sz="2800" dirty="0"/>
              <a:t> </a:t>
            </a:r>
            <a:r>
              <a:rPr lang="en-US" altLang="zh-CN" sz="2800" dirty="0"/>
              <a:t>through</a:t>
            </a:r>
            <a:r>
              <a:rPr lang="zh-CN" altLang="en-US" sz="2800" dirty="0"/>
              <a:t> </a:t>
            </a:r>
            <a:r>
              <a:rPr lang="en-US" altLang="zh-CN" sz="2800" dirty="0"/>
              <a:t>the</a:t>
            </a:r>
            <a:r>
              <a:rPr lang="zh-CN" altLang="en-US" sz="2800" dirty="0"/>
              <a:t> </a:t>
            </a:r>
            <a:r>
              <a:rPr lang="en-US" altLang="zh-CN" sz="2800" dirty="0"/>
              <a:t>online</a:t>
            </a:r>
            <a:r>
              <a:rPr lang="zh-CN" altLang="en-US" sz="2800" dirty="0"/>
              <a:t> </a:t>
            </a:r>
            <a:r>
              <a:rPr lang="en-US" altLang="zh-CN" sz="2800" dirty="0"/>
              <a:t>poll)</a:t>
            </a:r>
          </a:p>
          <a:p>
            <a:pPr marL="457200" lvl="0" indent="-457200">
              <a:buFont typeface="Arial" pitchFamily="34" charset="0"/>
              <a:buChar char="•"/>
            </a:pPr>
            <a:endParaRPr lang="en-US" altLang="zh-CN" sz="2800" dirty="0"/>
          </a:p>
          <a:p>
            <a:pPr lvl="0"/>
            <a:endParaRPr lang="en-GB"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hield-navy(rgb for online).png">
            <a:extLst>
              <a:ext uri="{FF2B5EF4-FFF2-40B4-BE49-F238E27FC236}">
                <a16:creationId xmlns:a16="http://schemas.microsoft.com/office/drawing/2014/main" id="{EFB4CA99-09D6-9448-A61B-E1CDDF0AF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4" name="Picture 3">
            <a:extLst>
              <a:ext uri="{FF2B5EF4-FFF2-40B4-BE49-F238E27FC236}">
                <a16:creationId xmlns:a16="http://schemas.microsoft.com/office/drawing/2014/main" id="{114DAFB3-5F89-8D45-87D9-2FB6A8599A2A}"/>
              </a:ext>
            </a:extLst>
          </p:cNvPr>
          <p:cNvPicPr>
            <a:picLocks noChangeAspect="1"/>
          </p:cNvPicPr>
          <p:nvPr/>
        </p:nvPicPr>
        <p:blipFill>
          <a:blip r:embed="rId4"/>
          <a:stretch>
            <a:fillRect/>
          </a:stretch>
        </p:blipFill>
        <p:spPr>
          <a:xfrm>
            <a:off x="558799" y="2959158"/>
            <a:ext cx="8051800" cy="2032000"/>
          </a:xfrm>
          <a:prstGeom prst="rect">
            <a:avLst/>
          </a:prstGeom>
        </p:spPr>
      </p:pic>
      <p:pic>
        <p:nvPicPr>
          <p:cNvPr id="9" name="Picture 8">
            <a:extLst>
              <a:ext uri="{FF2B5EF4-FFF2-40B4-BE49-F238E27FC236}">
                <a16:creationId xmlns:a16="http://schemas.microsoft.com/office/drawing/2014/main" id="{288AC30F-067A-694C-B3D1-7BC355C48961}"/>
              </a:ext>
            </a:extLst>
          </p:cNvPr>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84910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F999EE-E2EC-1041-A523-92C091940F86}"/>
              </a:ext>
            </a:extLst>
          </p:cNvPr>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6" name="TextBox 5"/>
          <p:cNvSpPr txBox="1"/>
          <p:nvPr/>
        </p:nvSpPr>
        <p:spPr>
          <a:xfrm>
            <a:off x="674331" y="1183018"/>
            <a:ext cx="7632160" cy="1303809"/>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a:solidFill>
                  <a:srgbClr val="000000"/>
                </a:solidFill>
                <a:latin typeface="+mj-lt"/>
                <a:ea typeface="ＭＳ Ｐゴシック"/>
              </a:rPr>
              <a:t>Why do you think activity 1 is or is not a discussion for learning? Please type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your</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reasons</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in</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the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online</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chat</a:t>
            </a:r>
            <a:r>
              <a:rPr lang="zh-CN" altLang="en-US" sz="2800" kern="0" dirty="0">
                <a:solidFill>
                  <a:srgbClr val="000000"/>
                </a:solidFill>
                <a:latin typeface="+mj-lt"/>
                <a:ea typeface="ＭＳ Ｐゴシック"/>
              </a:rPr>
              <a:t> </a:t>
            </a:r>
            <a:r>
              <a:rPr lang="en-US" altLang="zh-CN" sz="2800" kern="0" dirty="0">
                <a:solidFill>
                  <a:srgbClr val="000000"/>
                </a:solidFill>
                <a:latin typeface="+mj-lt"/>
                <a:ea typeface="ＭＳ Ｐゴシック"/>
              </a:rPr>
              <a:t>area.</a:t>
            </a:r>
            <a:r>
              <a:rPr lang="zh-CN" altLang="en-US" sz="2800" kern="0" dirty="0">
                <a:solidFill>
                  <a:srgbClr val="000000"/>
                </a:solidFill>
                <a:latin typeface="+mj-lt"/>
                <a:ea typeface="ＭＳ Ｐゴシック"/>
              </a:rPr>
              <a:t> </a:t>
            </a:r>
            <a:r>
              <a:rPr lang="en-US" altLang="zh-CN" sz="2800" kern="0" dirty="0">
                <a:solidFill>
                  <a:srgbClr val="000000"/>
                </a:solidFill>
                <a:ea typeface="ＭＳ Ｐゴシック"/>
              </a:rPr>
              <a:t>(5</a:t>
            </a:r>
            <a:r>
              <a:rPr lang="zh-CN" altLang="en-US" sz="2800" kern="0" dirty="0">
                <a:solidFill>
                  <a:srgbClr val="000000"/>
                </a:solidFill>
                <a:ea typeface="ＭＳ Ｐゴシック"/>
              </a:rPr>
              <a:t> </a:t>
            </a:r>
            <a:r>
              <a:rPr lang="en-US" altLang="zh-CN" sz="2800" kern="0" dirty="0">
                <a:solidFill>
                  <a:srgbClr val="000000"/>
                </a:solidFill>
                <a:ea typeface="ＭＳ Ｐゴシック"/>
              </a:rPr>
              <a:t>min)</a:t>
            </a:r>
            <a:endParaRPr lang="en-US" altLang="zh-CN"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
        <p:nvSpPr>
          <p:cNvPr id="9" name="Title 1">
            <a:extLst>
              <a:ext uri="{FF2B5EF4-FFF2-40B4-BE49-F238E27FC236}">
                <a16:creationId xmlns:a16="http://schemas.microsoft.com/office/drawing/2014/main" id="{6DF2AA79-E075-494A-9711-DC36EF702A8F}"/>
              </a:ext>
            </a:extLst>
          </p:cNvPr>
          <p:cNvSpPr>
            <a:spLocks noGrp="1"/>
          </p:cNvSpPr>
          <p:nvPr>
            <p:ph type="title"/>
          </p:nvPr>
        </p:nvSpPr>
        <p:spPr>
          <a:xfrm>
            <a:off x="457200" y="262281"/>
            <a:ext cx="7975330" cy="1143000"/>
          </a:xfrm>
        </p:spPr>
        <p:txBody>
          <a:bodyPr>
            <a:noAutofit/>
          </a:bodyPr>
          <a:lstStyle/>
          <a:p>
            <a:pPr algn="l"/>
            <a:r>
              <a:rPr lang="en-US" altLang="zh-CN" sz="2800" b="1" cap="all" dirty="0">
                <a:solidFill>
                  <a:srgbClr val="C00000"/>
                </a:solidFill>
                <a:latin typeface="Calibri"/>
                <a:cs typeface="Calibri"/>
              </a:rPr>
              <a:t>Reflection</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on</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activity</a:t>
            </a:r>
            <a:r>
              <a:rPr lang="zh-CN" altLang="en-US" sz="2800" b="1" cap="all" dirty="0">
                <a:solidFill>
                  <a:srgbClr val="C00000"/>
                </a:solidFill>
                <a:latin typeface="Calibri"/>
                <a:cs typeface="Calibri"/>
              </a:rPr>
              <a:t> </a:t>
            </a:r>
            <a:r>
              <a:rPr lang="en-US" altLang="zh-CN" sz="2800" b="1" cap="all" dirty="0">
                <a:solidFill>
                  <a:srgbClr val="C00000"/>
                </a:solidFill>
                <a:latin typeface="Calibri"/>
                <a:cs typeface="Calibri"/>
              </a:rPr>
              <a:t>1</a:t>
            </a:r>
            <a:endParaRPr lang="en-US" sz="2800" b="1" cap="all" dirty="0">
              <a:solidFill>
                <a:srgbClr val="C00000"/>
              </a:solidFill>
              <a:latin typeface="Calibri"/>
              <a:cs typeface="Calibri"/>
            </a:endParaRPr>
          </a:p>
        </p:txBody>
      </p:sp>
      <p:pic>
        <p:nvPicPr>
          <p:cNvPr id="10" name="Picture 9">
            <a:extLst>
              <a:ext uri="{FF2B5EF4-FFF2-40B4-BE49-F238E27FC236}">
                <a16:creationId xmlns:a16="http://schemas.microsoft.com/office/drawing/2014/main" id="{F799E6FA-97AC-7840-BAA5-A2507CA0555F}"/>
              </a:ext>
            </a:extLst>
          </p:cNvPr>
          <p:cNvPicPr>
            <a:picLocks noChangeAspect="1"/>
          </p:cNvPicPr>
          <p:nvPr/>
        </p:nvPicPr>
        <p:blipFill>
          <a:blip r:embed="rId5"/>
          <a:stretch>
            <a:fillRect/>
          </a:stretch>
        </p:blipFill>
        <p:spPr>
          <a:xfrm>
            <a:off x="4356847" y="2785697"/>
            <a:ext cx="3765621" cy="3587845"/>
          </a:xfrm>
          <a:prstGeom prst="rect">
            <a:avLst/>
          </a:prstGeom>
        </p:spPr>
      </p:pic>
      <p:sp>
        <p:nvSpPr>
          <p:cNvPr id="11" name="TextBox 10">
            <a:extLst>
              <a:ext uri="{FF2B5EF4-FFF2-40B4-BE49-F238E27FC236}">
                <a16:creationId xmlns:a16="http://schemas.microsoft.com/office/drawing/2014/main" id="{A3030DD5-35DD-3F48-9CB7-1510F0D73C1C}"/>
              </a:ext>
            </a:extLst>
          </p:cNvPr>
          <p:cNvSpPr txBox="1"/>
          <p:nvPr/>
        </p:nvSpPr>
        <p:spPr>
          <a:xfrm>
            <a:off x="457200" y="3601651"/>
            <a:ext cx="3124895" cy="1477328"/>
          </a:xfrm>
          <a:prstGeom prst="rect">
            <a:avLst/>
          </a:prstGeom>
          <a:noFill/>
          <a:ln>
            <a:solidFill>
              <a:schemeClr val="tx1"/>
            </a:solidFill>
          </a:ln>
        </p:spPr>
        <p:txBody>
          <a:bodyPr wrap="square" rtlCol="0">
            <a:spAutoFit/>
          </a:bodyPr>
          <a:lstStyle/>
          <a:p>
            <a:r>
              <a:rPr lang="en-US" kern="0" dirty="0">
                <a:solidFill>
                  <a:srgbClr val="000000"/>
                </a:solidFill>
                <a:ea typeface="ＭＳ Ｐゴシック"/>
              </a:rPr>
              <a:t>Note that it will be difficult for me to talk and type simultaneously, so there might be moments of silence as I reply in writing. </a:t>
            </a:r>
          </a:p>
        </p:txBody>
      </p:sp>
      <p:grpSp>
        <p:nvGrpSpPr>
          <p:cNvPr id="17" name="Group 16">
            <a:extLst>
              <a:ext uri="{FF2B5EF4-FFF2-40B4-BE49-F238E27FC236}">
                <a16:creationId xmlns:a16="http://schemas.microsoft.com/office/drawing/2014/main" id="{06DB9188-ABEC-0E49-8816-E08F6A7E53CC}"/>
              </a:ext>
            </a:extLst>
          </p:cNvPr>
          <p:cNvGrpSpPr/>
          <p:nvPr/>
        </p:nvGrpSpPr>
        <p:grpSpPr>
          <a:xfrm>
            <a:off x="457200" y="5350224"/>
            <a:ext cx="3087259" cy="578795"/>
            <a:chOff x="457200" y="5350224"/>
            <a:chExt cx="3087259" cy="578795"/>
          </a:xfrm>
        </p:grpSpPr>
        <p:sp>
          <p:nvSpPr>
            <p:cNvPr id="13" name="Folded Corner 12">
              <a:extLst>
                <a:ext uri="{FF2B5EF4-FFF2-40B4-BE49-F238E27FC236}">
                  <a16:creationId xmlns:a16="http://schemas.microsoft.com/office/drawing/2014/main" id="{A8D4B499-2474-444F-BC87-A6E1CF56B431}"/>
                </a:ext>
              </a:extLst>
            </p:cNvPr>
            <p:cNvSpPr/>
            <p:nvPr/>
          </p:nvSpPr>
          <p:spPr>
            <a:xfrm>
              <a:off x="457200" y="5377847"/>
              <a:ext cx="3087259" cy="551172"/>
            </a:xfrm>
            <a:prstGeom prst="foldedCorner">
              <a:avLst>
                <a:gd name="adj" fmla="val 50000"/>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dirty="0"/>
            </a:p>
            <a:p>
              <a:pPr algn="ctr"/>
              <a:r>
                <a:rPr lang="en-US" altLang="zh-CN" dirty="0" err="1"/>
                <a:t>Metateaching</a:t>
              </a:r>
              <a:endParaRPr lang="en-US" dirty="0"/>
            </a:p>
          </p:txBody>
        </p:sp>
        <p:pic>
          <p:nvPicPr>
            <p:cNvPr id="16" name="Picture 15">
              <a:extLst>
                <a:ext uri="{FF2B5EF4-FFF2-40B4-BE49-F238E27FC236}">
                  <a16:creationId xmlns:a16="http://schemas.microsoft.com/office/drawing/2014/main" id="{D74200E0-1D32-9147-B3DA-9A5F35EF0024}"/>
                </a:ext>
              </a:extLst>
            </p:cNvPr>
            <p:cNvPicPr>
              <a:picLocks noChangeAspect="1"/>
            </p:cNvPicPr>
            <p:nvPr/>
          </p:nvPicPr>
          <p:blipFill>
            <a:blip r:embed="rId6"/>
            <a:stretch>
              <a:fillRect/>
            </a:stretch>
          </p:blipFill>
          <p:spPr>
            <a:xfrm flipH="1">
              <a:off x="579690" y="5350224"/>
              <a:ext cx="398210" cy="532741"/>
            </a:xfrm>
            <a:prstGeom prst="rect">
              <a:avLst/>
            </a:prstGeom>
          </p:spPr>
        </p:pic>
      </p:grpSp>
    </p:spTree>
    <p:extLst>
      <p:ext uri="{BB962C8B-B14F-4D97-AF65-F5344CB8AC3E}">
        <p14:creationId xmlns:p14="http://schemas.microsoft.com/office/powerpoint/2010/main" val="14527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2.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E0F55A-5ACE-4E81-A452-A8FF73E0354A}">
  <ds:schemaRefs>
    <ds:schemaRef ds:uri="http://schemas.microsoft.com/office/2006/documentManagement/types"/>
    <ds:schemaRef ds:uri="e8331262-de25-436d-8f05-154a071bbe3b"/>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ListId:Shared Document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CF8A76-1436-47FC-9370-1D27FEBE2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15364</TotalTime>
  <Words>1865</Words>
  <Application>Microsoft Office PowerPoint</Application>
  <PresentationFormat>On-screen Show (4:3)</PresentationFormat>
  <Paragraphs>413</Paragraphs>
  <Slides>35</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KaiTi</vt:lpstr>
      <vt:lpstr>MS PGothic</vt:lpstr>
      <vt:lpstr>MS PGothic</vt:lpstr>
      <vt:lpstr>宋体</vt:lpstr>
      <vt:lpstr>Arial</vt:lpstr>
      <vt:lpstr>Calibri</vt:lpstr>
      <vt:lpstr>DIN-Bold</vt:lpstr>
      <vt:lpstr>DIN-Regular</vt:lpstr>
      <vt:lpstr>Wingdings</vt:lpstr>
      <vt:lpstr>Default Theme</vt:lpstr>
      <vt:lpstr>Facilitating Discussions Online</vt:lpstr>
      <vt:lpstr>About us</vt:lpstr>
      <vt:lpstr>PowerPoint Presentation</vt:lpstr>
      <vt:lpstr>Welcome and session aims</vt:lpstr>
      <vt:lpstr>Objectives of this session</vt:lpstr>
      <vt:lpstr>Activity 1</vt:lpstr>
      <vt:lpstr>Activity 1</vt:lpstr>
      <vt:lpstr>Reflection on activity 1</vt:lpstr>
      <vt:lpstr>Reflection on activity 1</vt:lpstr>
      <vt:lpstr>Online discussions are an opportunity for us</vt:lpstr>
      <vt:lpstr>Online discussions are an opportunity for students</vt:lpstr>
      <vt:lpstr>PowerPoint Presentation</vt:lpstr>
      <vt:lpstr>Activity 2</vt:lpstr>
      <vt:lpstr>Online discussions should not be</vt:lpstr>
      <vt:lpstr>Activity 3: Starting a discussion</vt:lpstr>
      <vt:lpstr>Starting a discussion</vt:lpstr>
      <vt:lpstr>Starting a discussion</vt:lpstr>
      <vt:lpstr>Starting a discussion</vt:lpstr>
      <vt:lpstr>Starting a discussion</vt:lpstr>
      <vt:lpstr>Starting a discussion</vt:lpstr>
      <vt:lpstr>Starting a discussion</vt:lpstr>
      <vt:lpstr>Starting a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challenges with online discussions</vt:lpstr>
      <vt:lpstr>What technologies to use for online discussions?</vt:lpstr>
      <vt:lpstr>Common challenges with online discussions</vt:lpstr>
      <vt:lpstr>Review</vt:lpstr>
      <vt:lpstr>PowerPoint Presentation</vt:lpstr>
      <vt:lpstr>PowerPoint Presentation</vt:lpstr>
    </vt:vector>
  </TitlesOfParts>
  <Company>Xi'an Jiaotong-Liverpool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Charlie Reis</cp:lastModifiedBy>
  <cp:revision>514</cp:revision>
  <cp:lastPrinted>2017-09-14T05:15:08Z</cp:lastPrinted>
  <dcterms:created xsi:type="dcterms:W3CDTF">2016-01-19T04:00:20Z</dcterms:created>
  <dcterms:modified xsi:type="dcterms:W3CDTF">2021-08-19T04:12:50Z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