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 id="2147483650" r:id="rId2"/>
    <p:sldMasterId id="2147483652" r:id="rId3"/>
    <p:sldMasterId id="2147483654" r:id="rId4"/>
    <p:sldMasterId id="2147483666" r:id="rId5"/>
    <p:sldMasterId id="2147483664" r:id="rId6"/>
    <p:sldMasterId id="2147483668" r:id="rId7"/>
    <p:sldMasterId id="2147483680" r:id="rId8"/>
    <p:sldMasterId id="2147483697" r:id="rId9"/>
  </p:sldMasterIdLst>
  <p:notesMasterIdLst>
    <p:notesMasterId r:id="rId23"/>
  </p:notesMasterIdLst>
  <p:sldIdLst>
    <p:sldId id="265" r:id="rId10"/>
    <p:sldId id="279" r:id="rId11"/>
    <p:sldId id="257" r:id="rId12"/>
    <p:sldId id="267" r:id="rId13"/>
    <p:sldId id="268" r:id="rId14"/>
    <p:sldId id="271" r:id="rId15"/>
    <p:sldId id="272" r:id="rId16"/>
    <p:sldId id="274" r:id="rId17"/>
    <p:sldId id="275" r:id="rId18"/>
    <p:sldId id="276" r:id="rId19"/>
    <p:sldId id="278" r:id="rId20"/>
    <p:sldId id="280" r:id="rId21"/>
    <p:sldId id="26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CF"/>
    <a:srgbClr val="BCBDBC"/>
    <a:srgbClr val="616365"/>
    <a:srgbClr val="031F73"/>
    <a:srgbClr val="717073"/>
    <a:srgbClr val="1C3F94"/>
    <a:srgbClr val="FFFFFF"/>
    <a:srgbClr val="9AD8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4196" autoAdjust="0"/>
  </p:normalViewPr>
  <p:slideViewPr>
    <p:cSldViewPr snapToGrid="0" snapToObjects="1">
      <p:cViewPr>
        <p:scale>
          <a:sx n="83" d="100"/>
          <a:sy n="83" d="100"/>
        </p:scale>
        <p:origin x="-88"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97A10C-2B63-4960-BB41-332C80383C37}" type="datetimeFigureOut">
              <a:rPr lang="en-GB" smtClean="0"/>
              <a:t>17/4/15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47623-833D-4DF0-A1DC-261B1BBA7D65}" type="slidenum">
              <a:rPr lang="en-GB" smtClean="0"/>
              <a:t>‹#›</a:t>
            </a:fld>
            <a:endParaRPr lang="en-GB"/>
          </a:p>
        </p:txBody>
      </p:sp>
    </p:spTree>
    <p:extLst>
      <p:ext uri="{BB962C8B-B14F-4D97-AF65-F5344CB8AC3E}">
        <p14:creationId xmlns:p14="http://schemas.microsoft.com/office/powerpoint/2010/main" val="46304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IBSS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POWERPOINT TEMPLATES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see below instructions for the correct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of these templates. </a:t>
            </a:r>
          </a:p>
          <a:p>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Template slide 2: Insert a new slide</a:t>
            </a:r>
            <a:endParaRPr lang="en-GB" sz="1200" kern="1200" dirty="0" smtClean="0">
              <a:solidFill>
                <a:schemeClr val="tx1"/>
              </a:solidFill>
              <a:effectLst/>
              <a:latin typeface="+mn-lt"/>
              <a:ea typeface="+mn-ea"/>
              <a:cs typeface="+mn-cs"/>
            </a:endParaRPr>
          </a:p>
          <a:p>
            <a:r>
              <a:rPr lang="en-US" dirty="0" smtClean="0"/>
              <a:t>If you need to insert a new slide, from the ‘home’ toolbar, click on ‘new slide’ and select from the templates the style you require from the dropdown box. There are various template options; title, blank content, fixed image, interchangeable image and closing ‘discussion’ slide.</a:t>
            </a:r>
          </a:p>
          <a:p>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Template slides 3 &amp; 4: Typing new text and copying text from another document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text should be typed over the text in the appropriate template. Copy and pasting text from another document will result in changing the style of the typography and layout. This is unavoidable as it is part of the Microsoft software. We appreciate that in sometimes you will need to copy text from another document into this template. Once you have pasted the existing text into the template, you will need to change the formatting so that the typefaces, sizes, colour, line spacing and alignment are consistent with the rest of the template.</a:t>
            </a:r>
          </a:p>
          <a:p>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Template slides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5, 6, 7 &amp; 8: Fixed image slide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template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options for image slides. One, a fixed image template and the other an interchangeable image template. This template can only be used to for text or bullets, the image cannot be changed. </a:t>
            </a:r>
          </a:p>
          <a:p>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Template slides 9 &amp; 10: Interchangeable</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image slide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insert an image into either of the two image boxes, please click on the image icon in the middle of the image box. This will open up the ‘pictures’ folder from the pc’s library. If the desired image is not within the pictures folder, please navigate to the correct folder by using the options on the left hand side. Resize the image and position as per image</a:t>
            </a:r>
            <a:r>
              <a:rPr lang="en-US" sz="1200" kern="1200" baseline="0" dirty="0" smtClean="0">
                <a:solidFill>
                  <a:schemeClr val="tx1"/>
                </a:solidFill>
                <a:effectLst/>
                <a:latin typeface="+mn-lt"/>
                <a:ea typeface="+mn-ea"/>
                <a:cs typeface="+mn-cs"/>
              </a:rPr>
              <a:t> box</a:t>
            </a:r>
            <a:r>
              <a:rPr lang="en-US"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Template slide 11: Other information</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Typefaces, sizes and colours</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Presentation title and discussion copy on first and last slides:</a:t>
            </a:r>
          </a:p>
          <a:p>
            <a:r>
              <a:rPr lang="en-GB" sz="1200" i="1" kern="1200" dirty="0" smtClean="0">
                <a:solidFill>
                  <a:schemeClr val="tx1"/>
                </a:solidFill>
                <a:effectLst/>
                <a:latin typeface="+mn-lt"/>
                <a:ea typeface="+mn-ea"/>
                <a:cs typeface="+mn-cs"/>
              </a:rPr>
              <a:t>Typeface: </a:t>
            </a:r>
            <a:r>
              <a:rPr lang="en-GB" sz="1200" kern="1200" dirty="0" smtClean="0">
                <a:solidFill>
                  <a:schemeClr val="tx1"/>
                </a:solidFill>
                <a:effectLst/>
                <a:latin typeface="+mn-lt"/>
                <a:ea typeface="+mn-ea"/>
                <a:cs typeface="+mn-cs"/>
              </a:rPr>
              <a:t>TeX Gyre Adventor</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bold</a:t>
            </a:r>
          </a:p>
          <a:p>
            <a:r>
              <a:rPr lang="en-GB" sz="1200" i="1" kern="1200" dirty="0" smtClean="0">
                <a:solidFill>
                  <a:schemeClr val="tx1"/>
                </a:solidFill>
                <a:effectLst/>
                <a:latin typeface="+mn-lt"/>
                <a:ea typeface="+mn-ea"/>
                <a:cs typeface="+mn-cs"/>
              </a:rPr>
              <a:t>Size: </a:t>
            </a:r>
            <a:r>
              <a:rPr lang="en-GB" sz="1200" kern="1200" dirty="0" smtClean="0">
                <a:solidFill>
                  <a:schemeClr val="tx1"/>
                </a:solidFill>
                <a:effectLst/>
                <a:latin typeface="+mn-lt"/>
                <a:ea typeface="+mn-ea"/>
                <a:cs typeface="+mn-cs"/>
              </a:rPr>
              <a:t>46 point</a:t>
            </a:r>
          </a:p>
          <a:p>
            <a:r>
              <a:rPr lang="en-GB" sz="1200" i="1" kern="1200" dirty="0" smtClean="0">
                <a:solidFill>
                  <a:schemeClr val="tx1"/>
                </a:solidFill>
                <a:effectLst/>
                <a:latin typeface="+mn-lt"/>
                <a:ea typeface="+mn-ea"/>
                <a:cs typeface="+mn-cs"/>
              </a:rPr>
              <a:t>‘Presentation’ colour dark blue: </a:t>
            </a:r>
            <a:r>
              <a:rPr lang="en-GB" sz="1200" kern="1200" dirty="0" smtClean="0">
                <a:solidFill>
                  <a:schemeClr val="tx1"/>
                </a:solidFill>
                <a:effectLst/>
                <a:latin typeface="+mn-lt"/>
                <a:ea typeface="+mn-ea"/>
                <a:cs typeface="+mn-cs"/>
              </a:rPr>
              <a:t>(RGB) R: 3 G: 31 B: 115 (recent colours on PowerPoint)</a:t>
            </a:r>
          </a:p>
          <a:p>
            <a:r>
              <a:rPr lang="en-GB" sz="1200" i="1" kern="1200" dirty="0" smtClean="0">
                <a:solidFill>
                  <a:schemeClr val="tx1"/>
                </a:solidFill>
                <a:effectLst/>
                <a:latin typeface="+mn-lt"/>
                <a:ea typeface="+mn-ea"/>
                <a:cs typeface="+mn-cs"/>
              </a:rPr>
              <a:t>‘Discussion’ colour grey: </a:t>
            </a:r>
            <a:r>
              <a:rPr lang="en-GB" sz="1200" kern="1200" dirty="0" smtClean="0">
                <a:solidFill>
                  <a:schemeClr val="tx1"/>
                </a:solidFill>
                <a:effectLst/>
                <a:latin typeface="+mn-lt"/>
                <a:ea typeface="+mn-ea"/>
                <a:cs typeface="+mn-cs"/>
              </a:rPr>
              <a:t>(RGB) R: 188 G: 189 B: 188 (recent colours on PowerPoint)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Date and presenter name copy on first slide:</a:t>
            </a:r>
          </a:p>
          <a:p>
            <a:r>
              <a:rPr lang="en-GB" sz="1200" i="1" kern="1200" dirty="0" smtClean="0">
                <a:solidFill>
                  <a:schemeClr val="tx1"/>
                </a:solidFill>
                <a:effectLst/>
                <a:latin typeface="+mn-lt"/>
                <a:ea typeface="+mn-ea"/>
                <a:cs typeface="+mn-cs"/>
              </a:rPr>
              <a:t>Typeface: </a:t>
            </a:r>
            <a:r>
              <a:rPr lang="en-GB" sz="1200" kern="1200" dirty="0" smtClean="0">
                <a:solidFill>
                  <a:schemeClr val="tx1"/>
                </a:solidFill>
                <a:effectLst/>
                <a:latin typeface="+mn-lt"/>
                <a:ea typeface="+mn-ea"/>
                <a:cs typeface="+mn-cs"/>
              </a:rPr>
              <a:t>TeX Gyre Adventor</a:t>
            </a:r>
          </a:p>
          <a:p>
            <a:r>
              <a:rPr lang="en-GB" sz="1200" i="1" kern="1200" dirty="0" smtClean="0">
                <a:solidFill>
                  <a:schemeClr val="tx1"/>
                </a:solidFill>
                <a:effectLst/>
                <a:latin typeface="+mn-lt"/>
                <a:ea typeface="+mn-ea"/>
                <a:cs typeface="+mn-cs"/>
              </a:rPr>
              <a:t>Size: </a:t>
            </a:r>
            <a:r>
              <a:rPr lang="en-GB" sz="1200" kern="1200" dirty="0" smtClean="0">
                <a:solidFill>
                  <a:schemeClr val="tx1"/>
                </a:solidFill>
                <a:effectLst/>
                <a:latin typeface="+mn-lt"/>
                <a:ea typeface="+mn-ea"/>
                <a:cs typeface="+mn-cs"/>
              </a:rPr>
              <a:t>24 point</a:t>
            </a:r>
            <a:br>
              <a:rPr lang="en-GB" sz="1200" kern="1200" dirty="0" smtClean="0">
                <a:solidFill>
                  <a:schemeClr val="tx1"/>
                </a:solidFill>
                <a:effectLst/>
                <a:latin typeface="+mn-lt"/>
                <a:ea typeface="+mn-ea"/>
                <a:cs typeface="+mn-cs"/>
              </a:rPr>
            </a:br>
            <a:r>
              <a:rPr lang="en-GB" sz="1200" i="1" kern="1200" dirty="0" smtClean="0">
                <a:solidFill>
                  <a:schemeClr val="tx1"/>
                </a:solidFill>
                <a:effectLst/>
                <a:latin typeface="+mn-lt"/>
                <a:ea typeface="+mn-ea"/>
                <a:cs typeface="+mn-cs"/>
              </a:rPr>
              <a:t>Colour light blue: </a:t>
            </a:r>
            <a:r>
              <a:rPr lang="en-GB" sz="1200" kern="1200" dirty="0" smtClean="0">
                <a:solidFill>
                  <a:schemeClr val="tx1"/>
                </a:solidFill>
                <a:effectLst/>
                <a:latin typeface="+mn-lt"/>
                <a:ea typeface="+mn-ea"/>
                <a:cs typeface="+mn-cs"/>
              </a:rPr>
              <a:t>(RGB) R: 0 G: 115 B: 207 (recent colours on PowerPoint)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Slide title copy throughout:</a:t>
            </a:r>
          </a:p>
          <a:p>
            <a:r>
              <a:rPr lang="en-GB" sz="1200" i="1" kern="1200" dirty="0" smtClean="0">
                <a:solidFill>
                  <a:schemeClr val="tx1"/>
                </a:solidFill>
                <a:effectLst/>
                <a:latin typeface="+mn-lt"/>
                <a:ea typeface="+mn-ea"/>
                <a:cs typeface="+mn-cs"/>
              </a:rPr>
              <a:t>Typeface: </a:t>
            </a:r>
            <a:r>
              <a:rPr lang="en-GB" sz="1200" kern="1200" dirty="0" smtClean="0">
                <a:solidFill>
                  <a:schemeClr val="tx1"/>
                </a:solidFill>
                <a:effectLst/>
                <a:latin typeface="+mn-lt"/>
                <a:ea typeface="+mn-ea"/>
                <a:cs typeface="+mn-cs"/>
              </a:rPr>
              <a:t>TeX Gyre Adventor</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bold</a:t>
            </a:r>
          </a:p>
          <a:p>
            <a:r>
              <a:rPr lang="en-GB" sz="1200" i="1" kern="1200" dirty="0" smtClean="0">
                <a:solidFill>
                  <a:schemeClr val="tx1"/>
                </a:solidFill>
                <a:effectLst/>
                <a:latin typeface="+mn-lt"/>
                <a:ea typeface="+mn-ea"/>
                <a:cs typeface="+mn-cs"/>
              </a:rPr>
              <a:t>Size: </a:t>
            </a:r>
            <a:r>
              <a:rPr lang="en-GB" sz="1200" kern="1200" dirty="0" smtClean="0">
                <a:solidFill>
                  <a:schemeClr val="tx1"/>
                </a:solidFill>
                <a:effectLst/>
                <a:latin typeface="+mn-lt"/>
                <a:ea typeface="+mn-ea"/>
                <a:cs typeface="+mn-cs"/>
              </a:rPr>
              <a:t>46 point</a:t>
            </a:r>
          </a:p>
          <a:p>
            <a:r>
              <a:rPr lang="en-GB" sz="1200" i="1" kern="1200" dirty="0" smtClean="0">
                <a:solidFill>
                  <a:schemeClr val="tx1"/>
                </a:solidFill>
                <a:effectLst/>
                <a:latin typeface="+mn-lt"/>
                <a:ea typeface="+mn-ea"/>
                <a:cs typeface="+mn-cs"/>
              </a:rPr>
              <a:t>Colour dark blue: </a:t>
            </a:r>
            <a:r>
              <a:rPr lang="en-GB" sz="1200" kern="1200" dirty="0" smtClean="0">
                <a:solidFill>
                  <a:schemeClr val="tx1"/>
                </a:solidFill>
                <a:effectLst/>
                <a:latin typeface="+mn-lt"/>
                <a:ea typeface="+mn-ea"/>
                <a:cs typeface="+mn-cs"/>
              </a:rPr>
              <a:t>(RGB) R: 28 G: 63 B: 148 (recent colours on PowerPoint)</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Bullets copy:</a:t>
            </a:r>
          </a:p>
          <a:p>
            <a:r>
              <a:rPr lang="en-GB" sz="1200" i="1" kern="1200" dirty="0" smtClean="0">
                <a:solidFill>
                  <a:schemeClr val="tx1"/>
                </a:solidFill>
                <a:effectLst/>
                <a:latin typeface="+mn-lt"/>
                <a:ea typeface="+mn-ea"/>
                <a:cs typeface="+mn-cs"/>
              </a:rPr>
              <a:t>Typeface: </a:t>
            </a:r>
            <a:r>
              <a:rPr lang="en-GB" sz="1200" kern="1200" dirty="0" smtClean="0">
                <a:solidFill>
                  <a:schemeClr val="tx1"/>
                </a:solidFill>
                <a:effectLst/>
                <a:latin typeface="+mn-lt"/>
                <a:ea typeface="+mn-ea"/>
                <a:cs typeface="+mn-cs"/>
              </a:rPr>
              <a:t>Arial MT</a:t>
            </a:r>
          </a:p>
          <a:p>
            <a:r>
              <a:rPr lang="en-GB" sz="1200" i="1" kern="1200" dirty="0" smtClean="0">
                <a:solidFill>
                  <a:schemeClr val="tx1"/>
                </a:solidFill>
                <a:effectLst/>
                <a:latin typeface="+mn-lt"/>
                <a:ea typeface="+mn-ea"/>
                <a:cs typeface="+mn-cs"/>
              </a:rPr>
              <a:t>Size: </a:t>
            </a:r>
            <a:r>
              <a:rPr lang="en-GB" sz="1200" kern="1200" dirty="0" smtClean="0">
                <a:solidFill>
                  <a:schemeClr val="tx1"/>
                </a:solidFill>
                <a:effectLst/>
                <a:latin typeface="+mn-lt"/>
                <a:ea typeface="+mn-ea"/>
                <a:cs typeface="+mn-cs"/>
              </a:rPr>
              <a:t>24 point </a:t>
            </a:r>
          </a:p>
          <a:p>
            <a:r>
              <a:rPr lang="en-GB" sz="1200" i="1" kern="1200" dirty="0" smtClean="0">
                <a:solidFill>
                  <a:schemeClr val="tx1"/>
                </a:solidFill>
                <a:effectLst/>
                <a:latin typeface="+mn-lt"/>
                <a:ea typeface="+mn-ea"/>
                <a:cs typeface="+mn-cs"/>
              </a:rPr>
              <a:t>Colour grey: </a:t>
            </a:r>
            <a:r>
              <a:rPr lang="en-GB" sz="1200" kern="1200" dirty="0" smtClean="0">
                <a:solidFill>
                  <a:schemeClr val="tx1"/>
                </a:solidFill>
                <a:effectLst/>
                <a:latin typeface="+mn-lt"/>
                <a:ea typeface="+mn-ea"/>
                <a:cs typeface="+mn-cs"/>
              </a:rPr>
              <a:t>(RGB) R: 97 G: 99 B: 101 (recent colours on PowerPoint)</a:t>
            </a:r>
          </a:p>
          <a:p>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Line spacing and alignment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Single line spacing.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text is aligned left.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447623-833D-4DF0-A1DC-261B1BBA7D65}" type="slidenum">
              <a:rPr lang="en-GB" smtClean="0"/>
              <a:t>1</a:t>
            </a:fld>
            <a:endParaRPr lang="en-GB"/>
          </a:p>
        </p:txBody>
      </p:sp>
    </p:spTree>
    <p:extLst>
      <p:ext uri="{BB962C8B-B14F-4D97-AF65-F5344CB8AC3E}">
        <p14:creationId xmlns:p14="http://schemas.microsoft.com/office/powerpoint/2010/main" val="181183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447623-833D-4DF0-A1DC-261B1BBA7D65}" type="slidenum">
              <a:rPr lang="en-GB" smtClean="0"/>
              <a:t>3</a:t>
            </a:fld>
            <a:endParaRPr lang="en-GB"/>
          </a:p>
        </p:txBody>
      </p:sp>
    </p:spTree>
    <p:extLst>
      <p:ext uri="{BB962C8B-B14F-4D97-AF65-F5344CB8AC3E}">
        <p14:creationId xmlns:p14="http://schemas.microsoft.com/office/powerpoint/2010/main" val="4008249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UoL - XJTLU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6212278" cy="1383337"/>
          </a:xfrm>
          <a:prstGeom prst="rect">
            <a:avLst/>
          </a:prstGeom>
        </p:spPr>
        <p:txBody>
          <a:bodyPr/>
          <a:lstStyle>
            <a:lvl1pPr algn="l">
              <a:lnSpc>
                <a:spcPct val="80000"/>
              </a:lnSpc>
              <a:defRPr sz="4600" b="1">
                <a:solidFill>
                  <a:srgbClr val="031F73"/>
                </a:solidFill>
                <a:latin typeface="TeX Gyre Adventor Bold"/>
                <a:cs typeface="TeX Gyre Adventor Bold"/>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685800" y="3538806"/>
            <a:ext cx="5483871" cy="1579040"/>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aseline="0">
                <a:solidFill>
                  <a:srgbClr val="0073CF"/>
                </a:solidFill>
                <a:latin typeface="TeX Gyre Adventor Bold"/>
                <a:cs typeface="TeX Gyre Adventor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Insert date, month, year here</a:t>
            </a:r>
          </a:p>
          <a:p>
            <a:r>
              <a:rPr lang="en-GB" dirty="0" smtClean="0"/>
              <a:t>Insert presenter name here</a:t>
            </a:r>
          </a:p>
        </p:txBody>
      </p:sp>
    </p:spTree>
    <p:extLst>
      <p:ext uri="{BB962C8B-B14F-4D97-AF65-F5344CB8AC3E}">
        <p14:creationId xmlns:p14="http://schemas.microsoft.com/office/powerpoint/2010/main" val="219202628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Introduction">
    <p:spTree>
      <p:nvGrpSpPr>
        <p:cNvPr id="1" name=""/>
        <p:cNvGrpSpPr/>
        <p:nvPr/>
      </p:nvGrpSpPr>
      <p:grpSpPr>
        <a:xfrm>
          <a:off x="0" y="0"/>
          <a:ext cx="0" cy="0"/>
          <a:chOff x="0" y="0"/>
          <a:chExt cx="0" cy="0"/>
        </a:xfrm>
      </p:grpSpPr>
      <p:pic>
        <p:nvPicPr>
          <p:cNvPr id="4" name="Picture 3" descr="UoL - XJTLU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703504" y="659887"/>
            <a:ext cx="7439714" cy="1228592"/>
          </a:xfrm>
          <a:prstGeom prst="rect">
            <a:avLst/>
          </a:prstGeom>
        </p:spPr>
        <p:txBody>
          <a:bodyPr>
            <a:normAutofit/>
          </a:bodyPr>
          <a:lstStyle>
            <a:lvl1pPr algn="l">
              <a:lnSpc>
                <a:spcPct val="70000"/>
              </a:lnSpc>
              <a:defRPr sz="4600" b="1" i="0" spc="0">
                <a:solidFill>
                  <a:srgbClr val="1C3F94"/>
                </a:solidFill>
                <a:latin typeface="TeX Gyre Adventor Bold"/>
                <a:cs typeface="TeX Gyre Adventor Bold"/>
              </a:defRPr>
            </a:lvl1pPr>
          </a:lstStyle>
          <a:p>
            <a:r>
              <a:rPr lang="en-GB" dirty="0" smtClean="0"/>
              <a:t>﻿Title</a:t>
            </a:r>
            <a:endParaRPr lang="en-US" dirty="0"/>
          </a:p>
        </p:txBody>
      </p:sp>
      <p:sp>
        <p:nvSpPr>
          <p:cNvPr id="3" name="Subtitle 2"/>
          <p:cNvSpPr>
            <a:spLocks noGrp="1"/>
          </p:cNvSpPr>
          <p:nvPr>
            <p:ph type="subTitle" idx="1"/>
          </p:nvPr>
        </p:nvSpPr>
        <p:spPr>
          <a:xfrm>
            <a:off x="703504" y="1888478"/>
            <a:ext cx="7439714" cy="3994477"/>
          </a:xfrm>
          <a:prstGeom prst="rect">
            <a:avLst/>
          </a:prstGeom>
        </p:spPr>
        <p:txBody>
          <a:bodyPr>
            <a:normAutofit/>
          </a:bodyPr>
          <a:lstStyle>
            <a:lvl1pPr marL="180000" marR="0" indent="-180000" algn="l" defTabSz="457200" rtl="0" eaLnBrk="1" fontAlgn="auto" latinLnBrk="0" hangingPunct="1">
              <a:lnSpc>
                <a:spcPct val="100000"/>
              </a:lnSpc>
              <a:spcBef>
                <a:spcPts val="0"/>
              </a:spcBef>
              <a:spcAft>
                <a:spcPts val="800"/>
              </a:spcAft>
              <a:buClr>
                <a:srgbClr val="BCBDBC"/>
              </a:buClr>
              <a:buSzPct val="100000"/>
              <a:buFont typeface="Arial"/>
              <a:buChar char="•"/>
              <a:tabLst/>
              <a:defRPr sz="2400">
                <a:solidFill>
                  <a:srgbClr val="616365"/>
                </a:solidFill>
                <a:latin typeface="Arial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a:p>
            <a:endParaRPr lang="en-GB" dirty="0" smtClean="0"/>
          </a:p>
        </p:txBody>
      </p:sp>
    </p:spTree>
    <p:extLst>
      <p:ext uri="{BB962C8B-B14F-4D97-AF65-F5344CB8AC3E}">
        <p14:creationId xmlns:p14="http://schemas.microsoft.com/office/powerpoint/2010/main" val="270230782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xed Image 1">
    <p:spTree>
      <p:nvGrpSpPr>
        <p:cNvPr id="1" name=""/>
        <p:cNvGrpSpPr/>
        <p:nvPr/>
      </p:nvGrpSpPr>
      <p:grpSpPr>
        <a:xfrm>
          <a:off x="0" y="0"/>
          <a:ext cx="0" cy="0"/>
          <a:chOff x="0" y="0"/>
          <a:chExt cx="0" cy="0"/>
        </a:xfrm>
      </p:grpSpPr>
      <p:pic>
        <p:nvPicPr>
          <p:cNvPr id="2" name="Picture 1" descr="UoL - XJTLU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ctrTitle" hasCustomPrompt="1"/>
          </p:nvPr>
        </p:nvSpPr>
        <p:spPr>
          <a:xfrm>
            <a:off x="703504" y="659887"/>
            <a:ext cx="7663840" cy="1228592"/>
          </a:xfrm>
          <a:prstGeom prst="rect">
            <a:avLst/>
          </a:prstGeom>
        </p:spPr>
        <p:txBody>
          <a:bodyPr>
            <a:normAutofit/>
          </a:bodyPr>
          <a:lstStyle>
            <a:lvl1pPr algn="l">
              <a:lnSpc>
                <a:spcPct val="70000"/>
              </a:lnSpc>
              <a:defRPr sz="4600" b="1" i="0" spc="0">
                <a:solidFill>
                  <a:srgbClr val="1C3F94"/>
                </a:solidFill>
                <a:latin typeface="TeX Gyre Adventor Bold"/>
                <a:cs typeface="TeX Gyre Adventor Bold"/>
              </a:defRPr>
            </a:lvl1pPr>
          </a:lstStyle>
          <a:p>
            <a:r>
              <a:rPr lang="en-GB" dirty="0" smtClean="0"/>
              <a:t>﻿﻿Fixed image slide</a:t>
            </a:r>
            <a:endParaRPr lang="en-US" dirty="0"/>
          </a:p>
        </p:txBody>
      </p:sp>
      <p:sp>
        <p:nvSpPr>
          <p:cNvPr id="12" name="Subtitle 2"/>
          <p:cNvSpPr>
            <a:spLocks noGrp="1"/>
          </p:cNvSpPr>
          <p:nvPr>
            <p:ph type="subTitle" idx="1"/>
          </p:nvPr>
        </p:nvSpPr>
        <p:spPr>
          <a:xfrm>
            <a:off x="703504" y="1888478"/>
            <a:ext cx="5472392" cy="3994477"/>
          </a:xfrm>
          <a:prstGeom prst="rect">
            <a:avLst/>
          </a:prstGeom>
        </p:spPr>
        <p:txBody>
          <a:bodyPr>
            <a:normAutofit/>
          </a:bodyPr>
          <a:lstStyle>
            <a:lvl1pPr marL="180000" marR="0" indent="-180000" algn="l" defTabSz="457200" rtl="0" eaLnBrk="1" fontAlgn="auto" latinLnBrk="0" hangingPunct="1">
              <a:lnSpc>
                <a:spcPct val="100000"/>
              </a:lnSpc>
              <a:spcBef>
                <a:spcPts val="0"/>
              </a:spcBef>
              <a:spcAft>
                <a:spcPts val="800"/>
              </a:spcAft>
              <a:buClr>
                <a:srgbClr val="BCBDBC"/>
              </a:buClr>
              <a:buSzPct val="100000"/>
              <a:buFont typeface="Arial"/>
              <a:buChar char="•"/>
              <a:tabLst/>
              <a:defRPr sz="2400">
                <a:solidFill>
                  <a:srgbClr val="616365"/>
                </a:solidFill>
                <a:latin typeface="Arial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Tree>
    <p:extLst>
      <p:ext uri="{BB962C8B-B14F-4D97-AF65-F5344CB8AC3E}">
        <p14:creationId xmlns:p14="http://schemas.microsoft.com/office/powerpoint/2010/main" val="68787638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xed Image 2">
    <p:spTree>
      <p:nvGrpSpPr>
        <p:cNvPr id="1" name=""/>
        <p:cNvGrpSpPr/>
        <p:nvPr/>
      </p:nvGrpSpPr>
      <p:grpSpPr>
        <a:xfrm>
          <a:off x="0" y="0"/>
          <a:ext cx="0" cy="0"/>
          <a:chOff x="0" y="0"/>
          <a:chExt cx="0" cy="0"/>
        </a:xfrm>
      </p:grpSpPr>
      <p:pic>
        <p:nvPicPr>
          <p:cNvPr id="2" name="Picture 1" descr="UoL - XJTLU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703504" y="659887"/>
            <a:ext cx="7663840" cy="1228592"/>
          </a:xfrm>
          <a:prstGeom prst="rect">
            <a:avLst/>
          </a:prstGeom>
        </p:spPr>
        <p:txBody>
          <a:bodyPr>
            <a:normAutofit/>
          </a:bodyPr>
          <a:lstStyle>
            <a:lvl1pPr algn="l">
              <a:lnSpc>
                <a:spcPct val="70000"/>
              </a:lnSpc>
              <a:defRPr sz="4600" b="1" i="0" spc="0">
                <a:solidFill>
                  <a:srgbClr val="1C3F94"/>
                </a:solidFill>
                <a:latin typeface="TeX Gyre Adventor Bold"/>
                <a:cs typeface="TeX Gyre Adventor Bold"/>
              </a:defRPr>
            </a:lvl1pPr>
          </a:lstStyle>
          <a:p>
            <a:r>
              <a:rPr lang="en-GB" dirty="0" smtClean="0"/>
              <a:t>﻿﻿Fixed image slide 2</a:t>
            </a:r>
            <a:endParaRPr lang="en-US" dirty="0"/>
          </a:p>
        </p:txBody>
      </p:sp>
      <p:sp>
        <p:nvSpPr>
          <p:cNvPr id="9" name="Subtitle 2"/>
          <p:cNvSpPr>
            <a:spLocks noGrp="1"/>
          </p:cNvSpPr>
          <p:nvPr>
            <p:ph type="subTitle" idx="12"/>
          </p:nvPr>
        </p:nvSpPr>
        <p:spPr>
          <a:xfrm>
            <a:off x="703504" y="1888478"/>
            <a:ext cx="5472392" cy="3994477"/>
          </a:xfrm>
          <a:prstGeom prst="rect">
            <a:avLst/>
          </a:prstGeom>
        </p:spPr>
        <p:txBody>
          <a:bodyPr>
            <a:normAutofit/>
          </a:bodyPr>
          <a:lstStyle>
            <a:lvl1pPr marL="180000" marR="0" indent="-180000" algn="l" defTabSz="457200" rtl="0" eaLnBrk="1" fontAlgn="auto" latinLnBrk="0" hangingPunct="1">
              <a:lnSpc>
                <a:spcPct val="100000"/>
              </a:lnSpc>
              <a:spcBef>
                <a:spcPts val="0"/>
              </a:spcBef>
              <a:spcAft>
                <a:spcPts val="800"/>
              </a:spcAft>
              <a:buClr>
                <a:srgbClr val="BCBDBC"/>
              </a:buClr>
              <a:buSzPct val="100000"/>
              <a:buFont typeface="Arial"/>
              <a:buChar char="•"/>
              <a:tabLst/>
              <a:defRPr sz="2400">
                <a:solidFill>
                  <a:srgbClr val="616365"/>
                </a:solidFill>
                <a:latin typeface="Arial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Tree>
    <p:extLst>
      <p:ext uri="{BB962C8B-B14F-4D97-AF65-F5344CB8AC3E}">
        <p14:creationId xmlns:p14="http://schemas.microsoft.com/office/powerpoint/2010/main" val="123556054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xed Image 3">
    <p:spTree>
      <p:nvGrpSpPr>
        <p:cNvPr id="1" name=""/>
        <p:cNvGrpSpPr/>
        <p:nvPr/>
      </p:nvGrpSpPr>
      <p:grpSpPr>
        <a:xfrm>
          <a:off x="0" y="0"/>
          <a:ext cx="0" cy="0"/>
          <a:chOff x="0" y="0"/>
          <a:chExt cx="0" cy="0"/>
        </a:xfrm>
      </p:grpSpPr>
      <p:pic>
        <p:nvPicPr>
          <p:cNvPr id="9" name="Picture 8" descr="UoL - XJTLU -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703504" y="659887"/>
            <a:ext cx="7663840" cy="1228592"/>
          </a:xfrm>
          <a:prstGeom prst="rect">
            <a:avLst/>
          </a:prstGeom>
        </p:spPr>
        <p:txBody>
          <a:bodyPr>
            <a:normAutofit/>
          </a:bodyPr>
          <a:lstStyle>
            <a:lvl1pPr algn="l">
              <a:lnSpc>
                <a:spcPct val="70000"/>
              </a:lnSpc>
              <a:defRPr sz="4600" b="1" i="0" spc="0">
                <a:solidFill>
                  <a:srgbClr val="1C3F94"/>
                </a:solidFill>
                <a:latin typeface="TeX Gyre Adventor Bold"/>
                <a:cs typeface="TeX Gyre Adventor Bold"/>
              </a:defRPr>
            </a:lvl1pPr>
          </a:lstStyle>
          <a:p>
            <a:r>
              <a:rPr lang="en-GB" dirty="0" smtClean="0"/>
              <a:t>﻿﻿Fixed image slide 3</a:t>
            </a:r>
            <a:endParaRPr lang="en-US" dirty="0"/>
          </a:p>
        </p:txBody>
      </p:sp>
      <p:sp>
        <p:nvSpPr>
          <p:cNvPr id="8" name="Subtitle 2"/>
          <p:cNvSpPr>
            <a:spLocks noGrp="1"/>
          </p:cNvSpPr>
          <p:nvPr>
            <p:ph type="subTitle" idx="12"/>
          </p:nvPr>
        </p:nvSpPr>
        <p:spPr>
          <a:xfrm>
            <a:off x="703504" y="1888478"/>
            <a:ext cx="5472392" cy="3994477"/>
          </a:xfrm>
          <a:prstGeom prst="rect">
            <a:avLst/>
          </a:prstGeom>
        </p:spPr>
        <p:txBody>
          <a:bodyPr>
            <a:normAutofit/>
          </a:bodyPr>
          <a:lstStyle>
            <a:lvl1pPr marL="180000" marR="0" indent="-180000" algn="l" defTabSz="457200" rtl="0" eaLnBrk="1" fontAlgn="auto" latinLnBrk="0" hangingPunct="1">
              <a:lnSpc>
                <a:spcPct val="100000"/>
              </a:lnSpc>
              <a:spcBef>
                <a:spcPts val="0"/>
              </a:spcBef>
              <a:spcAft>
                <a:spcPts val="800"/>
              </a:spcAft>
              <a:buClr>
                <a:srgbClr val="BCBDBC"/>
              </a:buClr>
              <a:buSzPct val="100000"/>
              <a:buFont typeface="Arial"/>
              <a:buChar char="•"/>
              <a:tabLst/>
              <a:defRPr sz="2400">
                <a:solidFill>
                  <a:srgbClr val="616365"/>
                </a:solidFill>
                <a:latin typeface="Arial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Tree>
    <p:extLst>
      <p:ext uri="{BB962C8B-B14F-4D97-AF65-F5344CB8AC3E}">
        <p14:creationId xmlns:p14="http://schemas.microsoft.com/office/powerpoint/2010/main" val="118703490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xed Image 4">
    <p:spTree>
      <p:nvGrpSpPr>
        <p:cNvPr id="1" name=""/>
        <p:cNvGrpSpPr/>
        <p:nvPr/>
      </p:nvGrpSpPr>
      <p:grpSpPr>
        <a:xfrm>
          <a:off x="0" y="0"/>
          <a:ext cx="0" cy="0"/>
          <a:chOff x="0" y="0"/>
          <a:chExt cx="0" cy="0"/>
        </a:xfrm>
      </p:grpSpPr>
      <p:pic>
        <p:nvPicPr>
          <p:cNvPr id="2" name="Picture 1" descr="UoL - XJTLU -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ctrTitle" hasCustomPrompt="1"/>
          </p:nvPr>
        </p:nvSpPr>
        <p:spPr>
          <a:xfrm>
            <a:off x="703504" y="659887"/>
            <a:ext cx="7663840" cy="1228592"/>
          </a:xfrm>
          <a:prstGeom prst="rect">
            <a:avLst/>
          </a:prstGeom>
        </p:spPr>
        <p:txBody>
          <a:bodyPr>
            <a:normAutofit/>
          </a:bodyPr>
          <a:lstStyle>
            <a:lvl1pPr algn="l">
              <a:lnSpc>
                <a:spcPct val="70000"/>
              </a:lnSpc>
              <a:defRPr sz="4600" b="1" i="0" spc="0">
                <a:solidFill>
                  <a:srgbClr val="1C3F94"/>
                </a:solidFill>
                <a:latin typeface="TeX Gyre Adventor Bold"/>
                <a:cs typeface="TeX Gyre Adventor Bold"/>
              </a:defRPr>
            </a:lvl1pPr>
          </a:lstStyle>
          <a:p>
            <a:r>
              <a:rPr lang="en-GB" dirty="0" smtClean="0"/>
              <a:t>﻿﻿Fixed image slide 4</a:t>
            </a:r>
            <a:endParaRPr lang="en-US" dirty="0"/>
          </a:p>
        </p:txBody>
      </p:sp>
      <p:sp>
        <p:nvSpPr>
          <p:cNvPr id="5" name="Subtitle 2"/>
          <p:cNvSpPr>
            <a:spLocks noGrp="1"/>
          </p:cNvSpPr>
          <p:nvPr>
            <p:ph type="subTitle" idx="12"/>
          </p:nvPr>
        </p:nvSpPr>
        <p:spPr>
          <a:xfrm>
            <a:off x="703504" y="1888478"/>
            <a:ext cx="5472392" cy="3994477"/>
          </a:xfrm>
          <a:prstGeom prst="rect">
            <a:avLst/>
          </a:prstGeom>
        </p:spPr>
        <p:txBody>
          <a:bodyPr>
            <a:normAutofit/>
          </a:bodyPr>
          <a:lstStyle>
            <a:lvl1pPr marL="180000" marR="0" indent="-180000" algn="l" defTabSz="457200" rtl="0" eaLnBrk="1" fontAlgn="auto" latinLnBrk="0" hangingPunct="1">
              <a:lnSpc>
                <a:spcPct val="100000"/>
              </a:lnSpc>
              <a:spcBef>
                <a:spcPts val="0"/>
              </a:spcBef>
              <a:spcAft>
                <a:spcPts val="800"/>
              </a:spcAft>
              <a:buClr>
                <a:srgbClr val="BCBDBC"/>
              </a:buClr>
              <a:buSzPct val="100000"/>
              <a:buFont typeface="Arial"/>
              <a:buChar char="•"/>
              <a:tabLst/>
              <a:defRPr sz="2400">
                <a:solidFill>
                  <a:srgbClr val="616365"/>
                </a:solidFill>
                <a:latin typeface="Arial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Tree>
    <p:extLst>
      <p:ext uri="{BB962C8B-B14F-4D97-AF65-F5344CB8AC3E}">
        <p14:creationId xmlns:p14="http://schemas.microsoft.com/office/powerpoint/2010/main" val="387536426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11" name="Picture 10" descr="UoL - XJTLU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Picture Placeholder 2"/>
          <p:cNvSpPr>
            <a:spLocks noGrp="1"/>
          </p:cNvSpPr>
          <p:nvPr>
            <p:ph type="pic" idx="1"/>
          </p:nvPr>
        </p:nvSpPr>
        <p:spPr>
          <a:xfrm>
            <a:off x="5981797" y="1888478"/>
            <a:ext cx="2429127" cy="151917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1"/>
          </p:nvPr>
        </p:nvSpPr>
        <p:spPr>
          <a:xfrm>
            <a:off x="5981797" y="3578540"/>
            <a:ext cx="2429127" cy="151917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p:cNvSpPr>
            <a:spLocks noGrp="1"/>
          </p:cNvSpPr>
          <p:nvPr>
            <p:ph type="ctrTitle" hasCustomPrompt="1"/>
          </p:nvPr>
        </p:nvSpPr>
        <p:spPr>
          <a:xfrm>
            <a:off x="703504" y="659887"/>
            <a:ext cx="7707420" cy="1228592"/>
          </a:xfrm>
          <a:prstGeom prst="rect">
            <a:avLst/>
          </a:prstGeom>
        </p:spPr>
        <p:txBody>
          <a:bodyPr>
            <a:normAutofit/>
          </a:bodyPr>
          <a:lstStyle>
            <a:lvl1pPr algn="l">
              <a:lnSpc>
                <a:spcPct val="70000"/>
              </a:lnSpc>
              <a:defRPr sz="4600" b="1" i="0" spc="0">
                <a:solidFill>
                  <a:srgbClr val="1C3F94"/>
                </a:solidFill>
                <a:latin typeface="TeX Gyre Adventor Bold"/>
                <a:cs typeface="TeX Gyre Adventor Bold"/>
              </a:defRPr>
            </a:lvl1pPr>
          </a:lstStyle>
          <a:p>
            <a:r>
              <a:rPr lang="en-GB" dirty="0" smtClean="0"/>
              <a:t>﻿﻿Image slide </a:t>
            </a:r>
            <a:endParaRPr lang="en-US" dirty="0"/>
          </a:p>
        </p:txBody>
      </p:sp>
      <p:sp>
        <p:nvSpPr>
          <p:cNvPr id="10" name="Subtitle 2"/>
          <p:cNvSpPr>
            <a:spLocks noGrp="1"/>
          </p:cNvSpPr>
          <p:nvPr>
            <p:ph type="subTitle" idx="12"/>
          </p:nvPr>
        </p:nvSpPr>
        <p:spPr>
          <a:xfrm>
            <a:off x="703504" y="1888478"/>
            <a:ext cx="5105076" cy="3994477"/>
          </a:xfrm>
          <a:prstGeom prst="rect">
            <a:avLst/>
          </a:prstGeom>
        </p:spPr>
        <p:txBody>
          <a:bodyPr>
            <a:normAutofit/>
          </a:bodyPr>
          <a:lstStyle>
            <a:lvl1pPr marL="180000" marR="0" indent="-180000" algn="l" defTabSz="457200" rtl="0" eaLnBrk="1" fontAlgn="auto" latinLnBrk="0" hangingPunct="1">
              <a:lnSpc>
                <a:spcPct val="100000"/>
              </a:lnSpc>
              <a:spcBef>
                <a:spcPts val="0"/>
              </a:spcBef>
              <a:spcAft>
                <a:spcPts val="800"/>
              </a:spcAft>
              <a:buClr>
                <a:srgbClr val="BCBDBC"/>
              </a:buClr>
              <a:buSzPct val="100000"/>
              <a:buFont typeface="Arial"/>
              <a:buChar char="•"/>
              <a:tabLst/>
              <a:defRPr sz="2400">
                <a:solidFill>
                  <a:srgbClr val="616365"/>
                </a:solidFill>
                <a:latin typeface="Arial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Tree>
    <p:extLst>
      <p:ext uri="{BB962C8B-B14F-4D97-AF65-F5344CB8AC3E}">
        <p14:creationId xmlns:p14="http://schemas.microsoft.com/office/powerpoint/2010/main" val="279040996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her">
    <p:spTree>
      <p:nvGrpSpPr>
        <p:cNvPr id="1" name=""/>
        <p:cNvGrpSpPr/>
        <p:nvPr/>
      </p:nvGrpSpPr>
      <p:grpSpPr>
        <a:xfrm>
          <a:off x="0" y="0"/>
          <a:ext cx="0" cy="0"/>
          <a:chOff x="0" y="0"/>
          <a:chExt cx="0" cy="0"/>
        </a:xfrm>
      </p:grpSpPr>
      <p:pic>
        <p:nvPicPr>
          <p:cNvPr id="9" name="Picture 8" descr="UoL - XJTLU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703504" y="659887"/>
            <a:ext cx="7396134" cy="1228592"/>
          </a:xfrm>
          <a:prstGeom prst="rect">
            <a:avLst/>
          </a:prstGeom>
        </p:spPr>
        <p:txBody>
          <a:bodyPr>
            <a:normAutofit/>
          </a:bodyPr>
          <a:lstStyle>
            <a:lvl1pPr algn="l">
              <a:lnSpc>
                <a:spcPct val="70000"/>
              </a:lnSpc>
              <a:defRPr sz="4600" b="1" i="0" spc="0">
                <a:solidFill>
                  <a:srgbClr val="1C3F94"/>
                </a:solidFill>
                <a:latin typeface="TeX Gyre Adventor Bold"/>
                <a:cs typeface="TeX Gyre Adventor Bold"/>
              </a:defRPr>
            </a:lvl1pPr>
          </a:lstStyle>
          <a:p>
            <a:r>
              <a:rPr lang="en-GB" dirty="0" smtClean="0"/>
              <a:t>Other information</a:t>
            </a:r>
            <a:endParaRPr lang="en-US" dirty="0"/>
          </a:p>
        </p:txBody>
      </p:sp>
      <p:sp>
        <p:nvSpPr>
          <p:cNvPr id="8" name="Subtitle 2"/>
          <p:cNvSpPr>
            <a:spLocks noGrp="1"/>
          </p:cNvSpPr>
          <p:nvPr>
            <p:ph type="subTitle" idx="1"/>
          </p:nvPr>
        </p:nvSpPr>
        <p:spPr>
          <a:xfrm>
            <a:off x="703504" y="1888478"/>
            <a:ext cx="7396134" cy="3994477"/>
          </a:xfrm>
          <a:prstGeom prst="rect">
            <a:avLst/>
          </a:prstGeom>
        </p:spPr>
        <p:txBody>
          <a:bodyPr>
            <a:normAutofit/>
          </a:bodyPr>
          <a:lstStyle>
            <a:lvl1pPr marL="180000" marR="0" indent="-180000" algn="l" defTabSz="457200" rtl="0" eaLnBrk="1" fontAlgn="auto" latinLnBrk="0" hangingPunct="1">
              <a:lnSpc>
                <a:spcPct val="100000"/>
              </a:lnSpc>
              <a:spcBef>
                <a:spcPts val="0"/>
              </a:spcBef>
              <a:spcAft>
                <a:spcPts val="800"/>
              </a:spcAft>
              <a:buClr>
                <a:srgbClr val="BCBDBC"/>
              </a:buClr>
              <a:buSzPct val="100000"/>
              <a:buFont typeface="Arial"/>
              <a:buChar char="•"/>
              <a:tabLst/>
              <a:defRPr sz="2400">
                <a:solidFill>
                  <a:srgbClr val="616365"/>
                </a:solidFill>
                <a:latin typeface="Arial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p>
        </p:txBody>
      </p:sp>
    </p:spTree>
    <p:extLst>
      <p:ext uri="{BB962C8B-B14F-4D97-AF65-F5344CB8AC3E}">
        <p14:creationId xmlns:p14="http://schemas.microsoft.com/office/powerpoint/2010/main" val="176226870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oL - XJTLU -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2552393"/>
            <a:ext cx="7772400" cy="1048057"/>
          </a:xfrm>
          <a:prstGeom prst="rect">
            <a:avLst/>
          </a:prstGeom>
        </p:spPr>
        <p:txBody>
          <a:bodyPr/>
          <a:lstStyle>
            <a:lvl1pPr algn="l">
              <a:lnSpc>
                <a:spcPct val="100000"/>
              </a:lnSpc>
              <a:defRPr sz="4600" b="1">
                <a:solidFill>
                  <a:srgbClr val="BCBDBC"/>
                </a:solidFill>
                <a:latin typeface="TeX Gyre Adventor Bold"/>
                <a:cs typeface="TeX Gyre Adventor Bold"/>
              </a:defRPr>
            </a:lvl1pPr>
          </a:lstStyle>
          <a:p>
            <a:r>
              <a:rPr lang="en-GB" dirty="0" smtClean="0"/>
              <a:t>Discussion</a:t>
            </a:r>
            <a:endParaRPr lang="en-US" dirty="0"/>
          </a:p>
        </p:txBody>
      </p:sp>
    </p:spTree>
    <p:extLst>
      <p:ext uri="{BB962C8B-B14F-4D97-AF65-F5344CB8AC3E}">
        <p14:creationId xmlns:p14="http://schemas.microsoft.com/office/powerpoint/2010/main" val="200967733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173775"/>
      </p:ext>
    </p:extLst>
  </p:cSld>
  <p:clrMap bg1="lt1" tx1="dk1" bg2="lt2" tx2="dk2" accent1="accent1" accent2="accent2" accent3="accent3" accent4="accent4" accent5="accent5" accent6="accent6" hlink="hlink" folHlink="folHlink"/>
  <p:sldLayoutIdLst>
    <p:sldLayoutId id="2147483695"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993105"/>
      </p:ext>
    </p:extLst>
  </p:cSld>
  <p:clrMap bg1="lt1" tx1="dk1" bg2="lt2" tx2="dk2" accent1="accent1" accent2="accent2" accent3="accent3" accent4="accent4" accent5="accent5" accent6="accent6" hlink="hlink" folHlink="folHlink"/>
  <p:sldLayoutIdLst>
    <p:sldLayoutId id="2147483651"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754634"/>
      </p:ext>
    </p:extLst>
  </p:cSld>
  <p:clrMap bg1="lt1" tx1="dk1" bg2="lt2" tx2="dk2" accent1="accent1" accent2="accent2" accent3="accent3" accent4="accent4" accent5="accent5" accent6="accent6" hlink="hlink" folHlink="folHlink"/>
  <p:sldLayoutIdLst>
    <p:sldLayoutId id="2147483653"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834381"/>
      </p:ext>
    </p:extLst>
  </p:cSld>
  <p:clrMap bg1="lt1" tx1="dk1" bg2="lt2" tx2="dk2" accent1="accent1" accent2="accent2" accent3="accent3" accent4="accent4" accent5="accent5" accent6="accent6" hlink="hlink" folHlink="folHlink"/>
  <p:sldLayoutIdLst>
    <p:sldLayoutId id="2147483663"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832963"/>
      </p:ext>
    </p:extLst>
  </p:cSld>
  <p:clrMap bg1="lt1" tx1="dk1" bg2="lt2" tx2="dk2" accent1="accent1" accent2="accent2" accent3="accent3" accent4="accent4" accent5="accent5" accent6="accent6" hlink="hlink" folHlink="folHlink"/>
  <p:sldLayoutIdLst>
    <p:sldLayoutId id="2147483667"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462701"/>
      </p:ext>
    </p:extLst>
  </p:cSld>
  <p:clrMap bg1="lt1" tx1="dk1" bg2="lt2" tx2="dk2" accent1="accent1" accent2="accent2" accent3="accent3" accent4="accent4" accent5="accent5" accent6="accent6" hlink="hlink" folHlink="folHlink"/>
  <p:sldLayoutIdLst>
    <p:sldLayoutId id="2147483665"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068915"/>
      </p:ext>
    </p:extLst>
  </p:cSld>
  <p:clrMap bg1="lt1" tx1="dk1" bg2="lt2" tx2="dk2" accent1="accent1" accent2="accent2" accent3="accent3" accent4="accent4" accent5="accent5" accent6="accent6" hlink="hlink" folHlink="folHlink"/>
  <p:sldLayoutIdLst>
    <p:sldLayoutId id="2147483679"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329808"/>
      </p:ext>
    </p:extLst>
  </p:cSld>
  <p:clrMap bg1="lt1" tx1="dk1" bg2="lt2" tx2="dk2" accent1="accent1" accent2="accent2" accent3="accent3" accent4="accent4" accent5="accent5" accent6="accent6" hlink="hlink" folHlink="folHlink"/>
  <p:sldLayoutIdLst>
    <p:sldLayoutId id="2147483691"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285119"/>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011" y="2111331"/>
            <a:ext cx="8553015" cy="1927736"/>
          </a:xfrm>
        </p:spPr>
        <p:txBody>
          <a:bodyPr/>
          <a:lstStyle/>
          <a:p>
            <a:r>
              <a:rPr lang="en-US" dirty="0"/>
              <a:t>Quasi-experimental evidence of the effectiveness of an </a:t>
            </a:r>
            <a:r>
              <a:rPr lang="en-US" dirty="0" smtClean="0"/>
              <a:t>flipped classroom</a:t>
            </a:r>
            <a:endParaRPr lang="en-US" dirty="0"/>
          </a:p>
        </p:txBody>
      </p:sp>
      <p:sp>
        <p:nvSpPr>
          <p:cNvPr id="3" name="Subtitle 2"/>
          <p:cNvSpPr>
            <a:spLocks noGrp="1"/>
          </p:cNvSpPr>
          <p:nvPr>
            <p:ph type="subTitle" idx="1"/>
          </p:nvPr>
        </p:nvSpPr>
        <p:spPr>
          <a:xfrm>
            <a:off x="306011" y="4039066"/>
            <a:ext cx="5483871" cy="2646815"/>
          </a:xfrm>
        </p:spPr>
        <p:txBody>
          <a:bodyPr>
            <a:normAutofit fontScale="92500"/>
          </a:bodyPr>
          <a:lstStyle/>
          <a:p>
            <a:r>
              <a:rPr lang="en-US" dirty="0" smtClean="0"/>
              <a:t>17</a:t>
            </a:r>
            <a:r>
              <a:rPr lang="en-US" baseline="30000" dirty="0" smtClean="0"/>
              <a:t>th</a:t>
            </a:r>
            <a:r>
              <a:rPr lang="en-US" dirty="0" smtClean="0"/>
              <a:t> of April, 2015</a:t>
            </a:r>
          </a:p>
          <a:p>
            <a:r>
              <a:rPr lang="en-US" dirty="0" smtClean="0"/>
              <a:t>Tiago </a:t>
            </a:r>
            <a:r>
              <a:rPr lang="en-US" dirty="0" err="1" smtClean="0"/>
              <a:t>Freire</a:t>
            </a:r>
            <a:endParaRPr lang="en-US" dirty="0" smtClean="0"/>
          </a:p>
          <a:p>
            <a:endParaRPr lang="en-US" dirty="0"/>
          </a:p>
          <a:p>
            <a:endParaRPr lang="en-US" dirty="0" smtClean="0"/>
          </a:p>
          <a:p>
            <a:endParaRPr lang="en-US" dirty="0"/>
          </a:p>
          <a:p>
            <a:r>
              <a:rPr lang="en-US" sz="1800" dirty="0" smtClean="0"/>
              <a:t>This research was supported by XTLU’s Teaching Development Fund. We would also like to thank </a:t>
            </a:r>
            <a:r>
              <a:rPr lang="en-US" sz="1800" dirty="0" err="1" smtClean="0"/>
              <a:t>Haifeng</a:t>
            </a:r>
            <a:r>
              <a:rPr lang="en-US" sz="1800" dirty="0" smtClean="0"/>
              <a:t> Fu for his support in conducting this research.</a:t>
            </a:r>
            <a:endParaRPr lang="en-US" sz="1800" dirty="0"/>
          </a:p>
        </p:txBody>
      </p:sp>
    </p:spTree>
    <p:extLst>
      <p:ext uri="{BB962C8B-B14F-4D97-AF65-F5344CB8AC3E}">
        <p14:creationId xmlns:p14="http://schemas.microsoft.com/office/powerpoint/2010/main" val="39746189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a:t>
            </a:r>
            <a:endParaRPr lang="en-US" dirty="0"/>
          </a:p>
        </p:txBody>
      </p:sp>
      <p:pic>
        <p:nvPicPr>
          <p:cNvPr id="5" name="Picture 4"/>
          <p:cNvPicPr>
            <a:picLocks noChangeAspect="1"/>
          </p:cNvPicPr>
          <p:nvPr/>
        </p:nvPicPr>
        <p:blipFill>
          <a:blip r:embed="rId2"/>
          <a:stretch>
            <a:fillRect/>
          </a:stretch>
        </p:blipFill>
        <p:spPr>
          <a:xfrm>
            <a:off x="0" y="150913"/>
            <a:ext cx="9144000" cy="5791200"/>
          </a:xfrm>
          <a:prstGeom prst="rect">
            <a:avLst/>
          </a:prstGeom>
        </p:spPr>
      </p:pic>
    </p:spTree>
    <p:extLst>
      <p:ext uri="{BB962C8B-B14F-4D97-AF65-F5344CB8AC3E}">
        <p14:creationId xmlns:p14="http://schemas.microsoft.com/office/powerpoint/2010/main" val="3068298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a:t>
            </a:r>
            <a:endParaRPr lang="en-US" dirty="0"/>
          </a:p>
        </p:txBody>
      </p:sp>
      <p:sp>
        <p:nvSpPr>
          <p:cNvPr id="3" name="Subtitle 2"/>
          <p:cNvSpPr>
            <a:spLocks noGrp="1"/>
          </p:cNvSpPr>
          <p:nvPr>
            <p:ph type="subTitle" idx="1"/>
          </p:nvPr>
        </p:nvSpPr>
        <p:spPr/>
        <p:txBody>
          <a:bodyPr/>
          <a:lstStyle/>
          <a:p>
            <a:r>
              <a:rPr lang="en-US" dirty="0" smtClean="0"/>
              <a:t>Was this driven by the use of the interactive presentations or other factors?</a:t>
            </a:r>
          </a:p>
          <a:p>
            <a:endParaRPr lang="en-US" dirty="0"/>
          </a:p>
          <a:p>
            <a:r>
              <a:rPr lang="en-US" dirty="0" smtClean="0"/>
              <a:t>Did the score increased for those who used the interactive presentations versus everyone else? (imperfect – </a:t>
            </a:r>
            <a:r>
              <a:rPr lang="en-US" i="1" dirty="0" smtClean="0"/>
              <a:t>self selection</a:t>
            </a:r>
            <a:r>
              <a:rPr lang="en-US" dirty="0" smtClean="0"/>
              <a:t>)</a:t>
            </a:r>
          </a:p>
        </p:txBody>
      </p:sp>
    </p:spTree>
    <p:extLst>
      <p:ext uri="{BB962C8B-B14F-4D97-AF65-F5344CB8AC3E}">
        <p14:creationId xmlns:p14="http://schemas.microsoft.com/office/powerpoint/2010/main" val="402931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a:t>
            </a:r>
            <a:endParaRPr lang="en-US" dirty="0"/>
          </a:p>
        </p:txBody>
      </p:sp>
      <p:pic>
        <p:nvPicPr>
          <p:cNvPr id="4" name="Picture 3"/>
          <p:cNvPicPr>
            <a:picLocks noChangeAspect="1"/>
          </p:cNvPicPr>
          <p:nvPr/>
        </p:nvPicPr>
        <p:blipFill>
          <a:blip r:embed="rId2"/>
          <a:stretch>
            <a:fillRect/>
          </a:stretch>
        </p:blipFill>
        <p:spPr>
          <a:xfrm>
            <a:off x="-1" y="0"/>
            <a:ext cx="9745577" cy="6857999"/>
          </a:xfrm>
          <a:prstGeom prst="rect">
            <a:avLst/>
          </a:prstGeom>
        </p:spPr>
      </p:pic>
    </p:spTree>
    <p:extLst>
      <p:ext uri="{BB962C8B-B14F-4D97-AF65-F5344CB8AC3E}">
        <p14:creationId xmlns:p14="http://schemas.microsoft.com/office/powerpoint/2010/main" val="15905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15343291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Outline</a:t>
            </a:r>
            <a:endParaRPr lang="en-US" dirty="0"/>
          </a:p>
        </p:txBody>
      </p:sp>
      <p:sp>
        <p:nvSpPr>
          <p:cNvPr id="3" name="Subtitle 2"/>
          <p:cNvSpPr>
            <a:spLocks noGrp="1"/>
          </p:cNvSpPr>
          <p:nvPr>
            <p:ph type="subTitle" idx="1"/>
          </p:nvPr>
        </p:nvSpPr>
        <p:spPr/>
        <p:txBody>
          <a:bodyPr/>
          <a:lstStyle/>
          <a:p>
            <a:r>
              <a:rPr lang="en-US" dirty="0" smtClean="0"/>
              <a:t>Introduction</a:t>
            </a:r>
          </a:p>
          <a:p>
            <a:r>
              <a:rPr lang="en-US" dirty="0" smtClean="0"/>
              <a:t>Methods</a:t>
            </a:r>
          </a:p>
          <a:p>
            <a:r>
              <a:rPr lang="en-US" dirty="0" smtClean="0"/>
              <a:t>Results</a:t>
            </a:r>
          </a:p>
          <a:p>
            <a:r>
              <a:rPr lang="en-US" dirty="0" smtClean="0"/>
              <a:t>Discussion</a:t>
            </a:r>
            <a:endParaRPr lang="en-US" dirty="0"/>
          </a:p>
        </p:txBody>
      </p:sp>
    </p:spTree>
    <p:extLst>
      <p:ext uri="{BB962C8B-B14F-4D97-AF65-F5344CB8AC3E}">
        <p14:creationId xmlns:p14="http://schemas.microsoft.com/office/powerpoint/2010/main" val="1580032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503" y="659887"/>
            <a:ext cx="7320291" cy="1228592"/>
          </a:xfrm>
        </p:spPr>
        <p:txBody>
          <a:bodyPr/>
          <a:lstStyle/>
          <a:p>
            <a:r>
              <a:rPr lang="en-US" dirty="0" smtClean="0"/>
              <a:t>Introduction</a:t>
            </a:r>
            <a:endParaRPr lang="en-US" dirty="0"/>
          </a:p>
        </p:txBody>
      </p:sp>
      <p:sp>
        <p:nvSpPr>
          <p:cNvPr id="3" name="Subtitle 2"/>
          <p:cNvSpPr>
            <a:spLocks noGrp="1"/>
          </p:cNvSpPr>
          <p:nvPr>
            <p:ph type="subTitle" idx="1"/>
          </p:nvPr>
        </p:nvSpPr>
        <p:spPr>
          <a:xfrm>
            <a:off x="703503" y="1888478"/>
            <a:ext cx="7834211" cy="3994477"/>
          </a:xfrm>
        </p:spPr>
        <p:txBody>
          <a:bodyPr/>
          <a:lstStyle/>
          <a:p>
            <a:r>
              <a:rPr lang="en-US" dirty="0" smtClean="0"/>
              <a:t>ECO111 – Quantitative Methods</a:t>
            </a:r>
          </a:p>
          <a:p>
            <a:r>
              <a:rPr lang="en-US" dirty="0" smtClean="0"/>
              <a:t>2012/13 : S1 – Failure rate: above 20%</a:t>
            </a:r>
          </a:p>
          <a:p>
            <a:r>
              <a:rPr lang="en-US" dirty="0" smtClean="0"/>
              <a:t>Student feedback: knew the material but did not practice</a:t>
            </a:r>
          </a:p>
          <a:p>
            <a:endParaRPr lang="en-US" dirty="0"/>
          </a:p>
          <a:p>
            <a:r>
              <a:rPr lang="en-US" dirty="0" smtClean="0"/>
              <a:t>Solution: Flipped Classroom (interactive lectures online - outside classroom, and practice exercise and problem solving –inside classroom)</a:t>
            </a:r>
            <a:endParaRPr lang="en-US" dirty="0"/>
          </a:p>
          <a:p>
            <a:endParaRPr lang="en-US" dirty="0"/>
          </a:p>
        </p:txBody>
      </p:sp>
    </p:spTree>
    <p:extLst>
      <p:ext uri="{BB962C8B-B14F-4D97-AF65-F5344CB8AC3E}">
        <p14:creationId xmlns:p14="http://schemas.microsoft.com/office/powerpoint/2010/main" val="12489573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503" y="659887"/>
            <a:ext cx="7827179" cy="1228592"/>
          </a:xfrm>
        </p:spPr>
        <p:txBody>
          <a:bodyPr>
            <a:normAutofit/>
          </a:bodyPr>
          <a:lstStyle/>
          <a:p>
            <a:r>
              <a:rPr lang="en-GB" dirty="0" smtClean="0"/>
              <a:t>Introduction</a:t>
            </a:r>
            <a:endParaRPr lang="en-GB" dirty="0"/>
          </a:p>
        </p:txBody>
      </p:sp>
      <p:sp>
        <p:nvSpPr>
          <p:cNvPr id="3" name="Subtitle 2"/>
          <p:cNvSpPr>
            <a:spLocks noGrp="1"/>
          </p:cNvSpPr>
          <p:nvPr>
            <p:ph type="subTitle" idx="1"/>
          </p:nvPr>
        </p:nvSpPr>
        <p:spPr>
          <a:xfrm>
            <a:off x="275411" y="1422854"/>
            <a:ext cx="8476512" cy="4460102"/>
          </a:xfrm>
        </p:spPr>
        <p:txBody>
          <a:bodyPr>
            <a:normAutofit fontScale="85000" lnSpcReduction="20000"/>
          </a:bodyPr>
          <a:lstStyle/>
          <a:p>
            <a:pPr marL="0" indent="0">
              <a:buNone/>
            </a:pPr>
            <a:r>
              <a:rPr lang="en-US" dirty="0" smtClean="0"/>
              <a:t>“The </a:t>
            </a:r>
            <a:r>
              <a:rPr lang="en-US" dirty="0"/>
              <a:t>Flipped Classroom: A Survey of the Research</a:t>
            </a:r>
            <a:r>
              <a:rPr lang="en-US" dirty="0" smtClean="0"/>
              <a:t>.” – Bishop and </a:t>
            </a:r>
            <a:r>
              <a:rPr lang="en-US" dirty="0" err="1" smtClean="0"/>
              <a:t>Verleger</a:t>
            </a:r>
            <a:r>
              <a:rPr lang="en-US" dirty="0" smtClean="0"/>
              <a:t> (2013):</a:t>
            </a:r>
          </a:p>
          <a:p>
            <a:r>
              <a:rPr lang="en-US" dirty="0" smtClean="0"/>
              <a:t>Buzz about flipped classroom (39 blog entries and support for faculty)</a:t>
            </a:r>
          </a:p>
          <a:p>
            <a:r>
              <a:rPr lang="en-US" dirty="0"/>
              <a:t>24 studies related to the flipped </a:t>
            </a:r>
            <a:r>
              <a:rPr lang="en-US" dirty="0" smtClean="0"/>
              <a:t>classroom (June 2012)</a:t>
            </a:r>
          </a:p>
          <a:p>
            <a:r>
              <a:rPr lang="en-US" dirty="0"/>
              <a:t>Students did tend to watch the videos when assigned, and even when </a:t>
            </a:r>
            <a:r>
              <a:rPr lang="en-US" dirty="0" smtClean="0"/>
              <a:t>they were </a:t>
            </a:r>
            <a:r>
              <a:rPr lang="en-US" dirty="0"/>
              <a:t>not</a:t>
            </a:r>
            <a:r>
              <a:rPr lang="en-US" dirty="0" smtClean="0"/>
              <a:t>.</a:t>
            </a:r>
          </a:p>
          <a:p>
            <a:r>
              <a:rPr lang="en-US" dirty="0"/>
              <a:t>Students preferred </a:t>
            </a:r>
            <a:r>
              <a:rPr lang="en-US" dirty="0" smtClean="0"/>
              <a:t>live in</a:t>
            </a:r>
            <a:r>
              <a:rPr lang="en-US" dirty="0"/>
              <a:t>-person lectures to video lectures, but also liked interactive class time more than in-person </a:t>
            </a:r>
            <a:r>
              <a:rPr lang="en-US" dirty="0" smtClean="0"/>
              <a:t>lectures</a:t>
            </a:r>
          </a:p>
          <a:p>
            <a:r>
              <a:rPr lang="en-US" dirty="0" err="1" smtClean="0"/>
              <a:t>Moravec</a:t>
            </a:r>
            <a:r>
              <a:rPr lang="en-US" dirty="0" smtClean="0"/>
              <a:t> </a:t>
            </a:r>
            <a:r>
              <a:rPr lang="en-US" dirty="0"/>
              <a:t>et al</a:t>
            </a:r>
            <a:r>
              <a:rPr lang="en-US" dirty="0" smtClean="0"/>
              <a:t>.</a:t>
            </a:r>
            <a:r>
              <a:rPr lang="en-US" dirty="0"/>
              <a:t> </a:t>
            </a:r>
            <a:r>
              <a:rPr lang="en-US" dirty="0" smtClean="0"/>
              <a:t>(2010) </a:t>
            </a:r>
            <a:r>
              <a:rPr lang="en-US" dirty="0"/>
              <a:t>and </a:t>
            </a:r>
            <a:r>
              <a:rPr lang="en-US" dirty="0" smtClean="0"/>
              <a:t>student exam performance by 21% on topics introduced with flipped classroom</a:t>
            </a:r>
          </a:p>
          <a:p>
            <a:r>
              <a:rPr lang="en-US" dirty="0" smtClean="0"/>
              <a:t>Day and Foley </a:t>
            </a:r>
            <a:r>
              <a:rPr lang="en-US" dirty="0"/>
              <a:t>(2006) taught concurrent experimental and comparison sections of the course, and matched </a:t>
            </a:r>
            <a:r>
              <a:rPr lang="en-US" dirty="0" smtClean="0"/>
              <a:t>sections on </a:t>
            </a:r>
            <a:r>
              <a:rPr lang="en-US" dirty="0"/>
              <a:t>topics, assignments, and time on task. Students in the flipped environment scored significantly higher on all homework assignments</a:t>
            </a:r>
            <a:r>
              <a:rPr lang="en-US" dirty="0" smtClean="0"/>
              <a:t>, projects</a:t>
            </a:r>
            <a:r>
              <a:rPr lang="en-US" dirty="0"/>
              <a:t>, and tests</a:t>
            </a:r>
            <a:endParaRPr lang="en-US" dirty="0" smtClean="0"/>
          </a:p>
          <a:p>
            <a:endParaRPr lang="en-US" dirty="0"/>
          </a:p>
          <a:p>
            <a:endParaRPr lang="en-GB" dirty="0"/>
          </a:p>
        </p:txBody>
      </p:sp>
    </p:spTree>
    <p:extLst>
      <p:ext uri="{BB962C8B-B14F-4D97-AF65-F5344CB8AC3E}">
        <p14:creationId xmlns:p14="http://schemas.microsoft.com/office/powerpoint/2010/main" val="31036987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Methodology</a:t>
            </a:r>
            <a:endParaRPr lang="en-GB" dirty="0"/>
          </a:p>
        </p:txBody>
      </p:sp>
      <p:sp>
        <p:nvSpPr>
          <p:cNvPr id="3" name="Subtitle 2"/>
          <p:cNvSpPr>
            <a:spLocks noGrp="1"/>
          </p:cNvSpPr>
          <p:nvPr>
            <p:ph type="subTitle" idx="1"/>
          </p:nvPr>
        </p:nvSpPr>
        <p:spPr>
          <a:xfrm>
            <a:off x="703504" y="1346356"/>
            <a:ext cx="7396134" cy="4536599"/>
          </a:xfrm>
        </p:spPr>
        <p:txBody>
          <a:bodyPr>
            <a:normAutofit lnSpcReduction="10000"/>
          </a:bodyPr>
          <a:lstStyle/>
          <a:p>
            <a:r>
              <a:rPr lang="en-GB" dirty="0" smtClean="0"/>
              <a:t>The module focuses on linear programming, calculus, time value of money, probability, </a:t>
            </a:r>
            <a:r>
              <a:rPr lang="en-GB" i="1" dirty="0" smtClean="0"/>
              <a:t>probability distributions, hypothesis testing </a:t>
            </a:r>
            <a:r>
              <a:rPr lang="en-GB" dirty="0" smtClean="0"/>
              <a:t>and regression. (</a:t>
            </a:r>
            <a:r>
              <a:rPr lang="en-GB" i="1" dirty="0" smtClean="0"/>
              <a:t>overlap with ECO101</a:t>
            </a:r>
            <a:r>
              <a:rPr lang="en-GB" dirty="0" smtClean="0"/>
              <a:t>).</a:t>
            </a:r>
          </a:p>
          <a:p>
            <a:r>
              <a:rPr lang="en-GB" dirty="0" smtClean="0"/>
              <a:t>For three lectures on probability distributions and hypothesis testing we introduced the flipped classroom experiment (</a:t>
            </a:r>
            <a:r>
              <a:rPr lang="en-GB" i="1" dirty="0" smtClean="0"/>
              <a:t>same material as ECO101</a:t>
            </a:r>
            <a:r>
              <a:rPr lang="en-GB" dirty="0" smtClean="0"/>
              <a:t>)</a:t>
            </a:r>
          </a:p>
          <a:p>
            <a:r>
              <a:rPr lang="en-GB" dirty="0" smtClean="0"/>
              <a:t>We created an interactive presentation using Adobe eLearning Suite and posted it on ICE</a:t>
            </a:r>
          </a:p>
          <a:p>
            <a:r>
              <a:rPr lang="en-GB" dirty="0" smtClean="0"/>
              <a:t>In lectures we a short revision and additional practice exercises (recorded on video and posted on ICE).</a:t>
            </a:r>
            <a:endParaRPr lang="en-GB" dirty="0"/>
          </a:p>
        </p:txBody>
      </p:sp>
    </p:spTree>
    <p:extLst>
      <p:ext uri="{BB962C8B-B14F-4D97-AF65-F5344CB8AC3E}">
        <p14:creationId xmlns:p14="http://schemas.microsoft.com/office/powerpoint/2010/main" val="41278171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Methodology</a:t>
            </a:r>
            <a:endParaRPr lang="en-US" dirty="0"/>
          </a:p>
        </p:txBody>
      </p:sp>
      <p:sp>
        <p:nvSpPr>
          <p:cNvPr id="3" name="Subtitle 2"/>
          <p:cNvSpPr>
            <a:spLocks noGrp="1"/>
          </p:cNvSpPr>
          <p:nvPr>
            <p:ph type="subTitle" idx="1"/>
          </p:nvPr>
        </p:nvSpPr>
        <p:spPr>
          <a:xfrm>
            <a:off x="703504" y="1484052"/>
            <a:ext cx="7396134" cy="4398904"/>
          </a:xfrm>
        </p:spPr>
        <p:txBody>
          <a:bodyPr/>
          <a:lstStyle/>
          <a:p>
            <a:r>
              <a:rPr lang="en-US" dirty="0" smtClean="0"/>
              <a:t>ECO111 (322 students) final exam included two multiple choice questions which tested learning outcomes– ECO101 (311 students) also had these two multiple choice questions (but was always taught using a traditional lecture). (</a:t>
            </a:r>
            <a:r>
              <a:rPr lang="en-US" b="1" i="1" dirty="0" smtClean="0"/>
              <a:t>treatment 1</a:t>
            </a:r>
            <a:r>
              <a:rPr lang="en-US" dirty="0" smtClean="0"/>
              <a:t>)</a:t>
            </a:r>
          </a:p>
          <a:p>
            <a:r>
              <a:rPr lang="en-US" dirty="0" smtClean="0"/>
              <a:t>One of these multiple choice questions was testing learning outcomes taught using traditional lecture and the second multiple choice question was covering learning outcomes covered using flipped classroom  (</a:t>
            </a:r>
            <a:r>
              <a:rPr lang="en-US" b="1" i="1" dirty="0" smtClean="0"/>
              <a:t>treatment 2</a:t>
            </a:r>
            <a:r>
              <a:rPr lang="en-US" dirty="0" smtClean="0"/>
              <a:t>)</a:t>
            </a:r>
          </a:p>
          <a:p>
            <a:r>
              <a:rPr lang="en-US" b="1" dirty="0" smtClean="0"/>
              <a:t>Difference-in-Difference</a:t>
            </a:r>
          </a:p>
        </p:txBody>
      </p:sp>
    </p:spTree>
    <p:extLst>
      <p:ext uri="{BB962C8B-B14F-4D97-AF65-F5344CB8AC3E}">
        <p14:creationId xmlns:p14="http://schemas.microsoft.com/office/powerpoint/2010/main" val="62683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a:t>
            </a:r>
            <a:endParaRPr lang="en-US" dirty="0"/>
          </a:p>
        </p:txBody>
      </p:sp>
      <p:sp>
        <p:nvSpPr>
          <p:cNvPr id="3" name="Subtitle 2"/>
          <p:cNvSpPr>
            <a:spLocks noGrp="1"/>
          </p:cNvSpPr>
          <p:nvPr>
            <p:ph type="subTitle" idx="1"/>
          </p:nvPr>
        </p:nvSpPr>
        <p:spPr>
          <a:xfrm>
            <a:off x="703504" y="1514650"/>
            <a:ext cx="7396134" cy="4368305"/>
          </a:xfrm>
        </p:spPr>
        <p:txBody>
          <a:bodyPr/>
          <a:lstStyle/>
          <a:p>
            <a:r>
              <a:rPr lang="en-US" dirty="0" smtClean="0"/>
              <a:t>Student attendance dropped in the second flipped classroom </a:t>
            </a:r>
          </a:p>
          <a:p>
            <a:r>
              <a:rPr lang="en-US" dirty="0" smtClean="0"/>
              <a:t>Student engagement with outside of classroom activity (interactive presentation)</a:t>
            </a:r>
          </a:p>
          <a:p>
            <a:pPr marL="457200" indent="-457200">
              <a:buFont typeface="+mj-lt"/>
              <a:buAutoNum type="arabicPeriod"/>
            </a:pPr>
            <a:r>
              <a:rPr lang="en-US" dirty="0" smtClean="0"/>
              <a:t>176 in week 1</a:t>
            </a:r>
          </a:p>
          <a:p>
            <a:pPr marL="457200" indent="-457200">
              <a:buFont typeface="+mj-lt"/>
              <a:buAutoNum type="arabicPeriod"/>
            </a:pPr>
            <a:r>
              <a:rPr lang="en-US" dirty="0" smtClean="0"/>
              <a:t>98 in week 2</a:t>
            </a:r>
          </a:p>
          <a:p>
            <a:pPr marL="457200" indent="-457200">
              <a:buFont typeface="+mj-lt"/>
              <a:buAutoNum type="arabicPeriod"/>
            </a:pPr>
            <a:r>
              <a:rPr lang="en-US" dirty="0" smtClean="0"/>
              <a:t>90 in week 3</a:t>
            </a:r>
          </a:p>
        </p:txBody>
      </p:sp>
    </p:spTree>
    <p:extLst>
      <p:ext uri="{BB962C8B-B14F-4D97-AF65-F5344CB8AC3E}">
        <p14:creationId xmlns:p14="http://schemas.microsoft.com/office/powerpoint/2010/main" val="384837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a:t>
            </a:r>
            <a:endParaRPr lang="en-US" dirty="0"/>
          </a:p>
        </p:txBody>
      </p:sp>
      <p:sp>
        <p:nvSpPr>
          <p:cNvPr id="3" name="Subtitle 2"/>
          <p:cNvSpPr>
            <a:spLocks noGrp="1"/>
          </p:cNvSpPr>
          <p:nvPr>
            <p:ph type="subTitle" idx="1"/>
          </p:nvPr>
        </p:nvSpPr>
        <p:spPr/>
        <p:txBody>
          <a:bodyPr/>
          <a:lstStyle/>
          <a:p>
            <a:r>
              <a:rPr lang="en-US" dirty="0" smtClean="0"/>
              <a:t>I compare the score (right or wrong) on the two multiple choice, between</a:t>
            </a:r>
          </a:p>
          <a:p>
            <a:pPr marL="457200" indent="-457200">
              <a:buFont typeface="+mj-lt"/>
              <a:buAutoNum type="arabicPeriod"/>
            </a:pPr>
            <a:r>
              <a:rPr lang="en-US" dirty="0" smtClean="0"/>
              <a:t>Questions taught using the traditional lecture</a:t>
            </a:r>
            <a:r>
              <a:rPr lang="en-US" dirty="0"/>
              <a:t> </a:t>
            </a:r>
            <a:r>
              <a:rPr lang="en-US" dirty="0" smtClean="0"/>
              <a:t>and questions taught using flipped classroom (</a:t>
            </a:r>
            <a:r>
              <a:rPr lang="en-US" b="1" i="1" dirty="0" smtClean="0"/>
              <a:t>treatment 2</a:t>
            </a:r>
            <a:r>
              <a:rPr lang="en-US" dirty="0" smtClean="0"/>
              <a:t>)</a:t>
            </a:r>
          </a:p>
          <a:p>
            <a:pPr marL="457200" indent="-457200">
              <a:buFont typeface="+mj-lt"/>
              <a:buAutoNum type="arabicPeriod"/>
            </a:pPr>
            <a:r>
              <a:rPr lang="en-US" dirty="0" smtClean="0"/>
              <a:t>ECO111 students and ECO101 students (</a:t>
            </a:r>
            <a:r>
              <a:rPr lang="en-US" b="1" i="1" dirty="0" smtClean="0"/>
              <a:t>treatment 1</a:t>
            </a:r>
            <a:r>
              <a:rPr lang="en-US" dirty="0" smtClean="0"/>
              <a:t>)</a:t>
            </a:r>
          </a:p>
        </p:txBody>
      </p:sp>
    </p:spTree>
    <p:extLst>
      <p:ext uri="{BB962C8B-B14F-4D97-AF65-F5344CB8AC3E}">
        <p14:creationId xmlns:p14="http://schemas.microsoft.com/office/powerpoint/2010/main" val="1332496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Results</a:t>
            </a:r>
          </a:p>
        </p:txBody>
      </p:sp>
      <p:pic>
        <p:nvPicPr>
          <p:cNvPr id="4" name="Picture 3"/>
          <p:cNvPicPr>
            <a:picLocks noChangeAspect="1"/>
          </p:cNvPicPr>
          <p:nvPr/>
        </p:nvPicPr>
        <p:blipFill>
          <a:blip r:embed="rId2"/>
          <a:stretch>
            <a:fillRect/>
          </a:stretch>
        </p:blipFill>
        <p:spPr>
          <a:xfrm>
            <a:off x="703504" y="1888478"/>
            <a:ext cx="13194598" cy="3420448"/>
          </a:xfrm>
          <a:prstGeom prst="rect">
            <a:avLst/>
          </a:prstGeom>
        </p:spPr>
      </p:pic>
    </p:spTree>
    <p:extLst>
      <p:ext uri="{BB962C8B-B14F-4D97-AF65-F5344CB8AC3E}">
        <p14:creationId xmlns:p14="http://schemas.microsoft.com/office/powerpoint/2010/main" val="3329219383"/>
      </p:ext>
    </p:extLst>
  </p:cSld>
  <p:clrMapOvr>
    <a:masterClrMapping/>
  </p:clrMapOvr>
</p:sld>
</file>

<file path=ppt/theme/theme1.xml><?xml version="1.0" encoding="utf-8"?>
<a:theme xmlns:a="http://schemas.openxmlformats.org/drawingml/2006/main" name="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du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ixed Imag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ixed Image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ixed Image Slid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ixed Image Slid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mag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ther Informa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los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512</TotalTime>
  <Words>883</Words>
  <Application>Microsoft Macintosh PowerPoint</Application>
  <PresentationFormat>On-screen Show (4:3)</PresentationFormat>
  <Paragraphs>94</Paragraphs>
  <Slides>13</Slides>
  <Notes>2</Notes>
  <HiddenSlides>0</HiddenSlides>
  <MMClips>0</MMClips>
  <ScaleCrop>false</ScaleCrop>
  <HeadingPairs>
    <vt:vector size="4" baseType="variant">
      <vt:variant>
        <vt:lpstr>Theme</vt:lpstr>
      </vt:variant>
      <vt:variant>
        <vt:i4>9</vt:i4>
      </vt:variant>
      <vt:variant>
        <vt:lpstr>Slide Titles</vt:lpstr>
      </vt:variant>
      <vt:variant>
        <vt:i4>13</vt:i4>
      </vt:variant>
    </vt:vector>
  </HeadingPairs>
  <TitlesOfParts>
    <vt:vector size="22" baseType="lpstr">
      <vt:lpstr>Slide Master</vt:lpstr>
      <vt:lpstr>Introduction Slide</vt:lpstr>
      <vt:lpstr>Fixed Image Slide</vt:lpstr>
      <vt:lpstr>Fixed Image Slide 2</vt:lpstr>
      <vt:lpstr>Fixed Image Slide 3</vt:lpstr>
      <vt:lpstr>Fixed Image Slide 4</vt:lpstr>
      <vt:lpstr>Image Slide</vt:lpstr>
      <vt:lpstr>Other Information Slide</vt:lpstr>
      <vt:lpstr>Closing Slide</vt:lpstr>
      <vt:lpstr>Quasi-experimental evidence of the effectiveness of an flipped classroom</vt:lpstr>
      <vt:lpstr>Outline</vt:lpstr>
      <vt:lpstr>Introduction</vt:lpstr>
      <vt:lpstr>Introduction</vt:lpstr>
      <vt:lpstr>Methodology</vt:lpstr>
      <vt:lpstr>Methodology</vt:lpstr>
      <vt:lpstr>Results</vt:lpstr>
      <vt:lpstr>Results</vt:lpstr>
      <vt:lpstr>Results</vt:lpstr>
      <vt:lpstr>Results</vt:lpstr>
      <vt:lpstr>Results</vt:lpstr>
      <vt:lpstr>Results</vt:lpstr>
      <vt:lpstr>Discussion</vt:lpstr>
    </vt:vector>
  </TitlesOfParts>
  <Company>The Roundhouse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Mickey Devine</dc:creator>
  <cp:lastModifiedBy>Bob</cp:lastModifiedBy>
  <cp:revision>73</cp:revision>
  <dcterms:created xsi:type="dcterms:W3CDTF">2012-10-11T11:25:06Z</dcterms:created>
  <dcterms:modified xsi:type="dcterms:W3CDTF">2015-04-17T00:53:37Z</dcterms:modified>
</cp:coreProperties>
</file>