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300" r:id="rId5"/>
    <p:sldId id="349" r:id="rId6"/>
    <p:sldId id="282" r:id="rId7"/>
    <p:sldId id="311" r:id="rId8"/>
    <p:sldId id="350" r:id="rId9"/>
    <p:sldId id="363" r:id="rId10"/>
    <p:sldId id="361" r:id="rId11"/>
    <p:sldId id="351" r:id="rId12"/>
    <p:sldId id="364" r:id="rId13"/>
    <p:sldId id="362" r:id="rId14"/>
    <p:sldId id="366" r:id="rId15"/>
    <p:sldId id="368" r:id="rId16"/>
    <p:sldId id="369" r:id="rId17"/>
    <p:sldId id="367" r:id="rId18"/>
    <p:sldId id="355" r:id="rId19"/>
    <p:sldId id="370" r:id="rId20"/>
    <p:sldId id="357" r:id="rId21"/>
    <p:sldId id="356" r:id="rId22"/>
    <p:sldId id="371" r:id="rId23"/>
    <p:sldId id="360" r:id="rId24"/>
    <p:sldId id="359" r:id="rId25"/>
    <p:sldId id="275" r:id="rId26"/>
    <p:sldId id="31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D200FE"/>
    <a:srgbClr val="000044"/>
    <a:srgbClr val="000544"/>
    <a:srgbClr val="CE57C1"/>
    <a:srgbClr val="0000FE"/>
    <a:srgbClr val="1AC3B9"/>
    <a:srgbClr val="18B4AB"/>
    <a:srgbClr val="1FD9CF"/>
    <a:srgbClr val="023C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7464" autoAdjust="0"/>
  </p:normalViewPr>
  <p:slideViewPr>
    <p:cSldViewPr snapToGrid="0" snapToObjects="1">
      <p:cViewPr>
        <p:scale>
          <a:sx n="64" d="100"/>
          <a:sy n="64" d="100"/>
        </p:scale>
        <p:origin x="-218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BADF8-166D-464F-9CD6-EB1A92ACA0C7}" type="datetimeFigureOut">
              <a:rPr lang="en-US" smtClean="0"/>
              <a:t>2/22/2020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nvas.instructure.com/courses/1068822/pages/checkli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 </a:t>
            </a:r>
            <a:endParaRPr lang="en-US" sz="2400"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22478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smtClean="0"/>
              <a:t>Sample Checklist from </a:t>
            </a:r>
            <a:r>
              <a:rPr lang="en-GB" sz="900" u="sng" dirty="0" smtClean="0">
                <a:hlinkClick r:id="rId3"/>
              </a:rPr>
              <a:t>https://canvas.instructure.com/courses/1068822/pages/checklist</a:t>
            </a:r>
            <a:endParaRPr lang="en-GB" sz="900" b="1" dirty="0" smtClean="0"/>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19</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clarity of expectations: have resources, mention expectations early and often, PILOT</a:t>
            </a:r>
            <a:r>
              <a:rPr lang="en-GB" baseline="0" dirty="0" smtClean="0"/>
              <a:t> YOUR COURSE.</a:t>
            </a:r>
          </a:p>
          <a:p>
            <a:r>
              <a:rPr lang="en-GB" baseline="0" dirty="0" smtClean="0"/>
              <a:t>On trust: consistency is trustworthiness in practice.</a:t>
            </a:r>
          </a:p>
          <a:p>
            <a:r>
              <a:rPr lang="en-GB" baseline="0" dirty="0" smtClean="0"/>
              <a:t>On confidence: student experience of a regular, regulated, transparent environment they interact in will allow for confidence.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22</a:t>
            </a:fld>
            <a:endParaRPr lang="en-US" dirty="0"/>
          </a:p>
        </p:txBody>
      </p:sp>
    </p:spTree>
    <p:extLst>
      <p:ext uri="{BB962C8B-B14F-4D97-AF65-F5344CB8AC3E}">
        <p14:creationId xmlns:p14="http://schemas.microsoft.com/office/powerpoint/2010/main" val="4003096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23</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latin typeface="+mj-lt"/>
                <a:ea typeface="ＭＳ Ｐゴシック"/>
              </a:rPr>
              <a:t>METATEACHING – manage student expectations using new modes of communication, as in the second</a:t>
            </a:r>
            <a:r>
              <a:rPr lang="en-US" sz="1200" kern="0" baseline="0" dirty="0" smtClean="0">
                <a:solidFill>
                  <a:srgbClr val="000000"/>
                </a:solidFill>
                <a:latin typeface="+mj-lt"/>
                <a:ea typeface="ＭＳ Ｐゴシック"/>
              </a:rPr>
              <a:t> paragraph</a:t>
            </a:r>
            <a:r>
              <a:rPr lang="en-US" sz="1200" kern="0" dirty="0" smtClean="0">
                <a:solidFill>
                  <a:srgbClr val="000000"/>
                </a:solidFill>
                <a:latin typeface="+mj-lt"/>
                <a:ea typeface="ＭＳ Ｐゴシック"/>
              </a:rPr>
              <a:t>.</a:t>
            </a:r>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https://www.brainyquote.com/quotes/claude_shannon_194088</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METATEACHING – the interactivity</a:t>
            </a:r>
            <a:r>
              <a:rPr lang="en-GB" baseline="0" dirty="0" smtClean="0"/>
              <a:t> is structural here, students are being asked to do the work and engage with one another. Also, this task is built on the last one.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908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1B10-1EBC-FD4C-9140-0291364A5810}" type="datetimeFigureOut">
              <a:rPr lang="en-US" smtClean="0"/>
              <a:t>2/22/2020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ce.xjtlu.edu.cn/course/view.php?id=160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mailto:charlie.reis@xjtlu.edu.cn" TargetMode="Externa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connect.xjtlu.edu.cn/view/view.php?t=ZSG2Hc4xPKqY0my3Q5Bw" TargetMode="External"/><Relationship Id="rId4" Type="http://schemas.openxmlformats.org/officeDocument/2006/relationships/hyperlink" Target="https://ice.xjtlu.edu.cn/course/view.php?id=1605&amp;section=1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www.xjtlu.edu.cn/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395"/>
            <a:ext cx="7772400" cy="2234273"/>
          </a:xfrm>
        </p:spPr>
        <p:txBody>
          <a:bodyPr>
            <a:noAutofit/>
          </a:bodyPr>
          <a:lstStyle/>
          <a:p>
            <a:r>
              <a:rPr lang="en-US" sz="5400" b="1" cap="all" dirty="0" smtClean="0">
                <a:solidFill>
                  <a:srgbClr val="000044"/>
                </a:solidFill>
                <a:latin typeface="+mn-lt"/>
                <a:cs typeface="DIN-Bold"/>
              </a:rPr>
              <a:t>Clarity of expectations online</a:t>
            </a:r>
            <a:endParaRPr lang="en-US" sz="5400" b="1" cap="all" dirty="0">
              <a:solidFill>
                <a:srgbClr val="000044"/>
              </a:solidFill>
              <a:latin typeface="+mn-lt"/>
              <a:cs typeface="DIN-Bold"/>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458" y="5819497"/>
            <a:ext cx="3356173" cy="717897"/>
          </a:xfrm>
          <a:prstGeom prst="rect">
            <a:avLst/>
          </a:prstGeom>
        </p:spPr>
      </p:pic>
      <p:sp>
        <p:nvSpPr>
          <p:cNvPr id="7" name="Rectangle 6"/>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28764" y="2517427"/>
            <a:ext cx="8385452" cy="3046988"/>
          </a:xfrm>
          <a:prstGeom prst="rect">
            <a:avLst/>
          </a:prstGeom>
          <a:noFill/>
          <a:ln w="3175" cmpd="sng">
            <a:solidFill>
              <a:schemeClr val="tx1"/>
            </a:solidFill>
          </a:ln>
        </p:spPr>
        <p:txBody>
          <a:bodyPr wrap="square" rtlCol="0">
            <a:spAutoFit/>
          </a:bodyPr>
          <a:lstStyle/>
          <a:p>
            <a:pPr fontAlgn="base"/>
            <a:r>
              <a:rPr lang="en-GB" sz="2400" dirty="0"/>
              <a:t>For students truly to be able to take responsibility for their learning, both teacher and students need to be very clear about what is being learnt, and how they should go about it. When learning and the path towards it are clear, research shows that there a number of important shifts for students. Their motivation improves, they stay on-task, their behaviour improves and they are able to take more responsibility for their learning.</a:t>
            </a:r>
          </a:p>
          <a:p>
            <a:pPr algn="r" fontAlgn="base"/>
            <a:r>
              <a:rPr lang="en-GB" sz="2400" i="1" dirty="0"/>
              <a:t>Absolum</a:t>
            </a:r>
            <a:r>
              <a:rPr lang="en-GB" sz="2400" i="1" dirty="0"/>
              <a:t>, M. (2006). 'Clarity in the </a:t>
            </a:r>
            <a:r>
              <a:rPr lang="en-GB" sz="2400" i="1" dirty="0" smtClean="0"/>
              <a:t>Classroom‘, p. 76.</a:t>
            </a:r>
            <a:endParaRPr lang="en-GB" sz="2400" dirty="0"/>
          </a:p>
        </p:txBody>
      </p:sp>
    </p:spTree>
    <p:extLst>
      <p:ext uri="{BB962C8B-B14F-4D97-AF65-F5344CB8AC3E}">
        <p14:creationId xmlns:p14="http://schemas.microsoft.com/office/powerpoint/2010/main" val="319297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Put yourself in the position of a student</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1128057"/>
          </a:xfrm>
          <a:prstGeom prst="rect">
            <a:avLst/>
          </a:prstGeom>
          <a:noFill/>
        </p:spPr>
        <p:txBody>
          <a:bodyPr wrap="square" rtlCol="0">
            <a:noAutofit/>
          </a:bodyPr>
          <a:lstStyle/>
          <a:p>
            <a:r>
              <a:rPr lang="en-US" altLang="en-US" sz="2800" dirty="0" smtClean="0"/>
              <a:t>Can your students answer the following questions based on your ICE page or VLE interface:</a:t>
            </a:r>
          </a:p>
          <a:p>
            <a:endParaRPr lang="en-US" altLang="en-US"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87376" y="2533338"/>
            <a:ext cx="4684427" cy="4247317"/>
          </a:xfrm>
          <a:prstGeom prst="rect">
            <a:avLst/>
          </a:prstGeom>
          <a:noFill/>
        </p:spPr>
        <p:txBody>
          <a:bodyPr wrap="square" rtlCol="0">
            <a:spAutoFit/>
          </a:bodyPr>
          <a:lstStyle/>
          <a:p>
            <a:pPr marL="457200" indent="-457200">
              <a:buFont typeface="Arial" pitchFamily="34" charset="0"/>
              <a:buChar char="•"/>
            </a:pPr>
            <a:r>
              <a:rPr lang="en-US" altLang="en-US" sz="2800" dirty="0"/>
              <a:t>What am I learning?</a:t>
            </a:r>
            <a:endParaRPr lang="en-NZ" altLang="en-US" sz="2800" dirty="0"/>
          </a:p>
          <a:p>
            <a:pPr marL="457200" indent="-457200">
              <a:buFont typeface="Arial" pitchFamily="34" charset="0"/>
              <a:buChar char="•"/>
            </a:pPr>
            <a:r>
              <a:rPr lang="en-US" altLang="en-US" sz="2800" dirty="0"/>
              <a:t>Why am I learning this? </a:t>
            </a:r>
          </a:p>
          <a:p>
            <a:pPr marL="457200" indent="-457200">
              <a:buFont typeface="Arial" pitchFamily="34" charset="0"/>
              <a:buChar char="•"/>
            </a:pPr>
            <a:r>
              <a:rPr lang="en-US" altLang="en-US" sz="2800" dirty="0"/>
              <a:t>How will I learn; what is the process?</a:t>
            </a:r>
          </a:p>
          <a:p>
            <a:pPr marL="457200" indent="-457200">
              <a:buFont typeface="Arial" pitchFamily="34" charset="0"/>
              <a:buChar char="•"/>
            </a:pPr>
            <a:r>
              <a:rPr lang="en-US" altLang="en-US" sz="2800" dirty="0"/>
              <a:t>What am I supposed to do; accountable for</a:t>
            </a:r>
            <a:r>
              <a:rPr lang="en-US" altLang="en-US" sz="2800" dirty="0" smtClean="0"/>
              <a:t>?</a:t>
            </a:r>
          </a:p>
          <a:p>
            <a:pPr marL="457200" indent="-457200">
              <a:buFont typeface="Arial" pitchFamily="34" charset="0"/>
              <a:buChar char="•"/>
            </a:pPr>
            <a:r>
              <a:rPr lang="en-US" altLang="en-US" sz="2800" dirty="0" smtClean="0"/>
              <a:t>Are there examples of what I am supposed to do or produce?</a:t>
            </a:r>
            <a:endParaRPr lang="en-NZ" altLang="en-US" sz="2800" dirty="0"/>
          </a:p>
          <a:p>
            <a:endParaRPr lang="en-GB" dirty="0"/>
          </a:p>
        </p:txBody>
      </p:sp>
      <p:sp>
        <p:nvSpPr>
          <p:cNvPr id="4" name="TextBox 3"/>
          <p:cNvSpPr txBox="1"/>
          <p:nvPr/>
        </p:nvSpPr>
        <p:spPr>
          <a:xfrm>
            <a:off x="4834545" y="2532510"/>
            <a:ext cx="4137285" cy="4247317"/>
          </a:xfrm>
          <a:prstGeom prst="rect">
            <a:avLst/>
          </a:prstGeom>
          <a:noFill/>
        </p:spPr>
        <p:txBody>
          <a:bodyPr wrap="square" rtlCol="0">
            <a:spAutoFit/>
          </a:bodyPr>
          <a:lstStyle/>
          <a:p>
            <a:pPr marL="457200" indent="-457200">
              <a:buFont typeface="Arial" pitchFamily="34" charset="0"/>
              <a:buChar char="•"/>
            </a:pPr>
            <a:r>
              <a:rPr lang="en-US" altLang="en-US" sz="2800" dirty="0"/>
              <a:t>How is attendance taken;  how do I represent my presence?</a:t>
            </a:r>
          </a:p>
          <a:p>
            <a:pPr marL="457200" indent="-457200">
              <a:buFont typeface="Arial" pitchFamily="34" charset="0"/>
              <a:buChar char="•"/>
            </a:pPr>
            <a:r>
              <a:rPr lang="en-US" altLang="en-US" sz="2800" dirty="0"/>
              <a:t>How can I ask questions or talk to classmates?</a:t>
            </a:r>
          </a:p>
          <a:p>
            <a:pPr marL="457200" indent="-457200">
              <a:buFont typeface="Arial" pitchFamily="34" charset="0"/>
              <a:buChar char="•"/>
            </a:pPr>
            <a:r>
              <a:rPr lang="en-US" altLang="en-US" sz="2800" dirty="0"/>
              <a:t>How can I check my learning</a:t>
            </a:r>
            <a:r>
              <a:rPr lang="en-US" altLang="ja-JP" sz="2800" dirty="0"/>
              <a:t>? </a:t>
            </a:r>
          </a:p>
          <a:p>
            <a:pPr marL="457200" indent="-457200">
              <a:buFont typeface="Arial" pitchFamily="34" charset="0"/>
              <a:buChar char="•"/>
            </a:pPr>
            <a:r>
              <a:rPr lang="en-US" altLang="ja-JP" sz="2800" dirty="0"/>
              <a:t>What is the criteria for success?</a:t>
            </a:r>
            <a:endParaRPr lang="en-NZ" altLang="ja-JP" sz="2800" dirty="0"/>
          </a:p>
          <a:p>
            <a:endParaRPr lang="en-GB" dirty="0"/>
          </a:p>
        </p:txBody>
      </p:sp>
    </p:spTree>
    <p:extLst>
      <p:ext uri="{BB962C8B-B14F-4D97-AF65-F5344CB8AC3E}">
        <p14:creationId xmlns:p14="http://schemas.microsoft.com/office/powerpoint/2010/main" val="56291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How To guides</a:t>
            </a:r>
            <a:endParaRPr lang="en-US" sz="2800" b="1" cap="all" dirty="0">
              <a:solidFill>
                <a:srgbClr val="C00000"/>
              </a:solidFill>
              <a:latin typeface="Calibri"/>
              <a:cs typeface="Calibri"/>
            </a:endParaRPr>
          </a:p>
        </p:txBody>
      </p:sp>
      <p:sp>
        <p:nvSpPr>
          <p:cNvPr id="6" name="TextBox 5"/>
          <p:cNvSpPr txBox="1"/>
          <p:nvPr/>
        </p:nvSpPr>
        <p:spPr>
          <a:xfrm>
            <a:off x="414731" y="1405281"/>
            <a:ext cx="8331469" cy="4968262"/>
          </a:xfrm>
          <a:prstGeom prst="rect">
            <a:avLst/>
          </a:prstGeom>
          <a:noFill/>
        </p:spPr>
        <p:txBody>
          <a:bodyPr wrap="square" rtlCol="0">
            <a:noAutofit/>
          </a:bodyPr>
          <a:lstStyle/>
          <a:p>
            <a:r>
              <a:rPr lang="en-GB" sz="2800" dirty="0"/>
              <a:t>You might have to demonstrate how to use a forum or a quiz. Also, piloting your ICE activities is highly advised because they may makes sense to you as you have designed them, but not be understandable to users</a:t>
            </a:r>
            <a:r>
              <a:rPr lang="en-GB" sz="2800" dirty="0" smtClean="0"/>
              <a:t>. Much of this has been created by the </a:t>
            </a:r>
            <a:r>
              <a:rPr lang="en-GB" sz="2800" dirty="0"/>
              <a:t>educational technologists already: </a:t>
            </a:r>
            <a:r>
              <a:rPr lang="en-GB" sz="2800" dirty="0">
                <a:hlinkClick r:id="rId4"/>
              </a:rPr>
              <a:t>https://</a:t>
            </a:r>
            <a:r>
              <a:rPr lang="en-GB" sz="2800" dirty="0" smtClean="0">
                <a:hlinkClick r:id="rId4"/>
              </a:rPr>
              <a:t>ice.xjtlu.edu.cn/course/view.php?id=1605</a:t>
            </a:r>
            <a:r>
              <a:rPr lang="en-GB" sz="2800" dirty="0" smtClean="0"/>
              <a:t>. </a:t>
            </a:r>
          </a:p>
          <a:p>
            <a:endParaRPr lang="en-GB" sz="2800" dirty="0"/>
          </a:p>
          <a:p>
            <a:r>
              <a:rPr lang="en-GB" sz="2800" dirty="0"/>
              <a:t>There should also be guidelines about the length of posts and the like (anything you ask students to produce), responses, language and tone. </a:t>
            </a:r>
            <a:endParaRPr lang="en-GB" sz="2800" dirty="0" smtClean="0"/>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99309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Checklists and completion guidelines</a:t>
            </a:r>
            <a:endParaRPr lang="en-US" sz="2800" b="1" cap="all" dirty="0">
              <a:solidFill>
                <a:srgbClr val="C00000"/>
              </a:solidFill>
              <a:latin typeface="Calibri"/>
              <a:cs typeface="Calibri"/>
            </a:endParaRPr>
          </a:p>
        </p:txBody>
      </p:sp>
      <p:sp>
        <p:nvSpPr>
          <p:cNvPr id="6" name="TextBox 5"/>
          <p:cNvSpPr txBox="1"/>
          <p:nvPr/>
        </p:nvSpPr>
        <p:spPr>
          <a:xfrm>
            <a:off x="414731" y="1405281"/>
            <a:ext cx="8331469" cy="4968262"/>
          </a:xfrm>
          <a:prstGeom prst="rect">
            <a:avLst/>
          </a:prstGeom>
          <a:noFill/>
        </p:spPr>
        <p:txBody>
          <a:bodyPr wrap="square" rtlCol="0">
            <a:noAutofit/>
          </a:bodyPr>
          <a:lstStyle/>
          <a:p>
            <a:r>
              <a:rPr lang="en-GB" sz="2800" dirty="0"/>
              <a:t>You may </a:t>
            </a:r>
            <a:r>
              <a:rPr lang="en-GB" sz="2800" dirty="0" smtClean="0"/>
              <a:t>want </a:t>
            </a:r>
            <a:r>
              <a:rPr lang="en-GB" sz="2800" dirty="0"/>
              <a:t>to provide checklists, so that students can monitor their completion of what is expected of </a:t>
            </a:r>
            <a:r>
              <a:rPr lang="en-GB" sz="2800" dirty="0" smtClean="0"/>
              <a:t>them, as we do in classroom teaching.</a:t>
            </a:r>
          </a:p>
          <a:p>
            <a:r>
              <a:rPr lang="en-GB" sz="2800" dirty="0" smtClean="0"/>
              <a:t> </a:t>
            </a:r>
            <a:endParaRPr lang="en-GB" sz="2800" dirty="0"/>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23048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Sample Checklist</a:t>
            </a:r>
            <a:endParaRPr lang="en-US" sz="2800" b="1" cap="all" dirty="0">
              <a:solidFill>
                <a:srgbClr val="C00000"/>
              </a:solidFill>
              <a:latin typeface="Calibri"/>
              <a:cs typeface="Calibri"/>
            </a:endParaRPr>
          </a:p>
        </p:txBody>
      </p:sp>
      <p:sp>
        <p:nvSpPr>
          <p:cNvPr id="6" name="TextBox 5"/>
          <p:cNvSpPr txBox="1"/>
          <p:nvPr/>
        </p:nvSpPr>
        <p:spPr>
          <a:xfrm>
            <a:off x="414731" y="1405281"/>
            <a:ext cx="8331469" cy="4968262"/>
          </a:xfrm>
          <a:prstGeom prst="rect">
            <a:avLst/>
          </a:prstGeom>
          <a:noFill/>
        </p:spPr>
        <p:txBody>
          <a:bodyPr wrap="square" rtlCol="0">
            <a:noAutofit/>
          </a:bodyPr>
          <a:lstStyle/>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https://canvas.instructure.com/courses/1068822/files/44721064/previe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518" y="751705"/>
            <a:ext cx="10225790" cy="6275414"/>
          </a:xfrm>
          <a:prstGeom prst="rect">
            <a:avLst/>
          </a:prstGeom>
          <a:noFill/>
          <a:ln>
            <a:noFill/>
          </a:ln>
        </p:spPr>
      </p:pic>
    </p:spTree>
    <p:extLst>
      <p:ext uri="{BB962C8B-B14F-4D97-AF65-F5344CB8AC3E}">
        <p14:creationId xmlns:p14="http://schemas.microsoft.com/office/powerpoint/2010/main" val="37969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Expectations according to discipline and level</a:t>
            </a:r>
            <a:endParaRPr lang="en-US" sz="2800" b="1" cap="all" dirty="0">
              <a:solidFill>
                <a:srgbClr val="C00000"/>
              </a:solidFill>
              <a:latin typeface="Calibri"/>
              <a:cs typeface="Calibri"/>
            </a:endParaRPr>
          </a:p>
        </p:txBody>
      </p:sp>
      <p:sp>
        <p:nvSpPr>
          <p:cNvPr id="6" name="TextBox 5"/>
          <p:cNvSpPr txBox="1"/>
          <p:nvPr/>
        </p:nvSpPr>
        <p:spPr>
          <a:xfrm>
            <a:off x="457199" y="1194215"/>
            <a:ext cx="8331469" cy="4968262"/>
          </a:xfrm>
          <a:prstGeom prst="rect">
            <a:avLst/>
          </a:prstGeom>
          <a:noFill/>
        </p:spPr>
        <p:txBody>
          <a:bodyPr wrap="square" rtlCol="0">
            <a:noAutofit/>
          </a:bodyPr>
          <a:lstStyle/>
          <a:p>
            <a:r>
              <a:rPr lang="en-GB" sz="2800" dirty="0" smtClean="0"/>
              <a:t>If teaching </a:t>
            </a:r>
            <a:r>
              <a:rPr lang="en-GB" sz="2800" dirty="0"/>
              <a:t>humanities, social sciences or business, you may want to ask students to write in complete sentences. If you are teaching EEE, you may only be asking for drawings of circuits. </a:t>
            </a:r>
            <a:endParaRPr lang="en-GB" sz="2800" dirty="0" smtClean="0"/>
          </a:p>
          <a:p>
            <a:endParaRPr lang="en-GB" sz="2800" dirty="0"/>
          </a:p>
          <a:p>
            <a:r>
              <a:rPr lang="en-GB" sz="2800" dirty="0" smtClean="0"/>
              <a:t>A </a:t>
            </a:r>
            <a:r>
              <a:rPr lang="en-GB" sz="2800" dirty="0"/>
              <a:t>guideline here would be to match the task to your learning outcomes and assessments, rather than notions of linguistic </a:t>
            </a:r>
            <a:r>
              <a:rPr lang="en-GB" sz="2800" dirty="0" smtClean="0"/>
              <a:t>propriety</a:t>
            </a:r>
            <a:r>
              <a:rPr lang="en-GB" sz="2800" dirty="0"/>
              <a:t>.</a:t>
            </a: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416209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Setting and managing expectations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a:t>They will need to know what the course expects in terms of learning outcomes and how assessments measure </a:t>
            </a:r>
            <a:r>
              <a:rPr lang="en-GB" sz="2800" dirty="0" smtClean="0"/>
              <a:t>them;</a:t>
            </a:r>
            <a:endParaRPr lang="en-GB" sz="2800" dirty="0"/>
          </a:p>
          <a:p>
            <a:pPr marL="457200" indent="-457200">
              <a:buFont typeface="Arial" pitchFamily="34" charset="0"/>
              <a:buChar char="•"/>
            </a:pPr>
            <a:r>
              <a:rPr lang="en-GB" sz="2800" dirty="0"/>
              <a:t>They will probably need a new picture of time management, especially if there is portfolio </a:t>
            </a:r>
            <a:r>
              <a:rPr lang="en-GB" sz="2800" dirty="0" smtClean="0"/>
              <a:t>work;</a:t>
            </a:r>
            <a:endParaRPr lang="en-GB" sz="2800" dirty="0"/>
          </a:p>
          <a:p>
            <a:pPr marL="457200" indent="-457200">
              <a:buFont typeface="Arial" pitchFamily="34" charset="0"/>
              <a:buChar char="•"/>
            </a:pPr>
            <a:r>
              <a:rPr lang="en-GB" sz="2800" dirty="0"/>
              <a:t>They will need to know what is mandatory, what is ideal, and what is forbidden is communicating with you and with </a:t>
            </a:r>
            <a:r>
              <a:rPr lang="en-GB" sz="2800" dirty="0" smtClean="0"/>
              <a:t>peers;</a:t>
            </a:r>
            <a:endParaRPr lang="en-GB" sz="2800" dirty="0"/>
          </a:p>
          <a:p>
            <a:pPr marL="457200" indent="-457200">
              <a:buFont typeface="Arial" pitchFamily="34" charset="0"/>
              <a:buChar char="•"/>
            </a:pPr>
            <a:r>
              <a:rPr lang="en-GB" sz="2800" dirty="0"/>
              <a:t>They will need to know when and how to communicate with you and when and how you will communicate with </a:t>
            </a:r>
            <a:r>
              <a:rPr lang="en-GB" sz="2800" dirty="0" smtClean="0"/>
              <a:t>them.</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98749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87" y="861878"/>
            <a:ext cx="8904157" cy="579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Gantt Chart</a:t>
            </a:r>
            <a:endParaRPr lang="en-US" sz="2800" b="1" cap="all" dirty="0">
              <a:solidFill>
                <a:srgbClr val="C00000"/>
              </a:solidFill>
              <a:latin typeface="Calibri"/>
              <a:cs typeface="Calibri"/>
            </a:endParaRPr>
          </a:p>
        </p:txBody>
      </p:sp>
      <p:sp>
        <p:nvSpPr>
          <p:cNvPr id="6" name="TextBox 5"/>
          <p:cNvSpPr txBox="1"/>
          <p:nvPr/>
        </p:nvSpPr>
        <p:spPr>
          <a:xfrm>
            <a:off x="789819" y="1434057"/>
            <a:ext cx="8114338" cy="4968262"/>
          </a:xfrm>
          <a:prstGeom prst="rect">
            <a:avLst/>
          </a:prstGeom>
          <a:noFill/>
        </p:spPr>
        <p:txBody>
          <a:bodyPr wrap="square" rtlCol="0">
            <a:noAutofit/>
          </a:bodyPr>
          <a:lstStyle/>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810212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The importance of sticking to communication plans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a:t>It should be clear what you want and what students have to </a:t>
            </a:r>
            <a:r>
              <a:rPr lang="en-GB" sz="2800" dirty="0" smtClean="0"/>
              <a:t>do;</a:t>
            </a:r>
          </a:p>
          <a:p>
            <a:pPr marL="457200" indent="-457200">
              <a:buFont typeface="Arial" pitchFamily="34" charset="0"/>
              <a:buChar char="•"/>
            </a:pPr>
            <a:endParaRPr lang="en-GB" sz="2800" dirty="0"/>
          </a:p>
          <a:p>
            <a:pPr marL="457200" indent="-457200">
              <a:buFont typeface="Arial" pitchFamily="34" charset="0"/>
              <a:buChar char="•"/>
            </a:pPr>
            <a:r>
              <a:rPr lang="en-GB" sz="2800" dirty="0"/>
              <a:t>It should be clear how they will communicate with </a:t>
            </a:r>
            <a:r>
              <a:rPr lang="en-GB" sz="2800" dirty="0" smtClean="0"/>
              <a:t>you and with one another;</a:t>
            </a:r>
          </a:p>
          <a:p>
            <a:pPr marL="457200" indent="-457200">
              <a:buFont typeface="Arial" pitchFamily="34" charset="0"/>
              <a:buChar char="•"/>
            </a:pPr>
            <a:endParaRPr lang="en-GB" sz="2800" dirty="0"/>
          </a:p>
          <a:p>
            <a:pPr marL="457200" indent="-457200">
              <a:buFont typeface="Arial" pitchFamily="34" charset="0"/>
              <a:buChar char="•"/>
            </a:pPr>
            <a:r>
              <a:rPr lang="en-GB" sz="2800" dirty="0" smtClean="0"/>
              <a:t>It should be clear how you will communicate with them.</a:t>
            </a:r>
            <a:endParaRPr lang="en-GB"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843663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Sample communication policy</a:t>
            </a:r>
            <a:endParaRPr lang="en-US" sz="2800" b="1" cap="all" dirty="0">
              <a:solidFill>
                <a:srgbClr val="C00000"/>
              </a:solidFill>
              <a:latin typeface="Calibri"/>
              <a:cs typeface="Calibri"/>
            </a:endParaRPr>
          </a:p>
        </p:txBody>
      </p:sp>
      <p:sp>
        <p:nvSpPr>
          <p:cNvPr id="6" name="TextBox 5"/>
          <p:cNvSpPr txBox="1"/>
          <p:nvPr/>
        </p:nvSpPr>
        <p:spPr>
          <a:xfrm>
            <a:off x="523297" y="1183019"/>
            <a:ext cx="3838841" cy="5277742"/>
          </a:xfrm>
          <a:prstGeom prst="rect">
            <a:avLst/>
          </a:prstGeom>
          <a:noFill/>
        </p:spPr>
        <p:txBody>
          <a:bodyPr wrap="square" rtlCol="0">
            <a:noAutofit/>
          </a:bodyPr>
          <a:lstStyle/>
          <a:p>
            <a:r>
              <a:rPr lang="en-GB" sz="2400" dirty="0" smtClean="0"/>
              <a:t>Hi students,</a:t>
            </a:r>
          </a:p>
          <a:p>
            <a:r>
              <a:rPr lang="en-GB" sz="2400" dirty="0" smtClean="0"/>
              <a:t>During our six weeks of online learning, I am going to ask you to participate in many </a:t>
            </a:r>
            <a:r>
              <a:rPr lang="en-GB" sz="2400" b="1" dirty="0" smtClean="0"/>
              <a:t>ICE-based chat forums</a:t>
            </a:r>
            <a:r>
              <a:rPr lang="en-GB" sz="2400" dirty="0" smtClean="0"/>
              <a:t>. I would like all original posts to deal with the forum topic, not other thoughts, and for you to reply to two others after you post an original response to the forum topic. </a:t>
            </a:r>
          </a:p>
          <a:p>
            <a:r>
              <a:rPr lang="en-GB" sz="2400" b="1" dirty="0" smtClean="0"/>
              <a:t>Respond to the forum topic once, reply to others twice!</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580466" y="1181815"/>
            <a:ext cx="4413632" cy="5909310"/>
          </a:xfrm>
          <a:prstGeom prst="rect">
            <a:avLst/>
          </a:prstGeom>
          <a:noFill/>
        </p:spPr>
        <p:txBody>
          <a:bodyPr wrap="square" rtlCol="0">
            <a:spAutoFit/>
          </a:bodyPr>
          <a:lstStyle/>
          <a:p>
            <a:r>
              <a:rPr lang="en-GB" sz="2400" dirty="0"/>
              <a:t>Response posts to the topic should be 80-100 words; replies to the posts of others should be 30-50 words.</a:t>
            </a:r>
          </a:p>
          <a:p>
            <a:r>
              <a:rPr lang="en-GB" sz="2400" dirty="0"/>
              <a:t>I will respond to all response posts </a:t>
            </a:r>
            <a:r>
              <a:rPr lang="en-GB" sz="2400" b="1" dirty="0"/>
              <a:t>within 24 hours </a:t>
            </a:r>
            <a:r>
              <a:rPr lang="en-GB" sz="2400" dirty="0"/>
              <a:t>during the appropriate week to provide feedback.</a:t>
            </a:r>
          </a:p>
          <a:p>
            <a:r>
              <a:rPr lang="en-GB" sz="2400" dirty="0"/>
              <a:t>When posting, please respect everyone and remember </a:t>
            </a:r>
            <a:r>
              <a:rPr lang="en-GB" sz="2400" dirty="0" smtClean="0"/>
              <a:t>our </a:t>
            </a:r>
            <a:r>
              <a:rPr lang="en-GB" sz="2400" b="1" dirty="0"/>
              <a:t>netiquette</a:t>
            </a:r>
            <a:r>
              <a:rPr lang="en-GB" sz="2400" dirty="0"/>
              <a:t> rules. Remember, you can </a:t>
            </a:r>
            <a:r>
              <a:rPr lang="en-GB" sz="2400" dirty="0" smtClean="0"/>
              <a:t>always email </a:t>
            </a:r>
            <a:r>
              <a:rPr lang="en-GB" sz="2400" dirty="0"/>
              <a:t>me with questions.</a:t>
            </a:r>
          </a:p>
          <a:p>
            <a:r>
              <a:rPr lang="en-GB" sz="2400" dirty="0"/>
              <a:t>Thank you,</a:t>
            </a:r>
          </a:p>
          <a:p>
            <a:r>
              <a:rPr lang="en-GB" sz="2400" dirty="0"/>
              <a:t>Teacher X</a:t>
            </a:r>
          </a:p>
          <a:p>
            <a:endParaRPr lang="en-GB" dirty="0"/>
          </a:p>
        </p:txBody>
      </p:sp>
    </p:spTree>
    <p:extLst>
      <p:ext uri="{BB962C8B-B14F-4D97-AF65-F5344CB8AC3E}">
        <p14:creationId xmlns:p14="http://schemas.microsoft.com/office/powerpoint/2010/main" val="1956426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Follow-through is handmaiden to clarity</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r>
              <a:rPr lang="en-GB" sz="2800" dirty="0" smtClean="0"/>
              <a:t>You will undo all you have done to be clear about expectations if you do not actually act on what you express as your expectations.</a:t>
            </a:r>
            <a:endParaRPr lang="en-GB"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38341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welcome</a:t>
            </a:r>
            <a:endParaRPr lang="en-US" sz="2800" b="1" cap="all" dirty="0">
              <a:solidFill>
                <a:srgbClr val="C00000"/>
              </a:solidFill>
              <a:latin typeface="Calibri"/>
              <a:cs typeface="Calibri"/>
            </a:endParaRPr>
          </a:p>
        </p:txBody>
      </p:sp>
      <p:sp>
        <p:nvSpPr>
          <p:cNvPr id="6" name="TextBox 5"/>
          <p:cNvSpPr txBox="1"/>
          <p:nvPr/>
        </p:nvSpPr>
        <p:spPr>
          <a:xfrm>
            <a:off x="457199" y="1287723"/>
            <a:ext cx="7632160" cy="1661993"/>
          </a:xfrm>
          <a:prstGeom prst="rect">
            <a:avLst/>
          </a:prstGeom>
          <a:noFill/>
        </p:spPr>
        <p:txBody>
          <a:bodyPr wrap="square" rtlCol="0">
            <a:noAutofit/>
          </a:bodyPr>
          <a:lstStyle/>
          <a:p>
            <a:pPr lvl="0"/>
            <a:r>
              <a:rPr lang="en-GB" sz="2800" dirty="0" smtClean="0"/>
              <a:t>Shifting </a:t>
            </a:r>
            <a:r>
              <a:rPr lang="en-GB" sz="2800" dirty="0"/>
              <a:t>to a new mode of learning will be </a:t>
            </a:r>
            <a:r>
              <a:rPr lang="en-GB" sz="2800" dirty="0"/>
              <a:t>defamiliarising</a:t>
            </a:r>
            <a:r>
              <a:rPr lang="en-GB" sz="2800" dirty="0"/>
              <a:t> to students, so it is essential that the learning climate, expectations of behaviours, and academic content, including learning outcomes and assessments, are clearly communicated by instructors, and that communication by staff is clear, consistent, and helps with learning</a:t>
            </a:r>
            <a:r>
              <a:rPr lang="en-GB" sz="2800" dirty="0" smtClean="0"/>
              <a:t>. </a:t>
            </a:r>
          </a:p>
          <a:p>
            <a:pPr lvl="0"/>
            <a:endParaRPr lang="en-GB" sz="2800" dirty="0"/>
          </a:p>
          <a:p>
            <a:pPr lvl="0"/>
            <a:r>
              <a:rPr lang="en-GB" sz="2800" dirty="0" smtClean="0"/>
              <a:t>This session is all about the importance of clarity of expectations and ideas about how to be clear.</a:t>
            </a:r>
            <a:endParaRPr lang="en-GB" sz="2800" dirty="0"/>
          </a:p>
          <a:p>
            <a:pPr marL="285750" indent="-285750">
              <a:buFont typeface="Arial"/>
              <a:buChar char="•"/>
            </a:pP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04370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Questions for our public chat</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r>
              <a:rPr lang="en-US" sz="2400" dirty="0"/>
              <a:t> </a:t>
            </a:r>
            <a:r>
              <a:rPr lang="en-US" sz="2800" dirty="0"/>
              <a:t>With regard to </a:t>
            </a:r>
            <a:r>
              <a:rPr lang="en-US" sz="2800" dirty="0" smtClean="0"/>
              <a:t>teaching, </a:t>
            </a:r>
            <a:r>
              <a:rPr lang="en-US" sz="2800" dirty="0">
                <a:solidFill>
                  <a:srgbClr val="0070C0"/>
                </a:solidFill>
              </a:rPr>
              <a:t>how do we know</a:t>
            </a:r>
          </a:p>
          <a:p>
            <a:r>
              <a:rPr lang="en-US" sz="2800" dirty="0">
                <a:solidFill>
                  <a:srgbClr val="0070C0"/>
                </a:solidFill>
              </a:rPr>
              <a:t> </a:t>
            </a:r>
            <a:r>
              <a:rPr lang="en-US" sz="2800" dirty="0"/>
              <a:t>whether </a:t>
            </a:r>
            <a:r>
              <a:rPr lang="en-US" sz="2800" dirty="0" smtClean="0"/>
              <a:t>expectations are clear, </a:t>
            </a:r>
            <a:r>
              <a:rPr lang="en-US" sz="2800" dirty="0" smtClean="0"/>
              <a:t>especially online?</a:t>
            </a:r>
            <a:endParaRPr lang="en-US" sz="2800" dirty="0"/>
          </a:p>
          <a:p>
            <a:endParaRPr lang="en-US" sz="2800" dirty="0"/>
          </a:p>
          <a:p>
            <a:r>
              <a:rPr lang="en-US" sz="2800" dirty="0" smtClean="0"/>
              <a:t>Can students </a:t>
            </a:r>
            <a:r>
              <a:rPr lang="en-US" sz="2800" dirty="0" smtClean="0">
                <a:solidFill>
                  <a:srgbClr val="0070C0"/>
                </a:solidFill>
              </a:rPr>
              <a:t>trust </a:t>
            </a:r>
            <a:r>
              <a:rPr lang="en-US" sz="2800" dirty="0" smtClean="0"/>
              <a:t>us to deliver </a:t>
            </a:r>
            <a:r>
              <a:rPr lang="en-US" sz="2800" dirty="0" smtClean="0"/>
              <a:t>what we promise </a:t>
            </a:r>
            <a:r>
              <a:rPr lang="en-US" sz="2800" dirty="0" smtClean="0"/>
              <a:t>online? How will we instill this trust? </a:t>
            </a:r>
          </a:p>
          <a:p>
            <a:pPr marL="82296" lvl="1" indent="0">
              <a:spcBef>
                <a:spcPts val="600"/>
              </a:spcBef>
              <a:buSzPct val="80000"/>
            </a:pPr>
            <a:endParaRPr lang="en-US" altLang="en-US" sz="2800" dirty="0" smtClean="0"/>
          </a:p>
          <a:p>
            <a:pPr marL="82296" lvl="1" indent="0">
              <a:spcBef>
                <a:spcPts val="600"/>
              </a:spcBef>
              <a:buSzPct val="80000"/>
            </a:pPr>
            <a:r>
              <a:rPr lang="en-GB" altLang="en-US" sz="2800" dirty="0" smtClean="0"/>
              <a:t>Do we </a:t>
            </a:r>
            <a:r>
              <a:rPr lang="en-GB" altLang="en-US" sz="2800" dirty="0"/>
              <a:t>have </a:t>
            </a:r>
            <a:r>
              <a:rPr lang="en-GB" altLang="en-US" sz="2800" dirty="0">
                <a:solidFill>
                  <a:srgbClr val="0070C0"/>
                </a:solidFill>
              </a:rPr>
              <a:t>confidence</a:t>
            </a:r>
            <a:r>
              <a:rPr lang="en-GB" altLang="en-US" sz="2800" dirty="0"/>
              <a:t> in </a:t>
            </a:r>
            <a:r>
              <a:rPr lang="en-GB" altLang="en-US" sz="2800" dirty="0" smtClean="0"/>
              <a:t>their learning and participation? </a:t>
            </a:r>
            <a:endParaRPr lang="en-GB" altLang="en-US"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80526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Review</a:t>
            </a:r>
            <a:endParaRPr lang="en-US" sz="2800" b="1" cap="all" dirty="0">
              <a:solidFill>
                <a:srgbClr val="C00000"/>
              </a:solidFill>
              <a:latin typeface="Calibri"/>
              <a:cs typeface="Calibri"/>
            </a:endParaRPr>
          </a:p>
        </p:txBody>
      </p:sp>
      <p:sp>
        <p:nvSpPr>
          <p:cNvPr id="6" name="TextBox 5"/>
          <p:cNvSpPr txBox="1"/>
          <p:nvPr/>
        </p:nvSpPr>
        <p:spPr>
          <a:xfrm>
            <a:off x="269823" y="1194215"/>
            <a:ext cx="8518846" cy="4968262"/>
          </a:xfrm>
          <a:prstGeom prst="rect">
            <a:avLst/>
          </a:prstGeom>
          <a:noFill/>
        </p:spPr>
        <p:txBody>
          <a:bodyPr wrap="square" rtlCol="0">
            <a:noAutofit/>
          </a:bodyPr>
          <a:lstStyle/>
          <a:p>
            <a:pPr marL="285750" indent="-285750">
              <a:buFont typeface="Arial"/>
              <a:buChar char="•"/>
            </a:pPr>
            <a:r>
              <a:rPr lang="en-GB" sz="2800" dirty="0"/>
              <a:t>Understand the importance of an open learning environment;</a:t>
            </a:r>
          </a:p>
          <a:p>
            <a:pPr marL="285750" indent="-285750">
              <a:buFont typeface="Arial"/>
              <a:buChar char="•"/>
            </a:pPr>
            <a:r>
              <a:rPr lang="en-GB" sz="2800" dirty="0"/>
              <a:t>Understand that clarity is essential;</a:t>
            </a:r>
          </a:p>
          <a:p>
            <a:pPr marL="285750" indent="-285750">
              <a:buFont typeface="Arial"/>
              <a:buChar char="•"/>
            </a:pPr>
            <a:r>
              <a:rPr lang="en-GB" sz="2800" dirty="0"/>
              <a:t>Practice consistency as a necessary;</a:t>
            </a:r>
          </a:p>
          <a:p>
            <a:pPr marL="285750" indent="-285750">
              <a:buFont typeface="Arial"/>
              <a:buChar char="•"/>
            </a:pPr>
            <a:r>
              <a:rPr lang="en-GB" sz="2800" dirty="0"/>
              <a:t>Communicate and model expectations of behaviours;</a:t>
            </a:r>
          </a:p>
          <a:p>
            <a:pPr marL="285750" indent="-285750">
              <a:buFont typeface="Arial"/>
              <a:buChar char="•"/>
            </a:pPr>
            <a:r>
              <a:rPr lang="en-GB" sz="2800" dirty="0"/>
              <a:t>Design for flexibility in student approaches;</a:t>
            </a:r>
          </a:p>
          <a:p>
            <a:pPr marL="285750" indent="-285750">
              <a:buFont typeface="Arial"/>
              <a:buChar char="•"/>
            </a:pPr>
            <a:r>
              <a:rPr lang="en-GB" sz="2800" dirty="0"/>
              <a:t>Make clear and lead in terms of academic content.</a:t>
            </a:r>
            <a:endParaRPr lang="en-US" sz="2800" dirty="0"/>
          </a:p>
          <a:p>
            <a:pPr lvl="0"/>
            <a:endParaRPr lang="en-GB" sz="2800" dirty="0"/>
          </a:p>
          <a:p>
            <a:pPr lvl="0"/>
            <a:r>
              <a:rPr lang="en-GB" sz="2800" dirty="0" smtClean="0"/>
              <a:t>Remember we will be discussing </a:t>
            </a:r>
            <a:r>
              <a:rPr lang="en-GB" sz="2800" b="1" dirty="0" smtClean="0"/>
              <a:t>Structured Delivery of Course Content </a:t>
            </a:r>
            <a:r>
              <a:rPr lang="en-GB" sz="2800" dirty="0" smtClean="0"/>
              <a:t>at </a:t>
            </a:r>
            <a:r>
              <a:rPr lang="en-GB" sz="2800" dirty="0" smtClean="0"/>
              <a:t>the same time tomorrow.</a:t>
            </a:r>
            <a:endParaRPr lang="en-GB"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582686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3224203"/>
            <a:ext cx="7647280" cy="6006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000044"/>
                </a:solidFill>
                <a:latin typeface="Calibri"/>
                <a:cs typeface="Calibri"/>
              </a:rPr>
              <a:t>Web resources</a:t>
            </a:r>
            <a:endParaRPr lang="en-US" sz="2800" b="1" cap="all" dirty="0">
              <a:solidFill>
                <a:srgbClr val="000044"/>
              </a:solidFill>
              <a:latin typeface="Calibri"/>
              <a:cs typeface="Calibri"/>
            </a:endParaRPr>
          </a:p>
        </p:txBody>
      </p:sp>
      <p:sp>
        <p:nvSpPr>
          <p:cNvPr id="3" name="TextBox 2"/>
          <p:cNvSpPr txBox="1"/>
          <p:nvPr/>
        </p:nvSpPr>
        <p:spPr>
          <a:xfrm>
            <a:off x="457200" y="3820233"/>
            <a:ext cx="8153399" cy="927641"/>
          </a:xfrm>
          <a:prstGeom prst="rect">
            <a:avLst/>
          </a:prstGeom>
          <a:noFill/>
        </p:spPr>
        <p:txBody>
          <a:bodyPr wrap="square" rtlCol="0">
            <a:noAutofit/>
          </a:bodyPr>
          <a:lstStyle/>
          <a:p>
            <a:r>
              <a:rPr lang="en-US" sz="2400" dirty="0" smtClean="0"/>
              <a:t>You can always email me at </a:t>
            </a:r>
            <a:r>
              <a:rPr lang="en-US" sz="2400" dirty="0" smtClean="0">
                <a:hlinkClick r:id="rId3"/>
              </a:rPr>
              <a:t>charlie.reis@xjtlu.edu.cn</a:t>
            </a:r>
            <a:r>
              <a:rPr lang="en-US" sz="2400" dirty="0" smtClean="0"/>
              <a:t>. </a:t>
            </a:r>
          </a:p>
          <a:p>
            <a:r>
              <a:rPr lang="en-US" sz="2400" dirty="0" smtClean="0"/>
              <a:t>We have also created a page for getting started thinking about </a:t>
            </a:r>
            <a:r>
              <a:rPr lang="en-US" sz="2400" dirty="0"/>
              <a:t>online pedagogies: </a:t>
            </a:r>
            <a:r>
              <a:rPr lang="en-US" sz="2400" dirty="0">
                <a:hlinkClick r:id="rId4"/>
              </a:rPr>
              <a:t>https://</a:t>
            </a:r>
            <a:r>
              <a:rPr lang="en-US" sz="2400" dirty="0" smtClean="0">
                <a:hlinkClick r:id="rId4"/>
              </a:rPr>
              <a:t>ice.xjtlu.edu.cn/course/view.php?id=1605&amp;section=12</a:t>
            </a:r>
            <a:r>
              <a:rPr lang="en-US" sz="2400" dirty="0" smtClean="0"/>
              <a:t>; for external audiences: </a:t>
            </a:r>
            <a:r>
              <a:rPr lang="en-GB" sz="2400" dirty="0">
                <a:hlinkClick r:id="rId5"/>
              </a:rPr>
              <a:t>https://</a:t>
            </a:r>
            <a:r>
              <a:rPr lang="en-GB" sz="2400" dirty="0" smtClean="0">
                <a:hlinkClick r:id="rId5"/>
              </a:rPr>
              <a:t>connect.xjtlu.edu.cn/view/view.php?t=ZSG2Hc4xPKqY0my3Q5Bw</a:t>
            </a:r>
            <a:r>
              <a:rPr lang="en-GB" sz="2400" dirty="0" smtClean="0"/>
              <a:t>. </a:t>
            </a:r>
            <a:endParaRPr lang="en-US" sz="2400" dirty="0"/>
          </a:p>
        </p:txBody>
      </p:sp>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Content Placeholder 1"/>
          <p:cNvPicPr>
            <a:picLocks noGrp="1" noChangeAspect="1"/>
          </p:cNvPicPr>
          <p:nvPr>
            <p:ph idx="1"/>
          </p:nvPr>
        </p:nvPicPr>
        <p:blipFill rotWithShape="1">
          <a:blip r:embed="rId6">
            <a:extLst>
              <a:ext uri="{28A0092B-C50C-407E-A947-70E740481C1C}">
                <a14:useLocalDpi xmlns:a14="http://schemas.microsoft.com/office/drawing/2010/main" val="0"/>
              </a:ext>
            </a:extLst>
          </a:blip>
          <a:srcRect t="11497" b="11314"/>
          <a:stretch/>
        </p:blipFill>
        <p:spPr>
          <a:xfrm>
            <a:off x="-50801" y="0"/>
            <a:ext cx="9262533" cy="2983043"/>
          </a:xfrm>
        </p:spPr>
      </p:pic>
      <p:pic>
        <p:nvPicPr>
          <p:cNvPr id="8" name="Picture 7" descr="Shield-navy(rgb for onlin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803726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a:t>
            </a: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857616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Objectives </a:t>
            </a:r>
            <a:r>
              <a:rPr lang="en-US" sz="2800" b="1" cap="all" dirty="0">
                <a:solidFill>
                  <a:srgbClr val="C00000"/>
                </a:solidFill>
                <a:cs typeface="Calibri"/>
              </a:rPr>
              <a:t>of this </a:t>
            </a:r>
            <a:r>
              <a:rPr lang="en-US" sz="2800" b="1" cap="all" dirty="0" smtClean="0">
                <a:solidFill>
                  <a:srgbClr val="C00000"/>
                </a:solidFill>
                <a:cs typeface="Calibri"/>
              </a:rPr>
              <a:t>session</a:t>
            </a:r>
            <a:endParaRPr lang="en-US" sz="2800" b="1" cap="all" dirty="0">
              <a:solidFill>
                <a:srgbClr val="C00000"/>
              </a:solidFill>
              <a:latin typeface="Calibri"/>
              <a:cs typeface="Calibri"/>
            </a:endParaRPr>
          </a:p>
        </p:txBody>
      </p:sp>
      <p:sp>
        <p:nvSpPr>
          <p:cNvPr id="6" name="TextBox 5"/>
          <p:cNvSpPr txBox="1"/>
          <p:nvPr/>
        </p:nvSpPr>
        <p:spPr>
          <a:xfrm>
            <a:off x="457199" y="1287723"/>
            <a:ext cx="7632160" cy="1661993"/>
          </a:xfrm>
          <a:prstGeom prst="rect">
            <a:avLst/>
          </a:prstGeom>
          <a:noFill/>
        </p:spPr>
        <p:txBody>
          <a:bodyPr wrap="square" rtlCol="0">
            <a:noAutofit/>
          </a:bodyPr>
          <a:lstStyle/>
          <a:p>
            <a:pPr marL="285750" indent="-285750">
              <a:buFont typeface="Arial"/>
              <a:buChar char="•"/>
            </a:pPr>
            <a:r>
              <a:rPr lang="en-GB" sz="2800" dirty="0" smtClean="0"/>
              <a:t>Understand the importance of an open learning environment;</a:t>
            </a:r>
          </a:p>
          <a:p>
            <a:pPr marL="285750" indent="-285750">
              <a:buFont typeface="Arial"/>
              <a:buChar char="•"/>
            </a:pPr>
            <a:r>
              <a:rPr lang="en-GB" sz="2800" dirty="0" smtClean="0"/>
              <a:t>Understand that clarity is essential;</a:t>
            </a:r>
          </a:p>
          <a:p>
            <a:pPr marL="285750" indent="-285750">
              <a:buFont typeface="Arial"/>
              <a:buChar char="•"/>
            </a:pPr>
            <a:r>
              <a:rPr lang="en-GB" sz="2800" dirty="0" smtClean="0"/>
              <a:t>Practice consistency as a necessary;</a:t>
            </a:r>
          </a:p>
          <a:p>
            <a:pPr marL="285750" indent="-285750">
              <a:buFont typeface="Arial"/>
              <a:buChar char="•"/>
            </a:pPr>
            <a:r>
              <a:rPr lang="en-GB" sz="2800" dirty="0" smtClean="0"/>
              <a:t>Communicate and model expectations </a:t>
            </a:r>
            <a:r>
              <a:rPr lang="en-GB" sz="2800" dirty="0"/>
              <a:t>of </a:t>
            </a:r>
            <a:r>
              <a:rPr lang="en-GB" sz="2800" dirty="0" smtClean="0"/>
              <a:t>behaviours;</a:t>
            </a:r>
          </a:p>
          <a:p>
            <a:pPr marL="285750" indent="-285750">
              <a:buFont typeface="Arial"/>
              <a:buChar char="•"/>
            </a:pPr>
            <a:r>
              <a:rPr lang="en-GB" sz="2800" dirty="0" smtClean="0"/>
              <a:t>Design for flexibility in student approaches;</a:t>
            </a:r>
          </a:p>
          <a:p>
            <a:pPr marL="285750" indent="-285750">
              <a:buFont typeface="Arial"/>
              <a:buChar char="•"/>
            </a:pPr>
            <a:r>
              <a:rPr lang="en-GB" sz="2800" dirty="0" smtClean="0"/>
              <a:t>Make clear and lead in terms of academic content.</a:t>
            </a:r>
            <a:endParaRPr lang="en-US"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801678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Activity </a:t>
            </a:r>
            <a:r>
              <a:rPr lang="en-US" sz="2800" b="1" cap="all" dirty="0">
                <a:solidFill>
                  <a:srgbClr val="C00000"/>
                </a:solidFill>
                <a:cs typeface="Calibri"/>
              </a:rPr>
              <a:t>1</a:t>
            </a:r>
            <a:endParaRPr lang="en-US" sz="2800" b="1" cap="all" dirty="0">
              <a:solidFill>
                <a:srgbClr val="C00000"/>
              </a:solidFill>
              <a:latin typeface="Calibri"/>
              <a:cs typeface="Calibri"/>
            </a:endParaRPr>
          </a:p>
        </p:txBody>
      </p:sp>
      <p:sp>
        <p:nvSpPr>
          <p:cNvPr id="6" name="TextBox 5"/>
          <p:cNvSpPr txBox="1"/>
          <p:nvPr/>
        </p:nvSpPr>
        <p:spPr>
          <a:xfrm>
            <a:off x="800370" y="960757"/>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Please post in our group chat about your thoughts on </a:t>
            </a:r>
            <a:r>
              <a:rPr lang="en-US" sz="2800" kern="0" dirty="0" smtClean="0">
                <a:solidFill>
                  <a:srgbClr val="000000"/>
                </a:solidFill>
                <a:latin typeface="+mj-lt"/>
                <a:ea typeface="ＭＳ Ｐゴシック"/>
              </a:rPr>
              <a:t>why clarity of expectations is essential for online learning;  what are the reasons or principles underpinning the necessity of clarity of expectations?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We will get to how to do this after discussing why this is important.</a:t>
            </a: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Note that it will be difficult for me to talk and type simultaneously, so there might be moments of silence as I reply in writing.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72926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Ideas about the importance of clarity of expectations online</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indent="-457200">
              <a:buFont typeface="Arial" pitchFamily="34" charset="0"/>
              <a:buChar char="•"/>
            </a:pPr>
            <a:r>
              <a:rPr lang="en-GB" sz="2800" dirty="0" smtClean="0"/>
              <a:t>The distance inherent in distance learning means expectations must be clear;</a:t>
            </a:r>
            <a:endParaRPr lang="en-GB" sz="2800" dirty="0"/>
          </a:p>
          <a:p>
            <a:pPr marL="457200" indent="-457200">
              <a:buFont typeface="Arial" pitchFamily="34" charset="0"/>
              <a:buChar char="•"/>
            </a:pPr>
            <a:r>
              <a:rPr lang="en-GB" sz="2800" dirty="0" smtClean="0"/>
              <a:t>Keep in mind </a:t>
            </a:r>
            <a:r>
              <a:rPr lang="en-GB" sz="2800" dirty="0" smtClean="0"/>
              <a:t>there are fewer chances for priming or micro-communications which happen in person;</a:t>
            </a:r>
          </a:p>
          <a:p>
            <a:pPr marL="457200" indent="-457200">
              <a:buFont typeface="Arial" pitchFamily="34" charset="0"/>
              <a:buChar char="•"/>
            </a:pPr>
            <a:r>
              <a:rPr lang="en-GB" sz="2800" dirty="0" smtClean="0"/>
              <a:t>Understand that students will approach learning differently, like jumping in without reading the instructions;</a:t>
            </a:r>
          </a:p>
          <a:p>
            <a:pPr marL="457200" indent="-457200">
              <a:buFont typeface="Arial" pitchFamily="34" charset="0"/>
              <a:buChar char="•"/>
            </a:pPr>
            <a:r>
              <a:rPr lang="en-GB" sz="2800" dirty="0" smtClean="0"/>
              <a:t>Design knowing that students will be more successful is they understand what they are being asked to do and why.</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27727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199" y="262281"/>
            <a:ext cx="8153399" cy="1143000"/>
          </a:xfrm>
        </p:spPr>
        <p:txBody>
          <a:bodyPr>
            <a:noAutofit/>
          </a:bodyPr>
          <a:lstStyle/>
          <a:p>
            <a:pPr algn="l"/>
            <a:r>
              <a:rPr lang="en-US" sz="2800" b="1" cap="all" dirty="0" smtClean="0">
                <a:solidFill>
                  <a:srgbClr val="C00000"/>
                </a:solidFill>
                <a:cs typeface="Calibri"/>
              </a:rPr>
              <a:t>Information is the resolution of uncertainty</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r>
              <a:rPr lang="en-GB" altLang="en-US" sz="2800" dirty="0" smtClean="0"/>
              <a:t>It is essential for instructors of courses including labs, studios or practicums to make it clear how they fit into the schedule and process of learning. For example, UPD is focusing on content delivery during our online weeks, and hands-on learning during face-to-face teaching.</a:t>
            </a:r>
          </a:p>
          <a:p>
            <a:endParaRPr lang="en-GB" altLang="ja-JP" sz="2800" dirty="0"/>
          </a:p>
          <a:p>
            <a:r>
              <a:rPr lang="en-GB" altLang="ja-JP" sz="2800" dirty="0" smtClean="0"/>
              <a:t>Uncertainty makes people more uncomfortable than difficulty, or so I believe.</a:t>
            </a:r>
          </a:p>
          <a:p>
            <a:endParaRPr lang="en-GB" altLang="ja-JP" sz="2800" dirty="0"/>
          </a:p>
          <a:p>
            <a:pPr algn="ctr"/>
            <a:r>
              <a:rPr lang="en-GB" altLang="ja-JP" sz="2800" dirty="0" smtClean="0"/>
              <a:t>“Information is the resolution of uncertainty.” </a:t>
            </a:r>
          </a:p>
          <a:p>
            <a:r>
              <a:rPr lang="en-GB" altLang="ja-JP" sz="2800" dirty="0"/>
              <a:t> </a:t>
            </a:r>
            <a:r>
              <a:rPr lang="en-GB" altLang="ja-JP" sz="2800" dirty="0" smtClean="0"/>
              <a:t>									       - Claude Shannon</a:t>
            </a:r>
            <a:endParaRPr lang="en-NZ" altLang="ja-JP"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2969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clarity of expectations has definite focus</a:t>
            </a:r>
            <a:endParaRPr lang="en-US" sz="2800" b="1" cap="all" dirty="0">
              <a:solidFill>
                <a:srgbClr val="C00000"/>
              </a:solidFill>
              <a:latin typeface="Calibri"/>
              <a:cs typeface="Calibri"/>
            </a:endParaRPr>
          </a:p>
        </p:txBody>
      </p:sp>
      <p:sp>
        <p:nvSpPr>
          <p:cNvPr id="6" name="TextBox 5"/>
          <p:cNvSpPr txBox="1"/>
          <p:nvPr/>
        </p:nvSpPr>
        <p:spPr>
          <a:xfrm>
            <a:off x="374753" y="1205913"/>
            <a:ext cx="8331469" cy="4968262"/>
          </a:xfrm>
          <a:prstGeom prst="rect">
            <a:avLst/>
          </a:prstGeom>
          <a:noFill/>
        </p:spPr>
        <p:txBody>
          <a:bodyPr wrap="square" rtlCol="0">
            <a:noAutofit/>
          </a:bodyPr>
          <a:lstStyle/>
          <a:p>
            <a:r>
              <a:rPr lang="en-GB" sz="2800" dirty="0" smtClean="0"/>
              <a:t>According to a post on a business website, clarity </a:t>
            </a:r>
            <a:r>
              <a:rPr lang="en-GB" sz="2800" dirty="0"/>
              <a:t>of expectations comes in </a:t>
            </a:r>
            <a:r>
              <a:rPr lang="en-GB" sz="2800" dirty="0" smtClean="0"/>
              <a:t>five key </a:t>
            </a:r>
            <a:r>
              <a:rPr lang="en-GB" sz="2800" dirty="0"/>
              <a:t>areas: </a:t>
            </a:r>
            <a:endParaRPr lang="en-GB" sz="2800" dirty="0" smtClean="0"/>
          </a:p>
          <a:p>
            <a:endParaRPr lang="en-GB" sz="2800" dirty="0"/>
          </a:p>
          <a:p>
            <a:pPr marL="457200" indent="-457200">
              <a:buFont typeface="Arial" pitchFamily="34" charset="0"/>
              <a:buChar char="•"/>
            </a:pPr>
            <a:r>
              <a:rPr lang="en-GB" sz="2800" dirty="0" smtClean="0"/>
              <a:t>Clarity </a:t>
            </a:r>
            <a:r>
              <a:rPr lang="en-GB" sz="2800" dirty="0"/>
              <a:t>of expected results.</a:t>
            </a:r>
          </a:p>
          <a:p>
            <a:pPr marL="457200" indent="-457200">
              <a:buFont typeface="Arial" pitchFamily="34" charset="0"/>
              <a:buChar char="•"/>
            </a:pPr>
            <a:r>
              <a:rPr lang="en-GB" sz="2800" dirty="0"/>
              <a:t>Clarity of expected quality.</a:t>
            </a:r>
          </a:p>
          <a:p>
            <a:pPr marL="457200" indent="-457200">
              <a:buFont typeface="Arial" pitchFamily="34" charset="0"/>
              <a:buChar char="•"/>
            </a:pPr>
            <a:r>
              <a:rPr lang="en-GB" sz="2800" dirty="0"/>
              <a:t>Clarity of behavioural expectations.</a:t>
            </a:r>
          </a:p>
          <a:p>
            <a:pPr marL="457200" indent="-457200">
              <a:buFont typeface="Arial" pitchFamily="34" charset="0"/>
              <a:buChar char="•"/>
            </a:pPr>
            <a:r>
              <a:rPr lang="en-GB" sz="2800" dirty="0" smtClean="0"/>
              <a:t>Clarity </a:t>
            </a:r>
            <a:r>
              <a:rPr lang="en-GB" sz="2800" dirty="0"/>
              <a:t>of timelines and </a:t>
            </a:r>
            <a:r>
              <a:rPr lang="en-GB" sz="2800" dirty="0" smtClean="0"/>
              <a:t>deadlines.</a:t>
            </a:r>
          </a:p>
          <a:p>
            <a:pPr marL="457200" indent="-457200">
              <a:buFont typeface="Arial" pitchFamily="34" charset="0"/>
              <a:buChar char="•"/>
            </a:pPr>
            <a:r>
              <a:rPr lang="en-GB" sz="2800" dirty="0" smtClean="0"/>
              <a:t>Clarity </a:t>
            </a:r>
            <a:r>
              <a:rPr lang="en-GB" sz="2800" dirty="0"/>
              <a:t>of priorities</a:t>
            </a:r>
            <a:r>
              <a:rPr lang="en-GB" sz="2800" dirty="0" smtClean="0"/>
              <a:t>.</a:t>
            </a:r>
          </a:p>
          <a:p>
            <a:endParaRPr lang="en-GB" sz="2800" dirty="0"/>
          </a:p>
          <a:p>
            <a:r>
              <a:rPr lang="en-GB" sz="2800" dirty="0" smtClean="0"/>
              <a:t>Use the group chat to discuss the relevance to our students.</a:t>
            </a:r>
          </a:p>
          <a:p>
            <a:endParaRPr lang="en-GB" sz="2800" dirty="0" smtClean="0"/>
          </a:p>
          <a:p>
            <a:pPr algn="r"/>
            <a:r>
              <a:rPr lang="en-GB" sz="900" dirty="0"/>
              <a:t>http://www.protradeunited.com.au/clarity-of-expectations-the-first-step-towards-high-performance-and-productivity/</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336268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Activity 2</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Please post in our group chat about your thoughts on how we can design online learning </a:t>
            </a:r>
            <a:r>
              <a:rPr lang="en-US" sz="2800" kern="0" dirty="0" smtClean="0">
                <a:solidFill>
                  <a:srgbClr val="000000"/>
                </a:solidFill>
                <a:latin typeface="+mj-lt"/>
                <a:ea typeface="ＭＳ Ｐゴシック"/>
              </a:rPr>
              <a:t>for clarity.</a:t>
            </a: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If activity one was about </a:t>
            </a:r>
            <a:r>
              <a:rPr lang="en-US" sz="2800" kern="0" dirty="0" smtClean="0">
                <a:solidFill>
                  <a:srgbClr val="000000"/>
                </a:solidFill>
                <a:latin typeface="+mj-lt"/>
                <a:ea typeface="ＭＳ Ｐゴシック"/>
              </a:rPr>
              <a:t>principles, </a:t>
            </a:r>
            <a:r>
              <a:rPr lang="en-US" sz="2800" kern="0" dirty="0" smtClean="0">
                <a:solidFill>
                  <a:srgbClr val="000000"/>
                </a:solidFill>
                <a:latin typeface="+mj-lt"/>
                <a:ea typeface="ＭＳ Ｐゴシック"/>
              </a:rPr>
              <a:t>the focus here should be on </a:t>
            </a:r>
            <a:r>
              <a:rPr lang="en-US" sz="2800" kern="0" dirty="0" smtClean="0">
                <a:solidFill>
                  <a:srgbClr val="000000"/>
                </a:solidFill>
                <a:latin typeface="+mj-lt"/>
                <a:ea typeface="ＭＳ Ｐゴシック"/>
              </a:rPr>
              <a:t>practice and getting </a:t>
            </a:r>
            <a:r>
              <a:rPr lang="en-US" sz="2800" kern="0" dirty="0" smtClean="0">
                <a:solidFill>
                  <a:srgbClr val="000000"/>
                </a:solidFill>
                <a:latin typeface="+mj-lt"/>
                <a:ea typeface="ＭＳ Ｐゴシック"/>
              </a:rPr>
              <a:t>started in the beginning of the semester.</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837698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Ideas about designing for clarity of expectations online</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indent="-457200">
              <a:buFont typeface="Arial" pitchFamily="34" charset="0"/>
              <a:buChar char="•"/>
            </a:pPr>
            <a:r>
              <a:rPr lang="en-GB" sz="2800" dirty="0"/>
              <a:t>Begin with what the course is, including learning outcomes, assessments, programme outcomes and value and make this information readily </a:t>
            </a:r>
            <a:r>
              <a:rPr lang="en-GB" sz="2800" dirty="0" smtClean="0"/>
              <a:t>available – this has been university policy for years;</a:t>
            </a:r>
            <a:endParaRPr lang="en-GB" sz="2800" dirty="0"/>
          </a:p>
          <a:p>
            <a:pPr marL="457200" indent="-457200">
              <a:buFont typeface="Arial" pitchFamily="34" charset="0"/>
              <a:buChar char="•"/>
            </a:pPr>
            <a:r>
              <a:rPr lang="en-GB" sz="2800" dirty="0"/>
              <a:t>Manage expectations about the academic and disciplinary nature of the course</a:t>
            </a:r>
            <a:r>
              <a:rPr lang="en-GB" sz="2800" dirty="0" smtClean="0"/>
              <a:t>;</a:t>
            </a:r>
          </a:p>
          <a:p>
            <a:pPr marL="457200" indent="-457200">
              <a:buFont typeface="Arial" pitchFamily="34" charset="0"/>
              <a:buChar char="•"/>
            </a:pPr>
            <a:r>
              <a:rPr lang="en-GB" sz="2800" dirty="0" smtClean="0"/>
              <a:t>Create schedules and guides for time management;</a:t>
            </a:r>
          </a:p>
          <a:p>
            <a:pPr marL="457200" indent="-457200">
              <a:buFont typeface="Arial" pitchFamily="34" charset="0"/>
              <a:buChar char="•"/>
            </a:pPr>
            <a:r>
              <a:rPr lang="en-GB" sz="2800" dirty="0" smtClean="0"/>
              <a:t>Explain </a:t>
            </a:r>
            <a:r>
              <a:rPr lang="en-GB" sz="2800" dirty="0"/>
              <a:t>how activities, interaction and feedback will </a:t>
            </a:r>
            <a:r>
              <a:rPr lang="en-GB" sz="2800" dirty="0" smtClean="0"/>
              <a:t>work;</a:t>
            </a:r>
          </a:p>
          <a:p>
            <a:pPr marL="457200" indent="-457200">
              <a:buFont typeface="Arial" pitchFamily="34" charset="0"/>
              <a:buChar char="•"/>
            </a:pPr>
            <a:r>
              <a:rPr lang="en-GB" sz="2800" dirty="0" smtClean="0"/>
              <a:t>Put yourself in the position of a student.</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0489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3.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Props1.xml><?xml version="1.0" encoding="utf-8"?>
<ds:datastoreItem xmlns:ds="http://schemas.openxmlformats.org/officeDocument/2006/customXml" ds:itemID="{1DCF8A76-1436-47FC-9370-1D27FEBE2EE6}">
  <ds:schemaRefs>
    <ds:schemaRef ds:uri="http://schemas.microsoft.com/sharepoint/v3/contenttype/forms"/>
  </ds:schemaRefs>
</ds:datastoreItem>
</file>

<file path=customXml/itemProps2.xml><?xml version="1.0" encoding="utf-8"?>
<ds:datastoreItem xmlns:ds="http://schemas.openxmlformats.org/officeDocument/2006/customXml" ds:itemID="{64E0F55A-5ACE-4E81-A452-A8FF73E0354A}">
  <ds:schemaRefs>
    <ds:schemaRef ds:uri="http://schemas.microsoft.com/office/2006/documentManagement/types"/>
    <ds:schemaRef ds:uri="$ListId:Shared Document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e8331262-de25-436d-8f05-154a071bbe3b"/>
    <ds:schemaRef ds:uri="http://www.w3.org/XML/1998/namespace"/>
    <ds:schemaRef ds:uri="http://purl.org/dc/dcmitype/"/>
  </ds:schemaRefs>
</ds:datastoreItem>
</file>

<file path=customXml/itemProps3.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3102</TotalTime>
  <Words>1574</Words>
  <Application>Microsoft Office PowerPoint</Application>
  <PresentationFormat>On-screen Show (4:3)</PresentationFormat>
  <Paragraphs>159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Theme</vt:lpstr>
      <vt:lpstr>Clarity of expectations online</vt:lpstr>
      <vt:lpstr>welcome</vt:lpstr>
      <vt:lpstr>Objectives of this session</vt:lpstr>
      <vt:lpstr>Activity 1</vt:lpstr>
      <vt:lpstr>Ideas about the importance of clarity of expectations online</vt:lpstr>
      <vt:lpstr>Information is the resolution of uncertainty</vt:lpstr>
      <vt:lpstr>clarity of expectations has definite focus</vt:lpstr>
      <vt:lpstr>Activity 2</vt:lpstr>
      <vt:lpstr>Ideas about designing for clarity of expectations online</vt:lpstr>
      <vt:lpstr>Put yourself in the position of a student</vt:lpstr>
      <vt:lpstr>How To guides</vt:lpstr>
      <vt:lpstr>Checklists and completion guidelines</vt:lpstr>
      <vt:lpstr>Sample Checklist</vt:lpstr>
      <vt:lpstr>Expectations according to discipline and level</vt:lpstr>
      <vt:lpstr>Setting and managing expectations online</vt:lpstr>
      <vt:lpstr>Gantt Chart</vt:lpstr>
      <vt:lpstr>The importance of sticking to communication plans online</vt:lpstr>
      <vt:lpstr>Sample communication policy</vt:lpstr>
      <vt:lpstr>Follow-through is handmaiden to clarity</vt:lpstr>
      <vt:lpstr>Questions for our public chat</vt:lpstr>
      <vt:lpstr>Review</vt:lpstr>
      <vt:lpstr>PowerPoint Presentation</vt:lpstr>
      <vt:lpstr>PowerPoint Presentation</vt:lpstr>
    </vt:vector>
  </TitlesOfParts>
  <Company>Xi'an Jiaotong-Liverpool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Julie</cp:lastModifiedBy>
  <cp:revision>298</cp:revision>
  <cp:lastPrinted>2017-09-14T05:15:08Z</cp:lastPrinted>
  <dcterms:created xsi:type="dcterms:W3CDTF">2016-01-19T04:00:20Z</dcterms:created>
  <dcterms:modified xsi:type="dcterms:W3CDTF">2020-02-22T04:23:49Z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