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18" r:id="rId4"/>
    <p:sldId id="258" r:id="rId5"/>
    <p:sldId id="293" r:id="rId6"/>
    <p:sldId id="297" r:id="rId7"/>
    <p:sldId id="296" r:id="rId8"/>
    <p:sldId id="277" r:id="rId9"/>
    <p:sldId id="279" r:id="rId10"/>
    <p:sldId id="280" r:id="rId11"/>
    <p:sldId id="281" r:id="rId12"/>
    <p:sldId id="285" r:id="rId13"/>
    <p:sldId id="276" r:id="rId14"/>
    <p:sldId id="298" r:id="rId15"/>
    <p:sldId id="312" r:id="rId16"/>
    <p:sldId id="326" r:id="rId17"/>
    <p:sldId id="324" r:id="rId18"/>
    <p:sldId id="325" r:id="rId19"/>
    <p:sldId id="292" r:id="rId20"/>
    <p:sldId id="271" r:id="rId21"/>
    <p:sldId id="273" r:id="rId2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86391" autoAdjust="0"/>
  </p:normalViewPr>
  <p:slideViewPr>
    <p:cSldViewPr>
      <p:cViewPr varScale="1">
        <p:scale>
          <a:sx n="41" d="100"/>
          <a:sy n="41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.galletly\Documents\Student%20Silent%20Behaviour%20in%20Transnational%20Education%20March%202015\Data%20from%20Caiyun%20130415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.galletly\Documents\Student%20Silent%20Behaviour%20in%20Transnational%20Education%20March%202015\gender%20calculations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.galletly\Documents\Student%20Silent%20Behaviour%20in%20Transnational%20Education%20March%202015\gender%20calculations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.galletly\Documents\province%20pedagogy%20and%20social%202014%20&amp;%202015%20Q11%20Q12%20Q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="0" dirty="0" smtClean="0"/>
              <a:t>I </a:t>
            </a:r>
            <a:r>
              <a:rPr lang="en-US" sz="2800" b="0" dirty="0"/>
              <a:t>was silent because</a:t>
            </a:r>
            <a:r>
              <a:rPr lang="en-US" sz="2800" b="0" dirty="0" smtClean="0"/>
              <a:t>...</a:t>
            </a:r>
            <a:endParaRPr lang="en-US" sz="28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4622431688269621E-2"/>
          <c:y val="2.2130458124552613E-2"/>
          <c:w val="0.93888418635170601"/>
          <c:h val="0.60347619899785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'change graph'!$C$1</c:f>
              <c:strCache>
                <c:ptCount val="1"/>
                <c:pt idx="0">
                  <c:v>agree 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'change graph'!$B$2:$B$7</c:f>
              <c:strCache>
                <c:ptCount val="6"/>
                <c:pt idx="0">
                  <c:v>"I was thinking of what to say, which took a long time"</c:v>
                </c:pt>
                <c:pt idx="1">
                  <c:v>"I am used to a different teaching method at school"</c:v>
                </c:pt>
                <c:pt idx="2">
                  <c:v>"I was afraid of embarrassing myself in front of other people"</c:v>
                </c:pt>
                <c:pt idx="3">
                  <c:v>"I hoped somebody else would answer the question"</c:v>
                </c:pt>
                <c:pt idx="4">
                  <c:v>"I was agreeing silently with the teacher"</c:v>
                </c:pt>
                <c:pt idx="5">
                  <c:v>"I didn’t have the correct answer"</c:v>
                </c:pt>
              </c:strCache>
            </c:strRef>
          </c:cat>
          <c:val>
            <c:numRef>
              <c:f>'change graph'!$C$2:$C$7</c:f>
              <c:numCache>
                <c:formatCode>General</c:formatCode>
                <c:ptCount val="6"/>
                <c:pt idx="0">
                  <c:v>0.73578595317725748</c:v>
                </c:pt>
                <c:pt idx="1">
                  <c:v>0.68844221105527637</c:v>
                </c:pt>
                <c:pt idx="2">
                  <c:v>0.68377483443708609</c:v>
                </c:pt>
                <c:pt idx="3">
                  <c:v>0.64214046822742477</c:v>
                </c:pt>
                <c:pt idx="4">
                  <c:v>0.58026755852842804</c:v>
                </c:pt>
                <c:pt idx="5">
                  <c:v>0.52006688963210701</c:v>
                </c:pt>
              </c:numCache>
            </c:numRef>
          </c:val>
        </c:ser>
        <c:ser>
          <c:idx val="1"/>
          <c:order val="1"/>
          <c:tx>
            <c:strRef>
              <c:f>'change graph'!$D$1</c:f>
              <c:strCache>
                <c:ptCount val="1"/>
                <c:pt idx="0">
                  <c:v>agree 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'change graph'!$B$2:$B$7</c:f>
              <c:strCache>
                <c:ptCount val="6"/>
                <c:pt idx="0">
                  <c:v>"I was thinking of what to say, which took a long time"</c:v>
                </c:pt>
                <c:pt idx="1">
                  <c:v>"I am used to a different teaching method at school"</c:v>
                </c:pt>
                <c:pt idx="2">
                  <c:v>"I was afraid of embarrassing myself in front of other people"</c:v>
                </c:pt>
                <c:pt idx="3">
                  <c:v>"I hoped somebody else would answer the question"</c:v>
                </c:pt>
                <c:pt idx="4">
                  <c:v>"I was agreeing silently with the teacher"</c:v>
                </c:pt>
                <c:pt idx="5">
                  <c:v>"I didn’t have the correct answer"</c:v>
                </c:pt>
              </c:strCache>
            </c:strRef>
          </c:cat>
          <c:val>
            <c:numRef>
              <c:f>'change graph'!$D$2:$D$7</c:f>
              <c:numCache>
                <c:formatCode>General</c:formatCode>
                <c:ptCount val="6"/>
                <c:pt idx="0">
                  <c:v>0.68062015503875972</c:v>
                </c:pt>
                <c:pt idx="1">
                  <c:v>0.68062015503875972</c:v>
                </c:pt>
                <c:pt idx="2">
                  <c:v>0.6341085271317829</c:v>
                </c:pt>
                <c:pt idx="3">
                  <c:v>0.65116279069767447</c:v>
                </c:pt>
                <c:pt idx="4">
                  <c:v>0.64031007751937985</c:v>
                </c:pt>
                <c:pt idx="5">
                  <c:v>0.51937984496124034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88992"/>
        <c:axId val="81590528"/>
      </c:barChart>
      <c:catAx>
        <c:axId val="81588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590528"/>
        <c:crosses val="autoZero"/>
        <c:auto val="1"/>
        <c:lblAlgn val="l"/>
        <c:lblOffset val="100"/>
        <c:noMultiLvlLbl val="0"/>
      </c:catAx>
      <c:valAx>
        <c:axId val="81590528"/>
        <c:scaling>
          <c:orientation val="minMax"/>
          <c:max val="0.75000000000000011"/>
          <c:min val="0.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588992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00B050"/>
                </a:solidFill>
              </a:defRPr>
            </a:pPr>
            <a:r>
              <a:rPr lang="en-US" sz="2800" dirty="0" smtClean="0">
                <a:solidFill>
                  <a:srgbClr val="00B050"/>
                </a:solidFill>
              </a:rPr>
              <a:t>2014</a:t>
            </a:r>
            <a:endParaRPr lang="en-US" sz="2800" dirty="0">
              <a:solidFill>
                <a:srgbClr val="00B050"/>
              </a:solidFill>
            </a:endParaRP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'Q3 gender culture 4 categories'!$K$1</c:f>
              <c:strCache>
                <c:ptCount val="1"/>
                <c:pt idx="0">
                  <c:v>Male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'Q3 gender culture 4 categories'!$J$2:$J$5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'Q3 gender culture 4 categories'!$K$2:$K$5</c:f>
              <c:numCache>
                <c:formatCode>General</c:formatCode>
                <c:ptCount val="4"/>
                <c:pt idx="0">
                  <c:v>0.24431818181818182</c:v>
                </c:pt>
                <c:pt idx="1">
                  <c:v>0.35795454545454547</c:v>
                </c:pt>
                <c:pt idx="2">
                  <c:v>0.33522727272727271</c:v>
                </c:pt>
                <c:pt idx="3">
                  <c:v>6.25E-2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'Q3 gender culture 4 categories'!$L$1</c:f>
              <c:strCache>
                <c:ptCount val="1"/>
                <c:pt idx="0">
                  <c:v>Female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'Q3 gender culture 4 categories'!$J$2:$J$5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'Q3 gender culture 4 categories'!$L$2:$L$5</c:f>
              <c:numCache>
                <c:formatCode>General</c:formatCode>
                <c:ptCount val="4"/>
                <c:pt idx="0">
                  <c:v>0.14754098360655737</c:v>
                </c:pt>
                <c:pt idx="1">
                  <c:v>0.36533957845433257</c:v>
                </c:pt>
                <c:pt idx="2">
                  <c:v>0.44262295081967212</c:v>
                </c:pt>
                <c:pt idx="3">
                  <c:v>4.449648711943794E-2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37376"/>
        <c:axId val="81638912"/>
      </c:lineChart>
      <c:catAx>
        <c:axId val="8163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638912"/>
        <c:crosses val="autoZero"/>
        <c:auto val="1"/>
        <c:lblAlgn val="ctr"/>
        <c:lblOffset val="100"/>
        <c:noMultiLvlLbl val="0"/>
      </c:catAx>
      <c:valAx>
        <c:axId val="816389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63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7030A0"/>
                </a:solidFill>
              </a:defRPr>
            </a:pPr>
            <a:r>
              <a:rPr lang="en-US" sz="2800" dirty="0" smtClean="0">
                <a:solidFill>
                  <a:srgbClr val="7030A0"/>
                </a:solidFill>
              </a:rPr>
              <a:t>2015</a:t>
            </a:r>
            <a:endParaRPr lang="en-US" sz="2800" dirty="0">
              <a:solidFill>
                <a:srgbClr val="7030A0"/>
              </a:solidFill>
            </a:endParaRP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'Q3 gender 4 categories'!$J$1</c:f>
              <c:strCache>
                <c:ptCount val="1"/>
                <c:pt idx="0">
                  <c:v>Male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'Q3 gender 4 categories'!$I$2:$I$5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'Q3 gender 4 categories'!$J$2:$J$5</c:f>
              <c:numCache>
                <c:formatCode>General</c:formatCode>
                <c:ptCount val="4"/>
                <c:pt idx="0">
                  <c:v>0.1751412429378531</c:v>
                </c:pt>
                <c:pt idx="1">
                  <c:v>0.39548022598870058</c:v>
                </c:pt>
                <c:pt idx="2">
                  <c:v>0.38983050847457629</c:v>
                </c:pt>
                <c:pt idx="3">
                  <c:v>3.954802259887006E-2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'Q3 gender 4 categories'!$K$1</c:f>
              <c:strCache>
                <c:ptCount val="1"/>
                <c:pt idx="0">
                  <c:v>Female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'Q3 gender 4 categories'!$I$2:$I$5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'Q3 gender 4 categories'!$K$2:$K$5</c:f>
              <c:numCache>
                <c:formatCode>General</c:formatCode>
                <c:ptCount val="4"/>
                <c:pt idx="0">
                  <c:v>0.11063829787234042</c:v>
                </c:pt>
                <c:pt idx="1">
                  <c:v>0.38723404255319149</c:v>
                </c:pt>
                <c:pt idx="2">
                  <c:v>0.47234042553191491</c:v>
                </c:pt>
                <c:pt idx="3">
                  <c:v>2.9787234042553193E-2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24800"/>
        <c:axId val="25726336"/>
      </c:lineChart>
      <c:catAx>
        <c:axId val="2572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726336"/>
        <c:crosses val="autoZero"/>
        <c:auto val="1"/>
        <c:lblAlgn val="ctr"/>
        <c:lblOffset val="100"/>
        <c:noMultiLvlLbl val="0"/>
      </c:catAx>
      <c:valAx>
        <c:axId val="257263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5724800"/>
        <c:crosses val="autoZero"/>
        <c:crossBetween val="between"/>
      </c:valAx>
    </c:plotArea>
    <c:legend>
      <c:legendPos val="r"/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'q10'!$K$1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'q10'!$J$2:$J$11</c:f>
              <c:strCache>
                <c:ptCount val="10"/>
                <c:pt idx="0">
                  <c:v>Ningxia</c:v>
                </c:pt>
                <c:pt idx="1">
                  <c:v>Anhui</c:v>
                </c:pt>
                <c:pt idx="2">
                  <c:v>Shandong</c:v>
                </c:pt>
                <c:pt idx="3">
                  <c:v>Shanxi</c:v>
                </c:pt>
                <c:pt idx="4">
                  <c:v>Zhejiang</c:v>
                </c:pt>
                <c:pt idx="5">
                  <c:v>Jiangsu</c:v>
                </c:pt>
                <c:pt idx="6">
                  <c:v>Henan</c:v>
                </c:pt>
                <c:pt idx="7">
                  <c:v>Yunnan</c:v>
                </c:pt>
                <c:pt idx="8">
                  <c:v>Hebei</c:v>
                </c:pt>
                <c:pt idx="9">
                  <c:v>Heilongjiang</c:v>
                </c:pt>
              </c:strCache>
            </c:strRef>
          </c:cat>
          <c:val>
            <c:numRef>
              <c:f>'q10'!$K$2:$K$11</c:f>
              <c:numCache>
                <c:formatCode>General</c:formatCode>
                <c:ptCount val="10"/>
                <c:pt idx="0">
                  <c:v>2.625</c:v>
                </c:pt>
                <c:pt idx="1">
                  <c:v>2.65625</c:v>
                </c:pt>
                <c:pt idx="2">
                  <c:v>2.6666666666666665</c:v>
                </c:pt>
                <c:pt idx="3">
                  <c:v>2.7384615384615385</c:v>
                </c:pt>
                <c:pt idx="4">
                  <c:v>2.7419354838709675</c:v>
                </c:pt>
                <c:pt idx="5">
                  <c:v>2.8130841121495327</c:v>
                </c:pt>
                <c:pt idx="6">
                  <c:v>2.8421052631578947</c:v>
                </c:pt>
                <c:pt idx="7">
                  <c:v>2.8888888888888888</c:v>
                </c:pt>
                <c:pt idx="8">
                  <c:v>3</c:v>
                </c:pt>
                <c:pt idx="9">
                  <c:v>3.2222222222222223</c:v>
                </c:pt>
              </c:numCache>
            </c:numRef>
          </c:val>
        </c:ser>
        <c:ser>
          <c:idx val="1"/>
          <c:order val="1"/>
          <c:tx>
            <c:strRef>
              <c:f>'q10'!$L$1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'q10'!$J$2:$J$11</c:f>
              <c:strCache>
                <c:ptCount val="10"/>
                <c:pt idx="0">
                  <c:v>Ningxia</c:v>
                </c:pt>
                <c:pt idx="1">
                  <c:v>Anhui</c:v>
                </c:pt>
                <c:pt idx="2">
                  <c:v>Shandong</c:v>
                </c:pt>
                <c:pt idx="3">
                  <c:v>Shanxi</c:v>
                </c:pt>
                <c:pt idx="4">
                  <c:v>Zhejiang</c:v>
                </c:pt>
                <c:pt idx="5">
                  <c:v>Jiangsu</c:v>
                </c:pt>
                <c:pt idx="6">
                  <c:v>Henan</c:v>
                </c:pt>
                <c:pt idx="7">
                  <c:v>Yunnan</c:v>
                </c:pt>
                <c:pt idx="8">
                  <c:v>Hebei</c:v>
                </c:pt>
                <c:pt idx="9">
                  <c:v>Heilongjiang</c:v>
                </c:pt>
              </c:strCache>
            </c:strRef>
          </c:cat>
          <c:val>
            <c:numRef>
              <c:f>'q10'!$L$2:$L$11</c:f>
              <c:numCache>
                <c:formatCode>General</c:formatCode>
                <c:ptCount val="10"/>
                <c:pt idx="0">
                  <c:v>2.84</c:v>
                </c:pt>
                <c:pt idx="1">
                  <c:v>2.9090909090909092</c:v>
                </c:pt>
                <c:pt idx="2">
                  <c:v>2.6875</c:v>
                </c:pt>
                <c:pt idx="3">
                  <c:v>2.75</c:v>
                </c:pt>
                <c:pt idx="4">
                  <c:v>3.0810810810810811</c:v>
                </c:pt>
                <c:pt idx="5">
                  <c:v>2.6870229007633588</c:v>
                </c:pt>
                <c:pt idx="6">
                  <c:v>2.870967741935484</c:v>
                </c:pt>
                <c:pt idx="7">
                  <c:v>2.75</c:v>
                </c:pt>
                <c:pt idx="8">
                  <c:v>2.657142857142857</c:v>
                </c:pt>
                <c:pt idx="9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20160"/>
        <c:axId val="81555840"/>
      </c:barChart>
      <c:catAx>
        <c:axId val="2942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3200"/>
            </a:pPr>
            <a:endParaRPr lang="en-US"/>
          </a:p>
        </c:txPr>
        <c:crossAx val="81555840"/>
        <c:crossesAt val="2.5"/>
        <c:auto val="1"/>
        <c:lblAlgn val="ctr"/>
        <c:lblOffset val="100"/>
        <c:noMultiLvlLbl val="0"/>
      </c:catAx>
      <c:valAx>
        <c:axId val="81555840"/>
        <c:scaling>
          <c:orientation val="minMax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20160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3B50E-5508-41F8-B8D5-1EE0EAF136C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B3E3-7BC9-4281-A810-CFAE10E2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8C2A5-489E-497C-B6D2-E3DA85033A5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D81C-9BB4-471D-8CCA-E2CE32B9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Translations: Shoot the bird which takes the lead;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gun hits person who takes the lead; Common fame is seldom to blame.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D81C-9BB4-471D-8CCA-E2CE32B99C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illiambritten.com/wordpress/wp-content/uploads/2010/12/silence-pos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9200" y="0"/>
            <a:ext cx="1142967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Listening to Student Silence in Transnational Education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295400"/>
          </a:xfrm>
        </p:spPr>
        <p:txBody>
          <a:bodyPr>
            <a:normAutofit/>
          </a:bodyPr>
          <a:lstStyle/>
          <a:p>
            <a:pPr lvl="0"/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Richard Galletly &amp; Chanzi Bao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  <a:ea typeface="+mj-ea"/>
                <a:cs typeface="+mj-cs"/>
              </a:rPr>
              <a:t>A TDF project </a:t>
            </a:r>
            <a:endParaRPr lang="en-US" sz="2400" b="1" kern="1200" dirty="0" smtClean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pic>
        <p:nvPicPr>
          <p:cNvPr id="12292" name="Picture 4" descr="http://static.music123.com/derivates/19/001/202/715/DV020_Jpg_Jumbo_270609_moun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5" b="100000" l="0" r="99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4667250"/>
            <a:ext cx="25368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pmu.se/bilder/english/s11-Kunskap1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27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52578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history of silence</a:t>
            </a:r>
            <a:r>
              <a:rPr lang="en-US" dirty="0"/>
              <a:t> </a:t>
            </a:r>
            <a:r>
              <a:rPr lang="en-US" dirty="0" smtClean="0"/>
              <a:t>in the Chinese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8229600" cy="4525963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</a:rPr>
              <a:t>Teachers are “authoritarian” in Chinese schools, and students are “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quiet and obedient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” (Sit, 2013). </a:t>
            </a:r>
            <a:r>
              <a:rPr lang="en-US" sz="2800" dirty="0" smtClean="0"/>
              <a:t>Teachers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assumed to be able to answer all the students’ questions, an ‘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empty vessel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’ approach </a:t>
            </a:r>
            <a:r>
              <a:rPr lang="en-US" sz="2800" dirty="0">
                <a:solidFill>
                  <a:prstClr val="black"/>
                </a:solidFill>
              </a:rPr>
              <a:t>(Allen &amp; </a:t>
            </a:r>
            <a:r>
              <a:rPr lang="en-US" sz="2800" dirty="0" err="1">
                <a:solidFill>
                  <a:prstClr val="black"/>
                </a:solidFill>
              </a:rPr>
              <a:t>Spada</a:t>
            </a:r>
            <a:r>
              <a:rPr lang="en-US" sz="2800" dirty="0">
                <a:solidFill>
                  <a:prstClr val="black"/>
                </a:solidFill>
              </a:rPr>
              <a:t>, 1982</a:t>
            </a:r>
            <a:r>
              <a:rPr lang="en-US" sz="2800" dirty="0" smtClean="0">
                <a:solidFill>
                  <a:prstClr val="black"/>
                </a:solidFill>
              </a:rPr>
              <a:t>).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Chinese learners take a ‘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deep approach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’ to learning,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ask questions after a long reflection</a:t>
            </a:r>
            <a:r>
              <a:rPr lang="en-US" sz="2800" dirty="0" smtClean="0"/>
              <a:t>, e.g.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 after class (Sit, 2013).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2209801"/>
            <a:ext cx="4191000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Hypothesis 3:</a:t>
            </a:r>
            <a:r>
              <a:rPr lang="en-US" sz="2400" dirty="0" smtClean="0"/>
              <a:t> Pedagogic </a:t>
            </a:r>
            <a:r>
              <a:rPr lang="en-US" sz="2400" dirty="0"/>
              <a:t>history affects SSB in TNE in China.</a:t>
            </a:r>
          </a:p>
        </p:txBody>
      </p:sp>
    </p:spTree>
    <p:extLst>
      <p:ext uri="{BB962C8B-B14F-4D97-AF65-F5344CB8AC3E}">
        <p14:creationId xmlns:p14="http://schemas.microsoft.com/office/powerpoint/2010/main" val="21843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ncientrome.ru/art/artwork/sculp/rom/republic/statesman/cicero/cic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2381013" cy="55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828800" y="609599"/>
            <a:ext cx="7543800" cy="1219200"/>
          </a:xfrm>
          <a:prstGeom prst="wedgeEllipseCallout">
            <a:avLst>
              <a:gd name="adj1" fmla="val -41759"/>
              <a:gd name="adj2" fmla="val 715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3276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Pragmatism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6483193" cy="3276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/>
              <a:t>Silence gives students the </a:t>
            </a:r>
            <a:r>
              <a:rPr lang="en-US" sz="2400" u="sng" kern="1200" dirty="0" smtClean="0">
                <a:solidFill>
                  <a:schemeClr val="tx1"/>
                </a:solidFill>
                <a:effectLst/>
              </a:rPr>
              <a:t>right to conceal thoughts, choose words carefully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, to avoid embarrassment, or preserve privacy;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</a:rPr>
              <a:t>A chance for personal exploration</a:t>
            </a:r>
            <a:r>
              <a:rPr lang="en-US" sz="2400" dirty="0"/>
              <a:t>,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 independence or isolation.</a:t>
            </a:r>
          </a:p>
          <a:p>
            <a:pPr marL="0" indent="0">
              <a:buNone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</a:rPr>
              <a:t>“</a:t>
            </a:r>
            <a:r>
              <a:rPr lang="en-US" sz="2400" i="1" kern="1200" dirty="0" smtClean="0">
                <a:solidFill>
                  <a:schemeClr val="tx1"/>
                </a:solidFill>
                <a:effectLst/>
              </a:rPr>
              <a:t>…speak only if the quality of what one has to say is greater than the silence that one interrupts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” (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</a:rPr>
              <a:t>Bilmes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, 1994: a Chinese saying?)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845403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Silence: one </a:t>
            </a:r>
            <a:r>
              <a:rPr lang="en-US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of the “great arts of conversation” </a:t>
            </a:r>
            <a:endParaRPr lang="en-US" sz="4000" dirty="0" smtClean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r>
              <a:rPr lang="en-US" sz="2000" dirty="0" smtClean="0"/>
              <a:t>	- Cicero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5798403"/>
            <a:ext cx="4191000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Hypothesis 4</a:t>
            </a:r>
            <a:r>
              <a:rPr lang="en-US" sz="2400" b="1" dirty="0"/>
              <a:t>: </a:t>
            </a:r>
            <a:r>
              <a:rPr lang="en-US" sz="2400" dirty="0"/>
              <a:t>Pragmatism positively related to SSB in TNE</a:t>
            </a:r>
          </a:p>
        </p:txBody>
      </p:sp>
      <p:pic>
        <p:nvPicPr>
          <p:cNvPr id="13318" name="Picture 6" descr="http://thumbs.dreamstime.com/z/loudspeaker-megaphone-isolated-white-background-d-render-34917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99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027737" flipH="1" flipV="1">
            <a:off x="-236354" y="3761887"/>
            <a:ext cx="1323609" cy="11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5/China_linguistic_ma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6019800" cy="67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362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Linguistic map of China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6400800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(CIA, 1990)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16185"/>
            <a:ext cx="36654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One Culture?</a:t>
            </a:r>
          </a:p>
          <a:p>
            <a:r>
              <a:rPr lang="en-US" sz="2800" i="1" dirty="0" smtClean="0"/>
              <a:t>… in different locations?</a:t>
            </a:r>
          </a:p>
          <a:p>
            <a:r>
              <a:rPr lang="en-US" sz="2800" i="1" dirty="0" smtClean="0"/>
              <a:t>… consistent over time?</a:t>
            </a:r>
          </a:p>
          <a:p>
            <a:r>
              <a:rPr lang="en-US" sz="2400" dirty="0" smtClean="0"/>
              <a:t>(Tung &amp; </a:t>
            </a:r>
            <a:r>
              <a:rPr lang="en-US" sz="2400" dirty="0" err="1" smtClean="0"/>
              <a:t>Verbeke</a:t>
            </a:r>
            <a:r>
              <a:rPr lang="en-US" sz="2400" dirty="0" smtClean="0"/>
              <a:t>, 2010)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414010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i="1" dirty="0" smtClean="0"/>
              <a:t>“Great social </a:t>
            </a:r>
            <a:r>
              <a:rPr lang="en-US" sz="2800" i="1" dirty="0"/>
              <a:t>and regional inequalities due to rural migration and rural </a:t>
            </a:r>
            <a:r>
              <a:rPr lang="en-US" sz="2800" i="1" dirty="0" smtClean="0"/>
              <a:t>poverty” </a:t>
            </a:r>
            <a:r>
              <a:rPr lang="en-US" sz="2400" dirty="0"/>
              <a:t>(</a:t>
            </a:r>
            <a:r>
              <a:rPr lang="en-US" sz="2400" dirty="0" err="1"/>
              <a:t>Zhiyong</a:t>
            </a:r>
            <a:r>
              <a:rPr lang="en-US" sz="2400" dirty="0"/>
              <a:t>, 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358" y="4876800"/>
            <a:ext cx="2935242" cy="1815882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/>
              <a:t>Hypothesis 5</a:t>
            </a:r>
            <a:r>
              <a:rPr lang="en-US" sz="2800" b="1" dirty="0"/>
              <a:t>: </a:t>
            </a:r>
            <a:r>
              <a:rPr lang="en-US" sz="2800" dirty="0"/>
              <a:t>Province of origin</a:t>
            </a:r>
            <a:r>
              <a:rPr lang="en-US" sz="2800" b="1" dirty="0"/>
              <a:t> </a:t>
            </a:r>
            <a:r>
              <a:rPr lang="en-US" sz="2800" dirty="0"/>
              <a:t>affects SSB in TNE in China.</a:t>
            </a:r>
          </a:p>
        </p:txBody>
      </p:sp>
    </p:spTree>
    <p:extLst>
      <p:ext uri="{BB962C8B-B14F-4D97-AF65-F5344CB8AC3E}">
        <p14:creationId xmlns:p14="http://schemas.microsoft.com/office/powerpoint/2010/main" val="3885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106362"/>
            <a:ext cx="2667000" cy="944562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 survey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63" y="5913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24 statements derived from a literature </a:t>
            </a:r>
            <a:r>
              <a:rPr lang="en-US" sz="2400" dirty="0" smtClean="0"/>
              <a:t>review &amp; 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written in Chinese. Space for ‘additional comments.</a:t>
            </a:r>
            <a:r>
              <a:rPr lang="en-US" sz="2400" dirty="0" smtClean="0"/>
              <a:t>’</a:t>
            </a:r>
            <a:endParaRPr lang="en-US" sz="2400" kern="12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8725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45" y="739914"/>
            <a:ext cx="9087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Year 1 (2014):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545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/ 681 students;  Year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2 (2015):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648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/ 862 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students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679193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7659" y="6367046"/>
            <a:ext cx="84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Pragmatic </a:t>
            </a:r>
            <a:r>
              <a:rPr lang="en-US" sz="1600" dirty="0" smtClean="0"/>
              <a:t>            Pedagogic               Culture                  </a:t>
            </a:r>
            <a:r>
              <a:rPr lang="en-US" sz="1600" u="sng" dirty="0" smtClean="0"/>
              <a:t>Pragmatic</a:t>
            </a:r>
            <a:r>
              <a:rPr lang="en-US" sz="1600" dirty="0" smtClean="0"/>
              <a:t>                 Social                </a:t>
            </a:r>
            <a:r>
              <a:rPr lang="en-US" sz="1600" u="sng" dirty="0" smtClean="0"/>
              <a:t>Pragmatic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6452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413072"/>
              </p:ext>
            </p:extLst>
          </p:nvPr>
        </p:nvGraphicFramePr>
        <p:xfrm>
          <a:off x="0" y="914400"/>
          <a:ext cx="4572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695821"/>
              </p:ext>
            </p:extLst>
          </p:nvPr>
        </p:nvGraphicFramePr>
        <p:xfrm>
          <a:off x="4343400" y="914400"/>
          <a:ext cx="4785852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757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Culture – student </a:t>
            </a:r>
            <a:r>
              <a:rPr lang="en-US" sz="2400" dirty="0" smtClean="0">
                <a:solidFill>
                  <a:srgbClr val="C00000"/>
                </a:solidFill>
              </a:rPr>
              <a:t>gender</a:t>
            </a:r>
            <a:r>
              <a:rPr lang="en-US" sz="2400" dirty="0" smtClean="0"/>
              <a:t>: “I wanted </a:t>
            </a:r>
            <a:r>
              <a:rPr lang="en-US" sz="2400" dirty="0"/>
              <a:t>to make sure my opinions were the same as other people’s before disclosing </a:t>
            </a:r>
            <a:r>
              <a:rPr lang="en-US" sz="2400" dirty="0" smtClean="0"/>
              <a:t>them”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ANOVA: F(1,602) = 5.26, </a:t>
            </a:r>
            <a:r>
              <a:rPr lang="en-US" i="1" dirty="0" smtClean="0"/>
              <a:t>p</a:t>
            </a:r>
            <a:r>
              <a:rPr lang="en-US" dirty="0" smtClean="0"/>
              <a:t> = 0.02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significant correlation (2015).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0" cy="4648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0" y="1371600"/>
            <a:ext cx="0" cy="4648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Pedagogy – Province of Origin</a:t>
            </a:r>
            <a:br>
              <a:rPr lang="en-US" sz="2400" dirty="0" smtClean="0"/>
            </a:br>
            <a:r>
              <a:rPr lang="en-US" sz="2400" dirty="0" smtClean="0"/>
              <a:t>I was silent because I am used to a different teaching method at school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761315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221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agree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disagree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2014: ANOVA: F(33,505) = 1.56, </a:t>
            </a:r>
            <a:r>
              <a:rPr lang="en-US" sz="2000" i="1" dirty="0" smtClean="0"/>
              <a:t>p</a:t>
            </a:r>
            <a:r>
              <a:rPr lang="en-US" sz="2000" dirty="0" smtClean="0"/>
              <a:t> = 0.026  2015: No significant correlation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Arts/Arts_/Pictures/2009/7/24/1248434554381/Spotlight-on-microphone-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8392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“I'm silent because I don't want to be put under [the] spotlight</a:t>
            </a:r>
            <a:r>
              <a:rPr lang="en-US" sz="2800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Chinese Culture - Year 1, 2014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I don’t want to be high-key or conspicuous, I just want to act like other students. I want to be </a:t>
            </a:r>
            <a:r>
              <a:rPr lang="en-US" sz="2800" dirty="0" smtClean="0">
                <a:solidFill>
                  <a:schemeClr val="bg1"/>
                </a:solidFill>
              </a:rPr>
              <a:t>modest”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1.mm.bing.net/th?id=JN.ympc785YIzgcxsm6cGj1NA&amp;pid=15.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319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3600" b="1" dirty="0" smtClean="0"/>
              <a:t>“If the teacher can … create an atmosphere of free questions and answers, then the situation should improve”</a:t>
            </a:r>
          </a:p>
          <a:p>
            <a:pPr marL="0" indent="0" eaLnBrk="0" hangingPunct="0">
              <a:buNone/>
            </a:pPr>
            <a:endParaRPr lang="en-US" b="1" dirty="0" smtClean="0"/>
          </a:p>
          <a:p>
            <a:pPr marL="0" indent="0" eaLnBrk="0" hangingPunct="0">
              <a:buNone/>
            </a:pPr>
            <a:r>
              <a:rPr lang="en-US" sz="4400" b="1" dirty="0" smtClean="0"/>
              <a:t>Pedagogy - Year 2, 2015</a:t>
            </a:r>
          </a:p>
          <a:p>
            <a:pPr marL="0" indent="0" eaLnBrk="0" hangingPunct="0">
              <a:buNone/>
            </a:pPr>
            <a:endParaRPr lang="en-US" b="1" dirty="0" smtClean="0"/>
          </a:p>
          <a:p>
            <a:pPr marL="0" indent="0" eaLnBrk="0" hangingPunct="0">
              <a:buNone/>
            </a:pPr>
            <a:endParaRPr lang="en-US" b="1" dirty="0" smtClean="0"/>
          </a:p>
          <a:p>
            <a:pPr marL="0" indent="0" eaLnBrk="0" hangingPunct="0">
              <a:buNone/>
            </a:pPr>
            <a:r>
              <a:rPr lang="en-US" sz="3600" b="1" dirty="0" smtClean="0"/>
              <a:t>“if</a:t>
            </a:r>
            <a:r>
              <a:rPr lang="en-US" sz="3600" b="1" dirty="0"/>
              <a:t> we are not talking, I feel </a:t>
            </a:r>
            <a:r>
              <a:rPr lang="en-US" sz="3600" b="1" dirty="0" smtClean="0"/>
              <a:t>the need for teachers</a:t>
            </a:r>
            <a:r>
              <a:rPr lang="en-US" sz="3600" b="1" dirty="0"/>
              <a:t> </a:t>
            </a:r>
            <a:r>
              <a:rPr lang="en-US" sz="3600" b="1" dirty="0" smtClean="0"/>
              <a:t>to ‘push’ … ‘Chinese-style-education’ students</a:t>
            </a:r>
            <a:r>
              <a:rPr lang="en-US" sz="3600" b="1" dirty="0"/>
              <a:t> </a:t>
            </a:r>
            <a:r>
              <a:rPr lang="en-US" sz="3600" b="1" dirty="0" smtClean="0"/>
              <a:t>need to be encouraged”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84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2056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72200" y="4038600"/>
            <a:ext cx="381000" cy="381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62700" y="28956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97404" y="3678004"/>
            <a:ext cx="512996" cy="4367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53200" y="4218039"/>
            <a:ext cx="8763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101182">
            <a:off x="1996574" y="3454948"/>
            <a:ext cx="3936170" cy="92333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Silent behaviour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6324600"/>
            <a:ext cx="665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DST (de </a:t>
            </a:r>
            <a:r>
              <a:rPr lang="en-US" sz="3200" b="1" dirty="0">
                <a:solidFill>
                  <a:schemeClr val="bg1"/>
                </a:solidFill>
              </a:rPr>
              <a:t>Bot, Lowie &amp; </a:t>
            </a:r>
            <a:r>
              <a:rPr lang="en-US" sz="3200" b="1" dirty="0" err="1">
                <a:solidFill>
                  <a:schemeClr val="bg1"/>
                </a:solidFill>
              </a:rPr>
              <a:t>Verspoor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2007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00" y="990600"/>
            <a:ext cx="3632200" cy="646331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Communicative behaviour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715000" cy="1477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“Why are students silent </a:t>
            </a:r>
            <a:r>
              <a:rPr lang="en-US" dirty="0"/>
              <a:t>in [my] class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81200"/>
            <a:ext cx="5257800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“Maybe </a:t>
            </a:r>
            <a:r>
              <a:rPr lang="en-US" dirty="0"/>
              <a:t>there’s something </a:t>
            </a:r>
            <a:r>
              <a:rPr lang="en-US" u="sng" dirty="0"/>
              <a:t>wrong</a:t>
            </a:r>
            <a:r>
              <a:rPr lang="en-US" dirty="0"/>
              <a:t> with the way </a:t>
            </a:r>
            <a:r>
              <a:rPr lang="en-US" dirty="0" smtClean="0"/>
              <a:t>I teach</a:t>
            </a:r>
            <a:r>
              <a:rPr lang="en-US" dirty="0"/>
              <a:t>?”</a:t>
            </a:r>
          </a:p>
          <a:p>
            <a:pPr marL="0" indent="0">
              <a:buNone/>
            </a:pPr>
            <a:r>
              <a:rPr lang="en-US" dirty="0" smtClean="0"/>
              <a:t>“My students are never silent: I </a:t>
            </a:r>
            <a:r>
              <a:rPr lang="en-US" u="sng" dirty="0" smtClean="0"/>
              <a:t>make</a:t>
            </a:r>
            <a:r>
              <a:rPr lang="en-US" dirty="0" smtClean="0"/>
              <a:t> my students talk”</a:t>
            </a:r>
          </a:p>
          <a:p>
            <a:pPr marL="0" indent="0">
              <a:buNone/>
            </a:pPr>
            <a:r>
              <a:rPr lang="en-US" dirty="0" smtClean="0"/>
              <a:t>“That’s </a:t>
            </a:r>
            <a:r>
              <a:rPr lang="en-US" u="sng" dirty="0" smtClean="0"/>
              <a:t>simple</a:t>
            </a:r>
            <a:r>
              <a:rPr lang="en-US" dirty="0" smtClean="0"/>
              <a:t>. Just vary your tasks, include more speaking activities, warmers, learn their names, etc…”</a:t>
            </a:r>
          </a:p>
          <a:p>
            <a:pPr marL="0" indent="0">
              <a:buNone/>
            </a:pPr>
            <a:r>
              <a:rPr lang="en-US" dirty="0" smtClean="0"/>
              <a:t>“Not </a:t>
            </a:r>
            <a:r>
              <a:rPr lang="en-US" u="sng" dirty="0" smtClean="0"/>
              <a:t>my</a:t>
            </a:r>
            <a:r>
              <a:rPr lang="en-US" dirty="0" smtClean="0"/>
              <a:t> fault”, but maybe it </a:t>
            </a:r>
            <a:r>
              <a:rPr lang="en-US" i="1" dirty="0" smtClean="0"/>
              <a:t>is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Maybe some classes are more silent than others. Why is that? </a:t>
            </a:r>
          </a:p>
          <a:p>
            <a:pPr marL="0" indent="0">
              <a:buNone/>
            </a:pPr>
            <a:r>
              <a:rPr lang="en-US" dirty="0" smtClean="0"/>
              <a:t>It seems </a:t>
            </a:r>
            <a:r>
              <a:rPr lang="en-US" dirty="0"/>
              <a:t>simple, but </a:t>
            </a:r>
            <a:r>
              <a:rPr lang="en-US" dirty="0" smtClean="0"/>
              <a:t>probably isn’t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 descr="http://thumbs.dreamstime.com/z/full-length-portrait-angry-teacher-shouting-schoolboy-isolated-white-background-304113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5" b="99464" l="1695" r="96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0" y="-228600"/>
            <a:ext cx="4495800" cy="71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615820" cy="5105400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dashDot"/>
          </a:ln>
        </p:spPr>
        <p:txBody>
          <a:bodyPr>
            <a:noAutofit/>
          </a:bodyPr>
          <a:lstStyle/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kern="1200" dirty="0" smtClean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Allow silent preparation time before discussions, don’t ask until students are prepared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b="1" kern="1200" dirty="0" smtClean="0"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kern="1200" dirty="0" smtClean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Seek to understand (and act upon) the sociocultural ‘landscape’ of the classroom ‘system’ * &amp; push!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latin typeface="Bradley Hand ITC" panose="03070402050302030203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Bradley Hand ITC" panose="03070402050302030203" pitchFamily="66" charset="0"/>
              </a:rPr>
              <a:t>Create a ‘risk-free environment’, the </a:t>
            </a:r>
            <a:r>
              <a:rPr lang="en-US" sz="2800" b="1" dirty="0">
                <a:latin typeface="Bradley Hand ITC" panose="03070402050302030203" pitchFamily="66" charset="0"/>
              </a:rPr>
              <a:t>freedom to make </a:t>
            </a:r>
            <a:r>
              <a:rPr lang="en-US" sz="2800" b="1" dirty="0" smtClean="0">
                <a:latin typeface="Bradley Hand ITC" panose="03070402050302030203" pitchFamily="66" charset="0"/>
              </a:rPr>
              <a:t>mistakes (a ‘democratization’ </a:t>
            </a:r>
            <a:r>
              <a:rPr lang="en-US" sz="2800" b="1" dirty="0">
                <a:latin typeface="Bradley Hand ITC" panose="03070402050302030203" pitchFamily="66" charset="0"/>
              </a:rPr>
              <a:t>of the </a:t>
            </a:r>
            <a:r>
              <a:rPr lang="en-US" sz="2800" b="1" dirty="0" smtClean="0">
                <a:latin typeface="Bradley Hand ITC" panose="03070402050302030203" pitchFamily="66" charset="0"/>
              </a:rPr>
              <a:t>classroom)**</a:t>
            </a:r>
          </a:p>
        </p:txBody>
      </p:sp>
      <p:pic>
        <p:nvPicPr>
          <p:cNvPr id="6" name="Picture 8" descr="http://upload.wikimedia.org/wikipedia/commons/e/ee/Morpho_didius_Male_Dos_MH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2" b="95869" l="4620" r="9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196">
            <a:off x="5943600" y="3376408"/>
            <a:ext cx="3523464" cy="26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324600" y="1295400"/>
            <a:ext cx="2667000" cy="1295400"/>
          </a:xfrm>
          <a:prstGeom prst="cloudCallout">
            <a:avLst>
              <a:gd name="adj1" fmla="val -4048"/>
              <a:gd name="adj2" fmla="val 1399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adley Hand ITC" panose="03070402050302030203" pitchFamily="66" charset="0"/>
              </a:rPr>
              <a:t>Small changes can be powerful…</a:t>
            </a:r>
            <a:endParaRPr lang="en-US" sz="2000" b="1" dirty="0"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6488668"/>
            <a:ext cx="317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 (Whiteside </a:t>
            </a:r>
            <a:r>
              <a:rPr lang="en-US" dirty="0"/>
              <a:t>&amp; Barclay, 2013)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6469102"/>
            <a:ext cx="330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 (de </a:t>
            </a:r>
            <a:r>
              <a:rPr lang="en-US" dirty="0"/>
              <a:t>Bot et al., </a:t>
            </a:r>
            <a:r>
              <a:rPr lang="en-US" dirty="0" smtClean="0"/>
              <a:t>2007; King, 2013)</a:t>
            </a:r>
            <a:endParaRPr lang="en-US" dirty="0"/>
          </a:p>
        </p:txBody>
      </p:sp>
      <p:pic>
        <p:nvPicPr>
          <p:cNvPr id="9" name="Picture 2" descr="http://ts1.mm.bing.net/th?id=JN.wQzDnNkShX4TArfeAU6jqQ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5812253"/>
            <a:ext cx="8088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Adelson, J.L.,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McCoach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D.B. (2010). Measuring the Mathematical Attitudes of Elementary Students: The Effects of a 4-Point or 5-Point Likert-Type Scale.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Educational and Psychological Measurement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70(5), 796-807.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Bilmes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J. (1994). Constituting silence: Life in the world of total meaning. </a:t>
            </a:r>
            <a:r>
              <a:rPr lang="en-US" sz="950" i="1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Semiotica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98(1-2), 73-88.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Bruneau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T. J. (1973). Communicative silences: Forms and functions.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Communication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23(1), 17-46.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Cohen, L.,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Manion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L., &amp; Morrison, K. (2011).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Research methods in education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Milton Park. Abingdon, Oxon, England: Routledge.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Davis, E., Greenberger, E., Charles, S., Chen, C., Zhao, L., &amp; Dong, Q. (2012). Emotion experience and regulation in China and the United States: How do culture and gender shape emotion responding?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International Journal Of Psychology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47(3), 230-239.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de Bot, K., Lowie, W.,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Verspoor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M. (2007). A dynamic systems theory approach to second language acquisition.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Bilingualism language and cognition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10(1), 7.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Dörnyei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Z.,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Ushioda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E. (2011).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Teaching and researching: Motivation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Routledge.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Ephratt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M. (2008). The functions of silence.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pragmatics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40(11), 1909-1938.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Fang, T. (2003). A critique of Hofstede’s fifth national culture dimension.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International journal of cross cultural management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3(3), 347-368.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FitzPatrick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M., Davey, J., &amp; Dai, L. (2012). Chinese students' complaining behavior: hearing the silence.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Asia Pacific Journal of Marketing and Logistics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24(5), 738-754.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Gass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S. M. (2001). Innovations in second language research methods.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Annual Review of Applied Linguistics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21, 221-232.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Goffman, E. (1967). On face-work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Interaction ritual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5-45.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Grimshaw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T. (2007). Problematizing the construct of ‘the Chinese learner’: insights from ethnographic research.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Educational Studies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33:3, 299-311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Hoare, R. J., &amp; Butcher, K. (2008). Do Chinese cultural values affect customer satisfaction/loyalty?.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International Journal of Contemporary Hospitality Management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20(2), 156-171.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Hu, Y., &amp; Fell-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Eisenkraft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S. (2003). Immigrant Chinese students' use of silence in the language arts classroom: Perceptions, reflections, and actions.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Teaching and learning grand forks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17, 55-65.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Huang, Y. (2013). Towards better gender equality? Portrayals of women in Chinese magazine advertising.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American Academy Of Advertising Conference Proceedings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35-45.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Hwang, A.,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Ang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S., &amp; Francesco, A. M. (2002). The silent Chinese: The influence of face and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Kiasuism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 on student feedback-seeking behaviors.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Management Education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26(1), 70-98.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King, J. E. (2011).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Silence in the second language classroom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 Ph.D. Thesis [online] http://etheses.nottingham.ac.uk/3498/1/555328.pdf [accessed 20.07.2014]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King, J. (2013). Silence in the second language classrooms of Japanese universities.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Applied linguistics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34(3), 325-343.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Kurzon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D. (2007). Towards a typology of silence.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Pragmatics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,39(10), 1673-1688.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Kwon, J. W. (2012). Does China have more than one culture?.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Asia Pacific Journal of Management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29(1), 79-102.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Leung, S. (2011). A Comparison of Psychometric Properties and Normality in 4-, 5-, 6-, and 11-Point Likert Scales,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Social Service Research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37:4, 412-421. 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Qi, X. (2011). Face: a Chinese concept in a global sociology.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Sociology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47(3), 279-295.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Saville-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Troike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M. (2003).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The ethnography of communication: an introduction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 (Vol. 14). John Wiley &amp; Sons.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Sit, H. H. W. (2013). Characteristics of Chinese Students’ Learning Styles.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International Proceedings of Economics Development &amp; Research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36-39.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Sung, S.,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Pascall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G., (2014).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Gender and welfare states in East Asia [electronic book]; </a:t>
            </a:r>
            <a:r>
              <a:rPr lang="en-US" sz="950" i="1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confucianism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 or gender equality?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  Editors: Sung, S.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Pascall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G. Basingstoke: Palgrave Macmillan, 2014.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Talbot, M. M. (2010).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Language and gender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Cambridge, UK. Polity Press.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Tannen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D. (1985). Silence: anything but.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Perspectives on silence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93-111.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Tung, R. L., &amp;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Verbeke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A. (2010). Beyond Hofstede and GLOBE: Improving the quality of cross-cultural research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 Journal of International Business Studies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(8). 1259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Van Lier, L. (2004). The semiotics and ecology of language learning. </a:t>
            </a:r>
            <a:r>
              <a:rPr lang="en-US" sz="950" i="1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Utbildning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 &amp; </a:t>
            </a:r>
            <a:r>
              <a:rPr lang="en-US" sz="950" i="1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demokrati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13(3), 79-103.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Wang, X. G., (2010). Girls' Access to Education in China: Actors, Cultures and the Windmill of Development Management.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CREATE Pathways to Access. Research Monograph No. 39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Whiteside, D. B., &amp; Barclay, L. J. (2013). Echoes of silence: employee silence as a mediator between overall justice and employee outcomes.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Business Ethics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116(2), 251-266.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Yu, M. C. (2003). On the universality of face: Evidence from Chinese compliment response behavior.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Pragmatics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35(10), 1679-1710.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Yu, M. (2011). Effect of communication variables, affective variables, and teacher immediacy on willingness to communicate of foreign language learners.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Chinese Journal of Communication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4(02), 218-236.</a:t>
            </a:r>
          </a:p>
          <a:p>
            <a:pPr marL="0" indent="0">
              <a:buNone/>
            </a:pP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Zhiyong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Z. (2010). Higher education access and equality among ethnic minorities in China.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Chinese Education &amp; Society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43(1), 12-23.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Zhou, Y.R., </a:t>
            </a:r>
            <a:r>
              <a:rPr lang="en-US" sz="950" kern="1200" dirty="0" err="1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Knoke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D., &amp; Sakamoto, I. (2005). Rethinking silence in the classroom: Chinese students’ experiences of sharing indigenous knowledge.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International Journal of Inclusive Education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9(3), 287-311.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Zhuang, L. (2009). The challenges facing Sino-UK transnational education: an institutional experience.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knowledge-based Innovation in China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1(3), 243-255.</a:t>
            </a:r>
          </a:p>
          <a:p>
            <a:pPr marL="0" indent="0">
              <a:buNone/>
            </a:pP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Zhuang, L., &amp; Tang, A. X. (2012). Sino-UK transnational education in China: rhetoric versus reality. </a:t>
            </a:r>
            <a:r>
              <a:rPr lang="en-US" sz="950" i="1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Journal of Technology Management in China</a:t>
            </a:r>
            <a:r>
              <a:rPr lang="en-US" sz="950" kern="1200" dirty="0" smtClean="0">
                <a:solidFill>
                  <a:schemeClr val="tx1"/>
                </a:solidFill>
                <a:effectLst/>
                <a:latin typeface="Gill Sans MT Condensed" panose="020B0506020104020203" pitchFamily="34" charset="0"/>
              </a:rPr>
              <a:t>, 7(2), 218-234.</a:t>
            </a:r>
            <a:endParaRPr lang="en-US" sz="95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4/Hurricane_Isabel_from_I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3684" y="5303949"/>
            <a:ext cx="3803716" cy="2392251"/>
          </a:xfrm>
          <a:prstGeom prst="round2SameRect">
            <a:avLst>
              <a:gd name="adj1" fmla="val 50000"/>
              <a:gd name="adj2" fmla="val 303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study of the silent classroom ‘system.’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172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Aim</a:t>
            </a:r>
            <a:r>
              <a:rPr lang="en-US" dirty="0"/>
              <a:t>: to contribute towards informed teaching </a:t>
            </a:r>
            <a:r>
              <a:rPr lang="en-US" dirty="0" smtClean="0"/>
              <a:t>practices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Recommendations: teachers </a:t>
            </a:r>
            <a:r>
              <a:rPr lang="en-US" dirty="0"/>
              <a:t>can achieve large </a:t>
            </a:r>
            <a:r>
              <a:rPr lang="en-US" dirty="0" smtClean="0"/>
              <a:t>(and unpredictable?) effects </a:t>
            </a:r>
            <a:r>
              <a:rPr lang="en-US" dirty="0"/>
              <a:t>by making small changes </a:t>
            </a:r>
            <a:r>
              <a:rPr lang="en-US" dirty="0" smtClean="0"/>
              <a:t>to the classroom ‘system’ (DST: the </a:t>
            </a:r>
            <a:r>
              <a:rPr lang="en-US" dirty="0"/>
              <a:t>‘butterfly effect</a:t>
            </a:r>
            <a:r>
              <a:rPr lang="en-US" dirty="0" smtClean="0"/>
              <a:t>’)</a:t>
            </a:r>
            <a:endParaRPr lang="en-US" dirty="0"/>
          </a:p>
        </p:txBody>
      </p:sp>
      <p:pic>
        <p:nvPicPr>
          <p:cNvPr id="15368" name="Picture 8" descr="http://upload.wikimedia.org/wikipedia/commons/e/ee/Morpho_didius_Male_Dos_MH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2" b="95869" l="4620" r="9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36" y="2514600"/>
            <a:ext cx="3828264" cy="28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72200" y="1371600"/>
            <a:ext cx="2667000" cy="1295400"/>
          </a:xfrm>
          <a:prstGeom prst="cloudCallout">
            <a:avLst>
              <a:gd name="adj1" fmla="val -5000"/>
              <a:gd name="adj2" fmla="val 987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adley Hand ITC" panose="03070402050302030203" pitchFamily="66" charset="0"/>
              </a:rPr>
              <a:t>Small changes can be powerful…</a:t>
            </a:r>
            <a:endParaRPr lang="en-US" sz="2000" b="1" dirty="0"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5808" y="6550223"/>
            <a:ext cx="2799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– </a:t>
            </a:r>
            <a:r>
              <a:rPr lang="en-US" sz="1400" dirty="0"/>
              <a:t>Lorenz, 1963; de </a:t>
            </a:r>
            <a:r>
              <a:rPr lang="en-US" sz="1400" dirty="0" smtClean="0"/>
              <a:t>Bot et al., </a:t>
            </a:r>
            <a:r>
              <a:rPr lang="en-US" sz="1400" dirty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42731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rkeleysg.com/wp-content/uploads/2011/02/typical-classroom-examination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219200"/>
            <a:ext cx="9144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‘challenge’ of TNE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62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Different educational traditions</a:t>
            </a:r>
            <a:r>
              <a:rPr lang="en-US" sz="2800" dirty="0" smtClean="0"/>
              <a:t>: Chinese education is said to be “teacher-</a:t>
            </a:r>
            <a:r>
              <a:rPr lang="en-US" sz="2800" dirty="0" err="1" smtClean="0"/>
              <a:t>centred</a:t>
            </a:r>
            <a:r>
              <a:rPr lang="en-US" sz="2800" dirty="0" smtClean="0"/>
              <a:t>,” UK education requires “</a:t>
            </a:r>
            <a:r>
              <a:rPr lang="en-US" sz="2800" u="sng" dirty="0" smtClean="0"/>
              <a:t>critical thinking, group discussion &amp; independent learning</a:t>
            </a:r>
            <a:r>
              <a:rPr lang="en-US" sz="2800" dirty="0" smtClean="0"/>
              <a:t>.”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/>
              <a:t>Chinese students said to be “dissatisfied </a:t>
            </a:r>
            <a:r>
              <a:rPr lang="en-US" sz="2800" dirty="0"/>
              <a:t>with </a:t>
            </a:r>
            <a:r>
              <a:rPr lang="en-US" sz="2800" dirty="0" smtClean="0"/>
              <a:t>TNE”, and “</a:t>
            </a:r>
            <a:r>
              <a:rPr lang="en-US" sz="2800" u="sng" dirty="0" smtClean="0"/>
              <a:t>not prepared for a communicative </a:t>
            </a:r>
            <a:r>
              <a:rPr lang="en-US" sz="2800" u="sng" dirty="0"/>
              <a:t>approach</a:t>
            </a:r>
            <a:r>
              <a:rPr lang="en-US" sz="2800" dirty="0"/>
              <a:t>” (Zhuang &amp; Tang, 2012)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Is this your experience?</a:t>
            </a:r>
          </a:p>
          <a:p>
            <a:pPr marL="0" indent="0">
              <a:buNone/>
            </a:pPr>
            <a:r>
              <a:rPr lang="en-US" sz="2800" dirty="0" smtClean="0"/>
              <a:t>Is student silence a “reaction to the western HE environment?”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</a:rPr>
              <a:t>Grimshaw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2007)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888freeonlinegames.com/ipadgames/ipadimg/3365/labyrinth-pocket-hd-screenshot-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556780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Tenses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20678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Prepositions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362" y="5029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Nouns &amp;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verbs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525" y="222764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Pronunciation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1480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Articles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62" y="3757483"/>
            <a:ext cx="273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Subject-specific Vocabulary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581" y="3192968"/>
            <a:ext cx="365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Task comprehension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-76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Student Silence ‘Maze’</a:t>
            </a:r>
            <a:endParaRPr lang="en-US" sz="2800" b="1" i="1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04800"/>
            <a:ext cx="1979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solidFill>
                  <a:schemeClr val="bg1"/>
                </a:solidFill>
              </a:rPr>
              <a:t>Linguistic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370884" y="304800"/>
            <a:ext cx="2239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>
                <a:solidFill>
                  <a:prstClr val="white"/>
                </a:solidFill>
              </a:rPr>
              <a:t>Behaviour </a:t>
            </a:r>
            <a:endParaRPr lang="en-US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1206787"/>
            <a:ext cx="80962" cy="45082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8100" y="129076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Pragmatism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5181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Culture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8351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Social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21584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Psychology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4300" y="33776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Pedagogy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d.keepcalm-o-matic.co.uk/i/you-have-the-right-to-remain-silen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85800"/>
            <a:ext cx="10134599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arch-best-cartoon.com/cartoon-ducks/cartoon-duck-flying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584743" cy="13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zh-CN" altLang="en-US" sz="20000" spc="300" dirty="0">
                <a:latin typeface="+mn-ea"/>
                <a:ea typeface="+mn-ea"/>
              </a:rPr>
              <a:t>枪打出头</a:t>
            </a:r>
            <a:r>
              <a:rPr lang="zh-CN" altLang="en-US" sz="20000" spc="300" dirty="0" smtClean="0">
                <a:latin typeface="+mn-ea"/>
                <a:ea typeface="+mn-ea"/>
              </a:rPr>
              <a:t>鸟</a:t>
            </a:r>
            <a:endParaRPr lang="en-US" sz="20000" spc="300" dirty="0">
              <a:latin typeface="+mn-ea"/>
              <a:ea typeface="+mn-ea"/>
            </a:endParaRPr>
          </a:p>
        </p:txBody>
      </p:sp>
      <p:pic>
        <p:nvPicPr>
          <p:cNvPr id="1028" name="Picture 4" descr="http://ts3.mm.bing.net/th?id=JN.l%2fP7STvuxrjkTBfceTsLHg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960" r="89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803018" cy="9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36933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Chinese proverb…</a:t>
            </a:r>
            <a:endParaRPr lang="en-US" dirty="0"/>
          </a:p>
        </p:txBody>
      </p:sp>
      <p:pic>
        <p:nvPicPr>
          <p:cNvPr id="6" name="Picture 2" descr="http://thecreativebird.weebly.com/uploads/1/5/0/0/1500253/mol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1" y="2667000"/>
            <a:ext cx="29085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7690143" y="129064"/>
            <a:ext cx="2133600" cy="1219200"/>
          </a:xfrm>
          <a:prstGeom prst="cloudCallout">
            <a:avLst>
              <a:gd name="adj1" fmla="val -62154"/>
              <a:gd name="adj2" fmla="val 1622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!!!!!!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30071" y="6172200"/>
            <a:ext cx="8775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[the gun] shoots the bird which takes the </a:t>
            </a:r>
            <a:r>
              <a:rPr lang="en-US" dirty="0" smtClean="0"/>
              <a:t>lead: the </a:t>
            </a:r>
            <a:r>
              <a:rPr lang="en-US" dirty="0"/>
              <a:t>person who speaks first</a:t>
            </a:r>
            <a:r>
              <a:rPr lang="en-US" dirty="0" smtClean="0"/>
              <a:t>?</a:t>
            </a:r>
          </a:p>
          <a:p>
            <a:r>
              <a:rPr lang="en-US" dirty="0"/>
              <a:t>- Chinese Culture?  </a:t>
            </a:r>
            <a:r>
              <a:rPr lang="en-US" dirty="0" smtClean="0"/>
              <a:t>- </a:t>
            </a:r>
            <a:r>
              <a:rPr lang="en-US" dirty="0"/>
              <a:t>or pragmatism?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paradisefoundsantabarbara.com/wp-content/uploads/2013/08/Confuc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03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 flipV="1">
            <a:off x="3008516" y="76200"/>
            <a:ext cx="6496050" cy="1600200"/>
          </a:xfrm>
          <a:prstGeom prst="cloudCallout">
            <a:avLst>
              <a:gd name="adj1" fmla="val -64832"/>
              <a:gd name="adj2" fmla="val 55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1524000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Silence &amp; Chinese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4525963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</a:rPr>
              <a:t>Chinese students </a:t>
            </a:r>
            <a:r>
              <a:rPr lang="en-US" sz="2800" dirty="0" smtClean="0"/>
              <a:t>will be silent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to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avoid criticism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, ridicule, rejection, </a:t>
            </a:r>
            <a:r>
              <a:rPr lang="en-US" sz="2800" dirty="0" smtClean="0"/>
              <a:t>t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o win approval, acceptance or appreciation, and to ensure their opinions are safely “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the same as those of others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” </a:t>
            </a:r>
            <a:r>
              <a:rPr lang="en-US" sz="2800" dirty="0"/>
              <a:t>(Yang, 1993</a:t>
            </a:r>
            <a:r>
              <a:rPr lang="en-US" sz="2800" dirty="0" smtClean="0"/>
              <a:t>),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establish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harmony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 by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preserving “face”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(Yu, 2011); ‘self-censor’ to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conform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 to ‘socially expected norms’ (Qi, 2011).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5791200"/>
            <a:ext cx="792480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Hypothesis 1:</a:t>
            </a:r>
            <a:r>
              <a:rPr lang="en-US" sz="2400" dirty="0" smtClean="0"/>
              <a:t> Chinese </a:t>
            </a:r>
            <a:r>
              <a:rPr lang="en-US" sz="2400" dirty="0"/>
              <a:t>Culture </a:t>
            </a:r>
            <a:r>
              <a:rPr lang="en-US" sz="2400" dirty="0" smtClean="0"/>
              <a:t>is related </a:t>
            </a:r>
            <a:r>
              <a:rPr lang="en-US" sz="2400" dirty="0"/>
              <a:t>to </a:t>
            </a:r>
            <a:r>
              <a:rPr lang="en-US" sz="2400" dirty="0" smtClean="0"/>
              <a:t>Student Silent Behaviour (SSB) in Transnational Education (TNE)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06915" y="697468"/>
            <a:ext cx="5500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Silence is a true friend who never </a:t>
            </a:r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betrays</a:t>
            </a:r>
          </a:p>
          <a:p>
            <a:r>
              <a:rPr lang="en-US" sz="2000" b="1" dirty="0">
                <a:latin typeface="Bradley Hand ITC" panose="03070402050302030203" pitchFamily="66" charset="0"/>
              </a:rPr>
              <a:t> </a:t>
            </a:r>
            <a:r>
              <a:rPr lang="en-US" sz="2000" b="1" dirty="0" smtClean="0">
                <a:latin typeface="Bradley Hand ITC" panose="03070402050302030203" pitchFamily="66" charset="0"/>
              </a:rPr>
              <a:t>     </a:t>
            </a:r>
            <a:r>
              <a:rPr lang="en-US" sz="2000" dirty="0" smtClean="0"/>
              <a:t>- Confucius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7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934" y="152400"/>
            <a:ext cx="3840666" cy="2209800"/>
          </a:xfrm>
        </p:spPr>
        <p:txBody>
          <a:bodyPr/>
          <a:lstStyle/>
          <a:p>
            <a:pPr algn="l"/>
            <a:r>
              <a:rPr lang="en-US" dirty="0" smtClean="0"/>
              <a:t>Silent behaviour &amp; gender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467600" cy="3657600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‘Face’ effects: Chinese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males avoid criticism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&amp; moderate their emotions at all times; Chinese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female students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affected by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cultural landscape </a:t>
            </a:r>
            <a:r>
              <a:rPr lang="en-US" sz="2800" u="sng" dirty="0" smtClean="0"/>
              <a:t>&amp; </a:t>
            </a:r>
            <a:r>
              <a:rPr lang="en-US" sz="2800" u="sng" dirty="0"/>
              <a:t>family </a:t>
            </a:r>
            <a:r>
              <a:rPr lang="en-US" sz="2800" u="sng" dirty="0" smtClean="0"/>
              <a:t>orientation</a:t>
            </a:r>
            <a:r>
              <a:rPr lang="en-US" sz="2800" dirty="0" smtClean="0"/>
              <a:t> 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(Wang, 2010);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Confucian traditions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 vs the ‘levelling </a:t>
            </a:r>
            <a:r>
              <a:rPr lang="en-US" sz="2800" u="sng" kern="1200" dirty="0" smtClean="0">
                <a:solidFill>
                  <a:schemeClr val="tx1"/>
                </a:solidFill>
                <a:effectLst/>
              </a:rPr>
              <a:t>effects of Marxism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’ Have gender inequalities reversed? or not?</a:t>
            </a:r>
          </a:p>
        </p:txBody>
      </p:sp>
      <p:pic>
        <p:nvPicPr>
          <p:cNvPr id="10242" name="Picture 2" descr="http://ts1.mm.bing.net/th?id=JN.AYY4r4bWzUBXagqBg%2fNf5A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95600" cy="2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5.media.tumblr.com/7be82db07590d09f512c4508d2eb46c5/tumblr_mhxr7daxts1qhg58io1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1432" y="12699"/>
            <a:ext cx="2762567" cy="26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6098232"/>
            <a:ext cx="7772400" cy="46166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Hypothesis 2:</a:t>
            </a:r>
            <a:r>
              <a:rPr lang="en-US" sz="2400" dirty="0" smtClean="0"/>
              <a:t> Student </a:t>
            </a:r>
            <a:r>
              <a:rPr lang="en-US" sz="2400" dirty="0"/>
              <a:t>gender moderates CC on SSB in TNE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</a:t>
            </a:r>
          </a:p>
          <a:p>
            <a:r>
              <a:rPr lang="en-US" dirty="0" smtClean="0"/>
              <a:t>dynasty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2201</Words>
  <Application>Microsoft Office PowerPoint</Application>
  <PresentationFormat>On-screen Show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Listening to Student Silence in Transnational Education</vt:lpstr>
      <vt:lpstr>“Why are students silent in [my] class?”</vt:lpstr>
      <vt:lpstr>A study of the silent classroom ‘system.’</vt:lpstr>
      <vt:lpstr>The ‘challenge’ of TNE</vt:lpstr>
      <vt:lpstr>PowerPoint Presentation</vt:lpstr>
      <vt:lpstr>PowerPoint Presentation</vt:lpstr>
      <vt:lpstr>枪打出头鸟</vt:lpstr>
      <vt:lpstr>Silence &amp; Chinese culture</vt:lpstr>
      <vt:lpstr>Silent behaviour &amp; gender norms</vt:lpstr>
      <vt:lpstr>A history of silence in the Chinese classroom?</vt:lpstr>
      <vt:lpstr>Pragmatism</vt:lpstr>
      <vt:lpstr>PowerPoint Presentation</vt:lpstr>
      <vt:lpstr>The survey</vt:lpstr>
      <vt:lpstr>PowerPoint Presentation</vt:lpstr>
      <vt:lpstr>PowerPoint Presentation</vt:lpstr>
      <vt:lpstr>Pedagogy – Province of Origin I was silent because I am used to a different teaching method at school</vt:lpstr>
      <vt:lpstr>PowerPoint Presentation</vt:lpstr>
      <vt:lpstr>PowerPoint Presentation</vt:lpstr>
      <vt:lpstr>PowerPoint Presentation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Student Silence in Transnational Education</dc:title>
  <dc:creator>Richard Galletly</dc:creator>
  <cp:lastModifiedBy>Yao Wu</cp:lastModifiedBy>
  <cp:revision>162</cp:revision>
  <cp:lastPrinted>2015-04-15T06:08:10Z</cp:lastPrinted>
  <dcterms:created xsi:type="dcterms:W3CDTF">2006-08-16T00:00:00Z</dcterms:created>
  <dcterms:modified xsi:type="dcterms:W3CDTF">2015-04-17T04:55:51Z</dcterms:modified>
</cp:coreProperties>
</file>