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9"/>
  </p:notesMasterIdLst>
  <p:sldIdLst>
    <p:sldId id="257" r:id="rId4"/>
    <p:sldId id="259" r:id="rId5"/>
    <p:sldId id="267" r:id="rId6"/>
    <p:sldId id="263" r:id="rId7"/>
    <p:sldId id="281" r:id="rId8"/>
    <p:sldId id="282" r:id="rId9"/>
    <p:sldId id="258" r:id="rId10"/>
    <p:sldId id="274" r:id="rId11"/>
    <p:sldId id="260" r:id="rId12"/>
    <p:sldId id="264" r:id="rId13"/>
    <p:sldId id="261" r:id="rId14"/>
    <p:sldId id="262" r:id="rId15"/>
    <p:sldId id="277" r:id="rId16"/>
    <p:sldId id="278" r:id="rId17"/>
    <p:sldId id="276" r:id="rId18"/>
    <p:sldId id="279" r:id="rId19"/>
    <p:sldId id="280" r:id="rId20"/>
    <p:sldId id="265" r:id="rId21"/>
    <p:sldId id="268" r:id="rId22"/>
    <p:sldId id="269" r:id="rId23"/>
    <p:sldId id="270" r:id="rId24"/>
    <p:sldId id="271" r:id="rId25"/>
    <p:sldId id="272" r:id="rId26"/>
    <p:sldId id="275" r:id="rId27"/>
    <p:sldId id="27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2862B9-2405-40DE-95F3-0EF08D1C9CE4}" type="datetimeFigureOut">
              <a:rPr lang="en-GB" smtClean="0"/>
              <a:t>13/07/2020</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916984-0601-4B69-BBD0-212CE1E7E054}" type="slidenum">
              <a:rPr lang="en-GB" smtClean="0"/>
              <a:t>‹#›</a:t>
            </a:fld>
            <a:endParaRPr lang="en-GB" dirty="0"/>
          </a:p>
        </p:txBody>
      </p:sp>
    </p:spTree>
    <p:extLst>
      <p:ext uri="{BB962C8B-B14F-4D97-AF65-F5344CB8AC3E}">
        <p14:creationId xmlns:p14="http://schemas.microsoft.com/office/powerpoint/2010/main" val="1163871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chronicle.com/article/MetacognitionStudent/130327"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dreamstime.com/illustration/straight-jacket.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genesee.edu/cms/home/assets/File/GCC%20HyFlex%20Course%20Development%20Guide%20Document%20w%20Appendices.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baseline="0"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224789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EDU</a:t>
            </a:r>
            <a:r>
              <a:rPr lang="en-GB" baseline="0" dirty="0" smtClean="0"/>
              <a:t> resource Structure and Design for Online Learning and Teaching is suggested for how to develop an asynchronous environment. </a:t>
            </a:r>
            <a:endParaRPr lang="en-GB" dirty="0"/>
          </a:p>
        </p:txBody>
      </p:sp>
      <p:sp>
        <p:nvSpPr>
          <p:cNvPr id="4" name="Slide Number Placeholder 3"/>
          <p:cNvSpPr>
            <a:spLocks noGrp="1"/>
          </p:cNvSpPr>
          <p:nvPr>
            <p:ph type="sldNum" sz="quarter" idx="10"/>
          </p:nvPr>
        </p:nvSpPr>
        <p:spPr/>
        <p:txBody>
          <a:bodyPr/>
          <a:lstStyle/>
          <a:p>
            <a:fld id="{27916984-0601-4B69-BBD0-212CE1E7E054}" type="slidenum">
              <a:rPr lang="en-GB" smtClean="0"/>
              <a:t>4</a:t>
            </a:fld>
            <a:endParaRPr lang="en-GB" dirty="0"/>
          </a:p>
        </p:txBody>
      </p:sp>
    </p:spTree>
    <p:extLst>
      <p:ext uri="{BB962C8B-B14F-4D97-AF65-F5344CB8AC3E}">
        <p14:creationId xmlns:p14="http://schemas.microsoft.com/office/powerpoint/2010/main" val="1763740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Aiken, K. D., Heinze, T. C., Meuter, M. L., &amp; Chapman, K. J. (2016). Innovation through collaborative course development: Theory and practice. Marketing Education Review, 26(1), 57- 62. doi:10.1080/10528008.2015.1091679</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Chan, P. E., Graham-Day, K. J., Ressa, V. A., MST, Peters, M. T., &amp; Konrad, M. (2014). Beyond involvement: Promoting student ownership of learning in classrooms. </a:t>
            </a:r>
            <a:r>
              <a:rPr lang="en-GB" sz="1200" b="0" i="1" kern="1200" dirty="0" smtClean="0">
                <a:solidFill>
                  <a:schemeClr val="tx1"/>
                </a:solidFill>
                <a:effectLst/>
                <a:latin typeface="+mn-lt"/>
                <a:ea typeface="+mn-ea"/>
                <a:cs typeface="+mn-cs"/>
              </a:rPr>
              <a:t>Intervention in School and Clinic,</a:t>
            </a:r>
            <a:r>
              <a:rPr lang="en-GB" sz="1200" b="0" i="0" kern="1200" dirty="0" smtClean="0">
                <a:solidFill>
                  <a:schemeClr val="tx1"/>
                </a:solidFill>
                <a:effectLst/>
                <a:latin typeface="+mn-lt"/>
                <a:ea typeface="+mn-ea"/>
                <a:cs typeface="+mn-cs"/>
              </a:rPr>
              <a:t> 50(2), 105-113.</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Lang, J. M. (2012, January 17). Metacognition and student learning. </a:t>
            </a:r>
            <a:r>
              <a:rPr lang="en-GB" sz="1200" b="0" i="1" kern="1200" dirty="0" smtClean="0">
                <a:solidFill>
                  <a:schemeClr val="tx1"/>
                </a:solidFill>
                <a:effectLst/>
                <a:latin typeface="+mn-lt"/>
                <a:ea typeface="+mn-ea"/>
                <a:cs typeface="+mn-cs"/>
              </a:rPr>
              <a:t>The Chronicle of Higher Education.</a:t>
            </a:r>
            <a:r>
              <a:rPr lang="en-GB" sz="1200" b="0" i="0" kern="1200" dirty="0" smtClean="0">
                <a:solidFill>
                  <a:schemeClr val="tx1"/>
                </a:solidFill>
                <a:effectLst/>
                <a:latin typeface="+mn-lt"/>
                <a:ea typeface="+mn-ea"/>
                <a:cs typeface="+mn-cs"/>
              </a:rPr>
              <a:t> Retrieved from </a:t>
            </a:r>
            <a:r>
              <a:rPr lang="en-GB" sz="1200" b="0" i="0" u="none" strike="noStrike" kern="1200" dirty="0" smtClean="0">
                <a:solidFill>
                  <a:schemeClr val="tx1"/>
                </a:solidFill>
                <a:effectLst/>
                <a:latin typeface="+mn-lt"/>
                <a:ea typeface="+mn-ea"/>
                <a:cs typeface="+mn-cs"/>
                <a:hlinkClick r:id="rId3"/>
              </a:rPr>
              <a:t>http://chronicle.com/article/MetacognitionStudent/130327</a:t>
            </a:r>
            <a:endParaRPr lang="en-GB"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Lei, S. A., Bartlett, K. A., Gorney, S. E., &amp; Herschbach, T. R. (2010). Resistance to reading compliance among college students: Instructors’ perspectives. </a:t>
            </a:r>
            <a:r>
              <a:rPr lang="en-GB" sz="1200" b="0" i="1" kern="1200" dirty="0" smtClean="0">
                <a:solidFill>
                  <a:schemeClr val="tx1"/>
                </a:solidFill>
                <a:effectLst/>
                <a:latin typeface="+mn-lt"/>
                <a:ea typeface="+mn-ea"/>
                <a:cs typeface="+mn-cs"/>
              </a:rPr>
              <a:t>College Student Journal,</a:t>
            </a:r>
            <a:r>
              <a:rPr lang="en-GB" sz="1200" b="0" i="0" kern="1200" dirty="0" smtClean="0">
                <a:solidFill>
                  <a:schemeClr val="tx1"/>
                </a:solidFill>
                <a:effectLst/>
                <a:latin typeface="+mn-lt"/>
                <a:ea typeface="+mn-ea"/>
                <a:cs typeface="+mn-cs"/>
              </a:rPr>
              <a:t> 44(2), 209.</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Thibodeaux, T. Harapnuik, D. and Cummings C. (2019) Student Perceptions of the Influence of Choice, Ownership, and Voice in Learning and the Learning Environment. International Journal of Teaching and Learning in Higher Education. Volume 31, Number 1, 50-62.</a:t>
            </a:r>
            <a:endParaRPr lang="en-GB"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Wang, M. T., &amp; Eccles, J. S. (2013). School context, achievement motivation, and academic engagement: A longitudinal study of school engagement using a multidimensional perspective. </a:t>
            </a:r>
            <a:r>
              <a:rPr lang="en-GB" sz="1200" b="0" i="1" kern="1200" dirty="0" smtClean="0">
                <a:solidFill>
                  <a:schemeClr val="tx1"/>
                </a:solidFill>
                <a:effectLst/>
                <a:latin typeface="+mn-lt"/>
                <a:ea typeface="+mn-ea"/>
                <a:cs typeface="+mn-cs"/>
              </a:rPr>
              <a:t>Learning and Instruction,</a:t>
            </a:r>
            <a:r>
              <a:rPr lang="en-GB" sz="1200" b="0" i="0" kern="1200" dirty="0" smtClean="0">
                <a:solidFill>
                  <a:schemeClr val="tx1"/>
                </a:solidFill>
                <a:effectLst/>
                <a:latin typeface="+mn-lt"/>
                <a:ea typeface="+mn-ea"/>
                <a:cs typeface="+mn-cs"/>
              </a:rPr>
              <a:t> 28, 12-23.</a:t>
            </a:r>
            <a:endParaRPr lang="en-GB" dirty="0"/>
          </a:p>
        </p:txBody>
      </p:sp>
      <p:sp>
        <p:nvSpPr>
          <p:cNvPr id="4" name="Slide Number Placeholder 3"/>
          <p:cNvSpPr>
            <a:spLocks noGrp="1"/>
          </p:cNvSpPr>
          <p:nvPr>
            <p:ph type="sldNum" sz="quarter" idx="10"/>
          </p:nvPr>
        </p:nvSpPr>
        <p:spPr/>
        <p:txBody>
          <a:bodyPr/>
          <a:lstStyle/>
          <a:p>
            <a:fld id="{73A0E263-E80F-4A23-8CF7-3D64D252CFB7}"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55068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Farrell and Brunton International Journal of Educational Technology in Higher Education (2020) 17:25 https://doi.org/10.1186/s41239-020-00199-x</a:t>
            </a:r>
          </a:p>
          <a:p>
            <a:r>
              <a:rPr lang="en-GB" sz="1200" b="0" i="0" u="none" strike="noStrike" kern="1200" baseline="0" dirty="0" smtClean="0">
                <a:solidFill>
                  <a:schemeClr val="tx1"/>
                </a:solidFill>
                <a:latin typeface="+mn-lt"/>
                <a:ea typeface="+mn-ea"/>
                <a:cs typeface="+mn-cs"/>
              </a:rPr>
              <a:t>Ames, D. (2004) Inside the Mind Reader’s Tool Kit: Projection and Stereotyping in Mental State Inference. Journal of Personality and Social Psychology. [online] Available at: http://www.columbia.edu/~da358/publications/ames_toolkit.pdf. Vol. 87, No. 3, 340–353. [Accessed: 8 June, 2020]</a:t>
            </a:r>
          </a:p>
        </p:txBody>
      </p:sp>
      <p:sp>
        <p:nvSpPr>
          <p:cNvPr id="4" name="Slide Number Placeholder 3"/>
          <p:cNvSpPr>
            <a:spLocks noGrp="1"/>
          </p:cNvSpPr>
          <p:nvPr>
            <p:ph type="sldNum" sz="quarter" idx="10"/>
          </p:nvPr>
        </p:nvSpPr>
        <p:spPr/>
        <p:txBody>
          <a:bodyPr/>
          <a:lstStyle/>
          <a:p>
            <a:fld id="{73A0E263-E80F-4A23-8CF7-3D64D252CFB7}" type="slidenum">
              <a:rPr lang="en-GB" smtClean="0">
                <a:solidFill>
                  <a:prstClr val="black"/>
                </a:solidFill>
              </a:rPr>
              <a:pPr/>
              <a:t>16</a:t>
            </a:fld>
            <a:endParaRPr lang="en-GB" dirty="0">
              <a:solidFill>
                <a:prstClr val="black"/>
              </a:solidFill>
            </a:endParaRPr>
          </a:p>
        </p:txBody>
      </p:sp>
    </p:spTree>
    <p:extLst>
      <p:ext uri="{BB962C8B-B14F-4D97-AF65-F5344CB8AC3E}">
        <p14:creationId xmlns:p14="http://schemas.microsoft.com/office/powerpoint/2010/main" val="55068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It is harder to manage small groups and ‘break-out’ rooms, it is harder for everyone to talk at once, typing involves more delay, it is harder to groups to physically collaborate on a single document.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NB:</a:t>
            </a:r>
            <a:r>
              <a:rPr lang="en-GB" sz="1200" baseline="0" dirty="0" smtClean="0"/>
              <a:t> Interaction is what happens, interactivity is the technological support for interaction </a:t>
            </a:r>
            <a:r>
              <a:rPr lang="en-GB" dirty="0" smtClean="0"/>
              <a:t>(Wagner, 1997)</a:t>
            </a:r>
            <a:r>
              <a:rPr lang="en-GB" sz="1200" baseline="0" dirty="0" smtClean="0"/>
              <a:t>, but bells and whistles are often just a cacophony when dealing with student understanding and learning. </a:t>
            </a:r>
            <a:r>
              <a:rPr lang="en-GB" dirty="0" smtClean="0"/>
              <a:t>Wagner, E. D. (1997). Interactivity: From agents to outcomes. New Directions for Teaching and Learning, 71, 19-26. </a:t>
            </a:r>
            <a:endParaRPr lang="en-GB" sz="1200" dirty="0" smtClean="0"/>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Image: </a:t>
            </a:r>
            <a:r>
              <a:rPr lang="en-GB" dirty="0" smtClean="0">
                <a:hlinkClick r:id="rId3"/>
              </a:rPr>
              <a:t>https://www.dreamstime.com/illustration/straight-jacket.html</a:t>
            </a:r>
            <a:endParaRPr lang="en-GB" dirty="0"/>
          </a:p>
        </p:txBody>
      </p:sp>
      <p:sp>
        <p:nvSpPr>
          <p:cNvPr id="4" name="Slide Number Placeholder 3"/>
          <p:cNvSpPr>
            <a:spLocks noGrp="1"/>
          </p:cNvSpPr>
          <p:nvPr>
            <p:ph type="sldNum" sz="quarter" idx="10"/>
          </p:nvPr>
        </p:nvSpPr>
        <p:spPr/>
        <p:txBody>
          <a:bodyPr/>
          <a:lstStyle/>
          <a:p>
            <a:fld id="{73A0E263-E80F-4A23-8CF7-3D64D252CFB7}" type="slidenum">
              <a:rPr lang="en-GB" smtClean="0">
                <a:solidFill>
                  <a:prstClr val="black"/>
                </a:solidFill>
              </a:rPr>
              <a:pPr/>
              <a:t>17</a:t>
            </a:fld>
            <a:endParaRPr lang="en-GB" dirty="0">
              <a:solidFill>
                <a:prstClr val="black"/>
              </a:solidFill>
            </a:endParaRPr>
          </a:p>
        </p:txBody>
      </p:sp>
    </p:spTree>
    <p:extLst>
      <p:ext uri="{BB962C8B-B14F-4D97-AF65-F5344CB8AC3E}">
        <p14:creationId xmlns:p14="http://schemas.microsoft.com/office/powerpoint/2010/main" val="55068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HyFlex </a:t>
            </a:r>
            <a:r>
              <a:rPr lang="en-GB" dirty="0" smtClean="0"/>
              <a:t>Course Development Guide </a:t>
            </a:r>
            <a:r>
              <a:rPr lang="en-GB" dirty="0" smtClean="0">
                <a:hlinkClick r:id="rId3"/>
              </a:rPr>
              <a:t>https://</a:t>
            </a:r>
            <a:r>
              <a:rPr lang="en-GB" dirty="0" smtClean="0">
                <a:hlinkClick r:id="rId3"/>
              </a:rPr>
              <a:t>www.genesee.edu/cms/home/assets/File/GCC%20HyFlex%20Course%20Development%20Guide%20Document%20w%20Appendices.pdf</a:t>
            </a:r>
            <a:endParaRPr lang="en-GB" dirty="0"/>
          </a:p>
        </p:txBody>
      </p:sp>
      <p:sp>
        <p:nvSpPr>
          <p:cNvPr id="4" name="Slide Number Placeholder 3"/>
          <p:cNvSpPr>
            <a:spLocks noGrp="1"/>
          </p:cNvSpPr>
          <p:nvPr>
            <p:ph type="sldNum" sz="quarter" idx="10"/>
          </p:nvPr>
        </p:nvSpPr>
        <p:spPr/>
        <p:txBody>
          <a:bodyPr/>
          <a:lstStyle/>
          <a:p>
            <a:fld id="{27916984-0601-4B69-BBD0-212CE1E7E054}" type="slidenum">
              <a:rPr lang="en-GB" smtClean="0"/>
              <a:t>19</a:t>
            </a:fld>
            <a:endParaRPr lang="en-GB" dirty="0"/>
          </a:p>
        </p:txBody>
      </p:sp>
    </p:spTree>
    <p:extLst>
      <p:ext uri="{BB962C8B-B14F-4D97-AF65-F5344CB8AC3E}">
        <p14:creationId xmlns:p14="http://schemas.microsoft.com/office/powerpoint/2010/main" val="3736287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94795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087F1B10-1EBC-FD4C-9140-0291364A5810}" type="datetimeFigureOut">
              <a:rPr lang="en-US" smtClean="0">
                <a:solidFill>
                  <a:prstClr val="black">
                    <a:tint val="75000"/>
                  </a:prstClr>
                </a:solidFill>
              </a:rPr>
              <a:pPr/>
              <a:t>7/13/2020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84AB98-1115-2D49-A18E-6B66BF9F60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4311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87F1B10-1EBC-FD4C-9140-0291364A5810}" type="datetimeFigureOut">
              <a:rPr lang="en-US" smtClean="0">
                <a:solidFill>
                  <a:prstClr val="black">
                    <a:tint val="75000"/>
                  </a:prstClr>
                </a:solidFill>
              </a:rPr>
              <a:pPr/>
              <a:t>7/13/2020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84AB98-1115-2D49-A18E-6B66BF9F60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2400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87F1B10-1EBC-FD4C-9140-0291364A5810}" type="datetimeFigureOut">
              <a:rPr lang="en-US" smtClean="0">
                <a:solidFill>
                  <a:prstClr val="black">
                    <a:tint val="75000"/>
                  </a:prstClr>
                </a:solidFill>
              </a:rPr>
              <a:pPr/>
              <a:t>7/13/2020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84AB98-1115-2D49-A18E-6B66BF9F60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0907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087F1B10-1EBC-FD4C-9140-0291364A5810}" type="datetimeFigureOut">
              <a:rPr lang="en-US" smtClean="0">
                <a:solidFill>
                  <a:prstClr val="black">
                    <a:tint val="75000"/>
                  </a:prstClr>
                </a:solidFill>
              </a:rPr>
              <a:pPr/>
              <a:t>7/13/2020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84AB98-1115-2D49-A18E-6B66BF9F60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00568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87F1B10-1EBC-FD4C-9140-0291364A5810}" type="datetimeFigureOut">
              <a:rPr lang="en-US" smtClean="0">
                <a:solidFill>
                  <a:prstClr val="black">
                    <a:tint val="75000"/>
                  </a:prstClr>
                </a:solidFill>
              </a:rPr>
              <a:pPr/>
              <a:t>7/13/2020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84AB98-1115-2D49-A18E-6B66BF9F60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333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087F1B10-1EBC-FD4C-9140-0291364A5810}" type="datetimeFigureOut">
              <a:rPr lang="en-US" smtClean="0">
                <a:solidFill>
                  <a:prstClr val="black">
                    <a:tint val="75000"/>
                  </a:prstClr>
                </a:solidFill>
              </a:rPr>
              <a:pPr/>
              <a:t>7/13/2020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84AB98-1115-2D49-A18E-6B66BF9F60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49016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087F1B10-1EBC-FD4C-9140-0291364A5810}" type="datetimeFigureOut">
              <a:rPr lang="en-US" smtClean="0">
                <a:solidFill>
                  <a:prstClr val="black">
                    <a:tint val="75000"/>
                  </a:prstClr>
                </a:solidFill>
              </a:rPr>
              <a:pPr/>
              <a:t>7/13/2020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784AB98-1115-2D49-A18E-6B66BF9F60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8079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087F1B10-1EBC-FD4C-9140-0291364A5810}" type="datetimeFigureOut">
              <a:rPr lang="en-US" smtClean="0">
                <a:solidFill>
                  <a:prstClr val="black">
                    <a:tint val="75000"/>
                  </a:prstClr>
                </a:solidFill>
              </a:rPr>
              <a:pPr/>
              <a:t>7/13/2020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784AB98-1115-2D49-A18E-6B66BF9F60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3868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087F1B10-1EBC-FD4C-9140-0291364A5810}" type="datetimeFigureOut">
              <a:rPr lang="en-US" smtClean="0">
                <a:solidFill>
                  <a:prstClr val="black">
                    <a:tint val="75000"/>
                  </a:prstClr>
                </a:solidFill>
              </a:rPr>
              <a:pPr/>
              <a:t>7/13/2020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784AB98-1115-2D49-A18E-6B66BF9F60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0305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F1B10-1EBC-FD4C-9140-0291364A5810}" type="datetimeFigureOut">
              <a:rPr lang="en-US" smtClean="0">
                <a:solidFill>
                  <a:prstClr val="black">
                    <a:tint val="75000"/>
                  </a:prstClr>
                </a:solidFill>
              </a:rPr>
              <a:pPr/>
              <a:t>7/13/2020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784AB98-1115-2D49-A18E-6B66BF9F60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3016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87F1B10-1EBC-FD4C-9140-0291364A5810}" type="datetimeFigureOut">
              <a:rPr lang="en-US" smtClean="0">
                <a:solidFill>
                  <a:prstClr val="black">
                    <a:tint val="75000"/>
                  </a:prstClr>
                </a:solidFill>
              </a:rPr>
              <a:pPr/>
              <a:t>7/13/2020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784AB98-1115-2D49-A18E-6B66BF9F60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9859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87F1B10-1EBC-FD4C-9140-0291364A5810}" type="datetimeFigureOut">
              <a:rPr lang="en-US" smtClean="0">
                <a:solidFill>
                  <a:prstClr val="black">
                    <a:tint val="75000"/>
                  </a:prstClr>
                </a:solidFill>
              </a:rPr>
              <a:pPr/>
              <a:t>7/13/2020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84AB98-1115-2D49-A18E-6B66BF9F60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80025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87F1B10-1EBC-FD4C-9140-0291364A5810}" type="datetimeFigureOut">
              <a:rPr lang="en-US" smtClean="0">
                <a:solidFill>
                  <a:prstClr val="black">
                    <a:tint val="75000"/>
                  </a:prstClr>
                </a:solidFill>
              </a:rPr>
              <a:pPr/>
              <a:t>7/13/2020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784AB98-1115-2D49-A18E-6B66BF9F60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8370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87F1B10-1EBC-FD4C-9140-0291364A5810}" type="datetimeFigureOut">
              <a:rPr lang="en-US" smtClean="0">
                <a:solidFill>
                  <a:prstClr val="black">
                    <a:tint val="75000"/>
                  </a:prstClr>
                </a:solidFill>
              </a:rPr>
              <a:pPr/>
              <a:t>7/13/2020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84AB98-1115-2D49-A18E-6B66BF9F60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22223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87F1B10-1EBC-FD4C-9140-0291364A5810}" type="datetimeFigureOut">
              <a:rPr lang="en-US" smtClean="0">
                <a:solidFill>
                  <a:prstClr val="black">
                    <a:tint val="75000"/>
                  </a:prstClr>
                </a:solidFill>
              </a:rPr>
              <a:pPr/>
              <a:t>7/13/2020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84AB98-1115-2D49-A18E-6B66BF9F60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41625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A0CFD27-A0F8-48E3-8405-92B15CBAA093}" type="datetimeFigureOut">
              <a:rPr lang="en-GB" smtClean="0">
                <a:solidFill>
                  <a:prstClr val="black">
                    <a:tint val="75000"/>
                  </a:prstClr>
                </a:solidFill>
              </a:rPr>
              <a:pPr/>
              <a:t>13/07/2020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BFDA4E-2FFE-48E4-B7AA-83504953D57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901583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A0CFD27-A0F8-48E3-8405-92B15CBAA093}" type="datetimeFigureOut">
              <a:rPr lang="en-GB" smtClean="0">
                <a:solidFill>
                  <a:prstClr val="black">
                    <a:tint val="75000"/>
                  </a:prstClr>
                </a:solidFill>
              </a:rPr>
              <a:pPr/>
              <a:t>13/07/2020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BFDA4E-2FFE-48E4-B7AA-83504953D57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802566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0CFD27-A0F8-48E3-8405-92B15CBAA093}" type="datetimeFigureOut">
              <a:rPr lang="en-GB" smtClean="0">
                <a:solidFill>
                  <a:prstClr val="black">
                    <a:tint val="75000"/>
                  </a:prstClr>
                </a:solidFill>
              </a:rPr>
              <a:pPr/>
              <a:t>13/07/2020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BFDA4E-2FFE-48E4-B7AA-83504953D57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58213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A0CFD27-A0F8-48E3-8405-92B15CBAA093}" type="datetimeFigureOut">
              <a:rPr lang="en-GB" smtClean="0">
                <a:solidFill>
                  <a:prstClr val="black">
                    <a:tint val="75000"/>
                  </a:prstClr>
                </a:solidFill>
              </a:rPr>
              <a:pPr/>
              <a:t>13/07/2020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BBFDA4E-2FFE-48E4-B7AA-83504953D57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9433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A0CFD27-A0F8-48E3-8405-92B15CBAA093}" type="datetimeFigureOut">
              <a:rPr lang="en-GB" smtClean="0">
                <a:solidFill>
                  <a:prstClr val="black">
                    <a:tint val="75000"/>
                  </a:prstClr>
                </a:solidFill>
              </a:rPr>
              <a:pPr/>
              <a:t>13/07/2020</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BBFDA4E-2FFE-48E4-B7AA-83504953D57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188644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A0CFD27-A0F8-48E3-8405-92B15CBAA093}" type="datetimeFigureOut">
              <a:rPr lang="en-GB" smtClean="0">
                <a:solidFill>
                  <a:prstClr val="black">
                    <a:tint val="75000"/>
                  </a:prstClr>
                </a:solidFill>
              </a:rPr>
              <a:pPr/>
              <a:t>13/07/2020</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BBFDA4E-2FFE-48E4-B7AA-83504953D57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894412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0CFD27-A0F8-48E3-8405-92B15CBAA093}" type="datetimeFigureOut">
              <a:rPr lang="en-GB" smtClean="0">
                <a:solidFill>
                  <a:prstClr val="black">
                    <a:tint val="75000"/>
                  </a:prstClr>
                </a:solidFill>
              </a:rPr>
              <a:pPr/>
              <a:t>13/07/2020</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BBFDA4E-2FFE-48E4-B7AA-83504953D57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25913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087F1B10-1EBC-FD4C-9140-0291364A5810}" type="datetimeFigureOut">
              <a:rPr lang="en-US" smtClean="0">
                <a:solidFill>
                  <a:prstClr val="black">
                    <a:tint val="75000"/>
                  </a:prstClr>
                </a:solidFill>
              </a:rPr>
              <a:pPr/>
              <a:t>7/13/2020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784AB98-1115-2D49-A18E-6B66BF9F60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9170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0CFD27-A0F8-48E3-8405-92B15CBAA093}" type="datetimeFigureOut">
              <a:rPr lang="en-GB" smtClean="0">
                <a:solidFill>
                  <a:prstClr val="black">
                    <a:tint val="75000"/>
                  </a:prstClr>
                </a:solidFill>
              </a:rPr>
              <a:pPr/>
              <a:t>13/07/2020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BBFDA4E-2FFE-48E4-B7AA-83504953D57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600846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0CFD27-A0F8-48E3-8405-92B15CBAA093}" type="datetimeFigureOut">
              <a:rPr lang="en-GB" smtClean="0">
                <a:solidFill>
                  <a:prstClr val="black">
                    <a:tint val="75000"/>
                  </a:prstClr>
                </a:solidFill>
              </a:rPr>
              <a:pPr/>
              <a:t>13/07/2020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BBFDA4E-2FFE-48E4-B7AA-83504953D57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916880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A0CFD27-A0F8-48E3-8405-92B15CBAA093}" type="datetimeFigureOut">
              <a:rPr lang="en-GB" smtClean="0">
                <a:solidFill>
                  <a:prstClr val="black">
                    <a:tint val="75000"/>
                  </a:prstClr>
                </a:solidFill>
              </a:rPr>
              <a:pPr/>
              <a:t>13/07/2020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BFDA4E-2FFE-48E4-B7AA-83504953D57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108293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A0CFD27-A0F8-48E3-8405-92B15CBAA093}" type="datetimeFigureOut">
              <a:rPr lang="en-GB" smtClean="0">
                <a:solidFill>
                  <a:prstClr val="black">
                    <a:tint val="75000"/>
                  </a:prstClr>
                </a:solidFill>
              </a:rPr>
              <a:pPr/>
              <a:t>13/07/2020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BFDA4E-2FFE-48E4-B7AA-83504953D57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07128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087F1B10-1EBC-FD4C-9140-0291364A5810}" type="datetimeFigureOut">
              <a:rPr lang="en-US" smtClean="0">
                <a:solidFill>
                  <a:prstClr val="black">
                    <a:tint val="75000"/>
                  </a:prstClr>
                </a:solidFill>
              </a:rPr>
              <a:pPr/>
              <a:t>7/13/2020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784AB98-1115-2D49-A18E-6B66BF9F60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8699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087F1B10-1EBC-FD4C-9140-0291364A5810}" type="datetimeFigureOut">
              <a:rPr lang="en-US" smtClean="0">
                <a:solidFill>
                  <a:prstClr val="black">
                    <a:tint val="75000"/>
                  </a:prstClr>
                </a:solidFill>
              </a:rPr>
              <a:pPr/>
              <a:t>7/13/2020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784AB98-1115-2D49-A18E-6B66BF9F60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1313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087F1B10-1EBC-FD4C-9140-0291364A5810}" type="datetimeFigureOut">
              <a:rPr lang="en-US" smtClean="0">
                <a:solidFill>
                  <a:prstClr val="black">
                    <a:tint val="75000"/>
                  </a:prstClr>
                </a:solidFill>
              </a:rPr>
              <a:pPr/>
              <a:t>7/13/2020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784AB98-1115-2D49-A18E-6B66BF9F60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1014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F1B10-1EBC-FD4C-9140-0291364A5810}" type="datetimeFigureOut">
              <a:rPr lang="en-US" smtClean="0">
                <a:solidFill>
                  <a:prstClr val="black">
                    <a:tint val="75000"/>
                  </a:prstClr>
                </a:solidFill>
              </a:rPr>
              <a:pPr/>
              <a:t>7/13/2020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784AB98-1115-2D49-A18E-6B66BF9F60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54888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87F1B10-1EBC-FD4C-9140-0291364A5810}" type="datetimeFigureOut">
              <a:rPr lang="en-US" smtClean="0">
                <a:solidFill>
                  <a:prstClr val="black">
                    <a:tint val="75000"/>
                  </a:prstClr>
                </a:solidFill>
              </a:rPr>
              <a:pPr/>
              <a:t>7/13/2020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784AB98-1115-2D49-A18E-6B66BF9F60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3544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87F1B10-1EBC-FD4C-9140-0291364A5810}" type="datetimeFigureOut">
              <a:rPr lang="en-US" smtClean="0">
                <a:solidFill>
                  <a:prstClr val="black">
                    <a:tint val="75000"/>
                  </a:prstClr>
                </a:solidFill>
              </a:rPr>
              <a:pPr/>
              <a:t>7/13/2020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784AB98-1115-2D49-A18E-6B66BF9F60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7465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087F1B10-1EBC-FD4C-9140-0291364A5810}" type="datetimeFigureOut">
              <a:rPr lang="en-US" smtClean="0">
                <a:solidFill>
                  <a:prstClr val="black">
                    <a:tint val="75000"/>
                  </a:prstClr>
                </a:solidFill>
              </a:rPr>
              <a:pPr defTabSz="457200"/>
              <a:t>7/13/2020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E784AB98-1115-2D49-A18E-6B66BF9F60C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29733385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087F1B10-1EBC-FD4C-9140-0291364A5810}" type="datetimeFigureOut">
              <a:rPr lang="en-US" smtClean="0">
                <a:solidFill>
                  <a:prstClr val="black">
                    <a:tint val="75000"/>
                  </a:prstClr>
                </a:solidFill>
              </a:rPr>
              <a:pPr defTabSz="457200"/>
              <a:t>7/13/2020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E784AB98-1115-2D49-A18E-6B66BF9F60C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32134473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0CFD27-A0F8-48E3-8405-92B15CBAA093}" type="datetimeFigureOut">
              <a:rPr lang="en-GB" smtClean="0">
                <a:solidFill>
                  <a:prstClr val="black">
                    <a:tint val="75000"/>
                  </a:prstClr>
                </a:solidFill>
              </a:rPr>
              <a:pPr/>
              <a:t>13/07/2020</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FDA4E-2FFE-48E4-B7AA-83504953D57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819475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odreads.com/work/quotes/9919199"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hyperlink" Target="https://www.genesee.edu/cms/home/assets/File/GCC%20HyFlex%20Course%20Development%20Guide%20Document%20w%20Appendices.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ice.xjtlu.edu.cn/course/view.php?id=1605&amp;section=12"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emf"/><Relationship Id="rId4" Type="http://schemas.openxmlformats.org/officeDocument/2006/relationships/hyperlink" Target="https://connect.xjtlu.edu.cn/view/view.php?t=ZSG2Hc4xPKqY0my3Q5Bw"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hyperlink" Target="http://www.xjtlu.edu.cn/en/"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emf"/><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onnect.xjtlu.edu.cn/view/view.php?t=ZSG2Hc4xPKqY0my3Q5Bw" TargetMode="External"/><Relationship Id="rId2" Type="http://schemas.openxmlformats.org/officeDocument/2006/relationships/hyperlink" Target="https://ice.xjtlu.edu.cn/course/view.php?id=1605&amp;section=12" TargetMode="Externa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866" y="1311828"/>
            <a:ext cx="731520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94266" y="162495"/>
            <a:ext cx="7772400" cy="1396484"/>
          </a:xfrm>
        </p:spPr>
        <p:txBody>
          <a:bodyPr>
            <a:noAutofit/>
          </a:bodyPr>
          <a:lstStyle/>
          <a:p>
            <a:r>
              <a:rPr lang="en-US" sz="5400" b="1" cap="all" dirty="0" smtClean="0">
                <a:solidFill>
                  <a:srgbClr val="000044"/>
                </a:solidFill>
                <a:latin typeface="+mn-lt"/>
                <a:cs typeface="DIN-Bold"/>
              </a:rPr>
              <a:t>Hyfelx teaching</a:t>
            </a:r>
            <a:endParaRPr lang="en-US" sz="5400" b="1" cap="all" dirty="0">
              <a:solidFill>
                <a:srgbClr val="000044"/>
              </a:solidFill>
              <a:latin typeface="+mn-lt"/>
              <a:cs typeface="DIN-Bold"/>
            </a:endParaRPr>
          </a:p>
        </p:txBody>
      </p:sp>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851975"/>
            <a:ext cx="3356173" cy="717897"/>
          </a:xfrm>
          <a:prstGeom prst="rect">
            <a:avLst/>
          </a:prstGeom>
        </p:spPr>
      </p:pic>
      <p:sp>
        <p:nvSpPr>
          <p:cNvPr id="7" name="Rectangle 6"/>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4" name="TextBox 3"/>
          <p:cNvSpPr txBox="1"/>
          <p:nvPr/>
        </p:nvSpPr>
        <p:spPr>
          <a:xfrm>
            <a:off x="4781862" y="5646542"/>
            <a:ext cx="4362138" cy="923330"/>
          </a:xfrm>
          <a:prstGeom prst="rect">
            <a:avLst/>
          </a:prstGeom>
          <a:noFill/>
        </p:spPr>
        <p:txBody>
          <a:bodyPr wrap="square" rtlCol="0">
            <a:spAutoFit/>
          </a:bodyPr>
          <a:lstStyle/>
          <a:p>
            <a:pPr algn="ctr" defTabSz="457200"/>
            <a:r>
              <a:rPr lang="en-GB" dirty="0">
                <a:solidFill>
                  <a:prstClr val="black"/>
                </a:solidFill>
              </a:rPr>
              <a:t>Charlie Reis</a:t>
            </a:r>
          </a:p>
          <a:p>
            <a:pPr algn="ctr" defTabSz="457200"/>
            <a:r>
              <a:rPr lang="en-GB" dirty="0">
                <a:solidFill>
                  <a:prstClr val="black"/>
                </a:solidFill>
              </a:rPr>
              <a:t>Director PGCert</a:t>
            </a:r>
          </a:p>
          <a:p>
            <a:pPr algn="ctr" defTabSz="457200"/>
            <a:r>
              <a:rPr lang="en-GB" dirty="0" smtClean="0">
                <a:solidFill>
                  <a:prstClr val="black"/>
                </a:solidFill>
              </a:rPr>
              <a:t>July </a:t>
            </a:r>
            <a:r>
              <a:rPr lang="en-GB" dirty="0">
                <a:solidFill>
                  <a:prstClr val="black"/>
                </a:solidFill>
              </a:rPr>
              <a:t>2020</a:t>
            </a:r>
          </a:p>
        </p:txBody>
      </p:sp>
      <p:sp>
        <p:nvSpPr>
          <p:cNvPr id="5" name="TextBox 4"/>
          <p:cNvSpPr txBox="1"/>
          <p:nvPr/>
        </p:nvSpPr>
        <p:spPr>
          <a:xfrm>
            <a:off x="914399" y="1195387"/>
            <a:ext cx="119921" cy="4467225"/>
          </a:xfrm>
          <a:prstGeom prst="rect">
            <a:avLst/>
          </a:prstGeom>
          <a:solidFill>
            <a:schemeClr val="bg1"/>
          </a:solidFill>
        </p:spPr>
        <p:txBody>
          <a:bodyPr wrap="square" rtlCol="0">
            <a:spAutoFit/>
          </a:bodyPr>
          <a:lstStyle/>
          <a:p>
            <a:pPr defTabSz="457200"/>
            <a:endParaRPr lang="en-GB" dirty="0">
              <a:solidFill>
                <a:prstClr val="black"/>
              </a:solidFill>
            </a:endParaRPr>
          </a:p>
        </p:txBody>
      </p:sp>
    </p:spTree>
    <p:extLst>
      <p:ext uri="{BB962C8B-B14F-4D97-AF65-F5344CB8AC3E}">
        <p14:creationId xmlns:p14="http://schemas.microsoft.com/office/powerpoint/2010/main" val="6912357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09" y="1429725"/>
            <a:ext cx="9045313"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51520" y="5589240"/>
            <a:ext cx="2304256" cy="938719"/>
          </a:xfrm>
          <a:prstGeom prst="rect">
            <a:avLst/>
          </a:prstGeom>
          <a:noFill/>
        </p:spPr>
        <p:txBody>
          <a:bodyPr wrap="square" rtlCol="0">
            <a:spAutoFit/>
          </a:bodyPr>
          <a:lstStyle/>
          <a:p>
            <a:r>
              <a:rPr lang="en-GB" sz="1100" dirty="0" smtClean="0"/>
              <a:t>Franklin</a:t>
            </a:r>
            <a:r>
              <a:rPr lang="en-GB" sz="1100" dirty="0"/>
              <a:t>, K. B. (2020) Models of course delivery. Retrieved from https://www.clemson.edu/otei/fall2020-academic-models.html. CC BY-NC 4.0. </a:t>
            </a:r>
          </a:p>
        </p:txBody>
      </p:sp>
      <p:sp>
        <p:nvSpPr>
          <p:cNvPr id="4" name="Rectangle 3"/>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5" name="Title 1"/>
          <p:cNvSpPr>
            <a:spLocks noGrp="1"/>
          </p:cNvSpPr>
          <p:nvPr>
            <p:ph type="title"/>
          </p:nvPr>
        </p:nvSpPr>
        <p:spPr>
          <a:xfrm>
            <a:off x="465666" y="116632"/>
            <a:ext cx="8229600" cy="1143000"/>
          </a:xfrm>
        </p:spPr>
        <p:txBody>
          <a:bodyPr/>
          <a:lstStyle/>
          <a:p>
            <a:r>
              <a:rPr lang="en-GB" dirty="0" smtClean="0">
                <a:solidFill>
                  <a:srgbClr val="C00000"/>
                </a:solidFill>
              </a:rPr>
              <a:t>Picturing Flipped </a:t>
            </a:r>
            <a:r>
              <a:rPr lang="en-GB" dirty="0" smtClean="0">
                <a:solidFill>
                  <a:srgbClr val="C00000"/>
                </a:solidFill>
              </a:rPr>
              <a:t>HyFlex</a:t>
            </a:r>
            <a:endParaRPr lang="en-GB" dirty="0">
              <a:solidFill>
                <a:srgbClr val="C00000"/>
              </a:solidFill>
            </a:endParaRPr>
          </a:p>
        </p:txBody>
      </p:sp>
      <p:pic>
        <p:nvPicPr>
          <p:cNvPr id="6" name="Picture 5"/>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Tree>
    <p:extLst>
      <p:ext uri="{BB962C8B-B14F-4D97-AF65-F5344CB8AC3E}">
        <p14:creationId xmlns:p14="http://schemas.microsoft.com/office/powerpoint/2010/main" val="3951343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C00000"/>
                </a:solidFill>
              </a:rPr>
              <a:t>Flipped model</a:t>
            </a:r>
            <a:endParaRPr lang="en-GB" dirty="0">
              <a:solidFill>
                <a:srgbClr val="C00000"/>
              </a:solidFill>
            </a:endParaRPr>
          </a:p>
        </p:txBody>
      </p:sp>
      <p:sp>
        <p:nvSpPr>
          <p:cNvPr id="3" name="Content Placeholder 2"/>
          <p:cNvSpPr>
            <a:spLocks noGrp="1"/>
          </p:cNvSpPr>
          <p:nvPr>
            <p:ph idx="1"/>
          </p:nvPr>
        </p:nvSpPr>
        <p:spPr>
          <a:xfrm>
            <a:off x="457200" y="1340768"/>
            <a:ext cx="8229600" cy="4785395"/>
          </a:xfrm>
        </p:spPr>
        <p:txBody>
          <a:bodyPr>
            <a:normAutofit fontScale="92500"/>
          </a:bodyPr>
          <a:lstStyle/>
          <a:p>
            <a:pPr marL="0" indent="0">
              <a:buNone/>
            </a:pPr>
            <a:r>
              <a:rPr lang="en-GB" dirty="0" smtClean="0"/>
              <a:t>HyFlex </a:t>
            </a:r>
            <a:r>
              <a:rPr lang="en-GB" dirty="0" smtClean="0"/>
              <a:t>has qualities of a flipped model in that students are required to engage with content in a way that does not require face-to-face presence.</a:t>
            </a:r>
          </a:p>
          <a:p>
            <a:pPr marL="0" indent="0">
              <a:buNone/>
            </a:pPr>
            <a:endParaRPr lang="en-GB" dirty="0"/>
          </a:p>
          <a:p>
            <a:pPr marL="0" indent="0">
              <a:buNone/>
            </a:pPr>
            <a:r>
              <a:rPr lang="en-GB" dirty="0" smtClean="0"/>
              <a:t>You should be asking your in-class students to be doing the same things you are asking your online students to do.</a:t>
            </a:r>
          </a:p>
          <a:p>
            <a:pPr marL="0" indent="0">
              <a:buNone/>
            </a:pPr>
            <a:endParaRPr lang="en-GB" dirty="0"/>
          </a:p>
          <a:p>
            <a:pPr marL="0" indent="0">
              <a:buNone/>
            </a:pPr>
            <a:r>
              <a:rPr lang="en-GB" b="1" dirty="0" smtClean="0"/>
              <a:t>Comments?</a:t>
            </a:r>
            <a:endParaRPr lang="en-GB" b="1" dirty="0"/>
          </a:p>
        </p:txBody>
      </p:sp>
      <p:sp>
        <p:nvSpPr>
          <p:cNvPr id="4" name="Rectangle 3"/>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5" name="Picture 4"/>
          <p:cNvPicPr>
            <a:picLocks noChangeAspect="1"/>
          </p:cNvPicPr>
          <p:nvPr/>
        </p:nvPicPr>
        <p:blipFill>
          <a:blip r:embed="rId2">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Tree>
    <p:extLst>
      <p:ext uri="{BB962C8B-B14F-4D97-AF65-F5344CB8AC3E}">
        <p14:creationId xmlns:p14="http://schemas.microsoft.com/office/powerpoint/2010/main" val="2903185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C00000"/>
                </a:solidFill>
              </a:rPr>
              <a:t>Amounts and types of content</a:t>
            </a:r>
            <a:endParaRPr lang="en-GB" dirty="0">
              <a:solidFill>
                <a:srgbClr val="C00000"/>
              </a:solidFill>
            </a:endParaRPr>
          </a:p>
        </p:txBody>
      </p:sp>
      <p:sp>
        <p:nvSpPr>
          <p:cNvPr id="3" name="Content Placeholder 2"/>
          <p:cNvSpPr>
            <a:spLocks noGrp="1"/>
          </p:cNvSpPr>
          <p:nvPr>
            <p:ph idx="1"/>
          </p:nvPr>
        </p:nvSpPr>
        <p:spPr/>
        <p:txBody>
          <a:bodyPr/>
          <a:lstStyle/>
          <a:p>
            <a:pPr marL="0" indent="0">
              <a:buNone/>
            </a:pPr>
            <a:r>
              <a:rPr lang="en-GB" dirty="0" smtClean="0"/>
              <a:t>Do not add too much, but focus on what is essential and what is difficult when interacting with students – you are still the best resource.</a:t>
            </a:r>
          </a:p>
          <a:p>
            <a:pPr marL="0" indent="0">
              <a:buNone/>
            </a:pPr>
            <a:endParaRPr lang="en-GB" dirty="0"/>
          </a:p>
          <a:p>
            <a:pPr marL="0" indent="0">
              <a:buNone/>
            </a:pPr>
            <a:r>
              <a:rPr lang="en-GB" dirty="0" smtClean="0"/>
              <a:t>Students need to know what to do with content and when beforehand. Checklists are useful here.</a:t>
            </a:r>
            <a:endParaRPr lang="en-GB" dirty="0"/>
          </a:p>
        </p:txBody>
      </p:sp>
      <p:sp>
        <p:nvSpPr>
          <p:cNvPr id="4" name="Rectangle 3"/>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5" name="Picture 4"/>
          <p:cNvPicPr>
            <a:picLocks noChangeAspect="1"/>
          </p:cNvPicPr>
          <p:nvPr/>
        </p:nvPicPr>
        <p:blipFill>
          <a:blip r:embed="rId2">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Tree>
    <p:extLst>
      <p:ext uri="{BB962C8B-B14F-4D97-AF65-F5344CB8AC3E}">
        <p14:creationId xmlns:p14="http://schemas.microsoft.com/office/powerpoint/2010/main" val="3573207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01191" y="3392418"/>
            <a:ext cx="4958550" cy="3279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GB" dirty="0" smtClean="0">
                <a:solidFill>
                  <a:srgbClr val="C00000"/>
                </a:solidFill>
              </a:rPr>
              <a:t>Student Engagement</a:t>
            </a:r>
            <a:endParaRPr lang="en-GB" dirty="0">
              <a:solidFill>
                <a:srgbClr val="C00000"/>
              </a:solidFill>
            </a:endParaRPr>
          </a:p>
        </p:txBody>
      </p:sp>
      <p:sp>
        <p:nvSpPr>
          <p:cNvPr id="4" name="Rectangle 3"/>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5" name="TextBox 4"/>
          <p:cNvSpPr txBox="1"/>
          <p:nvPr/>
        </p:nvSpPr>
        <p:spPr>
          <a:xfrm>
            <a:off x="728038" y="1268760"/>
            <a:ext cx="7704856" cy="2123658"/>
          </a:xfrm>
          <a:prstGeom prst="rect">
            <a:avLst/>
          </a:prstGeom>
          <a:noFill/>
          <a:ln w="3175" cmpd="sng">
            <a:solidFill>
              <a:schemeClr val="tx1"/>
            </a:solidFill>
          </a:ln>
        </p:spPr>
        <p:txBody>
          <a:bodyPr wrap="square" rtlCol="0">
            <a:spAutoFit/>
          </a:bodyPr>
          <a:lstStyle/>
          <a:p>
            <a:r>
              <a:rPr lang="en-GB" sz="2200" dirty="0"/>
              <a:t>“Student engagement is the product of motivation and active learning. It is a product rather than a sum because it will not occur if either element is missing.”</a:t>
            </a:r>
          </a:p>
          <a:p>
            <a:r>
              <a:rPr lang="en-GB" sz="2200" dirty="0"/>
              <a:t/>
            </a:r>
            <a:br>
              <a:rPr lang="en-GB" sz="2200" dirty="0"/>
            </a:br>
            <a:r>
              <a:rPr lang="en-GB" sz="2200" dirty="0"/>
              <a:t>― </a:t>
            </a:r>
            <a:r>
              <a:rPr lang="en-GB" sz="2200" b="1" dirty="0" smtClean="0"/>
              <a:t>Elizabeth F. Barkley, </a:t>
            </a:r>
            <a:r>
              <a:rPr lang="en-GB" sz="2200" b="1" dirty="0" smtClean="0">
                <a:hlinkClick r:id="rId3"/>
              </a:rPr>
              <a:t>Student Engagement Techniques: A Handbook for College Faculty</a:t>
            </a:r>
            <a:endParaRPr lang="en-GB" sz="2200" dirty="0"/>
          </a:p>
        </p:txBody>
      </p:sp>
      <p:sp>
        <p:nvSpPr>
          <p:cNvPr id="7" name="TextBox 6"/>
          <p:cNvSpPr txBox="1"/>
          <p:nvPr/>
        </p:nvSpPr>
        <p:spPr>
          <a:xfrm>
            <a:off x="7182475" y="5157192"/>
            <a:ext cx="1682289" cy="1384995"/>
          </a:xfrm>
          <a:prstGeom prst="rect">
            <a:avLst/>
          </a:prstGeom>
          <a:noFill/>
        </p:spPr>
        <p:txBody>
          <a:bodyPr wrap="square" rtlCol="0">
            <a:spAutoFit/>
          </a:bodyPr>
          <a:lstStyle/>
          <a:p>
            <a:r>
              <a:rPr lang="en-GB" sz="1200" dirty="0"/>
              <a:t>Barkley, E.F. (2010). </a:t>
            </a:r>
            <a:r>
              <a:rPr lang="en-GB" sz="1200" i="1" dirty="0"/>
              <a:t>Student Engagement Techniques: A Handbook for College Faculty</a:t>
            </a:r>
            <a:r>
              <a:rPr lang="en-GB" sz="1200" dirty="0"/>
              <a:t>. San Francisco: John Wiley and Sons.</a:t>
            </a:r>
          </a:p>
        </p:txBody>
      </p:sp>
      <p:pic>
        <p:nvPicPr>
          <p:cNvPr id="8" name="Picture 7"/>
          <p:cNvPicPr>
            <a:picLocks noChangeAspect="1"/>
          </p:cNvPicPr>
          <p:nvPr/>
        </p:nvPicPr>
        <p:blipFill>
          <a:blip r:embed="rId4">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Tree>
    <p:extLst>
      <p:ext uri="{BB962C8B-B14F-4D97-AF65-F5344CB8AC3E}">
        <p14:creationId xmlns:p14="http://schemas.microsoft.com/office/powerpoint/2010/main" val="34890062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TextBox 6"/>
          <p:cNvSpPr txBox="1"/>
          <p:nvPr/>
        </p:nvSpPr>
        <p:spPr>
          <a:xfrm>
            <a:off x="107504" y="1021278"/>
            <a:ext cx="8928992" cy="5360050"/>
          </a:xfrm>
          <a:prstGeom prst="rect">
            <a:avLst/>
          </a:prstGeom>
          <a:noFill/>
        </p:spPr>
        <p:txBody>
          <a:bodyPr wrap="square" rtlCol="0">
            <a:noAutofit/>
          </a:bodyPr>
          <a:lstStyle/>
          <a:p>
            <a:pPr fontAlgn="base"/>
            <a:r>
              <a:rPr lang="en-GB" sz="2800" b="1" dirty="0" smtClean="0">
                <a:solidFill>
                  <a:prstClr val="black"/>
                </a:solidFill>
              </a:rPr>
              <a:t>Prepared? </a:t>
            </a:r>
            <a:r>
              <a:rPr lang="en-GB" sz="2800" dirty="0">
                <a:solidFill>
                  <a:prstClr val="black"/>
                </a:solidFill>
              </a:rPr>
              <a:t> </a:t>
            </a:r>
            <a:endParaRPr lang="en-GB" sz="2800" dirty="0" smtClean="0">
              <a:solidFill>
                <a:prstClr val="black"/>
              </a:solidFill>
            </a:endParaRPr>
          </a:p>
          <a:p>
            <a:pPr fontAlgn="base"/>
            <a:r>
              <a:rPr lang="en-GB" sz="2800" dirty="0">
                <a:solidFill>
                  <a:prstClr val="black"/>
                </a:solidFill>
              </a:rPr>
              <a:t>	</a:t>
            </a:r>
            <a:r>
              <a:rPr lang="en-GB" sz="2800" dirty="0" smtClean="0">
                <a:solidFill>
                  <a:prstClr val="black"/>
                </a:solidFill>
              </a:rPr>
              <a:t>	(Lei</a:t>
            </a:r>
            <a:r>
              <a:rPr lang="en-GB" sz="2800" dirty="0">
                <a:solidFill>
                  <a:prstClr val="black"/>
                </a:solidFill>
              </a:rPr>
              <a:t>, Bartlett, Gorney, &amp; Herschbach, 2010)</a:t>
            </a:r>
            <a:endParaRPr lang="en-GB" sz="2800" dirty="0" smtClean="0">
              <a:solidFill>
                <a:prstClr val="black"/>
              </a:solidFill>
            </a:endParaRPr>
          </a:p>
          <a:p>
            <a:pPr fontAlgn="base"/>
            <a:r>
              <a:rPr lang="en-GB" sz="2800" b="1" dirty="0" smtClean="0">
                <a:solidFill>
                  <a:prstClr val="black"/>
                </a:solidFill>
              </a:rPr>
              <a:t>Perspectival? </a:t>
            </a:r>
          </a:p>
          <a:p>
            <a:pPr fontAlgn="base"/>
            <a:r>
              <a:rPr lang="en-GB" sz="2800" dirty="0">
                <a:solidFill>
                  <a:prstClr val="black"/>
                </a:solidFill>
              </a:rPr>
              <a:t>		(</a:t>
            </a:r>
            <a:r>
              <a:rPr lang="en-GB" sz="2800" dirty="0" smtClean="0">
                <a:solidFill>
                  <a:prstClr val="black"/>
                </a:solidFill>
              </a:rPr>
              <a:t>Thibodeaux et al., 2019)</a:t>
            </a:r>
          </a:p>
          <a:p>
            <a:pPr fontAlgn="base"/>
            <a:r>
              <a:rPr lang="en-GB" sz="2800" b="1" dirty="0" smtClean="0">
                <a:solidFill>
                  <a:prstClr val="black"/>
                </a:solidFill>
              </a:rPr>
              <a:t>Participatory? </a:t>
            </a:r>
          </a:p>
          <a:p>
            <a:pPr fontAlgn="base"/>
            <a:r>
              <a:rPr lang="en-GB" sz="2800" dirty="0">
                <a:solidFill>
                  <a:prstClr val="black"/>
                </a:solidFill>
              </a:rPr>
              <a:t>	</a:t>
            </a:r>
            <a:r>
              <a:rPr lang="en-GB" sz="2800" dirty="0" smtClean="0">
                <a:solidFill>
                  <a:prstClr val="black"/>
                </a:solidFill>
              </a:rPr>
              <a:t>	(</a:t>
            </a:r>
            <a:r>
              <a:rPr lang="en-GB" sz="2800" dirty="0">
                <a:solidFill>
                  <a:prstClr val="black"/>
                </a:solidFill>
              </a:rPr>
              <a:t>Wang &amp; Eccles, 2013, p. </a:t>
            </a:r>
            <a:r>
              <a:rPr lang="en-GB" sz="2800" dirty="0" smtClean="0">
                <a:solidFill>
                  <a:prstClr val="black"/>
                </a:solidFill>
              </a:rPr>
              <a:t>14)</a:t>
            </a:r>
          </a:p>
          <a:p>
            <a:pPr fontAlgn="base"/>
            <a:r>
              <a:rPr lang="en-GB" sz="2800" b="1" dirty="0" smtClean="0">
                <a:solidFill>
                  <a:prstClr val="black"/>
                </a:solidFill>
              </a:rPr>
              <a:t>Personal [choice]? </a:t>
            </a:r>
          </a:p>
          <a:p>
            <a:pPr fontAlgn="base"/>
            <a:r>
              <a:rPr lang="en-GB" sz="2800" dirty="0">
                <a:solidFill>
                  <a:prstClr val="black"/>
                </a:solidFill>
              </a:rPr>
              <a:t>	</a:t>
            </a:r>
            <a:r>
              <a:rPr lang="en-GB" sz="2800" dirty="0" smtClean="0">
                <a:solidFill>
                  <a:prstClr val="black"/>
                </a:solidFill>
              </a:rPr>
              <a:t>	(Chan </a:t>
            </a:r>
            <a:r>
              <a:rPr lang="en-GB" sz="2800" dirty="0">
                <a:solidFill>
                  <a:prstClr val="black"/>
                </a:solidFill>
              </a:rPr>
              <a:t>et al., 2014; </a:t>
            </a:r>
            <a:r>
              <a:rPr lang="en-GB" sz="2800" dirty="0" smtClean="0">
                <a:solidFill>
                  <a:prstClr val="black"/>
                </a:solidFill>
              </a:rPr>
              <a:t>Aiken </a:t>
            </a:r>
            <a:r>
              <a:rPr lang="en-GB" sz="2800" dirty="0">
                <a:solidFill>
                  <a:prstClr val="black"/>
                </a:solidFill>
              </a:rPr>
              <a:t>et al., </a:t>
            </a:r>
            <a:r>
              <a:rPr lang="en-GB" sz="2800" dirty="0" smtClean="0">
                <a:solidFill>
                  <a:prstClr val="black"/>
                </a:solidFill>
              </a:rPr>
              <a:t>2016)</a:t>
            </a:r>
          </a:p>
          <a:p>
            <a:pPr fontAlgn="base"/>
            <a:r>
              <a:rPr lang="en-GB" sz="2800" b="1" dirty="0" smtClean="0">
                <a:solidFill>
                  <a:prstClr val="black"/>
                </a:solidFill>
              </a:rPr>
              <a:t>Processed? </a:t>
            </a:r>
          </a:p>
          <a:p>
            <a:pPr fontAlgn="base"/>
            <a:r>
              <a:rPr lang="en-GB" sz="2800" dirty="0">
                <a:solidFill>
                  <a:prstClr val="black"/>
                </a:solidFill>
              </a:rPr>
              <a:t>	</a:t>
            </a:r>
            <a:r>
              <a:rPr lang="en-GB" sz="2800" dirty="0" smtClean="0">
                <a:solidFill>
                  <a:prstClr val="black"/>
                </a:solidFill>
              </a:rPr>
              <a:t>	(</a:t>
            </a:r>
            <a:r>
              <a:rPr lang="en-GB" sz="2800" dirty="0">
                <a:solidFill>
                  <a:prstClr val="black"/>
                </a:solidFill>
              </a:rPr>
              <a:t>Lang, 2012</a:t>
            </a:r>
            <a:r>
              <a:rPr lang="en-GB" sz="2800" dirty="0" smtClean="0">
                <a:solidFill>
                  <a:prstClr val="black"/>
                </a:solidFill>
              </a:rPr>
              <a:t>)</a:t>
            </a:r>
          </a:p>
          <a:p>
            <a:pPr fontAlgn="base"/>
            <a:r>
              <a:rPr lang="en-GB" sz="2800" b="1" dirty="0" smtClean="0">
                <a:solidFill>
                  <a:prstClr val="black"/>
                </a:solidFill>
              </a:rPr>
              <a:t>Programmatic? </a:t>
            </a:r>
          </a:p>
          <a:p>
            <a:pPr fontAlgn="base"/>
            <a:r>
              <a:rPr lang="en-GB" sz="2800" dirty="0">
                <a:solidFill>
                  <a:prstClr val="black"/>
                </a:solidFill>
              </a:rPr>
              <a:t>	</a:t>
            </a:r>
            <a:r>
              <a:rPr lang="en-GB" sz="2800" dirty="0" smtClean="0">
                <a:solidFill>
                  <a:prstClr val="black"/>
                </a:solidFill>
              </a:rPr>
              <a:t>	(Reis, 2020)</a:t>
            </a:r>
          </a:p>
          <a:p>
            <a:pPr fontAlgn="base"/>
            <a:endParaRPr lang="en-GB" sz="2800" dirty="0" smtClean="0">
              <a:solidFill>
                <a:prstClr val="black"/>
              </a:solidFill>
            </a:endParaRPr>
          </a:p>
        </p:txBody>
      </p:sp>
      <p:sp>
        <p:nvSpPr>
          <p:cNvPr id="8" name="Title 1"/>
          <p:cNvSpPr txBox="1">
            <a:spLocks/>
          </p:cNvSpPr>
          <p:nvPr/>
        </p:nvSpPr>
        <p:spPr>
          <a:xfrm>
            <a:off x="457200" y="24775"/>
            <a:ext cx="7975330" cy="9965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cap="all" dirty="0" smtClean="0">
                <a:solidFill>
                  <a:srgbClr val="C00000"/>
                </a:solidFill>
                <a:cs typeface="Calibri"/>
              </a:rPr>
              <a:t>Motivation &amp; student ownership of learning </a:t>
            </a:r>
            <a:endParaRPr lang="en-US" sz="2800" b="1" cap="all" dirty="0">
              <a:solidFill>
                <a:srgbClr val="C00000"/>
              </a:solidFill>
              <a:cs typeface="Calibri"/>
            </a:endParaRPr>
          </a:p>
        </p:txBody>
      </p:sp>
    </p:spTree>
    <p:extLst>
      <p:ext uri="{BB962C8B-B14F-4D97-AF65-F5344CB8AC3E}">
        <p14:creationId xmlns:p14="http://schemas.microsoft.com/office/powerpoint/2010/main" val="20521847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4684826"/>
            <a:ext cx="3554774" cy="1987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smtClean="0">
                <a:solidFill>
                  <a:srgbClr val="C00000"/>
                </a:solidFill>
              </a:rPr>
              <a:t>Engagement Online and Onsite</a:t>
            </a:r>
            <a:endParaRPr lang="en-GB" dirty="0">
              <a:solidFill>
                <a:srgbClr val="C00000"/>
              </a:solidFill>
            </a:endParaRPr>
          </a:p>
        </p:txBody>
      </p:sp>
      <p:sp>
        <p:nvSpPr>
          <p:cNvPr id="3" name="Content Placeholder 2"/>
          <p:cNvSpPr>
            <a:spLocks noGrp="1"/>
          </p:cNvSpPr>
          <p:nvPr>
            <p:ph idx="1"/>
          </p:nvPr>
        </p:nvSpPr>
        <p:spPr>
          <a:xfrm>
            <a:off x="457200" y="1340768"/>
            <a:ext cx="8229600" cy="5184576"/>
          </a:xfrm>
        </p:spPr>
        <p:txBody>
          <a:bodyPr>
            <a:normAutofit fontScale="85000" lnSpcReduction="20000"/>
          </a:bodyPr>
          <a:lstStyle/>
          <a:p>
            <a:r>
              <a:rPr lang="en-GB" dirty="0" smtClean="0"/>
              <a:t>Tricky;</a:t>
            </a:r>
          </a:p>
          <a:p>
            <a:r>
              <a:rPr lang="en-GB" dirty="0"/>
              <a:t>M</a:t>
            </a:r>
            <a:r>
              <a:rPr lang="en-GB" dirty="0" smtClean="0"/>
              <a:t>ental state inferences are more difficult online;</a:t>
            </a:r>
          </a:p>
          <a:p>
            <a:r>
              <a:rPr lang="en-GB" dirty="0" smtClean="0"/>
              <a:t>Design </a:t>
            </a:r>
            <a:r>
              <a:rPr lang="en-GB" dirty="0"/>
              <a:t>for maximum student </a:t>
            </a:r>
            <a:r>
              <a:rPr lang="en-GB" dirty="0" smtClean="0"/>
              <a:t>engagement/student-centredness;</a:t>
            </a:r>
          </a:p>
          <a:p>
            <a:pPr marL="0" indent="0">
              <a:buNone/>
            </a:pPr>
            <a:endParaRPr lang="en-GB" dirty="0"/>
          </a:p>
          <a:p>
            <a:pPr marL="0" indent="0">
              <a:buNone/>
            </a:pPr>
            <a:r>
              <a:rPr lang="en-GB" dirty="0" smtClean="0"/>
              <a:t>Brian Beatty asks </a:t>
            </a:r>
            <a:r>
              <a:rPr lang="en-GB" dirty="0"/>
              <a:t>students in his classroom to keep an eye on the chat function and </a:t>
            </a:r>
            <a:r>
              <a:rPr lang="en-GB" dirty="0" smtClean="0"/>
              <a:t>alert him </a:t>
            </a:r>
            <a:r>
              <a:rPr lang="en-GB" dirty="0"/>
              <a:t>when their online classmates have a com­ment or questions</a:t>
            </a:r>
            <a:r>
              <a:rPr lang="en-GB" dirty="0" smtClean="0"/>
              <a:t>. You could also do this by keeping the chat visible as you teach, but asking for student involvement is another way to co-create and engage them.</a:t>
            </a:r>
          </a:p>
          <a:p>
            <a:pPr marL="0" indent="0">
              <a:buNone/>
            </a:pPr>
            <a:endParaRPr lang="en-GB" b="1" dirty="0"/>
          </a:p>
          <a:p>
            <a:pPr marL="0" indent="0">
              <a:buNone/>
            </a:pPr>
            <a:r>
              <a:rPr lang="en-GB" b="1" dirty="0" smtClean="0"/>
              <a:t>How will you do design for engagement?</a:t>
            </a:r>
            <a:endParaRPr lang="en-GB" b="1" dirty="0"/>
          </a:p>
        </p:txBody>
      </p:sp>
      <p:sp>
        <p:nvSpPr>
          <p:cNvPr id="4" name="Rectangle 3"/>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5" name="Picture 4"/>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452320" y="-69120"/>
            <a:ext cx="1847237" cy="6956365"/>
          </a:xfrm>
          <a:prstGeom prst="rect">
            <a:avLst/>
          </a:prstGeom>
        </p:spPr>
      </p:pic>
    </p:spTree>
    <p:extLst>
      <p:ext uri="{BB962C8B-B14F-4D97-AF65-F5344CB8AC3E}">
        <p14:creationId xmlns:p14="http://schemas.microsoft.com/office/powerpoint/2010/main" val="18099926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666" y="1412776"/>
            <a:ext cx="8229600" cy="4968552"/>
          </a:xfrm>
        </p:spPr>
        <p:txBody>
          <a:bodyPr>
            <a:normAutofit/>
          </a:bodyPr>
          <a:lstStyle/>
          <a:p>
            <a:pPr marL="0" indent="0">
              <a:buNone/>
            </a:pPr>
            <a:endParaRPr lang="en-GB" sz="2800" b="1" dirty="0"/>
          </a:p>
          <a:p>
            <a:pPr marL="0" indent="0">
              <a:buNone/>
            </a:pPr>
            <a:endParaRPr lang="en-GB" sz="2800" b="1" dirty="0"/>
          </a:p>
        </p:txBody>
      </p:sp>
      <p:pic>
        <p:nvPicPr>
          <p:cNvPr id="4" name="Picture 3"/>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Content Placeholder 2"/>
          <p:cNvSpPr txBox="1">
            <a:spLocks/>
          </p:cNvSpPr>
          <p:nvPr/>
        </p:nvSpPr>
        <p:spPr>
          <a:xfrm>
            <a:off x="457200" y="1187532"/>
            <a:ext cx="8229600" cy="540982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3400" dirty="0">
                <a:solidFill>
                  <a:prstClr val="black"/>
                </a:solidFill>
              </a:rPr>
              <a:t>Ideally, interaction </a:t>
            </a:r>
            <a:r>
              <a:rPr lang="en-GB" sz="3400" dirty="0" smtClean="0">
                <a:solidFill>
                  <a:prstClr val="black"/>
                </a:solidFill>
              </a:rPr>
              <a:t>or student activity should </a:t>
            </a:r>
            <a:r>
              <a:rPr lang="en-GB" sz="3400" dirty="0">
                <a:solidFill>
                  <a:prstClr val="black"/>
                </a:solidFill>
              </a:rPr>
              <a:t>be near continual; however the reality is that your students might not be too </a:t>
            </a:r>
            <a:r>
              <a:rPr lang="en-GB" sz="3400" dirty="0" smtClean="0">
                <a:solidFill>
                  <a:prstClr val="black"/>
                </a:solidFill>
              </a:rPr>
              <a:t>communicative, especially if they are online. </a:t>
            </a:r>
          </a:p>
          <a:p>
            <a:pPr marL="0" indent="0">
              <a:buFont typeface="Arial" pitchFamily="34" charset="0"/>
              <a:buNone/>
            </a:pPr>
            <a:endParaRPr lang="en-GB" sz="3400" dirty="0">
              <a:solidFill>
                <a:prstClr val="black"/>
              </a:solidFill>
            </a:endParaRPr>
          </a:p>
          <a:p>
            <a:r>
              <a:rPr lang="en-GB" sz="3400" dirty="0" smtClean="0">
                <a:solidFill>
                  <a:prstClr val="black"/>
                </a:solidFill>
              </a:rPr>
              <a:t>Ask them!!@!!;</a:t>
            </a:r>
          </a:p>
          <a:p>
            <a:pPr lvl="1"/>
            <a:r>
              <a:rPr lang="en-GB" sz="2400" dirty="0" smtClean="0">
                <a:solidFill>
                  <a:prstClr val="black"/>
                </a:solidFill>
              </a:rPr>
              <a:t>Getting and responding to student feedback throughout the semester will make or break your course and it is essential to student </a:t>
            </a:r>
            <a:r>
              <a:rPr lang="en-GB" sz="2400" i="1" dirty="0" smtClean="0">
                <a:solidFill>
                  <a:prstClr val="black"/>
                </a:solidFill>
              </a:rPr>
              <a:t>perceptions</a:t>
            </a:r>
            <a:r>
              <a:rPr lang="en-GB" sz="2400" dirty="0" smtClean="0">
                <a:solidFill>
                  <a:prstClr val="black"/>
                </a:solidFill>
              </a:rPr>
              <a:t> about learning and teaching;</a:t>
            </a:r>
          </a:p>
          <a:p>
            <a:r>
              <a:rPr lang="en-GB" sz="3400" dirty="0" smtClean="0">
                <a:solidFill>
                  <a:prstClr val="black"/>
                </a:solidFill>
              </a:rPr>
              <a:t>Be sure to solicit interactions from all groups of learners;</a:t>
            </a:r>
          </a:p>
          <a:p>
            <a:pPr lvl="1"/>
            <a:r>
              <a:rPr lang="en-GB" sz="2400" dirty="0" smtClean="0">
                <a:solidFill>
                  <a:prstClr val="black"/>
                </a:solidFill>
              </a:rPr>
              <a:t>Create a mechanism for including online learners;</a:t>
            </a:r>
          </a:p>
          <a:p>
            <a:pPr lvl="1"/>
            <a:r>
              <a:rPr lang="en-GB" sz="2400" dirty="0" smtClean="0">
                <a:solidFill>
                  <a:prstClr val="black"/>
                </a:solidFill>
              </a:rPr>
              <a:t>If you aren’t also doing this for students in a classroom with you, please start now;</a:t>
            </a:r>
          </a:p>
          <a:p>
            <a:r>
              <a:rPr lang="en-GB" sz="3400" dirty="0" smtClean="0">
                <a:solidFill>
                  <a:prstClr val="black"/>
                </a:solidFill>
              </a:rPr>
              <a:t>Make sure interaction is built-in every ten minutes if possible;</a:t>
            </a:r>
          </a:p>
          <a:p>
            <a:r>
              <a:rPr lang="en-GB" sz="3400" dirty="0" smtClean="0">
                <a:solidFill>
                  <a:prstClr val="black"/>
                </a:solidFill>
              </a:rPr>
              <a:t>Streamline feedback for all groups; </a:t>
            </a:r>
          </a:p>
          <a:p>
            <a:pPr lvl="1"/>
            <a:r>
              <a:rPr lang="en-GB" sz="2600" dirty="0" smtClean="0">
                <a:solidFill>
                  <a:prstClr val="black"/>
                </a:solidFill>
              </a:rPr>
              <a:t>chat, polls, 1’s and 2’s, emojis, thumbs up/down;</a:t>
            </a:r>
          </a:p>
          <a:p>
            <a:r>
              <a:rPr lang="en-GB" sz="3400" dirty="0" smtClean="0">
                <a:solidFill>
                  <a:prstClr val="black"/>
                </a:solidFill>
              </a:rPr>
              <a:t>Call on students by name/group;</a:t>
            </a:r>
          </a:p>
          <a:p>
            <a:pPr marL="0" indent="0">
              <a:buFont typeface="Arial" pitchFamily="34" charset="0"/>
              <a:buNone/>
            </a:pPr>
            <a:endParaRPr lang="en-GB" sz="3400" dirty="0" smtClean="0">
              <a:solidFill>
                <a:prstClr val="black"/>
              </a:solidFill>
            </a:endParaRPr>
          </a:p>
          <a:p>
            <a:pPr marL="0" indent="0">
              <a:buNone/>
            </a:pPr>
            <a:r>
              <a:rPr lang="en-GB" sz="3400" b="1" dirty="0" smtClean="0">
                <a:solidFill>
                  <a:prstClr val="black"/>
                </a:solidFill>
              </a:rPr>
              <a:t>More?</a:t>
            </a:r>
            <a:endParaRPr lang="en-GB" sz="3400" b="1" dirty="0">
              <a:solidFill>
                <a:prstClr val="black"/>
              </a:solidFill>
            </a:endParaRPr>
          </a:p>
        </p:txBody>
      </p:sp>
      <p:sp>
        <p:nvSpPr>
          <p:cNvPr id="8" name="Title 1"/>
          <p:cNvSpPr txBox="1">
            <a:spLocks/>
          </p:cNvSpPr>
          <p:nvPr/>
        </p:nvSpPr>
        <p:spPr>
          <a:xfrm>
            <a:off x="457200" y="262281"/>
            <a:ext cx="797533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cap="all" dirty="0" smtClean="0">
                <a:solidFill>
                  <a:srgbClr val="C00000"/>
                </a:solidFill>
                <a:cs typeface="Calibri"/>
              </a:rPr>
              <a:t>Interaction</a:t>
            </a:r>
            <a:endParaRPr lang="en-US" sz="2800" b="1" cap="all" dirty="0">
              <a:solidFill>
                <a:srgbClr val="C00000"/>
              </a:solidFill>
              <a:cs typeface="Calibri"/>
            </a:endParaRPr>
          </a:p>
        </p:txBody>
      </p:sp>
    </p:spTree>
    <p:extLst>
      <p:ext uri="{BB962C8B-B14F-4D97-AF65-F5344CB8AC3E}">
        <p14:creationId xmlns:p14="http://schemas.microsoft.com/office/powerpoint/2010/main" val="36895443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12775"/>
            <a:ext cx="8784976" cy="5259636"/>
          </a:xfrm>
        </p:spPr>
        <p:txBody>
          <a:bodyPr>
            <a:normAutofit fontScale="85000" lnSpcReduction="20000"/>
          </a:bodyPr>
          <a:lstStyle/>
          <a:p>
            <a:pPr marL="0" indent="0">
              <a:buNone/>
            </a:pPr>
            <a:r>
              <a:rPr lang="en-GB" sz="2800" dirty="0" smtClean="0"/>
              <a:t>Management of a learning environment depends on students knowledge of and comfort with your expectations of their behaviour. </a:t>
            </a:r>
          </a:p>
          <a:p>
            <a:pPr marL="0" indent="0">
              <a:buNone/>
            </a:pPr>
            <a:endParaRPr lang="en-GB" sz="2800" dirty="0" smtClean="0"/>
          </a:p>
          <a:p>
            <a:r>
              <a:rPr lang="en-GB" sz="2800" dirty="0" smtClean="0"/>
              <a:t>Model interactions</a:t>
            </a:r>
          </a:p>
          <a:p>
            <a:r>
              <a:rPr lang="en-GB" sz="2800" dirty="0" smtClean="0"/>
              <a:t>Vary interactions</a:t>
            </a:r>
          </a:p>
          <a:p>
            <a:pPr lvl="1"/>
            <a:r>
              <a:rPr lang="en-GB" sz="2400" dirty="0" smtClean="0"/>
              <a:t>student-teacher			--  Verbal</a:t>
            </a:r>
          </a:p>
          <a:p>
            <a:pPr lvl="1"/>
            <a:r>
              <a:rPr lang="en-GB" sz="2400" dirty="0" smtClean="0"/>
              <a:t>student-student			-- Written</a:t>
            </a:r>
          </a:p>
          <a:p>
            <a:pPr lvl="1"/>
            <a:r>
              <a:rPr lang="en-GB" sz="2400" dirty="0" smtClean="0"/>
              <a:t>student-content			-- Image</a:t>
            </a:r>
          </a:p>
          <a:p>
            <a:pPr lvl="1"/>
            <a:r>
              <a:rPr lang="en-GB" sz="2400" dirty="0" smtClean="0"/>
              <a:t>student-self			</a:t>
            </a:r>
          </a:p>
          <a:p>
            <a:pPr lvl="1"/>
            <a:endParaRPr lang="en-GB" sz="2400" dirty="0"/>
          </a:p>
          <a:p>
            <a:pPr lvl="1"/>
            <a:r>
              <a:rPr lang="en-GB" sz="2400" dirty="0" smtClean="0"/>
              <a:t>Online-onsite</a:t>
            </a:r>
            <a:r>
              <a:rPr lang="en-GB" sz="2400" dirty="0"/>
              <a:t>	</a:t>
            </a:r>
            <a:r>
              <a:rPr lang="en-GB" sz="2400" dirty="0" smtClean="0"/>
              <a:t>		--Online-online &amp; Onsite-onsite</a:t>
            </a:r>
          </a:p>
          <a:p>
            <a:pPr marL="457200" lvl="1" indent="0">
              <a:buNone/>
            </a:pPr>
            <a:endParaRPr lang="en-GB" sz="2400" dirty="0" smtClean="0"/>
          </a:p>
          <a:p>
            <a:pPr lvl="1"/>
            <a:r>
              <a:rPr lang="en-GB" sz="2400" dirty="0" smtClean="0"/>
              <a:t>student-research			-- Critical/questioning</a:t>
            </a:r>
          </a:p>
          <a:p>
            <a:pPr lvl="1"/>
            <a:r>
              <a:rPr lang="en-GB" sz="2400" dirty="0" smtClean="0"/>
              <a:t>student-assessment		-- Giving examples/applications</a:t>
            </a:r>
          </a:p>
          <a:p>
            <a:pPr lvl="1"/>
            <a:endParaRPr lang="en-GB" sz="2400" dirty="0" smtClean="0"/>
          </a:p>
          <a:p>
            <a:pPr marL="0" indent="0">
              <a:buNone/>
            </a:pPr>
            <a:r>
              <a:rPr lang="en-GB" sz="2800" dirty="0" smtClean="0"/>
              <a:t> </a:t>
            </a:r>
          </a:p>
          <a:p>
            <a:pPr marL="0" indent="0">
              <a:buNone/>
            </a:pPr>
            <a:endParaRPr lang="en-GB" sz="2800" dirty="0"/>
          </a:p>
          <a:p>
            <a:pPr marL="0" indent="0">
              <a:buNone/>
            </a:pPr>
            <a:endParaRPr lang="en-GB" sz="2800" dirty="0" smtClean="0"/>
          </a:p>
          <a:p>
            <a:pPr marL="0" indent="0">
              <a:buNone/>
            </a:pPr>
            <a:endParaRPr lang="en-GB" sz="2800" dirty="0"/>
          </a:p>
          <a:p>
            <a:pPr marL="0" indent="0">
              <a:buNone/>
            </a:pPr>
            <a:endParaRPr lang="en-GB" sz="2800" b="1" dirty="0"/>
          </a:p>
        </p:txBody>
      </p:sp>
      <p:pic>
        <p:nvPicPr>
          <p:cNvPr id="4" name="Picture 3"/>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Title 1"/>
          <p:cNvSpPr txBox="1">
            <a:spLocks/>
          </p:cNvSpPr>
          <p:nvPr/>
        </p:nvSpPr>
        <p:spPr>
          <a:xfrm>
            <a:off x="457200" y="262281"/>
            <a:ext cx="797533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cap="all" dirty="0" smtClean="0">
                <a:solidFill>
                  <a:srgbClr val="C00000"/>
                </a:solidFill>
                <a:cs typeface="Calibri"/>
              </a:rPr>
              <a:t>Interaction</a:t>
            </a:r>
            <a:endParaRPr lang="en-US" sz="2800" b="1" cap="all" dirty="0">
              <a:solidFill>
                <a:srgbClr val="C00000"/>
              </a:solidFill>
              <a:cs typeface="Calibri"/>
            </a:endParaRPr>
          </a:p>
        </p:txBody>
      </p:sp>
    </p:spTree>
    <p:extLst>
      <p:ext uri="{BB962C8B-B14F-4D97-AF65-F5344CB8AC3E}">
        <p14:creationId xmlns:p14="http://schemas.microsoft.com/office/powerpoint/2010/main" val="8108878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395027" y="-1215516"/>
            <a:ext cx="6858002" cy="9289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04248" y="4941168"/>
            <a:ext cx="2160240" cy="1569660"/>
          </a:xfrm>
          <a:prstGeom prst="rect">
            <a:avLst/>
          </a:prstGeom>
          <a:solidFill>
            <a:schemeClr val="bg1"/>
          </a:solidFill>
        </p:spPr>
        <p:txBody>
          <a:bodyPr wrap="square" rtlCol="0">
            <a:spAutoFit/>
          </a:bodyPr>
          <a:lstStyle/>
          <a:p>
            <a:r>
              <a:rPr lang="en-GB" sz="1200" dirty="0"/>
              <a:t>Linder, Kathryn E.. The Blended Course Design Workbook : A Practical Guide, Stylus Publishing, LLC, 2016. ProQuest Ebook Central,</a:t>
            </a:r>
          </a:p>
          <a:p>
            <a:r>
              <a:rPr lang="en-GB" sz="1200" dirty="0"/>
              <a:t>http://ebookcentral.proquest.com/lib/norwich/detail.action?docID=4741215.</a:t>
            </a:r>
          </a:p>
        </p:txBody>
      </p:sp>
      <p:sp>
        <p:nvSpPr>
          <p:cNvPr id="6" name="Rectangle 5"/>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5" name="TextBox 4"/>
          <p:cNvSpPr txBox="1"/>
          <p:nvPr/>
        </p:nvSpPr>
        <p:spPr>
          <a:xfrm>
            <a:off x="1259632" y="4797152"/>
            <a:ext cx="3168352" cy="1015663"/>
          </a:xfrm>
          <a:prstGeom prst="rect">
            <a:avLst/>
          </a:prstGeom>
          <a:solidFill>
            <a:schemeClr val="bg1"/>
          </a:solidFill>
        </p:spPr>
        <p:txBody>
          <a:bodyPr wrap="square" rtlCol="0">
            <a:spAutoFit/>
          </a:bodyPr>
          <a:lstStyle/>
          <a:p>
            <a:r>
              <a:rPr lang="en-GB" sz="2000" dirty="0" smtClean="0"/>
              <a:t>Note that this is basically an Gantt Project Management Chart.</a:t>
            </a:r>
            <a:endParaRPr lang="en-GB" sz="2000" dirty="0"/>
          </a:p>
        </p:txBody>
      </p:sp>
    </p:spTree>
    <p:extLst>
      <p:ext uri="{BB962C8B-B14F-4D97-AF65-F5344CB8AC3E}">
        <p14:creationId xmlns:p14="http://schemas.microsoft.com/office/powerpoint/2010/main" val="26564220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323" y="1124744"/>
            <a:ext cx="7704856" cy="6855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extBox 1"/>
          <p:cNvSpPr txBox="1"/>
          <p:nvPr/>
        </p:nvSpPr>
        <p:spPr>
          <a:xfrm>
            <a:off x="7866856" y="4261308"/>
            <a:ext cx="1224136" cy="2585323"/>
          </a:xfrm>
          <a:prstGeom prst="rect">
            <a:avLst/>
          </a:prstGeom>
          <a:noFill/>
        </p:spPr>
        <p:txBody>
          <a:bodyPr wrap="square" rtlCol="0">
            <a:spAutoFit/>
          </a:bodyPr>
          <a:lstStyle/>
          <a:p>
            <a:r>
              <a:rPr lang="en-GB" sz="1200" dirty="0" smtClean="0"/>
              <a:t>HyFlex </a:t>
            </a:r>
            <a:r>
              <a:rPr lang="en-GB" sz="1200" dirty="0"/>
              <a:t>Course Development Guide </a:t>
            </a:r>
            <a:r>
              <a:rPr lang="en-GB" sz="1200" dirty="0">
                <a:hlinkClick r:id="rId4"/>
              </a:rPr>
              <a:t>https://</a:t>
            </a:r>
            <a:r>
              <a:rPr lang="en-GB" sz="1200" dirty="0" smtClean="0">
                <a:hlinkClick r:id="rId4"/>
              </a:rPr>
              <a:t>www.genesee.edu/cms/home/assets/File/GCC%20HyFlex%20Course%20Development%20Guide%20Document%20w%20Appendices.pdf</a:t>
            </a:r>
            <a:endParaRPr lang="en-GB" sz="1200" dirty="0"/>
          </a:p>
          <a:p>
            <a:endParaRPr lang="en-GB" dirty="0"/>
          </a:p>
        </p:txBody>
      </p:sp>
      <p:sp>
        <p:nvSpPr>
          <p:cNvPr id="7" name="Title 1"/>
          <p:cNvSpPr txBox="1">
            <a:spLocks/>
          </p:cNvSpPr>
          <p:nvPr/>
        </p:nvSpPr>
        <p:spPr>
          <a:xfrm>
            <a:off x="420755" y="113521"/>
            <a:ext cx="797533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cap="all" dirty="0" smtClean="0">
                <a:solidFill>
                  <a:srgbClr val="C00000"/>
                </a:solidFill>
                <a:cs typeface="Calibri"/>
              </a:rPr>
              <a:t>Learning strategy chart</a:t>
            </a:r>
            <a:endParaRPr lang="en-US" sz="2800" b="1" cap="all" dirty="0">
              <a:solidFill>
                <a:srgbClr val="C00000"/>
              </a:solidFill>
              <a:cs typeface="Calibri"/>
            </a:endParaRPr>
          </a:p>
        </p:txBody>
      </p:sp>
      <p:sp>
        <p:nvSpPr>
          <p:cNvPr id="6" name="Right Arrow 5"/>
          <p:cNvSpPr/>
          <p:nvPr/>
        </p:nvSpPr>
        <p:spPr>
          <a:xfrm rot="20527816">
            <a:off x="272789" y="2309023"/>
            <a:ext cx="2646784" cy="576064"/>
          </a:xfrm>
          <a:prstGeom prst="rightArrow">
            <a:avLst/>
          </a:prstGeom>
          <a:solidFill>
            <a:srgbClr val="C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t>Identical Strategies!</a:t>
            </a:r>
            <a:endParaRPr lang="en-GB" b="1" dirty="0"/>
          </a:p>
        </p:txBody>
      </p:sp>
      <p:pic>
        <p:nvPicPr>
          <p:cNvPr id="10" name="Picture 9"/>
          <p:cNvPicPr>
            <a:picLocks noChangeAspect="1"/>
          </p:cNvPicPr>
          <p:nvPr/>
        </p:nvPicPr>
        <p:blipFill>
          <a:blip r:embed="rId5">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Tree>
    <p:extLst>
      <p:ext uri="{BB962C8B-B14F-4D97-AF65-F5344CB8AC3E}">
        <p14:creationId xmlns:p14="http://schemas.microsoft.com/office/powerpoint/2010/main" val="2474751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C00000"/>
                </a:solidFill>
              </a:rPr>
              <a:t>What is </a:t>
            </a:r>
            <a:r>
              <a:rPr lang="en-GB" dirty="0" smtClean="0">
                <a:solidFill>
                  <a:srgbClr val="C00000"/>
                </a:solidFill>
              </a:rPr>
              <a:t>HyFlex?</a:t>
            </a:r>
            <a:endParaRPr lang="en-GB" dirty="0">
              <a:solidFill>
                <a:srgbClr val="C00000"/>
              </a:solidFill>
            </a:endParaRPr>
          </a:p>
        </p:txBody>
      </p:sp>
      <p:sp>
        <p:nvSpPr>
          <p:cNvPr id="3" name="Content Placeholder 2"/>
          <p:cNvSpPr>
            <a:spLocks noGrp="1"/>
          </p:cNvSpPr>
          <p:nvPr>
            <p:ph idx="1"/>
          </p:nvPr>
        </p:nvSpPr>
        <p:spPr/>
        <p:txBody>
          <a:bodyPr>
            <a:normAutofit lnSpcReduction="10000"/>
          </a:bodyPr>
          <a:lstStyle/>
          <a:p>
            <a:pPr marL="0" indent="0">
              <a:buNone/>
            </a:pPr>
            <a:r>
              <a:rPr lang="en-GB" dirty="0" smtClean="0"/>
              <a:t>HyFlex </a:t>
            </a:r>
            <a:r>
              <a:rPr lang="en-GB" dirty="0" smtClean="0"/>
              <a:t>is basically teaching to a face-to-face group and to a remote (online individually or in a different room) simultaneously, as well as asynchronously using the recordings of lectures. The name comes from hybrid and flexible, as it incorporates elements of all three.</a:t>
            </a:r>
          </a:p>
          <a:p>
            <a:pPr marL="0" indent="0">
              <a:buNone/>
            </a:pPr>
            <a:endParaRPr lang="en-GB" dirty="0"/>
          </a:p>
          <a:p>
            <a:pPr marL="0" indent="0">
              <a:buNone/>
            </a:pPr>
            <a:r>
              <a:rPr lang="en-GB" dirty="0" smtClean="0"/>
              <a:t>HyFlex </a:t>
            </a:r>
            <a:r>
              <a:rPr lang="en-GB" dirty="0" smtClean="0"/>
              <a:t>was pioneered by Brian Beatty of San Francisco State University in 2005.</a:t>
            </a:r>
            <a:endParaRPr lang="en-GB" dirty="0"/>
          </a:p>
        </p:txBody>
      </p:sp>
      <p:sp>
        <p:nvSpPr>
          <p:cNvPr id="4" name="Rectangle 3"/>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5" name="Picture 4"/>
          <p:cNvPicPr>
            <a:picLocks noChangeAspect="1"/>
          </p:cNvPicPr>
          <p:nvPr/>
        </p:nvPicPr>
        <p:blipFill>
          <a:blip r:embed="rId2">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Tree>
    <p:extLst>
      <p:ext uri="{BB962C8B-B14F-4D97-AF65-F5344CB8AC3E}">
        <p14:creationId xmlns:p14="http://schemas.microsoft.com/office/powerpoint/2010/main" val="37139439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70" y="-26583"/>
            <a:ext cx="7026365" cy="662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extBox 1"/>
          <p:cNvSpPr txBox="1"/>
          <p:nvPr/>
        </p:nvSpPr>
        <p:spPr>
          <a:xfrm>
            <a:off x="7380312" y="332656"/>
            <a:ext cx="1512168" cy="5909310"/>
          </a:xfrm>
          <a:prstGeom prst="rect">
            <a:avLst/>
          </a:prstGeom>
          <a:noFill/>
          <a:ln>
            <a:solidFill>
              <a:schemeClr val="tx1"/>
            </a:solidFill>
          </a:ln>
        </p:spPr>
        <p:txBody>
          <a:bodyPr wrap="square" rtlCol="0">
            <a:spAutoFit/>
          </a:bodyPr>
          <a:lstStyle/>
          <a:p>
            <a:r>
              <a:rPr lang="en-US" dirty="0"/>
              <a:t>We have created an ICE page for getting started thinking about online pedagogies: </a:t>
            </a:r>
            <a:r>
              <a:rPr lang="en-US" dirty="0">
                <a:hlinkClick r:id="rId3"/>
              </a:rPr>
              <a:t>https://ice.xjtlu.edu.cn/course/view.php?id=1605&amp;section=12</a:t>
            </a:r>
            <a:r>
              <a:rPr lang="en-US" dirty="0"/>
              <a:t>; for external audiences: </a:t>
            </a:r>
            <a:r>
              <a:rPr lang="en-GB" dirty="0">
                <a:hlinkClick r:id="rId4"/>
              </a:rPr>
              <a:t>https://</a:t>
            </a:r>
            <a:r>
              <a:rPr lang="en-GB" dirty="0" smtClean="0">
                <a:hlinkClick r:id="rId4"/>
              </a:rPr>
              <a:t>connect.xjtlu.edu.cn/view/view.php?t=ZSG2Hc4xPKqY0my3Q5Bw</a:t>
            </a:r>
            <a:r>
              <a:rPr lang="en-GB" dirty="0" smtClean="0"/>
              <a:t>.</a:t>
            </a:r>
            <a:endParaRPr lang="en-GB" dirty="0"/>
          </a:p>
        </p:txBody>
      </p:sp>
      <p:pic>
        <p:nvPicPr>
          <p:cNvPr id="5" name="Picture 4"/>
          <p:cNvPicPr>
            <a:picLocks noChangeAspect="1"/>
          </p:cNvPicPr>
          <p:nvPr/>
        </p:nvPicPr>
        <p:blipFill>
          <a:blip r:embed="rId5">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945" y="620688"/>
            <a:ext cx="6915202"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339752" y="1488720"/>
            <a:ext cx="2240714" cy="307777"/>
          </a:xfrm>
          <a:prstGeom prst="rect">
            <a:avLst/>
          </a:prstGeom>
          <a:noFill/>
        </p:spPr>
        <p:txBody>
          <a:bodyPr wrap="square" rtlCol="0">
            <a:spAutoFit/>
          </a:bodyPr>
          <a:lstStyle/>
          <a:p>
            <a:r>
              <a:rPr lang="en-GB" sz="1400" dirty="0"/>
              <a:t>t</a:t>
            </a:r>
            <a:r>
              <a:rPr lang="en-GB" sz="1400" dirty="0" smtClean="0"/>
              <a:t>he debate.</a:t>
            </a:r>
            <a:endParaRPr lang="en-GB" sz="1400" dirty="0"/>
          </a:p>
        </p:txBody>
      </p:sp>
      <p:sp>
        <p:nvSpPr>
          <p:cNvPr id="6" name="Cloud Callout 5"/>
          <p:cNvSpPr/>
          <p:nvPr/>
        </p:nvSpPr>
        <p:spPr>
          <a:xfrm>
            <a:off x="899592" y="4437112"/>
            <a:ext cx="1296144" cy="792088"/>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solidFill>
                  <a:schemeClr val="tx1"/>
                </a:solidFill>
              </a:rPr>
              <a:t>Should have feedback!</a:t>
            </a:r>
            <a:endParaRPr lang="en-GB" sz="1200" dirty="0">
              <a:solidFill>
                <a:schemeClr val="tx1"/>
              </a:solidFill>
            </a:endParaRPr>
          </a:p>
        </p:txBody>
      </p:sp>
      <p:sp>
        <p:nvSpPr>
          <p:cNvPr id="10" name="Right Arrow 9"/>
          <p:cNvSpPr/>
          <p:nvPr/>
        </p:nvSpPr>
        <p:spPr>
          <a:xfrm rot="11400732" flipH="1" flipV="1">
            <a:off x="-119545" y="2708764"/>
            <a:ext cx="2564389" cy="92614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solidFill>
                  <a:schemeClr val="tx1"/>
                </a:solidFill>
              </a:rPr>
              <a:t>Can be done on phones.</a:t>
            </a:r>
            <a:endParaRPr lang="en-GB" sz="1200" dirty="0">
              <a:solidFill>
                <a:schemeClr val="tx1"/>
              </a:solidFill>
            </a:endParaRPr>
          </a:p>
        </p:txBody>
      </p:sp>
    </p:spTree>
    <p:extLst>
      <p:ext uri="{BB962C8B-B14F-4D97-AF65-F5344CB8AC3E}">
        <p14:creationId xmlns:p14="http://schemas.microsoft.com/office/powerpoint/2010/main" val="20694923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33" y="660376"/>
            <a:ext cx="6906163"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1"/>
            <a:ext cx="7071072" cy="660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4004" y="4722321"/>
            <a:ext cx="2246461" cy="765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6" name="Picture 5"/>
          <p:cNvPicPr>
            <a:picLocks noChangeAspect="1"/>
          </p:cNvPicPr>
          <p:nvPr/>
        </p:nvPicPr>
        <p:blipFill>
          <a:blip r:embed="rId5">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Right Arrow 1"/>
          <p:cNvSpPr/>
          <p:nvPr/>
        </p:nvSpPr>
        <p:spPr>
          <a:xfrm rot="11400732" flipV="1">
            <a:off x="4731066" y="4760102"/>
            <a:ext cx="2448272" cy="192900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effectLst>
                  <a:outerShdw blurRad="38100" dist="38100" dir="2700000" algn="tl">
                    <a:srgbClr val="000000">
                      <a:alpha val="43137"/>
                    </a:srgbClr>
                  </a:outerShdw>
                </a:effectLst>
              </a:rPr>
              <a:t>Can be done on phones</a:t>
            </a:r>
            <a:r>
              <a:rPr lang="en-GB" dirty="0" smtClean="0"/>
              <a:t>.</a:t>
            </a:r>
            <a:endParaRPr lang="en-GB" dirty="0"/>
          </a:p>
        </p:txBody>
      </p:sp>
    </p:spTree>
    <p:extLst>
      <p:ext uri="{BB962C8B-B14F-4D97-AF65-F5344CB8AC3E}">
        <p14:creationId xmlns:p14="http://schemas.microsoft.com/office/powerpoint/2010/main" val="41447316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5158"/>
            <a:ext cx="7416824" cy="54820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76672"/>
            <a:ext cx="7488832" cy="845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0"/>
            <a:ext cx="7812360" cy="47667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33526177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C00000"/>
                </a:solidFill>
              </a:rPr>
              <a:t>Suggested Preparation for </a:t>
            </a:r>
            <a:r>
              <a:rPr lang="en-GB" dirty="0" smtClean="0">
                <a:solidFill>
                  <a:srgbClr val="C00000"/>
                </a:solidFill>
              </a:rPr>
              <a:t>HyFlex</a:t>
            </a:r>
            <a:endParaRPr lang="en-GB" dirty="0">
              <a:solidFill>
                <a:srgbClr val="C00000"/>
              </a:solidFill>
            </a:endParaRPr>
          </a:p>
        </p:txBody>
      </p:sp>
      <p:sp>
        <p:nvSpPr>
          <p:cNvPr id="3" name="Content Placeholder 2"/>
          <p:cNvSpPr>
            <a:spLocks noGrp="1"/>
          </p:cNvSpPr>
          <p:nvPr>
            <p:ph idx="1"/>
          </p:nvPr>
        </p:nvSpPr>
        <p:spPr>
          <a:xfrm>
            <a:off x="467544" y="1412776"/>
            <a:ext cx="8229600" cy="5259635"/>
          </a:xfrm>
        </p:spPr>
        <p:txBody>
          <a:bodyPr>
            <a:normAutofit fontScale="62500" lnSpcReduction="20000"/>
          </a:bodyPr>
          <a:lstStyle/>
          <a:p>
            <a:pPr marL="514350" indent="-514350">
              <a:buFont typeface="+mj-lt"/>
              <a:buAutoNum type="arabicPeriod"/>
            </a:pPr>
            <a:r>
              <a:rPr lang="en-GB" dirty="0" smtClean="0"/>
              <a:t>Rethink your course for online teaching, which means chunking &amp; pairing</a:t>
            </a:r>
            <a:r>
              <a:rPr lang="en-GB" dirty="0"/>
              <a:t>, </a:t>
            </a:r>
            <a:r>
              <a:rPr lang="en-GB" dirty="0" smtClean="0"/>
              <a:t>design for student-centredness and interaction;</a:t>
            </a:r>
          </a:p>
          <a:p>
            <a:pPr marL="514350" indent="-514350">
              <a:buFont typeface="+mj-lt"/>
              <a:buAutoNum type="arabicPeriod"/>
            </a:pPr>
            <a:r>
              <a:rPr lang="en-GB" dirty="0" smtClean="0"/>
              <a:t>Use the checklists for turning everything on;</a:t>
            </a:r>
          </a:p>
          <a:p>
            <a:pPr marL="914400" lvl="1" indent="-514350"/>
            <a:r>
              <a:rPr lang="en-GB" dirty="0" smtClean="0"/>
              <a:t>Computer, BBB, cameras, mics, BBB recording;</a:t>
            </a:r>
          </a:p>
          <a:p>
            <a:pPr marL="514350" indent="-514350">
              <a:buFont typeface="+mj-lt"/>
              <a:buAutoNum type="arabicPeriod"/>
            </a:pPr>
            <a:r>
              <a:rPr lang="en-GB" dirty="0" smtClean="0"/>
              <a:t>Divide staff into 3 teams;</a:t>
            </a:r>
          </a:p>
          <a:p>
            <a:pPr marL="514350" indent="-514350">
              <a:buFont typeface="+mj-lt"/>
              <a:buAutoNum type="arabicPeriod"/>
            </a:pPr>
            <a:r>
              <a:rPr lang="en-GB" dirty="0" smtClean="0"/>
              <a:t>Have teams alternate teaching (team 1) to groups that are in the room (team 2) and participating remotely (team 3);</a:t>
            </a:r>
          </a:p>
          <a:p>
            <a:pPr marL="514350" indent="-514350">
              <a:buFont typeface="+mj-lt"/>
              <a:buAutoNum type="arabicPeriod"/>
            </a:pPr>
            <a:r>
              <a:rPr lang="en-GB" dirty="0" smtClean="0"/>
              <a:t>Deliver some microteaching, including:</a:t>
            </a:r>
          </a:p>
          <a:p>
            <a:pPr marL="914400" lvl="1" indent="-514350"/>
            <a:r>
              <a:rPr lang="en-GB" dirty="0" smtClean="0"/>
              <a:t>A bit of content;</a:t>
            </a:r>
          </a:p>
          <a:p>
            <a:pPr marL="914400" lvl="1" indent="-514350"/>
            <a:r>
              <a:rPr lang="en-GB" dirty="0" smtClean="0"/>
              <a:t>A peer activity;</a:t>
            </a:r>
          </a:p>
          <a:p>
            <a:pPr marL="914400" lvl="1" indent="-514350"/>
            <a:r>
              <a:rPr lang="en-GB" dirty="0" smtClean="0"/>
              <a:t>A group review/feedback session with remote and on site ‘students’ participating.</a:t>
            </a:r>
          </a:p>
          <a:p>
            <a:pPr marL="514350" indent="-514350">
              <a:buFont typeface="+mj-lt"/>
              <a:buAutoNum type="arabicPeriod"/>
            </a:pPr>
            <a:r>
              <a:rPr lang="en-GB" dirty="0"/>
              <a:t>Experiment with visibility and audibility;</a:t>
            </a:r>
          </a:p>
          <a:p>
            <a:pPr marL="914400" lvl="1" indent="-514350"/>
            <a:r>
              <a:rPr lang="en-GB" dirty="0"/>
              <a:t>Take note of where you can be in the room and what that means for online students;</a:t>
            </a:r>
          </a:p>
          <a:p>
            <a:pPr marL="914400" lvl="1" indent="-514350"/>
            <a:r>
              <a:rPr lang="en-GB" dirty="0"/>
              <a:t>Use the document camera [visualiser], whiteboard, and computer;</a:t>
            </a:r>
          </a:p>
          <a:p>
            <a:pPr marL="914400" lvl="1" indent="-514350"/>
            <a:r>
              <a:rPr lang="en-GB" dirty="0"/>
              <a:t>If you use a tablet with BBB, experiment with that;</a:t>
            </a:r>
          </a:p>
          <a:p>
            <a:pPr marL="514350" indent="-514350">
              <a:buFont typeface="+mj-lt"/>
              <a:buAutoNum type="arabicPeriod"/>
            </a:pPr>
            <a:r>
              <a:rPr lang="en-GB" dirty="0"/>
              <a:t>Document what works for your </a:t>
            </a:r>
            <a:r>
              <a:rPr lang="en-GB" dirty="0" smtClean="0"/>
              <a:t>teaching.</a:t>
            </a:r>
            <a:endParaRPr lang="en-GB" dirty="0"/>
          </a:p>
          <a:p>
            <a:pPr marL="0" indent="0">
              <a:buNone/>
            </a:pPr>
            <a:endParaRPr lang="en-GB" dirty="0"/>
          </a:p>
        </p:txBody>
      </p:sp>
      <p:sp>
        <p:nvSpPr>
          <p:cNvPr id="4" name="Rectangle 3"/>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Tree>
    <p:extLst>
      <p:ext uri="{BB962C8B-B14F-4D97-AF65-F5344CB8AC3E}">
        <p14:creationId xmlns:p14="http://schemas.microsoft.com/office/powerpoint/2010/main" val="17442568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C00000"/>
                </a:solidFill>
              </a:rPr>
              <a:t>What can I do if I do not want to teach using the </a:t>
            </a:r>
            <a:r>
              <a:rPr lang="en-GB" dirty="0" smtClean="0">
                <a:solidFill>
                  <a:srgbClr val="C00000"/>
                </a:solidFill>
              </a:rPr>
              <a:t>HyFlex </a:t>
            </a:r>
            <a:r>
              <a:rPr lang="en-GB" dirty="0" smtClean="0">
                <a:solidFill>
                  <a:srgbClr val="C00000"/>
                </a:solidFill>
              </a:rPr>
              <a:t>model?</a:t>
            </a:r>
            <a:endParaRPr lang="en-GB" dirty="0">
              <a:solidFill>
                <a:srgbClr val="C00000"/>
              </a:solidFill>
            </a:endParaRPr>
          </a:p>
        </p:txBody>
      </p:sp>
      <p:sp>
        <p:nvSpPr>
          <p:cNvPr id="3" name="Content Placeholder 2"/>
          <p:cNvSpPr>
            <a:spLocks noGrp="1"/>
          </p:cNvSpPr>
          <p:nvPr>
            <p:ph idx="1"/>
          </p:nvPr>
        </p:nvSpPr>
        <p:spPr/>
        <p:txBody>
          <a:bodyPr>
            <a:normAutofit fontScale="85000" lnSpcReduction="10000"/>
          </a:bodyPr>
          <a:lstStyle/>
          <a:p>
            <a:pPr marL="0" indent="0">
              <a:buNone/>
            </a:pPr>
            <a:r>
              <a:rPr lang="en-GB" dirty="0" smtClean="0"/>
              <a:t>First, if you need to, you need to; however, I would ask you module leader, programme director and HoD first.</a:t>
            </a:r>
          </a:p>
          <a:p>
            <a:pPr marL="0" indent="0">
              <a:buNone/>
            </a:pPr>
            <a:endParaRPr lang="en-GB" dirty="0" smtClean="0"/>
          </a:p>
          <a:p>
            <a:pPr marL="0" indent="0">
              <a:buNone/>
            </a:pPr>
            <a:r>
              <a:rPr lang="en-GB" dirty="0" smtClean="0"/>
              <a:t>Next,</a:t>
            </a:r>
            <a:r>
              <a:rPr lang="en-GB" dirty="0"/>
              <a:t> </a:t>
            </a:r>
            <a:r>
              <a:rPr lang="en-GB" dirty="0" smtClean="0"/>
              <a:t>if you are being asked to use </a:t>
            </a:r>
            <a:r>
              <a:rPr lang="en-GB" dirty="0" smtClean="0"/>
              <a:t>HyFlex, </a:t>
            </a:r>
            <a:r>
              <a:rPr lang="en-GB" dirty="0" smtClean="0"/>
              <a:t>it means you have a mix of online and onsite students (and perhaps students who cannot conveniently participate synchronously at all because you/they are stuck on the other side of the globe). It is your responsibility to figure out a way to offer a comparable learning experience to all groups, for example by prerecording the lectures you will also deliver in person.</a:t>
            </a:r>
          </a:p>
        </p:txBody>
      </p:sp>
      <p:sp>
        <p:nvSpPr>
          <p:cNvPr id="4" name="Rectangle 3"/>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5" name="Picture 4"/>
          <p:cNvPicPr>
            <a:picLocks noChangeAspect="1"/>
          </p:cNvPicPr>
          <p:nvPr/>
        </p:nvPicPr>
        <p:blipFill>
          <a:blip r:embed="rId2">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Tree>
    <p:extLst>
      <p:ext uri="{BB962C8B-B14F-4D97-AF65-F5344CB8AC3E}">
        <p14:creationId xmlns:p14="http://schemas.microsoft.com/office/powerpoint/2010/main" val="23095427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a:extLst>
              <a:ext uri="{28A0092B-C50C-407E-A947-70E740481C1C}">
                <a14:useLocalDpi xmlns:a14="http://schemas.microsoft.com/office/drawing/2010/main" val="0"/>
              </a:ext>
            </a:extLst>
          </a:blip>
          <a:srcRect b="24119"/>
          <a:stretch/>
        </p:blipFill>
        <p:spPr>
          <a:xfrm>
            <a:off x="-79828" y="-1328240"/>
            <a:ext cx="9325429" cy="4719848"/>
          </a:xfrm>
          <a:prstGeom prst="rect">
            <a:avLst/>
          </a:prstGeom>
        </p:spPr>
      </p:pic>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5" name="Subtitle 2"/>
          <p:cNvSpPr txBox="1">
            <a:spLocks/>
          </p:cNvSpPr>
          <p:nvPr/>
        </p:nvSpPr>
        <p:spPr>
          <a:xfrm>
            <a:off x="2456823" y="4837602"/>
            <a:ext cx="4213650" cy="9488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700"/>
              </a:lnSpc>
              <a:spcBef>
                <a:spcPts val="0"/>
              </a:spcBef>
              <a:buFont typeface="Arial"/>
              <a:buNone/>
            </a:pPr>
            <a:r>
              <a:rPr lang="en-US" sz="2400" b="1" cap="all" dirty="0" smtClean="0">
                <a:solidFill>
                  <a:srgbClr val="000044"/>
                </a:solidFill>
                <a:cs typeface="DIN-Regular"/>
              </a:rPr>
              <a:t>Visit us</a:t>
            </a:r>
            <a:endParaRPr lang="en-US" sz="2400" b="1" cap="all" dirty="0">
              <a:solidFill>
                <a:srgbClr val="000044"/>
              </a:solidFill>
              <a:cs typeface="DIN-Regular"/>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1941" y="4571019"/>
            <a:ext cx="984882" cy="984882"/>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400965" y="5905716"/>
            <a:ext cx="2342070" cy="500977"/>
          </a:xfrm>
          <a:prstGeom prst="rect">
            <a:avLst/>
          </a:prstGeom>
        </p:spPr>
      </p:pic>
      <p:sp>
        <p:nvSpPr>
          <p:cNvPr id="34" name="Rectangle 33"/>
          <p:cNvSpPr/>
          <p:nvPr/>
        </p:nvSpPr>
        <p:spPr>
          <a:xfrm>
            <a:off x="2198074" y="2828773"/>
            <a:ext cx="4732741" cy="1146627"/>
          </a:xfrm>
          <a:prstGeom prst="rect">
            <a:avLst/>
          </a:prstGeom>
          <a:solidFill>
            <a:srgbClr val="00054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dirty="0">
              <a:solidFill>
                <a:prstClr val="white"/>
              </a:solidFill>
            </a:endParaRPr>
          </a:p>
        </p:txBody>
      </p:sp>
      <p:sp>
        <p:nvSpPr>
          <p:cNvPr id="18" name="Title 1"/>
          <p:cNvSpPr txBox="1">
            <a:spLocks/>
          </p:cNvSpPr>
          <p:nvPr/>
        </p:nvSpPr>
        <p:spPr>
          <a:xfrm>
            <a:off x="685800" y="2632672"/>
            <a:ext cx="7772400"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cap="all" dirty="0" smtClean="0">
                <a:solidFill>
                  <a:prstClr val="white"/>
                </a:solidFill>
                <a:cs typeface="Calibri"/>
              </a:rPr>
              <a:t>THANK YOU</a:t>
            </a:r>
            <a:endParaRPr lang="en-US" sz="6000" b="1" cap="all" spc="300" dirty="0">
              <a:solidFill>
                <a:prstClr val="white"/>
              </a:solidFill>
              <a:cs typeface="Calibri"/>
            </a:endParaRPr>
          </a:p>
        </p:txBody>
      </p:sp>
      <p:sp>
        <p:nvSpPr>
          <p:cNvPr id="35" name="Rectangle 34"/>
          <p:cNvSpPr/>
          <p:nvPr/>
        </p:nvSpPr>
        <p:spPr>
          <a:xfrm>
            <a:off x="2559433" y="4643405"/>
            <a:ext cx="288000" cy="64800"/>
          </a:xfrm>
          <a:prstGeom prst="rect">
            <a:avLst/>
          </a:prstGeom>
          <a:solidFill>
            <a:srgbClr val="BA55A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dirty="0">
              <a:solidFill>
                <a:prstClr val="white"/>
              </a:solidFill>
            </a:endParaRPr>
          </a:p>
        </p:txBody>
      </p:sp>
      <p:sp>
        <p:nvSpPr>
          <p:cNvPr id="36" name="Subtitle 2"/>
          <p:cNvSpPr txBox="1">
            <a:spLocks/>
          </p:cNvSpPr>
          <p:nvPr/>
        </p:nvSpPr>
        <p:spPr>
          <a:xfrm>
            <a:off x="6649477" y="4830345"/>
            <a:ext cx="4213650" cy="9488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700"/>
              </a:lnSpc>
              <a:spcBef>
                <a:spcPts val="0"/>
              </a:spcBef>
              <a:buFont typeface="Arial"/>
              <a:buNone/>
            </a:pPr>
            <a:r>
              <a:rPr lang="en-US" sz="2400" b="1" cap="all" dirty="0" smtClean="0">
                <a:solidFill>
                  <a:srgbClr val="000044"/>
                </a:solidFill>
                <a:cs typeface="DIN-Regular"/>
              </a:rPr>
              <a:t>FOLLOW us</a:t>
            </a:r>
            <a:endParaRPr lang="en-US" sz="2400" b="1" cap="all" dirty="0">
              <a:solidFill>
                <a:srgbClr val="000044"/>
              </a:solidFill>
              <a:cs typeface="DIN-Regular"/>
            </a:endParaRPr>
          </a:p>
        </p:txBody>
      </p:sp>
      <p:sp>
        <p:nvSpPr>
          <p:cNvPr id="37" name="Rectangle 36"/>
          <p:cNvSpPr/>
          <p:nvPr/>
        </p:nvSpPr>
        <p:spPr>
          <a:xfrm>
            <a:off x="6752087" y="4643405"/>
            <a:ext cx="288000" cy="64800"/>
          </a:xfrm>
          <a:prstGeom prst="rect">
            <a:avLst/>
          </a:prstGeom>
          <a:solidFill>
            <a:srgbClr val="BA55A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dirty="0">
              <a:solidFill>
                <a:prstClr val="white"/>
              </a:solidFill>
            </a:endParaRPr>
          </a:p>
        </p:txBody>
      </p:sp>
      <p:grpSp>
        <p:nvGrpSpPr>
          <p:cNvPr id="26" name="Group 25"/>
          <p:cNvGrpSpPr/>
          <p:nvPr/>
        </p:nvGrpSpPr>
        <p:grpSpPr>
          <a:xfrm>
            <a:off x="5621188" y="4571019"/>
            <a:ext cx="1037081" cy="974527"/>
            <a:chOff x="7496912" y="3906329"/>
            <a:chExt cx="1093174" cy="1027237"/>
          </a:xfrm>
        </p:grpSpPr>
        <p:pic>
          <p:nvPicPr>
            <p:cNvPr id="28" name="Picture 27"/>
            <p:cNvPicPr>
              <a:picLocks noChangeAspect="1"/>
            </p:cNvPicPr>
            <p:nvPr/>
          </p:nvPicPr>
          <p:blipFill rotWithShape="1">
            <a:blip r:embed="rId6">
              <a:extLst>
                <a:ext uri="{28A0092B-C50C-407E-A947-70E740481C1C}">
                  <a14:useLocalDpi xmlns:a14="http://schemas.microsoft.com/office/drawing/2010/main" val="0"/>
                </a:ext>
              </a:extLst>
            </a:blip>
            <a:srcRect r="51558" b="75832"/>
            <a:stretch/>
          </p:blipFill>
          <p:spPr>
            <a:xfrm>
              <a:off x="7496912" y="3906329"/>
              <a:ext cx="1093174" cy="531499"/>
            </a:xfrm>
            <a:prstGeom prst="rect">
              <a:avLst/>
            </a:prstGeom>
          </p:spPr>
        </p:pic>
        <p:pic>
          <p:nvPicPr>
            <p:cNvPr id="29" name="Picture 28"/>
            <p:cNvPicPr>
              <a:picLocks noChangeAspect="1"/>
            </p:cNvPicPr>
            <p:nvPr/>
          </p:nvPicPr>
          <p:blipFill rotWithShape="1">
            <a:blip r:embed="rId6">
              <a:extLst>
                <a:ext uri="{28A0092B-C50C-407E-A947-70E740481C1C}">
                  <a14:useLocalDpi xmlns:a14="http://schemas.microsoft.com/office/drawing/2010/main" val="0"/>
                </a:ext>
              </a:extLst>
            </a:blip>
            <a:srcRect l="48522" t="-22" r="27371" b="76543"/>
            <a:stretch/>
          </p:blipFill>
          <p:spPr>
            <a:xfrm>
              <a:off x="7505704" y="4441198"/>
              <a:ext cx="518747" cy="492368"/>
            </a:xfrm>
            <a:prstGeom prst="rect">
              <a:avLst/>
            </a:prstGeom>
          </p:spPr>
        </p:pic>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25036" t="23779" r="51266" b="51483"/>
            <a:stretch/>
          </p:blipFill>
          <p:spPr>
            <a:xfrm>
              <a:off x="8078919" y="4414820"/>
              <a:ext cx="509954" cy="518746"/>
            </a:xfrm>
            <a:prstGeom prst="rect">
              <a:avLst/>
            </a:prstGeom>
          </p:spPr>
        </p:pic>
      </p:grpSp>
      <p:sp>
        <p:nvSpPr>
          <p:cNvPr id="17" name="Subtitle 2"/>
          <p:cNvSpPr txBox="1">
            <a:spLocks/>
          </p:cNvSpPr>
          <p:nvPr/>
        </p:nvSpPr>
        <p:spPr>
          <a:xfrm>
            <a:off x="2462221" y="5165264"/>
            <a:ext cx="4213650" cy="9488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700"/>
              </a:lnSpc>
              <a:spcBef>
                <a:spcPts val="0"/>
              </a:spcBef>
              <a:buFont typeface="Arial"/>
              <a:buNone/>
            </a:pPr>
            <a:r>
              <a:rPr lang="en-US" sz="1200" b="1" cap="all" dirty="0" smtClean="0">
                <a:solidFill>
                  <a:srgbClr val="FFFF00"/>
                </a:solidFill>
                <a:cs typeface="DIN-Regular"/>
                <a:hlinkClick r:id="rId7"/>
              </a:rPr>
              <a:t>www.xjtlu.edu.cn</a:t>
            </a:r>
            <a:endParaRPr lang="en-US" sz="1100" b="1" cap="all" dirty="0">
              <a:solidFill>
                <a:srgbClr val="FFFF00"/>
              </a:solidFill>
              <a:cs typeface="DIN-Regular"/>
            </a:endParaRPr>
          </a:p>
        </p:txBody>
      </p:sp>
      <p:sp>
        <p:nvSpPr>
          <p:cNvPr id="19" name="Subtitle 2"/>
          <p:cNvSpPr txBox="1">
            <a:spLocks/>
          </p:cNvSpPr>
          <p:nvPr/>
        </p:nvSpPr>
        <p:spPr>
          <a:xfrm>
            <a:off x="6670473" y="5165264"/>
            <a:ext cx="4213650" cy="9488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700"/>
              </a:lnSpc>
              <a:spcBef>
                <a:spcPts val="0"/>
              </a:spcBef>
              <a:buFont typeface="Arial"/>
              <a:buNone/>
            </a:pPr>
            <a:r>
              <a:rPr lang="en-US" sz="1200" b="1" cap="all" spc="50" dirty="0" smtClean="0">
                <a:solidFill>
                  <a:srgbClr val="BA55A0"/>
                </a:solidFill>
                <a:cs typeface="DIN-Regular"/>
              </a:rPr>
              <a:t>@xjtlu</a:t>
            </a:r>
            <a:endParaRPr lang="en-US" sz="1200" b="1" cap="all" spc="50" dirty="0">
              <a:solidFill>
                <a:srgbClr val="BA55A0"/>
              </a:solidFill>
              <a:cs typeface="DIN-Regular"/>
            </a:endParaRPr>
          </a:p>
        </p:txBody>
      </p:sp>
    </p:spTree>
    <p:extLst>
      <p:ext uri="{BB962C8B-B14F-4D97-AF65-F5344CB8AC3E}">
        <p14:creationId xmlns:p14="http://schemas.microsoft.com/office/powerpoint/2010/main" val="3065183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C00000"/>
                </a:solidFill>
              </a:rPr>
              <a:t>Universal Principles for </a:t>
            </a:r>
            <a:r>
              <a:rPr lang="en-GB" dirty="0" smtClean="0">
                <a:solidFill>
                  <a:srgbClr val="C00000"/>
                </a:solidFill>
              </a:rPr>
              <a:t>HyFlex </a:t>
            </a:r>
            <a:r>
              <a:rPr lang="en-GB" dirty="0">
                <a:solidFill>
                  <a:srgbClr val="C00000"/>
                </a:solidFill>
              </a:rPr>
              <a:t>Course Design: Four Pillars</a:t>
            </a:r>
            <a:br>
              <a:rPr lang="en-GB" dirty="0">
                <a:solidFill>
                  <a:srgbClr val="C00000"/>
                </a:solidFill>
              </a:rPr>
            </a:br>
            <a:endParaRPr lang="en-GB" dirty="0">
              <a:solidFill>
                <a:srgbClr val="C00000"/>
              </a:solidFill>
            </a:endParaRPr>
          </a:p>
        </p:txBody>
      </p:sp>
      <p:sp>
        <p:nvSpPr>
          <p:cNvPr id="3" name="Content Placeholder 2"/>
          <p:cNvSpPr>
            <a:spLocks noGrp="1"/>
          </p:cNvSpPr>
          <p:nvPr>
            <p:ph idx="1"/>
          </p:nvPr>
        </p:nvSpPr>
        <p:spPr>
          <a:xfrm>
            <a:off x="457200" y="1268760"/>
            <a:ext cx="8229600" cy="4857403"/>
          </a:xfrm>
        </p:spPr>
        <p:txBody>
          <a:bodyPr>
            <a:normAutofit fontScale="70000" lnSpcReduction="20000"/>
          </a:bodyPr>
          <a:lstStyle/>
          <a:p>
            <a:pPr marL="0" indent="0">
              <a:buNone/>
            </a:pPr>
            <a:r>
              <a:rPr lang="en-GB" dirty="0" smtClean="0"/>
              <a:t>The </a:t>
            </a:r>
            <a:r>
              <a:rPr lang="en-GB" dirty="0" smtClean="0"/>
              <a:t>HyFlex </a:t>
            </a:r>
            <a:r>
              <a:rPr lang="en-GB" dirty="0"/>
              <a:t>course design is built upon four fundamental values: Learner Choice, Equivalency, Reusability, and Accessibility, each with a corresponding guiding, or universal, principle for designers and instructors to follow. These four “pillars” provide a consistent and solid foundation for resulting courses and programs</a:t>
            </a:r>
            <a:r>
              <a:rPr lang="en-GB" dirty="0" smtClean="0"/>
              <a:t>.</a:t>
            </a:r>
          </a:p>
          <a:p>
            <a:pPr marL="0" indent="0">
              <a:buNone/>
            </a:pPr>
            <a:endParaRPr lang="en-GB" dirty="0"/>
          </a:p>
          <a:p>
            <a:r>
              <a:rPr lang="en-GB" b="1" dirty="0" smtClean="0"/>
              <a:t>Learner </a:t>
            </a:r>
            <a:r>
              <a:rPr lang="en-GB" b="1" dirty="0"/>
              <a:t>Choice:</a:t>
            </a:r>
            <a:r>
              <a:rPr lang="en-GB" dirty="0"/>
              <a:t> </a:t>
            </a:r>
            <a:r>
              <a:rPr lang="en-GB" i="1" dirty="0"/>
              <a:t>Provide meaningful alternative participation modes and enable students to choose between participation modes daily, weekly, or topically.</a:t>
            </a:r>
            <a:endParaRPr lang="en-GB" dirty="0"/>
          </a:p>
          <a:p>
            <a:r>
              <a:rPr lang="en-GB" b="1" dirty="0"/>
              <a:t>Equivalency:</a:t>
            </a:r>
            <a:r>
              <a:rPr lang="en-GB" dirty="0"/>
              <a:t> </a:t>
            </a:r>
            <a:r>
              <a:rPr lang="en-GB" i="1" dirty="0"/>
              <a:t>Provide learning activities in all participation modes which lead to equivalent learning outcomes.</a:t>
            </a:r>
            <a:r>
              <a:rPr lang="en-GB" dirty="0"/>
              <a:t>       </a:t>
            </a:r>
          </a:p>
          <a:p>
            <a:r>
              <a:rPr lang="en-GB" b="1" dirty="0"/>
              <a:t>Reusability: </a:t>
            </a:r>
            <a:r>
              <a:rPr lang="en-GB" i="1" dirty="0"/>
              <a:t>Utilize </a:t>
            </a:r>
            <a:r>
              <a:rPr lang="en-GB" i="1" dirty="0" smtClean="0"/>
              <a:t>artefacts </a:t>
            </a:r>
            <a:r>
              <a:rPr lang="en-GB" i="1" dirty="0"/>
              <a:t>from learning activities in each participation mode as “learning objects’ for all students. </a:t>
            </a:r>
            <a:r>
              <a:rPr lang="en-GB" dirty="0"/>
              <a:t>                              </a:t>
            </a:r>
          </a:p>
          <a:p>
            <a:r>
              <a:rPr lang="en-GB" b="1" dirty="0"/>
              <a:t>Accessibility: </a:t>
            </a:r>
            <a:r>
              <a:rPr lang="en-GB" i="1" dirty="0"/>
              <a:t>Equip students with technology skills and equitable access to all participation modes.</a:t>
            </a:r>
            <a:r>
              <a:rPr lang="en-GB" dirty="0"/>
              <a:t> </a:t>
            </a:r>
          </a:p>
          <a:p>
            <a:endParaRPr lang="en-GB" dirty="0"/>
          </a:p>
        </p:txBody>
      </p:sp>
      <p:sp>
        <p:nvSpPr>
          <p:cNvPr id="4" name="TextBox 3"/>
          <p:cNvSpPr txBox="1"/>
          <p:nvPr/>
        </p:nvSpPr>
        <p:spPr>
          <a:xfrm>
            <a:off x="5148064" y="5879751"/>
            <a:ext cx="3744416" cy="830997"/>
          </a:xfrm>
          <a:prstGeom prst="rect">
            <a:avLst/>
          </a:prstGeom>
          <a:noFill/>
        </p:spPr>
        <p:txBody>
          <a:bodyPr wrap="square" rtlCol="0">
            <a:spAutoFit/>
          </a:bodyPr>
          <a:lstStyle/>
          <a:p>
            <a:r>
              <a:rPr lang="en-GB" sz="1200" dirty="0"/>
              <a:t>Beatty, B. J. (2019). Values and Principles of Hybrid-Flexible Course Design. In B. J. Beatty (Ed.), </a:t>
            </a:r>
            <a:r>
              <a:rPr lang="en-GB" sz="1200" i="1" dirty="0"/>
              <a:t>Hybrid-Flexible Course Design</a:t>
            </a:r>
            <a:r>
              <a:rPr lang="en-GB" sz="1200" dirty="0"/>
              <a:t>. EdTech Books. Retrieved from https://</a:t>
            </a:r>
            <a:r>
              <a:rPr lang="en-GB" sz="1200" dirty="0" smtClean="0"/>
              <a:t>edtechbooks.org/HyFlex/HyFlex_values</a:t>
            </a:r>
            <a:endParaRPr lang="en-GB" sz="1200" dirty="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6" name="Picture 5"/>
          <p:cNvPicPr>
            <a:picLocks noChangeAspect="1"/>
          </p:cNvPicPr>
          <p:nvPr/>
        </p:nvPicPr>
        <p:blipFill>
          <a:blip r:embed="rId2">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Tree>
    <p:extLst>
      <p:ext uri="{BB962C8B-B14F-4D97-AF65-F5344CB8AC3E}">
        <p14:creationId xmlns:p14="http://schemas.microsoft.com/office/powerpoint/2010/main" val="780623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1" y="1064373"/>
            <a:ext cx="9131360"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40353" y="5517232"/>
            <a:ext cx="2304256" cy="938719"/>
          </a:xfrm>
          <a:prstGeom prst="rect">
            <a:avLst/>
          </a:prstGeom>
          <a:noFill/>
        </p:spPr>
        <p:txBody>
          <a:bodyPr wrap="square" rtlCol="0">
            <a:spAutoFit/>
          </a:bodyPr>
          <a:lstStyle/>
          <a:p>
            <a:r>
              <a:rPr lang="en-GB" sz="1100" dirty="0" smtClean="0"/>
              <a:t>Franklin</a:t>
            </a:r>
            <a:r>
              <a:rPr lang="en-GB" sz="1100" dirty="0"/>
              <a:t>, K. B. (2020) Models of course delivery. Retrieved from https://www.clemson.edu/otei/fall2020-academic-models.html. CC BY-NC 4.0. </a:t>
            </a: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6" name="Title 1"/>
          <p:cNvSpPr>
            <a:spLocks noGrp="1"/>
          </p:cNvSpPr>
          <p:nvPr>
            <p:ph type="title"/>
          </p:nvPr>
        </p:nvSpPr>
        <p:spPr>
          <a:xfrm>
            <a:off x="465666" y="116632"/>
            <a:ext cx="8229600" cy="1143000"/>
          </a:xfrm>
        </p:spPr>
        <p:txBody>
          <a:bodyPr/>
          <a:lstStyle/>
          <a:p>
            <a:r>
              <a:rPr lang="en-GB" dirty="0" smtClean="0">
                <a:solidFill>
                  <a:srgbClr val="C00000"/>
                </a:solidFill>
              </a:rPr>
              <a:t>Picturing 2/3</a:t>
            </a:r>
            <a:r>
              <a:rPr lang="en-GB" baseline="30000" dirty="0" smtClean="0">
                <a:solidFill>
                  <a:srgbClr val="C00000"/>
                </a:solidFill>
              </a:rPr>
              <a:t>rds</a:t>
            </a:r>
            <a:r>
              <a:rPr lang="en-GB" dirty="0" smtClean="0">
                <a:solidFill>
                  <a:srgbClr val="C00000"/>
                </a:solidFill>
              </a:rPr>
              <a:t> of </a:t>
            </a:r>
            <a:r>
              <a:rPr lang="en-GB" dirty="0" smtClean="0">
                <a:solidFill>
                  <a:srgbClr val="C00000"/>
                </a:solidFill>
              </a:rPr>
              <a:t>HyFlex</a:t>
            </a:r>
            <a:endParaRPr lang="en-GB" dirty="0">
              <a:solidFill>
                <a:srgbClr val="C00000"/>
              </a:solidFill>
            </a:endParaRPr>
          </a:p>
        </p:txBody>
      </p:sp>
      <p:pic>
        <p:nvPicPr>
          <p:cNvPr id="7" name="Picture 6"/>
          <p:cNvPicPr>
            <a:picLocks noChangeAspect="1"/>
          </p:cNvPicPr>
          <p:nvPr/>
        </p:nvPicPr>
        <p:blipFill>
          <a:blip r:embed="rId4">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Tree>
    <p:extLst>
      <p:ext uri="{BB962C8B-B14F-4D97-AF65-F5344CB8AC3E}">
        <p14:creationId xmlns:p14="http://schemas.microsoft.com/office/powerpoint/2010/main" val="459982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59" y="-30832"/>
            <a:ext cx="9572625" cy="6888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83" y="6689682"/>
            <a:ext cx="9817543" cy="323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8394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GB" dirty="0" smtClean="0">
                <a:solidFill>
                  <a:srgbClr val="C00000"/>
                </a:solidFill>
              </a:rPr>
              <a:t>What will be visible, audible?</a:t>
            </a:r>
            <a:endParaRPr lang="en-GB" dirty="0">
              <a:solidFill>
                <a:srgbClr val="C00000"/>
              </a:solidFill>
            </a:endParaRPr>
          </a:p>
        </p:txBody>
      </p:sp>
      <p:pic>
        <p:nvPicPr>
          <p:cNvPr id="205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2996952"/>
            <a:ext cx="4704109" cy="338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dirty="0" smtClean="0"/>
              <a:t>What are the implications for teaching given physical limitations of how XJTLU will offer HyFlex?</a:t>
            </a:r>
            <a:endParaRPr lang="en-GB" dirty="0"/>
          </a:p>
        </p:txBody>
      </p:sp>
      <p:sp>
        <p:nvSpPr>
          <p:cNvPr id="8" name="Rectangle 7"/>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Tree>
    <p:extLst>
      <p:ext uri="{BB962C8B-B14F-4D97-AF65-F5344CB8AC3E}">
        <p14:creationId xmlns:p14="http://schemas.microsoft.com/office/powerpoint/2010/main" val="4289984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C00000"/>
                </a:solidFill>
              </a:rPr>
              <a:t>Why </a:t>
            </a:r>
            <a:r>
              <a:rPr lang="en-GB" dirty="0" smtClean="0">
                <a:solidFill>
                  <a:srgbClr val="C00000"/>
                </a:solidFill>
              </a:rPr>
              <a:t>HyFlex?</a:t>
            </a:r>
            <a:endParaRPr lang="en-GB"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t>HyFlex </a:t>
            </a:r>
            <a:r>
              <a:rPr lang="en-GB" dirty="0" smtClean="0"/>
              <a:t>is supposed to maximise flexibility while capturing the benefits of asynchronous teaching and allowing student choices about the mode of learning.</a:t>
            </a:r>
          </a:p>
          <a:p>
            <a:pPr marL="0" indent="0">
              <a:buNone/>
            </a:pPr>
            <a:endParaRPr lang="en-GB" dirty="0" smtClean="0"/>
          </a:p>
          <a:p>
            <a:pPr marL="0" indent="0">
              <a:buNone/>
            </a:pPr>
            <a:r>
              <a:rPr lang="en-GB" dirty="0" smtClean="0"/>
              <a:t>It also allows us to offer equal access and quality to groups in different places via synchronous participation.</a:t>
            </a:r>
          </a:p>
          <a:p>
            <a:pPr marL="0" indent="0">
              <a:buNone/>
            </a:pPr>
            <a:endParaRPr lang="en-GB" dirty="0"/>
          </a:p>
          <a:p>
            <a:pPr marL="0" indent="0">
              <a:buNone/>
            </a:pPr>
            <a:r>
              <a:rPr lang="en-GB" dirty="0" smtClean="0"/>
              <a:t>The QA features of Hyfelx courses are the same as other courses.</a:t>
            </a:r>
            <a:endParaRPr lang="en-GB" dirty="0"/>
          </a:p>
        </p:txBody>
      </p:sp>
      <p:sp>
        <p:nvSpPr>
          <p:cNvPr id="4" name="Rectangle 3"/>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5" name="Picture 4"/>
          <p:cNvPicPr>
            <a:picLocks noChangeAspect="1"/>
          </p:cNvPicPr>
          <p:nvPr/>
        </p:nvPicPr>
        <p:blipFill>
          <a:blip r:embed="rId2">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Tree>
    <p:extLst>
      <p:ext uri="{BB962C8B-B14F-4D97-AF65-F5344CB8AC3E}">
        <p14:creationId xmlns:p14="http://schemas.microsoft.com/office/powerpoint/2010/main" val="24906058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C00000"/>
                </a:solidFill>
              </a:rPr>
              <a:t>What are the main benefits of </a:t>
            </a:r>
            <a:r>
              <a:rPr lang="en-GB" dirty="0" smtClean="0">
                <a:solidFill>
                  <a:srgbClr val="C00000"/>
                </a:solidFill>
              </a:rPr>
              <a:t>HyFlex?</a:t>
            </a:r>
            <a:endParaRPr lang="en-GB" dirty="0">
              <a:solidFill>
                <a:srgbClr val="C00000"/>
              </a:solidFill>
            </a:endParaRPr>
          </a:p>
        </p:txBody>
      </p:sp>
      <p:sp>
        <p:nvSpPr>
          <p:cNvPr id="3" name="Content Placeholder 2"/>
          <p:cNvSpPr>
            <a:spLocks noGrp="1"/>
          </p:cNvSpPr>
          <p:nvPr>
            <p:ph idx="1"/>
          </p:nvPr>
        </p:nvSpPr>
        <p:spPr>
          <a:xfrm>
            <a:off x="457200" y="1340768"/>
            <a:ext cx="8229600" cy="5184576"/>
          </a:xfrm>
        </p:spPr>
        <p:txBody>
          <a:bodyPr>
            <a:normAutofit fontScale="85000" lnSpcReduction="10000"/>
          </a:bodyPr>
          <a:lstStyle/>
          <a:p>
            <a:r>
              <a:rPr lang="en-GB" dirty="0" smtClean="0"/>
              <a:t>Student choice of learning modes;</a:t>
            </a:r>
          </a:p>
          <a:p>
            <a:r>
              <a:rPr lang="en-GB" dirty="0" smtClean="0"/>
              <a:t>Lectures can be interacted with more like texts because they are recorded;</a:t>
            </a:r>
          </a:p>
          <a:p>
            <a:pPr lvl="1"/>
            <a:r>
              <a:rPr lang="en-GB" dirty="0" smtClean="0"/>
              <a:t>This was overwhelmingly what students identified as a positive of online learning last semester.</a:t>
            </a:r>
          </a:p>
          <a:p>
            <a:r>
              <a:rPr lang="en-GB" dirty="0" smtClean="0"/>
              <a:t>Interactions are highlighted in learning design;</a:t>
            </a:r>
          </a:p>
          <a:p>
            <a:r>
              <a:rPr lang="en-GB" dirty="0" smtClean="0"/>
              <a:t>Chunking and tasks are modelled on evidence-based approaches. </a:t>
            </a:r>
            <a:r>
              <a:rPr lang="en-US" dirty="0" smtClean="0"/>
              <a:t>We </a:t>
            </a:r>
            <a:r>
              <a:rPr lang="en-US" dirty="0"/>
              <a:t>have </a:t>
            </a:r>
            <a:r>
              <a:rPr lang="en-US" dirty="0" smtClean="0"/>
              <a:t>created an ICE </a:t>
            </a:r>
            <a:r>
              <a:rPr lang="en-US" dirty="0"/>
              <a:t>page for getting started thinking about online pedagogies: </a:t>
            </a:r>
            <a:r>
              <a:rPr lang="en-US" dirty="0">
                <a:hlinkClick r:id="rId2"/>
              </a:rPr>
              <a:t>https://ice.xjtlu.edu.cn/course/view.php?id=1605&amp;section=12</a:t>
            </a:r>
            <a:r>
              <a:rPr lang="en-US" dirty="0"/>
              <a:t>; for external audiences: </a:t>
            </a:r>
            <a:r>
              <a:rPr lang="en-GB" dirty="0">
                <a:hlinkClick r:id="rId3"/>
              </a:rPr>
              <a:t>https://connect.xjtlu.edu.cn/view/view.php?t=ZSG2Hc4xPKqY0my3Q5Bw</a:t>
            </a:r>
            <a:endParaRPr lang="en-GB" dirty="0" smtClean="0"/>
          </a:p>
          <a:p>
            <a:endParaRPr lang="en-GB" dirty="0"/>
          </a:p>
        </p:txBody>
      </p:sp>
      <p:sp>
        <p:nvSpPr>
          <p:cNvPr id="4" name="Rectangle 3"/>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5" name="Picture 4"/>
          <p:cNvPicPr>
            <a:picLocks noChangeAspect="1"/>
          </p:cNvPicPr>
          <p:nvPr/>
        </p:nvPicPr>
        <p:blipFill>
          <a:blip r:embed="rId4">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Tree>
    <p:extLst>
      <p:ext uri="{BB962C8B-B14F-4D97-AF65-F5344CB8AC3E}">
        <p14:creationId xmlns:p14="http://schemas.microsoft.com/office/powerpoint/2010/main" val="1766011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C00000"/>
                </a:solidFill>
              </a:rPr>
              <a:t>How is </a:t>
            </a:r>
            <a:r>
              <a:rPr lang="en-GB" dirty="0" smtClean="0">
                <a:solidFill>
                  <a:srgbClr val="C00000"/>
                </a:solidFill>
              </a:rPr>
              <a:t>HyFlex </a:t>
            </a:r>
            <a:r>
              <a:rPr lang="en-GB" dirty="0" smtClean="0">
                <a:solidFill>
                  <a:srgbClr val="C00000"/>
                </a:solidFill>
              </a:rPr>
              <a:t>done?</a:t>
            </a:r>
            <a:endParaRPr lang="en-GB" dirty="0">
              <a:solidFill>
                <a:srgbClr val="C00000"/>
              </a:solidFill>
            </a:endParaRPr>
          </a:p>
        </p:txBody>
      </p:sp>
      <p:sp>
        <p:nvSpPr>
          <p:cNvPr id="3" name="Content Placeholder 2"/>
          <p:cNvSpPr>
            <a:spLocks noGrp="1"/>
          </p:cNvSpPr>
          <p:nvPr>
            <p:ph idx="1"/>
          </p:nvPr>
        </p:nvSpPr>
        <p:spPr/>
        <p:txBody>
          <a:bodyPr/>
          <a:lstStyle/>
          <a:p>
            <a:pPr marL="0" indent="0">
              <a:buNone/>
            </a:pPr>
            <a:r>
              <a:rPr lang="en-GB" dirty="0" smtClean="0"/>
              <a:t>HyFlex </a:t>
            </a:r>
            <a:r>
              <a:rPr lang="en-GB" dirty="0" smtClean="0"/>
              <a:t>is content delivery punctuated by activities able to be done either alone, remotely or in a group onsite, or some combination depending on your learning and teaching structure. The instructor stops and has students do something to meet learning outcomes.</a:t>
            </a:r>
          </a:p>
          <a:p>
            <a:pPr marL="0" indent="0">
              <a:buNone/>
            </a:pPr>
            <a:endParaRPr lang="en-GB" dirty="0"/>
          </a:p>
        </p:txBody>
      </p:sp>
      <p:sp>
        <p:nvSpPr>
          <p:cNvPr id="4" name="Rectangle 3"/>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5" name="Picture 4"/>
          <p:cNvPicPr>
            <a:picLocks noChangeAspect="1"/>
          </p:cNvPicPr>
          <p:nvPr/>
        </p:nvPicPr>
        <p:blipFill>
          <a:blip r:embed="rId2">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Tree>
    <p:extLst>
      <p:ext uri="{BB962C8B-B14F-4D97-AF65-F5344CB8AC3E}">
        <p14:creationId xmlns:p14="http://schemas.microsoft.com/office/powerpoint/2010/main" val="273588161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1759</TotalTime>
  <Words>1511</Words>
  <Application>Microsoft Office PowerPoint</Application>
  <PresentationFormat>On-screen Show (4:3)</PresentationFormat>
  <Paragraphs>159</Paragraphs>
  <Slides>25</Slides>
  <Notes>7</Notes>
  <HiddenSlides>0</HiddenSlides>
  <MMClips>0</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Default Theme</vt:lpstr>
      <vt:lpstr>1_Default Theme</vt:lpstr>
      <vt:lpstr>Office Theme</vt:lpstr>
      <vt:lpstr>Hyfelx teaching</vt:lpstr>
      <vt:lpstr>What is HyFlex?</vt:lpstr>
      <vt:lpstr>Universal Principles for HyFlex Course Design: Four Pillars </vt:lpstr>
      <vt:lpstr>Picturing 2/3rds of HyFlex</vt:lpstr>
      <vt:lpstr>PowerPoint Presentation</vt:lpstr>
      <vt:lpstr>What will be visible, audible?</vt:lpstr>
      <vt:lpstr>Why HyFlex?</vt:lpstr>
      <vt:lpstr>What are the main benefits of HyFlex?</vt:lpstr>
      <vt:lpstr>How is HyFlex done?</vt:lpstr>
      <vt:lpstr>Picturing Flipped HyFlex</vt:lpstr>
      <vt:lpstr>Flipped model</vt:lpstr>
      <vt:lpstr>Amounts and types of content</vt:lpstr>
      <vt:lpstr>Student Engagement</vt:lpstr>
      <vt:lpstr>PowerPoint Presentation</vt:lpstr>
      <vt:lpstr>Engagement Online and Onsite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Suggested Preparation for HyFlex</vt:lpstr>
      <vt:lpstr>What can I do if I do not want to teach using the HyFlex model?</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Hyfelx teaching</dc:title>
  <dc:creator>Julie</dc:creator>
  <cp:lastModifiedBy>Julie</cp:lastModifiedBy>
  <cp:revision>32</cp:revision>
  <dcterms:created xsi:type="dcterms:W3CDTF">2020-06-15T06:07:32Z</dcterms:created>
  <dcterms:modified xsi:type="dcterms:W3CDTF">2020-07-13T02:22:32Z</dcterms:modified>
</cp:coreProperties>
</file>