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2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F88DC-5FC1-4356-AE5C-5B08F552869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868382-B46B-44C0-8464-592E5D0CD8B1}">
      <dgm:prSet phldrT="[Text]" custT="1"/>
      <dgm:spPr/>
      <dgm:t>
        <a:bodyPr/>
        <a:lstStyle/>
        <a:p>
          <a:r>
            <a:rPr lang="en-US" sz="2000" b="1" i="1" dirty="0" smtClean="0">
              <a:solidFill>
                <a:srgbClr val="FF0000"/>
              </a:solidFill>
            </a:rPr>
            <a:t>RESEARCH QUESTIONS</a:t>
          </a:r>
          <a:endParaRPr lang="en-US" sz="2000" dirty="0"/>
        </a:p>
      </dgm:t>
    </dgm:pt>
    <dgm:pt modelId="{985CD633-56D4-47FB-A2FF-9398409F41E5}" type="parTrans" cxnId="{44EC5381-C629-4F30-9828-E4D02F9E7FC3}">
      <dgm:prSet/>
      <dgm:spPr/>
      <dgm:t>
        <a:bodyPr/>
        <a:lstStyle/>
        <a:p>
          <a:endParaRPr lang="en-US"/>
        </a:p>
      </dgm:t>
    </dgm:pt>
    <dgm:pt modelId="{A816642D-019A-43F5-8144-258451C3C643}" type="sibTrans" cxnId="{44EC5381-C629-4F30-9828-E4D02F9E7FC3}">
      <dgm:prSet/>
      <dgm:spPr/>
      <dgm:t>
        <a:bodyPr/>
        <a:lstStyle/>
        <a:p>
          <a:endParaRPr lang="en-US"/>
        </a:p>
      </dgm:t>
    </dgm:pt>
    <dgm:pt modelId="{2C6E68D0-4494-44DB-9CAD-8E3386A5FEE9}">
      <dgm:prSet phldrT="[Text]" custT="1"/>
      <dgm:spPr/>
      <dgm:t>
        <a:bodyPr/>
        <a:lstStyle/>
        <a:p>
          <a:r>
            <a:rPr lang="en-US" sz="2000" b="1" i="0" dirty="0" smtClean="0">
              <a:solidFill>
                <a:srgbClr val="FFFF00"/>
              </a:solidFill>
            </a:rPr>
            <a:t>To what extent does </a:t>
          </a:r>
          <a:r>
            <a:rPr lang="en-US" sz="2000" b="1" i="0" dirty="0" smtClean="0">
              <a:solidFill>
                <a:srgbClr val="FFFF00"/>
              </a:solidFill>
            </a:rPr>
            <a:t>the online </a:t>
          </a:r>
          <a:r>
            <a:rPr lang="en-US" sz="2000" b="1" i="0" dirty="0" smtClean="0">
              <a:solidFill>
                <a:srgbClr val="FFFF00"/>
              </a:solidFill>
            </a:rPr>
            <a:t>teaching methods </a:t>
          </a:r>
          <a:r>
            <a:rPr lang="en-US" sz="2000" b="1" i="0" dirty="0" smtClean="0">
              <a:solidFill>
                <a:srgbClr val="FFFF00"/>
              </a:solidFill>
            </a:rPr>
            <a:t>assist in </a:t>
          </a:r>
          <a:r>
            <a:rPr lang="en-US" sz="2000" b="1" i="0" dirty="0" smtClean="0">
              <a:solidFill>
                <a:srgbClr val="FFFF00"/>
              </a:solidFill>
            </a:rPr>
            <a:t>students’ learning and satisfy the communication </a:t>
          </a:r>
          <a:r>
            <a:rPr lang="en-US" sz="2000" b="1" i="0" dirty="0" smtClean="0">
              <a:solidFill>
                <a:srgbClr val="FFFF00"/>
              </a:solidFill>
            </a:rPr>
            <a:t>need </a:t>
          </a:r>
          <a:r>
            <a:rPr lang="en-US" sz="2000" b="1" i="0" dirty="0" smtClean="0">
              <a:solidFill>
                <a:srgbClr val="FFFF00"/>
              </a:solidFill>
            </a:rPr>
            <a:t>between students and lecturers?</a:t>
          </a:r>
          <a:endParaRPr lang="en-US" sz="2000" b="1" dirty="0">
            <a:solidFill>
              <a:srgbClr val="FFFF00"/>
            </a:solidFill>
          </a:endParaRPr>
        </a:p>
      </dgm:t>
    </dgm:pt>
    <dgm:pt modelId="{83D14FB5-C573-453C-87FA-D123AF97BC99}" type="parTrans" cxnId="{CE4696BD-EF89-4EB8-B14C-0BEB97D31D4E}">
      <dgm:prSet/>
      <dgm:spPr/>
      <dgm:t>
        <a:bodyPr/>
        <a:lstStyle/>
        <a:p>
          <a:endParaRPr lang="en-US"/>
        </a:p>
      </dgm:t>
    </dgm:pt>
    <dgm:pt modelId="{790DE09C-DF27-42DF-AF80-C18E02AD381B}" type="sibTrans" cxnId="{CE4696BD-EF89-4EB8-B14C-0BEB97D31D4E}">
      <dgm:prSet/>
      <dgm:spPr/>
      <dgm:t>
        <a:bodyPr/>
        <a:lstStyle/>
        <a:p>
          <a:endParaRPr lang="en-US"/>
        </a:p>
      </dgm:t>
    </dgm:pt>
    <dgm:pt modelId="{7F659180-BD58-4D0F-B003-B2153BEB8382}">
      <dgm:prSet phldrT="[Text]" custT="1"/>
      <dgm:spPr/>
      <dgm:t>
        <a:bodyPr/>
        <a:lstStyle/>
        <a:p>
          <a:r>
            <a:rPr lang="en-US" sz="2000" b="1" i="0" dirty="0" smtClean="0">
              <a:solidFill>
                <a:srgbClr val="FFFF00"/>
              </a:solidFill>
            </a:rPr>
            <a:t>How does </a:t>
          </a:r>
          <a:r>
            <a:rPr lang="en-US" sz="2000" b="1" i="0" dirty="0" smtClean="0">
              <a:solidFill>
                <a:srgbClr val="FFFF00"/>
              </a:solidFill>
            </a:rPr>
            <a:t>the </a:t>
          </a:r>
          <a:r>
            <a:rPr lang="en-US" sz="2000" b="1" i="0" dirty="0" smtClean="0">
              <a:solidFill>
                <a:srgbClr val="FFFF00"/>
              </a:solidFill>
            </a:rPr>
            <a:t>online teaching methods </a:t>
          </a:r>
          <a:r>
            <a:rPr lang="en-US" sz="2000" b="1" i="0" dirty="0" smtClean="0">
              <a:solidFill>
                <a:srgbClr val="FFFF00"/>
              </a:solidFill>
            </a:rPr>
            <a:t>used by </a:t>
          </a:r>
          <a:r>
            <a:rPr lang="en-US" sz="2000" b="1" i="0" dirty="0" smtClean="0">
              <a:solidFill>
                <a:srgbClr val="FFFF00"/>
              </a:solidFill>
            </a:rPr>
            <a:t>CCTC for Year 1 courses at XJTLU improve students’ capabilities?</a:t>
          </a:r>
          <a:endParaRPr lang="en-US" sz="2000" b="1" i="0" dirty="0">
            <a:solidFill>
              <a:srgbClr val="FFFF00"/>
            </a:solidFill>
          </a:endParaRPr>
        </a:p>
      </dgm:t>
    </dgm:pt>
    <dgm:pt modelId="{FDE8DB9F-E120-4FB3-BF57-07D4EC40DF78}" type="parTrans" cxnId="{BAEF2AA1-3CE7-4CE3-B946-8915E18A982E}">
      <dgm:prSet/>
      <dgm:spPr/>
      <dgm:t>
        <a:bodyPr/>
        <a:lstStyle/>
        <a:p>
          <a:endParaRPr lang="en-US"/>
        </a:p>
      </dgm:t>
    </dgm:pt>
    <dgm:pt modelId="{B6F10EAE-7558-429B-9DF8-1B616A7AC738}" type="sibTrans" cxnId="{BAEF2AA1-3CE7-4CE3-B946-8915E18A982E}">
      <dgm:prSet/>
      <dgm:spPr/>
      <dgm:t>
        <a:bodyPr/>
        <a:lstStyle/>
        <a:p>
          <a:endParaRPr lang="en-US"/>
        </a:p>
      </dgm:t>
    </dgm:pt>
    <dgm:pt modelId="{ABB9655C-C370-4E88-984E-2FEF834593BA}">
      <dgm:prSet phldrT="[Text]" custT="1"/>
      <dgm:spPr/>
      <dgm:t>
        <a:bodyPr/>
        <a:lstStyle/>
        <a:p>
          <a:r>
            <a:rPr lang="en-US" sz="2000" b="1" i="0" dirty="0" smtClean="0">
              <a:solidFill>
                <a:srgbClr val="FFFF00"/>
              </a:solidFill>
            </a:rPr>
            <a:t>Are there any better solutions to improve </a:t>
          </a:r>
          <a:r>
            <a:rPr lang="en-US" sz="2000" b="1" i="0" dirty="0" smtClean="0">
              <a:solidFill>
                <a:srgbClr val="FFFF00"/>
              </a:solidFill>
            </a:rPr>
            <a:t>the use of </a:t>
          </a:r>
          <a:r>
            <a:rPr lang="en-US" sz="2000" b="1" i="0" dirty="0" smtClean="0">
              <a:solidFill>
                <a:srgbClr val="FFFF00"/>
              </a:solidFill>
            </a:rPr>
            <a:t>online teaching methods to optimize future supervision and assessment of students’ learning?</a:t>
          </a:r>
          <a:endParaRPr lang="en-US" sz="2000" b="1" dirty="0">
            <a:solidFill>
              <a:srgbClr val="FFFF00"/>
            </a:solidFill>
          </a:endParaRPr>
        </a:p>
      </dgm:t>
    </dgm:pt>
    <dgm:pt modelId="{B3F48925-31A7-41C4-A6C0-3AD408C0FA68}" type="parTrans" cxnId="{D2431FDF-C74D-4569-88ED-962EDFA0C8E8}">
      <dgm:prSet/>
      <dgm:spPr/>
      <dgm:t>
        <a:bodyPr/>
        <a:lstStyle/>
        <a:p>
          <a:endParaRPr lang="en-US"/>
        </a:p>
      </dgm:t>
    </dgm:pt>
    <dgm:pt modelId="{7C3D9515-77E7-43C6-9962-7A4F4B3D7B0F}" type="sibTrans" cxnId="{D2431FDF-C74D-4569-88ED-962EDFA0C8E8}">
      <dgm:prSet/>
      <dgm:spPr/>
      <dgm:t>
        <a:bodyPr/>
        <a:lstStyle/>
        <a:p>
          <a:endParaRPr lang="en-US"/>
        </a:p>
      </dgm:t>
    </dgm:pt>
    <dgm:pt modelId="{3198D470-413E-4F38-A673-B54FC1A788A8}" type="pres">
      <dgm:prSet presAssocID="{C26F88DC-5FC1-4356-AE5C-5B08F55286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8088E76-E2ED-4ADC-AA0B-E50AD2CE6D7D}" type="pres">
      <dgm:prSet presAssocID="{4F868382-B46B-44C0-8464-592E5D0CD8B1}" presName="root1" presStyleCnt="0"/>
      <dgm:spPr/>
    </dgm:pt>
    <dgm:pt modelId="{FE807D69-8F8E-4783-9D9B-379EF418C283}" type="pres">
      <dgm:prSet presAssocID="{4F868382-B46B-44C0-8464-592E5D0CD8B1}" presName="LevelOneTextNode" presStyleLbl="node0" presStyleIdx="0" presStyleCnt="1" custScaleY="125544" custLinFactX="-52998" custLinFactNeighborX="-100000" custLinFactNeighborY="-96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67DF77-B7E0-483B-A5BC-0ED6631E4D89}" type="pres">
      <dgm:prSet presAssocID="{4F868382-B46B-44C0-8464-592E5D0CD8B1}" presName="level2hierChild" presStyleCnt="0"/>
      <dgm:spPr/>
    </dgm:pt>
    <dgm:pt modelId="{34E44552-A7BB-46C2-97A1-291727031461}" type="pres">
      <dgm:prSet presAssocID="{83D14FB5-C573-453C-87FA-D123AF97BC99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95B1C6B5-1E55-420A-A858-CD18B3963008}" type="pres">
      <dgm:prSet presAssocID="{83D14FB5-C573-453C-87FA-D123AF97BC99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1E2332E4-DBF8-4AA6-AC16-B6BE6FE8BFF4}" type="pres">
      <dgm:prSet presAssocID="{2C6E68D0-4494-44DB-9CAD-8E3386A5FEE9}" presName="root2" presStyleCnt="0"/>
      <dgm:spPr/>
    </dgm:pt>
    <dgm:pt modelId="{BA3D4600-6070-4281-95CB-0D48C4E2290D}" type="pres">
      <dgm:prSet presAssocID="{2C6E68D0-4494-44DB-9CAD-8E3386A5FEE9}" presName="LevelTwoTextNode" presStyleLbl="node2" presStyleIdx="0" presStyleCnt="3" custScaleX="301193" custScaleY="176302" custLinFactY="-31294" custLinFactNeighborX="-8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B82A72-4154-4222-B6BD-039145A6A851}" type="pres">
      <dgm:prSet presAssocID="{2C6E68D0-4494-44DB-9CAD-8E3386A5FEE9}" presName="level3hierChild" presStyleCnt="0"/>
      <dgm:spPr/>
    </dgm:pt>
    <dgm:pt modelId="{62F6DC8D-37BD-42C8-A369-34F7AB790CB2}" type="pres">
      <dgm:prSet presAssocID="{FDE8DB9F-E120-4FB3-BF57-07D4EC40DF78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3D06DC0D-E44B-490B-A4A2-A429CB91EF45}" type="pres">
      <dgm:prSet presAssocID="{FDE8DB9F-E120-4FB3-BF57-07D4EC40DF78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43CF95A5-F5AE-4560-A4E8-4C3E35B58B84}" type="pres">
      <dgm:prSet presAssocID="{7F659180-BD58-4D0F-B003-B2153BEB8382}" presName="root2" presStyleCnt="0"/>
      <dgm:spPr/>
    </dgm:pt>
    <dgm:pt modelId="{F54C0A4F-1EEC-4986-905A-70BA0D28AFEC}" type="pres">
      <dgm:prSet presAssocID="{7F659180-BD58-4D0F-B003-B2153BEB8382}" presName="LevelTwoTextNode" presStyleLbl="node2" presStyleIdx="1" presStyleCnt="3" custScaleX="298682" custScaleY="179776" custLinFactNeighborX="-320" custLinFactNeighborY="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A6F5E4-247E-4CC8-AC88-7A6397C727F1}" type="pres">
      <dgm:prSet presAssocID="{7F659180-BD58-4D0F-B003-B2153BEB8382}" presName="level3hierChild" presStyleCnt="0"/>
      <dgm:spPr/>
    </dgm:pt>
    <dgm:pt modelId="{37BEBFCF-320F-4100-9B39-F17AC47B49E3}" type="pres">
      <dgm:prSet presAssocID="{B3F48925-31A7-41C4-A6C0-3AD408C0FA68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6C126616-3658-4970-A90F-4BC58EB1E43E}" type="pres">
      <dgm:prSet presAssocID="{B3F48925-31A7-41C4-A6C0-3AD408C0FA68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AA805B5E-98BC-4585-912A-03BED030AB55}" type="pres">
      <dgm:prSet presAssocID="{ABB9655C-C370-4E88-984E-2FEF834593BA}" presName="root2" presStyleCnt="0"/>
      <dgm:spPr/>
    </dgm:pt>
    <dgm:pt modelId="{C8281440-D1C9-419E-A83A-4CB990816C59}" type="pres">
      <dgm:prSet presAssocID="{ABB9655C-C370-4E88-984E-2FEF834593BA}" presName="LevelTwoTextNode" presStyleLbl="node2" presStyleIdx="2" presStyleCnt="3" custScaleX="301861" custScaleY="176303" custLinFactY="14020" custLinFactNeighborX="-32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CC5569-CA31-48C2-90B9-4077FC74579A}" type="pres">
      <dgm:prSet presAssocID="{ABB9655C-C370-4E88-984E-2FEF834593BA}" presName="level3hierChild" presStyleCnt="0"/>
      <dgm:spPr/>
    </dgm:pt>
  </dgm:ptLst>
  <dgm:cxnLst>
    <dgm:cxn modelId="{D722B004-B250-4779-8F01-89FD76264568}" type="presOf" srcId="{B3F48925-31A7-41C4-A6C0-3AD408C0FA68}" destId="{37BEBFCF-320F-4100-9B39-F17AC47B49E3}" srcOrd="0" destOrd="0" presId="urn:microsoft.com/office/officeart/2008/layout/HorizontalMultiLevelHierarchy"/>
    <dgm:cxn modelId="{3B5943FD-26A4-4687-BE2D-C1165953C3F5}" type="presOf" srcId="{83D14FB5-C573-453C-87FA-D123AF97BC99}" destId="{95B1C6B5-1E55-420A-A858-CD18B3963008}" srcOrd="1" destOrd="0" presId="urn:microsoft.com/office/officeart/2008/layout/HorizontalMultiLevelHierarchy"/>
    <dgm:cxn modelId="{5ADBF426-4C7B-4DA1-A0D3-0A2A0400CE16}" type="presOf" srcId="{FDE8DB9F-E120-4FB3-BF57-07D4EC40DF78}" destId="{3D06DC0D-E44B-490B-A4A2-A429CB91EF45}" srcOrd="1" destOrd="0" presId="urn:microsoft.com/office/officeart/2008/layout/HorizontalMultiLevelHierarchy"/>
    <dgm:cxn modelId="{DBF26505-2E99-49A4-A1A3-4F5A29DC4A63}" type="presOf" srcId="{C26F88DC-5FC1-4356-AE5C-5B08F5528691}" destId="{3198D470-413E-4F38-A673-B54FC1A788A8}" srcOrd="0" destOrd="0" presId="urn:microsoft.com/office/officeart/2008/layout/HorizontalMultiLevelHierarchy"/>
    <dgm:cxn modelId="{DF059C43-8FE4-4282-9E7F-3B1288C96C16}" type="presOf" srcId="{4F868382-B46B-44C0-8464-592E5D0CD8B1}" destId="{FE807D69-8F8E-4783-9D9B-379EF418C283}" srcOrd="0" destOrd="0" presId="urn:microsoft.com/office/officeart/2008/layout/HorizontalMultiLevelHierarchy"/>
    <dgm:cxn modelId="{036689A0-905C-4D9D-BBCC-CC7896E5D704}" type="presOf" srcId="{ABB9655C-C370-4E88-984E-2FEF834593BA}" destId="{C8281440-D1C9-419E-A83A-4CB990816C59}" srcOrd="0" destOrd="0" presId="urn:microsoft.com/office/officeart/2008/layout/HorizontalMultiLevelHierarchy"/>
    <dgm:cxn modelId="{EF73C2DF-737D-4EF6-A148-D2C7E914AB46}" type="presOf" srcId="{83D14FB5-C573-453C-87FA-D123AF97BC99}" destId="{34E44552-A7BB-46C2-97A1-291727031461}" srcOrd="0" destOrd="0" presId="urn:microsoft.com/office/officeart/2008/layout/HorizontalMultiLevelHierarchy"/>
    <dgm:cxn modelId="{BAEF2AA1-3CE7-4CE3-B946-8915E18A982E}" srcId="{4F868382-B46B-44C0-8464-592E5D0CD8B1}" destId="{7F659180-BD58-4D0F-B003-B2153BEB8382}" srcOrd="1" destOrd="0" parTransId="{FDE8DB9F-E120-4FB3-BF57-07D4EC40DF78}" sibTransId="{B6F10EAE-7558-429B-9DF8-1B616A7AC738}"/>
    <dgm:cxn modelId="{44EC5381-C629-4F30-9828-E4D02F9E7FC3}" srcId="{C26F88DC-5FC1-4356-AE5C-5B08F5528691}" destId="{4F868382-B46B-44C0-8464-592E5D0CD8B1}" srcOrd="0" destOrd="0" parTransId="{985CD633-56D4-47FB-A2FF-9398409F41E5}" sibTransId="{A816642D-019A-43F5-8144-258451C3C643}"/>
    <dgm:cxn modelId="{CE4696BD-EF89-4EB8-B14C-0BEB97D31D4E}" srcId="{4F868382-B46B-44C0-8464-592E5D0CD8B1}" destId="{2C6E68D0-4494-44DB-9CAD-8E3386A5FEE9}" srcOrd="0" destOrd="0" parTransId="{83D14FB5-C573-453C-87FA-D123AF97BC99}" sibTransId="{790DE09C-DF27-42DF-AF80-C18E02AD381B}"/>
    <dgm:cxn modelId="{2BBDC1AE-185E-4BF2-A3EC-D44780DC4C57}" type="presOf" srcId="{2C6E68D0-4494-44DB-9CAD-8E3386A5FEE9}" destId="{BA3D4600-6070-4281-95CB-0D48C4E2290D}" srcOrd="0" destOrd="0" presId="urn:microsoft.com/office/officeart/2008/layout/HorizontalMultiLevelHierarchy"/>
    <dgm:cxn modelId="{1B68EA7D-D698-4D88-81FD-471BCFE8D00C}" type="presOf" srcId="{FDE8DB9F-E120-4FB3-BF57-07D4EC40DF78}" destId="{62F6DC8D-37BD-42C8-A369-34F7AB790CB2}" srcOrd="0" destOrd="0" presId="urn:microsoft.com/office/officeart/2008/layout/HorizontalMultiLevelHierarchy"/>
    <dgm:cxn modelId="{4261730F-B683-49C9-88C2-1D6F21F0FB25}" type="presOf" srcId="{7F659180-BD58-4D0F-B003-B2153BEB8382}" destId="{F54C0A4F-1EEC-4986-905A-70BA0D28AFEC}" srcOrd="0" destOrd="0" presId="urn:microsoft.com/office/officeart/2008/layout/HorizontalMultiLevelHierarchy"/>
    <dgm:cxn modelId="{5667E2CE-28BD-4C85-9FEA-C30A929C6E79}" type="presOf" srcId="{B3F48925-31A7-41C4-A6C0-3AD408C0FA68}" destId="{6C126616-3658-4970-A90F-4BC58EB1E43E}" srcOrd="1" destOrd="0" presId="urn:microsoft.com/office/officeart/2008/layout/HorizontalMultiLevelHierarchy"/>
    <dgm:cxn modelId="{D2431FDF-C74D-4569-88ED-962EDFA0C8E8}" srcId="{4F868382-B46B-44C0-8464-592E5D0CD8B1}" destId="{ABB9655C-C370-4E88-984E-2FEF834593BA}" srcOrd="2" destOrd="0" parTransId="{B3F48925-31A7-41C4-A6C0-3AD408C0FA68}" sibTransId="{7C3D9515-77E7-43C6-9962-7A4F4B3D7B0F}"/>
    <dgm:cxn modelId="{7AE239B8-9A24-4194-AD4D-DDBF66B4D1C5}" type="presParOf" srcId="{3198D470-413E-4F38-A673-B54FC1A788A8}" destId="{88088E76-E2ED-4ADC-AA0B-E50AD2CE6D7D}" srcOrd="0" destOrd="0" presId="urn:microsoft.com/office/officeart/2008/layout/HorizontalMultiLevelHierarchy"/>
    <dgm:cxn modelId="{DBD24004-61EE-4F77-8460-FC3F68FD3690}" type="presParOf" srcId="{88088E76-E2ED-4ADC-AA0B-E50AD2CE6D7D}" destId="{FE807D69-8F8E-4783-9D9B-379EF418C283}" srcOrd="0" destOrd="0" presId="urn:microsoft.com/office/officeart/2008/layout/HorizontalMultiLevelHierarchy"/>
    <dgm:cxn modelId="{96FFB890-086C-43E6-A50D-2F4757389B4D}" type="presParOf" srcId="{88088E76-E2ED-4ADC-AA0B-E50AD2CE6D7D}" destId="{FE67DF77-B7E0-483B-A5BC-0ED6631E4D89}" srcOrd="1" destOrd="0" presId="urn:microsoft.com/office/officeart/2008/layout/HorizontalMultiLevelHierarchy"/>
    <dgm:cxn modelId="{FB38091D-FB31-467E-887C-0B519ADB80E1}" type="presParOf" srcId="{FE67DF77-B7E0-483B-A5BC-0ED6631E4D89}" destId="{34E44552-A7BB-46C2-97A1-291727031461}" srcOrd="0" destOrd="0" presId="urn:microsoft.com/office/officeart/2008/layout/HorizontalMultiLevelHierarchy"/>
    <dgm:cxn modelId="{E2293973-EB39-47F3-8D48-D188743A842A}" type="presParOf" srcId="{34E44552-A7BB-46C2-97A1-291727031461}" destId="{95B1C6B5-1E55-420A-A858-CD18B3963008}" srcOrd="0" destOrd="0" presId="urn:microsoft.com/office/officeart/2008/layout/HorizontalMultiLevelHierarchy"/>
    <dgm:cxn modelId="{0C5FE649-D4D5-4DA3-B565-2329392F4919}" type="presParOf" srcId="{FE67DF77-B7E0-483B-A5BC-0ED6631E4D89}" destId="{1E2332E4-DBF8-4AA6-AC16-B6BE6FE8BFF4}" srcOrd="1" destOrd="0" presId="urn:microsoft.com/office/officeart/2008/layout/HorizontalMultiLevelHierarchy"/>
    <dgm:cxn modelId="{B6033A39-5077-40A9-BBBE-E80FBFCBCB7B}" type="presParOf" srcId="{1E2332E4-DBF8-4AA6-AC16-B6BE6FE8BFF4}" destId="{BA3D4600-6070-4281-95CB-0D48C4E2290D}" srcOrd="0" destOrd="0" presId="urn:microsoft.com/office/officeart/2008/layout/HorizontalMultiLevelHierarchy"/>
    <dgm:cxn modelId="{53A2A7AB-E767-4755-8A65-A518023A5E26}" type="presParOf" srcId="{1E2332E4-DBF8-4AA6-AC16-B6BE6FE8BFF4}" destId="{F8B82A72-4154-4222-B6BD-039145A6A851}" srcOrd="1" destOrd="0" presId="urn:microsoft.com/office/officeart/2008/layout/HorizontalMultiLevelHierarchy"/>
    <dgm:cxn modelId="{F31E93C2-123D-4F75-BEBB-3052920A9553}" type="presParOf" srcId="{FE67DF77-B7E0-483B-A5BC-0ED6631E4D89}" destId="{62F6DC8D-37BD-42C8-A369-34F7AB790CB2}" srcOrd="2" destOrd="0" presId="urn:microsoft.com/office/officeart/2008/layout/HorizontalMultiLevelHierarchy"/>
    <dgm:cxn modelId="{9CE8590C-4F92-4659-B3DE-B1F39D147F96}" type="presParOf" srcId="{62F6DC8D-37BD-42C8-A369-34F7AB790CB2}" destId="{3D06DC0D-E44B-490B-A4A2-A429CB91EF45}" srcOrd="0" destOrd="0" presId="urn:microsoft.com/office/officeart/2008/layout/HorizontalMultiLevelHierarchy"/>
    <dgm:cxn modelId="{218F58DF-121C-460B-8C02-F81929A8FD99}" type="presParOf" srcId="{FE67DF77-B7E0-483B-A5BC-0ED6631E4D89}" destId="{43CF95A5-F5AE-4560-A4E8-4C3E35B58B84}" srcOrd="3" destOrd="0" presId="urn:microsoft.com/office/officeart/2008/layout/HorizontalMultiLevelHierarchy"/>
    <dgm:cxn modelId="{113901C9-EA0A-4727-B406-8B464D400425}" type="presParOf" srcId="{43CF95A5-F5AE-4560-A4E8-4C3E35B58B84}" destId="{F54C0A4F-1EEC-4986-905A-70BA0D28AFEC}" srcOrd="0" destOrd="0" presId="urn:microsoft.com/office/officeart/2008/layout/HorizontalMultiLevelHierarchy"/>
    <dgm:cxn modelId="{8C22A496-5787-457C-8146-2E8C332F3142}" type="presParOf" srcId="{43CF95A5-F5AE-4560-A4E8-4C3E35B58B84}" destId="{A5A6F5E4-247E-4CC8-AC88-7A6397C727F1}" srcOrd="1" destOrd="0" presId="urn:microsoft.com/office/officeart/2008/layout/HorizontalMultiLevelHierarchy"/>
    <dgm:cxn modelId="{E2A83B4F-2BB5-4B98-B79B-8A3300A0E138}" type="presParOf" srcId="{FE67DF77-B7E0-483B-A5BC-0ED6631E4D89}" destId="{37BEBFCF-320F-4100-9B39-F17AC47B49E3}" srcOrd="4" destOrd="0" presId="urn:microsoft.com/office/officeart/2008/layout/HorizontalMultiLevelHierarchy"/>
    <dgm:cxn modelId="{0B55109D-B518-4110-BF15-C4F462493B19}" type="presParOf" srcId="{37BEBFCF-320F-4100-9B39-F17AC47B49E3}" destId="{6C126616-3658-4970-A90F-4BC58EB1E43E}" srcOrd="0" destOrd="0" presId="urn:microsoft.com/office/officeart/2008/layout/HorizontalMultiLevelHierarchy"/>
    <dgm:cxn modelId="{1D722F6A-25EE-42AB-AF0B-791C68CC737C}" type="presParOf" srcId="{FE67DF77-B7E0-483B-A5BC-0ED6631E4D89}" destId="{AA805B5E-98BC-4585-912A-03BED030AB55}" srcOrd="5" destOrd="0" presId="urn:microsoft.com/office/officeart/2008/layout/HorizontalMultiLevelHierarchy"/>
    <dgm:cxn modelId="{EF249C30-7752-4DFB-9196-681407D28BC0}" type="presParOf" srcId="{AA805B5E-98BC-4585-912A-03BED030AB55}" destId="{C8281440-D1C9-419E-A83A-4CB990816C59}" srcOrd="0" destOrd="0" presId="urn:microsoft.com/office/officeart/2008/layout/HorizontalMultiLevelHierarchy"/>
    <dgm:cxn modelId="{7C30CD42-368C-4FAA-AF67-DC9E448D5275}" type="presParOf" srcId="{AA805B5E-98BC-4585-912A-03BED030AB55}" destId="{70CC5569-CA31-48C2-90B9-4077FC74579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8ED90F-B9D7-4C9C-9685-2749EF51F52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404C56-FC7E-4C9E-81CD-91552F8EEC8D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070C0"/>
              </a:solidFill>
            </a:rPr>
            <a:t>Objectives</a:t>
          </a:r>
          <a:endParaRPr lang="en-US" sz="2800" b="1" dirty="0">
            <a:solidFill>
              <a:srgbClr val="0070C0"/>
            </a:solidFill>
          </a:endParaRPr>
        </a:p>
      </dgm:t>
    </dgm:pt>
    <dgm:pt modelId="{996D7254-0367-4C24-8077-6DEA1322978B}" type="parTrans" cxnId="{9B4B2A94-DEF7-4E7E-BE3F-AB179F5ADD2E}">
      <dgm:prSet/>
      <dgm:spPr/>
      <dgm:t>
        <a:bodyPr/>
        <a:lstStyle/>
        <a:p>
          <a:endParaRPr lang="en-US"/>
        </a:p>
      </dgm:t>
    </dgm:pt>
    <dgm:pt modelId="{399EE511-5C4A-4ED8-8004-D0305478BBA9}" type="sibTrans" cxnId="{9B4B2A94-DEF7-4E7E-BE3F-AB179F5ADD2E}">
      <dgm:prSet/>
      <dgm:spPr/>
      <dgm:t>
        <a:bodyPr/>
        <a:lstStyle/>
        <a:p>
          <a:endParaRPr lang="en-US"/>
        </a:p>
      </dgm:t>
    </dgm:pt>
    <dgm:pt modelId="{B1025CFD-DB3E-4D7B-9347-4578066EC4CF}">
      <dgm:prSet phldrT="[Text]" custT="1"/>
      <dgm:spPr/>
      <dgm:t>
        <a:bodyPr/>
        <a:lstStyle/>
        <a:p>
          <a:pPr algn="ctr"/>
          <a:r>
            <a:rPr lang="en-US" sz="1600" b="1" dirty="0" smtClean="0">
              <a:solidFill>
                <a:srgbClr val="FFFF00"/>
              </a:solidFill>
            </a:rPr>
            <a:t>Examine Current Online Teaching Methods Applied by CCTC for Year 1 Courses at XJTLU.</a:t>
          </a:r>
          <a:endParaRPr lang="en-US" sz="1600" b="1" dirty="0">
            <a:solidFill>
              <a:srgbClr val="FFFF00"/>
            </a:solidFill>
          </a:endParaRPr>
        </a:p>
      </dgm:t>
    </dgm:pt>
    <dgm:pt modelId="{87A72C43-6476-435C-B13E-2101F5E73E62}" type="parTrans" cxnId="{5BCAFB86-D149-4803-88A6-624928A6028C}">
      <dgm:prSet/>
      <dgm:spPr/>
      <dgm:t>
        <a:bodyPr/>
        <a:lstStyle/>
        <a:p>
          <a:endParaRPr lang="en-US"/>
        </a:p>
      </dgm:t>
    </dgm:pt>
    <dgm:pt modelId="{CD609D45-5CAB-4801-9338-1B5288ADAFE7}" type="sibTrans" cxnId="{5BCAFB86-D149-4803-88A6-624928A6028C}">
      <dgm:prSet/>
      <dgm:spPr/>
      <dgm:t>
        <a:bodyPr/>
        <a:lstStyle/>
        <a:p>
          <a:endParaRPr lang="en-US"/>
        </a:p>
      </dgm:t>
    </dgm:pt>
    <dgm:pt modelId="{092BABC1-88AB-4458-8A02-EF6622044828}">
      <dgm:prSet phldrT="[Text]" custT="1"/>
      <dgm:spPr/>
      <dgm:t>
        <a:bodyPr/>
        <a:lstStyle/>
        <a:p>
          <a:pPr algn="ctr"/>
          <a:r>
            <a:rPr lang="en-US" sz="1600" b="1" dirty="0" smtClean="0">
              <a:solidFill>
                <a:srgbClr val="FFFF00"/>
              </a:solidFill>
            </a:rPr>
            <a:t>Identify Their Application Problems in Terms of Teaching Source Preparation, Lecturer-student Online Interaction and Students’ Learning Feedback.</a:t>
          </a:r>
          <a:endParaRPr lang="en-US" sz="1600" b="1" dirty="0">
            <a:solidFill>
              <a:srgbClr val="FFFF00"/>
            </a:solidFill>
          </a:endParaRPr>
        </a:p>
      </dgm:t>
    </dgm:pt>
    <dgm:pt modelId="{41953B64-A1A2-47A0-9FC3-3BE3E2D64579}" type="parTrans" cxnId="{6A02B4A9-D630-42A3-BA1A-05FA9B44A928}">
      <dgm:prSet/>
      <dgm:spPr/>
      <dgm:t>
        <a:bodyPr/>
        <a:lstStyle/>
        <a:p>
          <a:endParaRPr lang="en-US"/>
        </a:p>
      </dgm:t>
    </dgm:pt>
    <dgm:pt modelId="{427D3AB9-ECB3-45D5-983E-CBE01CD554D6}" type="sibTrans" cxnId="{6A02B4A9-D630-42A3-BA1A-05FA9B44A928}">
      <dgm:prSet/>
      <dgm:spPr/>
      <dgm:t>
        <a:bodyPr/>
        <a:lstStyle/>
        <a:p>
          <a:endParaRPr lang="en-US"/>
        </a:p>
      </dgm:t>
    </dgm:pt>
    <dgm:pt modelId="{96D7C7EA-898F-47B7-9F3A-FB3B3F492B00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Propose Solutions for Improving Future Online Teaching Methods.</a:t>
          </a:r>
          <a:endParaRPr lang="en-US" sz="1600" b="1" dirty="0">
            <a:solidFill>
              <a:srgbClr val="FFFF00"/>
            </a:solidFill>
          </a:endParaRPr>
        </a:p>
      </dgm:t>
    </dgm:pt>
    <dgm:pt modelId="{9D45DE28-7895-40F2-918D-D157C2B7A0D7}" type="parTrans" cxnId="{D9F859A8-1B7C-4AAF-BEB0-95BF9E609D99}">
      <dgm:prSet/>
      <dgm:spPr/>
      <dgm:t>
        <a:bodyPr/>
        <a:lstStyle/>
        <a:p>
          <a:endParaRPr lang="en-US"/>
        </a:p>
      </dgm:t>
    </dgm:pt>
    <dgm:pt modelId="{19032216-865E-4BB3-9E1A-19F32E9289AD}" type="sibTrans" cxnId="{D9F859A8-1B7C-4AAF-BEB0-95BF9E609D99}">
      <dgm:prSet/>
      <dgm:spPr/>
      <dgm:t>
        <a:bodyPr/>
        <a:lstStyle/>
        <a:p>
          <a:endParaRPr lang="en-US"/>
        </a:p>
      </dgm:t>
    </dgm:pt>
    <dgm:pt modelId="{AC994E53-65FE-4305-A5A1-F8A7A6F11482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Ultimate Goal: Enhance Students’ Learning Ability, Cultivate Students’ Independent and Critical Thinking Mindset, Improve Students’ Communication Skill, Build up Students’ Moral Character, and Achieve the Ultimate Goal of FSEM at XJTLU.</a:t>
          </a:r>
          <a:endParaRPr lang="en-US" sz="1600" b="1" dirty="0">
            <a:solidFill>
              <a:srgbClr val="FFFF00"/>
            </a:solidFill>
          </a:endParaRPr>
        </a:p>
      </dgm:t>
    </dgm:pt>
    <dgm:pt modelId="{FA5DD8C4-10F0-45CB-8E2E-31EB5E8ED16C}" type="parTrans" cxnId="{C664EE17-3997-4B19-AE13-37045E69CAFF}">
      <dgm:prSet/>
      <dgm:spPr/>
      <dgm:t>
        <a:bodyPr/>
        <a:lstStyle/>
        <a:p>
          <a:endParaRPr lang="en-US"/>
        </a:p>
      </dgm:t>
    </dgm:pt>
    <dgm:pt modelId="{F6B87109-E9A7-40AF-89EF-C4070C4C0F95}" type="sibTrans" cxnId="{C664EE17-3997-4B19-AE13-37045E69CAFF}">
      <dgm:prSet/>
      <dgm:spPr/>
      <dgm:t>
        <a:bodyPr/>
        <a:lstStyle/>
        <a:p>
          <a:endParaRPr lang="en-US"/>
        </a:p>
      </dgm:t>
    </dgm:pt>
    <dgm:pt modelId="{4F24835D-5DC1-4612-83FA-DBE4676176B2}" type="pres">
      <dgm:prSet presAssocID="{258ED90F-B9D7-4C9C-9685-2749EF51F52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084509A-AE26-4F37-A3D4-3AC5B0F11EF0}" type="pres">
      <dgm:prSet presAssocID="{258ED90F-B9D7-4C9C-9685-2749EF51F526}" presName="matrix" presStyleCnt="0"/>
      <dgm:spPr/>
    </dgm:pt>
    <dgm:pt modelId="{D3B9093C-10CF-4321-A133-6B8A3EA7CD73}" type="pres">
      <dgm:prSet presAssocID="{258ED90F-B9D7-4C9C-9685-2749EF51F526}" presName="tile1" presStyleLbl="node1" presStyleIdx="0" presStyleCnt="4"/>
      <dgm:spPr/>
      <dgm:t>
        <a:bodyPr/>
        <a:lstStyle/>
        <a:p>
          <a:endParaRPr lang="en-US"/>
        </a:p>
      </dgm:t>
    </dgm:pt>
    <dgm:pt modelId="{DE4CC610-DF65-46CC-9B7B-D82EEBF4D728}" type="pres">
      <dgm:prSet presAssocID="{258ED90F-B9D7-4C9C-9685-2749EF51F52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8AD67-27C2-4B22-BA50-8F3CC29120DD}" type="pres">
      <dgm:prSet presAssocID="{258ED90F-B9D7-4C9C-9685-2749EF51F526}" presName="tile2" presStyleLbl="node1" presStyleIdx="1" presStyleCnt="4"/>
      <dgm:spPr/>
      <dgm:t>
        <a:bodyPr/>
        <a:lstStyle/>
        <a:p>
          <a:endParaRPr lang="en-US"/>
        </a:p>
      </dgm:t>
    </dgm:pt>
    <dgm:pt modelId="{F4A8CA36-E3E1-418E-96A3-76824782D7C0}" type="pres">
      <dgm:prSet presAssocID="{258ED90F-B9D7-4C9C-9685-2749EF51F52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E6C18-67F7-42D2-8C6C-27AE138B7D38}" type="pres">
      <dgm:prSet presAssocID="{258ED90F-B9D7-4C9C-9685-2749EF51F526}" presName="tile3" presStyleLbl="node1" presStyleIdx="2" presStyleCnt="4" custScaleY="113462" custLinFactNeighborY="-5288"/>
      <dgm:spPr/>
      <dgm:t>
        <a:bodyPr/>
        <a:lstStyle/>
        <a:p>
          <a:endParaRPr lang="en-US"/>
        </a:p>
      </dgm:t>
    </dgm:pt>
    <dgm:pt modelId="{880BE941-75C9-4091-A390-A9F9C84C52CC}" type="pres">
      <dgm:prSet presAssocID="{258ED90F-B9D7-4C9C-9685-2749EF51F52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1F1C9-6282-4A74-82F1-B32EB5F37FB9}" type="pres">
      <dgm:prSet presAssocID="{258ED90F-B9D7-4C9C-9685-2749EF51F526}" presName="tile4" presStyleLbl="node1" presStyleIdx="3" presStyleCnt="4" custScaleY="111538" custLinFactNeighborY="-3846"/>
      <dgm:spPr/>
      <dgm:t>
        <a:bodyPr/>
        <a:lstStyle/>
        <a:p>
          <a:endParaRPr lang="en-US"/>
        </a:p>
      </dgm:t>
    </dgm:pt>
    <dgm:pt modelId="{F90A2176-0593-427C-A26F-70F1DC706E62}" type="pres">
      <dgm:prSet presAssocID="{258ED90F-B9D7-4C9C-9685-2749EF51F52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80F18-D6FE-4B95-829A-45C1DA22D01F}" type="pres">
      <dgm:prSet presAssocID="{258ED90F-B9D7-4C9C-9685-2749EF51F526}" presName="centerTile" presStyleLbl="fgShp" presStyleIdx="0" presStyleCnt="1" custLinFactNeighborX="758" custLinFactNeighborY="-2692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2B4A9-D630-42A3-BA1A-05FA9B44A928}" srcId="{17404C56-FC7E-4C9E-81CD-91552F8EEC8D}" destId="{092BABC1-88AB-4458-8A02-EF6622044828}" srcOrd="1" destOrd="0" parTransId="{41953B64-A1A2-47A0-9FC3-3BE3E2D64579}" sibTransId="{427D3AB9-ECB3-45D5-983E-CBE01CD554D6}"/>
    <dgm:cxn modelId="{E50A8B08-1E95-45E5-9428-28BD9E300EF6}" type="presOf" srcId="{258ED90F-B9D7-4C9C-9685-2749EF51F526}" destId="{4F24835D-5DC1-4612-83FA-DBE4676176B2}" srcOrd="0" destOrd="0" presId="urn:microsoft.com/office/officeart/2005/8/layout/matrix1"/>
    <dgm:cxn modelId="{321439E0-0F15-425E-AAED-B87BEBCA164F}" type="presOf" srcId="{092BABC1-88AB-4458-8A02-EF6622044828}" destId="{5098AD67-27C2-4B22-BA50-8F3CC29120DD}" srcOrd="0" destOrd="0" presId="urn:microsoft.com/office/officeart/2005/8/layout/matrix1"/>
    <dgm:cxn modelId="{52101FC1-DC1E-4BDC-906F-91529804928F}" type="presOf" srcId="{AC994E53-65FE-4305-A5A1-F8A7A6F11482}" destId="{38C1F1C9-6282-4A74-82F1-B32EB5F37FB9}" srcOrd="0" destOrd="0" presId="urn:microsoft.com/office/officeart/2005/8/layout/matrix1"/>
    <dgm:cxn modelId="{5BCAFB86-D149-4803-88A6-624928A6028C}" srcId="{17404C56-FC7E-4C9E-81CD-91552F8EEC8D}" destId="{B1025CFD-DB3E-4D7B-9347-4578066EC4CF}" srcOrd="0" destOrd="0" parTransId="{87A72C43-6476-435C-B13E-2101F5E73E62}" sibTransId="{CD609D45-5CAB-4801-9338-1B5288ADAFE7}"/>
    <dgm:cxn modelId="{BC26335B-168D-45A0-BB60-F93AD7F6BEAD}" type="presOf" srcId="{96D7C7EA-898F-47B7-9F3A-FB3B3F492B00}" destId="{D4EE6C18-67F7-42D2-8C6C-27AE138B7D38}" srcOrd="0" destOrd="0" presId="urn:microsoft.com/office/officeart/2005/8/layout/matrix1"/>
    <dgm:cxn modelId="{C7606C17-F9E0-45E7-B31E-5A00F76F2EFE}" type="presOf" srcId="{092BABC1-88AB-4458-8A02-EF6622044828}" destId="{F4A8CA36-E3E1-418E-96A3-76824782D7C0}" srcOrd="1" destOrd="0" presId="urn:microsoft.com/office/officeart/2005/8/layout/matrix1"/>
    <dgm:cxn modelId="{E014476E-2839-4DE4-A9CE-80A1C54EDC0C}" type="presOf" srcId="{B1025CFD-DB3E-4D7B-9347-4578066EC4CF}" destId="{DE4CC610-DF65-46CC-9B7B-D82EEBF4D728}" srcOrd="1" destOrd="0" presId="urn:microsoft.com/office/officeart/2005/8/layout/matrix1"/>
    <dgm:cxn modelId="{D9F859A8-1B7C-4AAF-BEB0-95BF9E609D99}" srcId="{17404C56-FC7E-4C9E-81CD-91552F8EEC8D}" destId="{96D7C7EA-898F-47B7-9F3A-FB3B3F492B00}" srcOrd="2" destOrd="0" parTransId="{9D45DE28-7895-40F2-918D-D157C2B7A0D7}" sibTransId="{19032216-865E-4BB3-9E1A-19F32E9289AD}"/>
    <dgm:cxn modelId="{9B4B2A94-DEF7-4E7E-BE3F-AB179F5ADD2E}" srcId="{258ED90F-B9D7-4C9C-9685-2749EF51F526}" destId="{17404C56-FC7E-4C9E-81CD-91552F8EEC8D}" srcOrd="0" destOrd="0" parTransId="{996D7254-0367-4C24-8077-6DEA1322978B}" sibTransId="{399EE511-5C4A-4ED8-8004-D0305478BBA9}"/>
    <dgm:cxn modelId="{11A75B6E-9E07-4749-B880-118416FB2623}" type="presOf" srcId="{B1025CFD-DB3E-4D7B-9347-4578066EC4CF}" destId="{D3B9093C-10CF-4321-A133-6B8A3EA7CD73}" srcOrd="0" destOrd="0" presId="urn:microsoft.com/office/officeart/2005/8/layout/matrix1"/>
    <dgm:cxn modelId="{FD5BC698-68D1-426B-82BA-A64A30E2FE77}" type="presOf" srcId="{96D7C7EA-898F-47B7-9F3A-FB3B3F492B00}" destId="{880BE941-75C9-4091-A390-A9F9C84C52CC}" srcOrd="1" destOrd="0" presId="urn:microsoft.com/office/officeart/2005/8/layout/matrix1"/>
    <dgm:cxn modelId="{B0767787-DEB2-457D-AA04-AF6050320F34}" type="presOf" srcId="{17404C56-FC7E-4C9E-81CD-91552F8EEC8D}" destId="{72280F18-D6FE-4B95-829A-45C1DA22D01F}" srcOrd="0" destOrd="0" presId="urn:microsoft.com/office/officeart/2005/8/layout/matrix1"/>
    <dgm:cxn modelId="{63479AA5-3E98-436D-BA71-737707D140E5}" type="presOf" srcId="{AC994E53-65FE-4305-A5A1-F8A7A6F11482}" destId="{F90A2176-0593-427C-A26F-70F1DC706E62}" srcOrd="1" destOrd="0" presId="urn:microsoft.com/office/officeart/2005/8/layout/matrix1"/>
    <dgm:cxn modelId="{C664EE17-3997-4B19-AE13-37045E69CAFF}" srcId="{17404C56-FC7E-4C9E-81CD-91552F8EEC8D}" destId="{AC994E53-65FE-4305-A5A1-F8A7A6F11482}" srcOrd="3" destOrd="0" parTransId="{FA5DD8C4-10F0-45CB-8E2E-31EB5E8ED16C}" sibTransId="{F6B87109-E9A7-40AF-89EF-C4070C4C0F95}"/>
    <dgm:cxn modelId="{80ABE8BD-8475-4460-A631-53E5D091EFDF}" type="presParOf" srcId="{4F24835D-5DC1-4612-83FA-DBE4676176B2}" destId="{E084509A-AE26-4F37-A3D4-3AC5B0F11EF0}" srcOrd="0" destOrd="0" presId="urn:microsoft.com/office/officeart/2005/8/layout/matrix1"/>
    <dgm:cxn modelId="{1EA7B4BA-C7CB-41BA-887C-60945FC0B50C}" type="presParOf" srcId="{E084509A-AE26-4F37-A3D4-3AC5B0F11EF0}" destId="{D3B9093C-10CF-4321-A133-6B8A3EA7CD73}" srcOrd="0" destOrd="0" presId="urn:microsoft.com/office/officeart/2005/8/layout/matrix1"/>
    <dgm:cxn modelId="{525DC01B-B5B0-4937-A202-692AF1E2E627}" type="presParOf" srcId="{E084509A-AE26-4F37-A3D4-3AC5B0F11EF0}" destId="{DE4CC610-DF65-46CC-9B7B-D82EEBF4D728}" srcOrd="1" destOrd="0" presId="urn:microsoft.com/office/officeart/2005/8/layout/matrix1"/>
    <dgm:cxn modelId="{69D43C62-2FF3-435F-8DBD-8814DE5F81FB}" type="presParOf" srcId="{E084509A-AE26-4F37-A3D4-3AC5B0F11EF0}" destId="{5098AD67-27C2-4B22-BA50-8F3CC29120DD}" srcOrd="2" destOrd="0" presId="urn:microsoft.com/office/officeart/2005/8/layout/matrix1"/>
    <dgm:cxn modelId="{A52F102A-ECED-4D55-9ED1-245A39DF4C90}" type="presParOf" srcId="{E084509A-AE26-4F37-A3D4-3AC5B0F11EF0}" destId="{F4A8CA36-E3E1-418E-96A3-76824782D7C0}" srcOrd="3" destOrd="0" presId="urn:microsoft.com/office/officeart/2005/8/layout/matrix1"/>
    <dgm:cxn modelId="{3730E865-9F4B-4409-845D-87ECE47C7B5D}" type="presParOf" srcId="{E084509A-AE26-4F37-A3D4-3AC5B0F11EF0}" destId="{D4EE6C18-67F7-42D2-8C6C-27AE138B7D38}" srcOrd="4" destOrd="0" presId="urn:microsoft.com/office/officeart/2005/8/layout/matrix1"/>
    <dgm:cxn modelId="{1A3D1815-D6FF-40DA-A10D-2A0EC250FDBE}" type="presParOf" srcId="{E084509A-AE26-4F37-A3D4-3AC5B0F11EF0}" destId="{880BE941-75C9-4091-A390-A9F9C84C52CC}" srcOrd="5" destOrd="0" presId="urn:microsoft.com/office/officeart/2005/8/layout/matrix1"/>
    <dgm:cxn modelId="{B7524367-9CDC-4E6C-AD2F-005610294E42}" type="presParOf" srcId="{E084509A-AE26-4F37-A3D4-3AC5B0F11EF0}" destId="{38C1F1C9-6282-4A74-82F1-B32EB5F37FB9}" srcOrd="6" destOrd="0" presId="urn:microsoft.com/office/officeart/2005/8/layout/matrix1"/>
    <dgm:cxn modelId="{A570B39D-9134-483A-8267-6F39C18ADFE7}" type="presParOf" srcId="{E084509A-AE26-4F37-A3D4-3AC5B0F11EF0}" destId="{F90A2176-0593-427C-A26F-70F1DC706E62}" srcOrd="7" destOrd="0" presId="urn:microsoft.com/office/officeart/2005/8/layout/matrix1"/>
    <dgm:cxn modelId="{2A883502-5D11-494B-BE7E-CBBC756061E8}" type="presParOf" srcId="{4F24835D-5DC1-4612-83FA-DBE4676176B2}" destId="{72280F18-D6FE-4B95-829A-45C1DA22D01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ACBFAE-2A15-45FA-954E-A15E2596304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A40FF5-48EC-48E1-85E1-FB4090688D3B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</a:rPr>
            <a:t>Library &amp; Online Database</a:t>
          </a:r>
          <a:endParaRPr lang="en-US" sz="2000" b="1" dirty="0">
            <a:solidFill>
              <a:srgbClr val="0070C0"/>
            </a:solidFill>
          </a:endParaRPr>
        </a:p>
      </dgm:t>
    </dgm:pt>
    <dgm:pt modelId="{DCC866C5-122D-4CCB-8082-073D8A5AABAA}" type="parTrans" cxnId="{43EB9B7B-FFE7-46E4-A14B-0FF297998583}">
      <dgm:prSet/>
      <dgm:spPr/>
      <dgm:t>
        <a:bodyPr/>
        <a:lstStyle/>
        <a:p>
          <a:endParaRPr lang="en-US"/>
        </a:p>
      </dgm:t>
    </dgm:pt>
    <dgm:pt modelId="{A001AB6B-F871-4AA6-A393-FF811EDD39E0}" type="sibTrans" cxnId="{43EB9B7B-FFE7-46E4-A14B-0FF297998583}">
      <dgm:prSet/>
      <dgm:spPr/>
      <dgm:t>
        <a:bodyPr/>
        <a:lstStyle/>
        <a:p>
          <a:endParaRPr lang="en-US"/>
        </a:p>
      </dgm:t>
    </dgm:pt>
    <dgm:pt modelId="{1A0F6ED8-AF95-4A81-9EF8-FFFEA8EE7770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</a:rPr>
            <a:t>Questionnaire &amp; Interview</a:t>
          </a:r>
          <a:endParaRPr lang="en-US" sz="2000" b="1" dirty="0">
            <a:solidFill>
              <a:srgbClr val="0070C0"/>
            </a:solidFill>
          </a:endParaRPr>
        </a:p>
      </dgm:t>
    </dgm:pt>
    <dgm:pt modelId="{6844A3B3-FBC0-4996-A1F6-000222A88B7C}" type="parTrans" cxnId="{89B2A7EC-C71B-4DEE-8878-D68168689AEB}">
      <dgm:prSet/>
      <dgm:spPr/>
      <dgm:t>
        <a:bodyPr/>
        <a:lstStyle/>
        <a:p>
          <a:endParaRPr lang="en-US"/>
        </a:p>
      </dgm:t>
    </dgm:pt>
    <dgm:pt modelId="{0794670A-9CC9-41AD-A5D6-48C8F177B472}" type="sibTrans" cxnId="{89B2A7EC-C71B-4DEE-8878-D68168689AEB}">
      <dgm:prSet/>
      <dgm:spPr/>
      <dgm:t>
        <a:bodyPr/>
        <a:lstStyle/>
        <a:p>
          <a:endParaRPr lang="en-US"/>
        </a:p>
      </dgm:t>
    </dgm:pt>
    <dgm:pt modelId="{EB67AC21-5317-4DAC-841F-E3475AEE50D7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</a:rPr>
            <a:t>Analytical Method</a:t>
          </a:r>
          <a:endParaRPr lang="en-US" sz="2000" b="1" dirty="0">
            <a:solidFill>
              <a:srgbClr val="0070C0"/>
            </a:solidFill>
          </a:endParaRPr>
        </a:p>
      </dgm:t>
    </dgm:pt>
    <dgm:pt modelId="{08F60088-C7F0-48BA-A8EE-1BDE2998256C}" type="parTrans" cxnId="{1A195F2D-423B-4AD2-9188-6D61478F2D7A}">
      <dgm:prSet/>
      <dgm:spPr/>
      <dgm:t>
        <a:bodyPr/>
        <a:lstStyle/>
        <a:p>
          <a:endParaRPr lang="en-US"/>
        </a:p>
      </dgm:t>
    </dgm:pt>
    <dgm:pt modelId="{77D3000C-F6D3-4F89-98D9-3CCD076D05B3}" type="sibTrans" cxnId="{1A195F2D-423B-4AD2-9188-6D61478F2D7A}">
      <dgm:prSet/>
      <dgm:spPr/>
      <dgm:t>
        <a:bodyPr/>
        <a:lstStyle/>
        <a:p>
          <a:endParaRPr lang="en-US"/>
        </a:p>
      </dgm:t>
    </dgm:pt>
    <dgm:pt modelId="{1B80A37D-215E-4155-82B3-9874BF48B253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</a:rPr>
            <a:t>Critical Method</a:t>
          </a:r>
          <a:endParaRPr lang="en-US" sz="2000" b="1" dirty="0">
            <a:solidFill>
              <a:srgbClr val="0070C0"/>
            </a:solidFill>
          </a:endParaRPr>
        </a:p>
      </dgm:t>
    </dgm:pt>
    <dgm:pt modelId="{19FC0886-B425-4C39-88F5-758F22BD7E84}" type="parTrans" cxnId="{A4308BAE-FE21-45CA-9E8C-0216F5FEAE6B}">
      <dgm:prSet/>
      <dgm:spPr/>
      <dgm:t>
        <a:bodyPr/>
        <a:lstStyle/>
        <a:p>
          <a:endParaRPr lang="en-US"/>
        </a:p>
      </dgm:t>
    </dgm:pt>
    <dgm:pt modelId="{04F76B50-5B75-42EF-AA13-804D192CC7CC}" type="sibTrans" cxnId="{A4308BAE-FE21-45CA-9E8C-0216F5FEAE6B}">
      <dgm:prSet/>
      <dgm:spPr/>
      <dgm:t>
        <a:bodyPr/>
        <a:lstStyle/>
        <a:p>
          <a:endParaRPr lang="en-US"/>
        </a:p>
      </dgm:t>
    </dgm:pt>
    <dgm:pt modelId="{A0C1858B-9D56-4607-8FEB-499FF553C8BB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</a:rPr>
            <a:t>Comparative Method</a:t>
          </a:r>
          <a:endParaRPr lang="en-US" sz="2000" b="1" dirty="0">
            <a:solidFill>
              <a:srgbClr val="0070C0"/>
            </a:solidFill>
          </a:endParaRPr>
        </a:p>
      </dgm:t>
    </dgm:pt>
    <dgm:pt modelId="{5B08327E-0DA1-4D3F-B437-5B4232D8D5A6}" type="parTrans" cxnId="{B0B96272-1249-46AC-95B6-ACCD9611F47A}">
      <dgm:prSet/>
      <dgm:spPr/>
      <dgm:t>
        <a:bodyPr/>
        <a:lstStyle/>
        <a:p>
          <a:endParaRPr lang="en-US"/>
        </a:p>
      </dgm:t>
    </dgm:pt>
    <dgm:pt modelId="{FDBA18C8-5753-4258-AEB1-C6B08C667FF0}" type="sibTrans" cxnId="{B0B96272-1249-46AC-95B6-ACCD9611F47A}">
      <dgm:prSet/>
      <dgm:spPr/>
      <dgm:t>
        <a:bodyPr/>
        <a:lstStyle/>
        <a:p>
          <a:endParaRPr lang="en-US"/>
        </a:p>
      </dgm:t>
    </dgm:pt>
    <dgm:pt modelId="{EF9741CA-FAD9-49ED-95A2-59F6262925A4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</a:rPr>
            <a:t>Pilot Study</a:t>
          </a:r>
          <a:endParaRPr lang="en-US" sz="2000" b="1" dirty="0">
            <a:solidFill>
              <a:srgbClr val="0070C0"/>
            </a:solidFill>
          </a:endParaRPr>
        </a:p>
      </dgm:t>
    </dgm:pt>
    <dgm:pt modelId="{CB6D1CF0-0B97-4EDF-901E-594D39651655}" type="parTrans" cxnId="{F5A5811B-5ED0-4CD7-9713-2964294E1413}">
      <dgm:prSet/>
      <dgm:spPr/>
      <dgm:t>
        <a:bodyPr/>
        <a:lstStyle/>
        <a:p>
          <a:endParaRPr lang="en-US"/>
        </a:p>
      </dgm:t>
    </dgm:pt>
    <dgm:pt modelId="{B95558EB-1A36-41DD-9CF1-C74B85368AED}" type="sibTrans" cxnId="{F5A5811B-5ED0-4CD7-9713-2964294E1413}">
      <dgm:prSet/>
      <dgm:spPr/>
      <dgm:t>
        <a:bodyPr/>
        <a:lstStyle/>
        <a:p>
          <a:endParaRPr lang="en-US"/>
        </a:p>
      </dgm:t>
    </dgm:pt>
    <dgm:pt modelId="{BA225737-747B-45F4-8DFD-2BD3C4EDA4F5}" type="pres">
      <dgm:prSet presAssocID="{24ACBFAE-2A15-45FA-954E-A15E259630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6892846-A2C0-4CD5-B542-9D016838FB7F}" type="pres">
      <dgm:prSet presAssocID="{24ACBFAE-2A15-45FA-954E-A15E25963043}" presName="cycle" presStyleCnt="0"/>
      <dgm:spPr/>
    </dgm:pt>
    <dgm:pt modelId="{BD3B84DF-E926-436B-B0A4-1870CF37E10D}" type="pres">
      <dgm:prSet presAssocID="{A6A40FF5-48EC-48E1-85E1-FB4090688D3B}" presName="nodeFirstNode" presStyleLbl="node1" presStyleIdx="0" presStyleCnt="6" custScaleX="143824" custScaleY="107377" custRadScaleRad="97778" custRadScaleInc="1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4E008-9D8F-4FB0-AE5D-CC5AB9925885}" type="pres">
      <dgm:prSet presAssocID="{A001AB6B-F871-4AA6-A393-FF811EDD39E0}" presName="sibTransFirstNode" presStyleLbl="bgShp" presStyleIdx="0" presStyleCnt="1"/>
      <dgm:spPr/>
      <dgm:t>
        <a:bodyPr/>
        <a:lstStyle/>
        <a:p>
          <a:endParaRPr lang="zh-CN" altLang="en-US"/>
        </a:p>
      </dgm:t>
    </dgm:pt>
    <dgm:pt modelId="{3B089B7B-BF2E-4EE8-BE1D-8EF808B63EB5}" type="pres">
      <dgm:prSet presAssocID="{1A0F6ED8-AF95-4A81-9EF8-FFFEA8EE7770}" presName="nodeFollowingNodes" presStyleLbl="node1" presStyleIdx="1" presStyleCnt="6" custScaleX="163108" custScaleY="125232" custRadScaleRad="107521" custRadScaleInc="24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172DE-25F0-4E40-8B1A-5183930BDE36}" type="pres">
      <dgm:prSet presAssocID="{EB67AC21-5317-4DAC-841F-E3475AEE50D7}" presName="nodeFollowingNodes" presStyleLbl="node1" presStyleIdx="2" presStyleCnt="6" custScaleX="163850" custScaleY="111403" custRadScaleRad="108324" custRadScaleInc="-21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567FA-7A54-45C9-A5D1-FFD0FB4D56ED}" type="pres">
      <dgm:prSet presAssocID="{1B80A37D-215E-4155-82B3-9874BF48B253}" presName="nodeFollowingNodes" presStyleLbl="node1" presStyleIdx="3" presStyleCnt="6" custScaleX="144315" custScaleY="112357" custRadScaleRad="98206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998B3-5A8C-469F-8EC2-2FAB67D847FF}" type="pres">
      <dgm:prSet presAssocID="{A0C1858B-9D56-4607-8FEB-499FF553C8BB}" presName="nodeFollowingNodes" presStyleLbl="node1" presStyleIdx="4" presStyleCnt="6" custScaleX="172909" custScaleY="111401" custRadScaleRad="106368" custRadScaleInc="20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B2F7F-72A1-4088-BE0B-6A2A16F57257}" type="pres">
      <dgm:prSet presAssocID="{EF9741CA-FAD9-49ED-95A2-59F6262925A4}" presName="nodeFollowingNodes" presStyleLbl="node1" presStyleIdx="5" presStyleCnt="6" custScaleX="169173" custScaleY="125233" custRadScaleRad="106825" custRadScaleInc="-24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EB9B7B-FFE7-46E4-A14B-0FF297998583}" srcId="{24ACBFAE-2A15-45FA-954E-A15E25963043}" destId="{A6A40FF5-48EC-48E1-85E1-FB4090688D3B}" srcOrd="0" destOrd="0" parTransId="{DCC866C5-122D-4CCB-8082-073D8A5AABAA}" sibTransId="{A001AB6B-F871-4AA6-A393-FF811EDD39E0}"/>
    <dgm:cxn modelId="{1A195F2D-423B-4AD2-9188-6D61478F2D7A}" srcId="{24ACBFAE-2A15-45FA-954E-A15E25963043}" destId="{EB67AC21-5317-4DAC-841F-E3475AEE50D7}" srcOrd="2" destOrd="0" parTransId="{08F60088-C7F0-48BA-A8EE-1BDE2998256C}" sibTransId="{77D3000C-F6D3-4F89-98D9-3CCD076D05B3}"/>
    <dgm:cxn modelId="{8F3BE324-1A43-4E3A-A59A-6C3F6D4F3BE7}" type="presOf" srcId="{EF9741CA-FAD9-49ED-95A2-59F6262925A4}" destId="{3BDB2F7F-72A1-4088-BE0B-6A2A16F57257}" srcOrd="0" destOrd="0" presId="urn:microsoft.com/office/officeart/2005/8/layout/cycle3"/>
    <dgm:cxn modelId="{6AD77A4D-1840-48A7-836F-90E499F68622}" type="presOf" srcId="{EB67AC21-5317-4DAC-841F-E3475AEE50D7}" destId="{398172DE-25F0-4E40-8B1A-5183930BDE36}" srcOrd="0" destOrd="0" presId="urn:microsoft.com/office/officeart/2005/8/layout/cycle3"/>
    <dgm:cxn modelId="{F5A5811B-5ED0-4CD7-9713-2964294E1413}" srcId="{24ACBFAE-2A15-45FA-954E-A15E25963043}" destId="{EF9741CA-FAD9-49ED-95A2-59F6262925A4}" srcOrd="5" destOrd="0" parTransId="{CB6D1CF0-0B97-4EDF-901E-594D39651655}" sibTransId="{B95558EB-1A36-41DD-9CF1-C74B85368AED}"/>
    <dgm:cxn modelId="{A4308BAE-FE21-45CA-9E8C-0216F5FEAE6B}" srcId="{24ACBFAE-2A15-45FA-954E-A15E25963043}" destId="{1B80A37D-215E-4155-82B3-9874BF48B253}" srcOrd="3" destOrd="0" parTransId="{19FC0886-B425-4C39-88F5-758F22BD7E84}" sibTransId="{04F76B50-5B75-42EF-AA13-804D192CC7CC}"/>
    <dgm:cxn modelId="{B0B96272-1249-46AC-95B6-ACCD9611F47A}" srcId="{24ACBFAE-2A15-45FA-954E-A15E25963043}" destId="{A0C1858B-9D56-4607-8FEB-499FF553C8BB}" srcOrd="4" destOrd="0" parTransId="{5B08327E-0DA1-4D3F-B437-5B4232D8D5A6}" sibTransId="{FDBA18C8-5753-4258-AEB1-C6B08C667FF0}"/>
    <dgm:cxn modelId="{5718D6EC-813F-4A2E-B442-20765A96BF71}" type="presOf" srcId="{A6A40FF5-48EC-48E1-85E1-FB4090688D3B}" destId="{BD3B84DF-E926-436B-B0A4-1870CF37E10D}" srcOrd="0" destOrd="0" presId="urn:microsoft.com/office/officeart/2005/8/layout/cycle3"/>
    <dgm:cxn modelId="{4BF58F3D-080A-41D8-B633-F1F7F2EBAB1E}" type="presOf" srcId="{1A0F6ED8-AF95-4A81-9EF8-FFFEA8EE7770}" destId="{3B089B7B-BF2E-4EE8-BE1D-8EF808B63EB5}" srcOrd="0" destOrd="0" presId="urn:microsoft.com/office/officeart/2005/8/layout/cycle3"/>
    <dgm:cxn modelId="{A4CB5FF7-7181-4BB9-AB42-3DBEAAA3ABBA}" type="presOf" srcId="{A0C1858B-9D56-4607-8FEB-499FF553C8BB}" destId="{AB5998B3-5A8C-469F-8EC2-2FAB67D847FF}" srcOrd="0" destOrd="0" presId="urn:microsoft.com/office/officeart/2005/8/layout/cycle3"/>
    <dgm:cxn modelId="{52E08538-8F59-4CDE-B14C-EF73964963A2}" type="presOf" srcId="{A001AB6B-F871-4AA6-A393-FF811EDD39E0}" destId="{96A4E008-9D8F-4FB0-AE5D-CC5AB9925885}" srcOrd="0" destOrd="0" presId="urn:microsoft.com/office/officeart/2005/8/layout/cycle3"/>
    <dgm:cxn modelId="{89B2A7EC-C71B-4DEE-8878-D68168689AEB}" srcId="{24ACBFAE-2A15-45FA-954E-A15E25963043}" destId="{1A0F6ED8-AF95-4A81-9EF8-FFFEA8EE7770}" srcOrd="1" destOrd="0" parTransId="{6844A3B3-FBC0-4996-A1F6-000222A88B7C}" sibTransId="{0794670A-9CC9-41AD-A5D6-48C8F177B472}"/>
    <dgm:cxn modelId="{0B7416B2-84D5-46D6-BD75-41674F517A5F}" type="presOf" srcId="{1B80A37D-215E-4155-82B3-9874BF48B253}" destId="{88C567FA-7A54-45C9-A5D1-FFD0FB4D56ED}" srcOrd="0" destOrd="0" presId="urn:microsoft.com/office/officeart/2005/8/layout/cycle3"/>
    <dgm:cxn modelId="{65B92893-E7B2-4296-9AE1-1E127C1417F2}" type="presOf" srcId="{24ACBFAE-2A15-45FA-954E-A15E25963043}" destId="{BA225737-747B-45F4-8DFD-2BD3C4EDA4F5}" srcOrd="0" destOrd="0" presId="urn:microsoft.com/office/officeart/2005/8/layout/cycle3"/>
    <dgm:cxn modelId="{A9C22B16-6AED-481F-891A-62682B5E3E29}" type="presParOf" srcId="{BA225737-747B-45F4-8DFD-2BD3C4EDA4F5}" destId="{F6892846-A2C0-4CD5-B542-9D016838FB7F}" srcOrd="0" destOrd="0" presId="urn:microsoft.com/office/officeart/2005/8/layout/cycle3"/>
    <dgm:cxn modelId="{75916DA5-505C-4DC6-93CD-FACE1FE917DB}" type="presParOf" srcId="{F6892846-A2C0-4CD5-B542-9D016838FB7F}" destId="{BD3B84DF-E926-436B-B0A4-1870CF37E10D}" srcOrd="0" destOrd="0" presId="urn:microsoft.com/office/officeart/2005/8/layout/cycle3"/>
    <dgm:cxn modelId="{B7C0FA42-FACA-4744-9EEF-E0BA56A296EF}" type="presParOf" srcId="{F6892846-A2C0-4CD5-B542-9D016838FB7F}" destId="{96A4E008-9D8F-4FB0-AE5D-CC5AB9925885}" srcOrd="1" destOrd="0" presId="urn:microsoft.com/office/officeart/2005/8/layout/cycle3"/>
    <dgm:cxn modelId="{7BB7FB47-CAF8-489F-B8D6-04C1E7FB74D4}" type="presParOf" srcId="{F6892846-A2C0-4CD5-B542-9D016838FB7F}" destId="{3B089B7B-BF2E-4EE8-BE1D-8EF808B63EB5}" srcOrd="2" destOrd="0" presId="urn:microsoft.com/office/officeart/2005/8/layout/cycle3"/>
    <dgm:cxn modelId="{27CFDD3B-BE83-4EE4-AE55-F14E43326F22}" type="presParOf" srcId="{F6892846-A2C0-4CD5-B542-9D016838FB7F}" destId="{398172DE-25F0-4E40-8B1A-5183930BDE36}" srcOrd="3" destOrd="0" presId="urn:microsoft.com/office/officeart/2005/8/layout/cycle3"/>
    <dgm:cxn modelId="{A39376EB-617F-45CA-AB93-AA0BB4175C44}" type="presParOf" srcId="{F6892846-A2C0-4CD5-B542-9D016838FB7F}" destId="{88C567FA-7A54-45C9-A5D1-FFD0FB4D56ED}" srcOrd="4" destOrd="0" presId="urn:microsoft.com/office/officeart/2005/8/layout/cycle3"/>
    <dgm:cxn modelId="{FAF0CCCD-0139-4A17-9CD1-9C5C528A0E3A}" type="presParOf" srcId="{F6892846-A2C0-4CD5-B542-9D016838FB7F}" destId="{AB5998B3-5A8C-469F-8EC2-2FAB67D847FF}" srcOrd="5" destOrd="0" presId="urn:microsoft.com/office/officeart/2005/8/layout/cycle3"/>
    <dgm:cxn modelId="{A0AE489E-C1BB-47CF-9F2D-6CB9B79FADCF}" type="presParOf" srcId="{F6892846-A2C0-4CD5-B542-9D016838FB7F}" destId="{3BDB2F7F-72A1-4088-BE0B-6A2A16F57257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EBFCF-320F-4100-9B39-F17AC47B49E3}">
      <dsp:nvSpPr>
        <dsp:cNvPr id="0" name=""/>
        <dsp:cNvSpPr/>
      </dsp:nvSpPr>
      <dsp:spPr>
        <a:xfrm>
          <a:off x="598611" y="1977687"/>
          <a:ext cx="394416" cy="1457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208" y="0"/>
              </a:lnTo>
              <a:lnTo>
                <a:pt x="197208" y="1457027"/>
              </a:lnTo>
              <a:lnTo>
                <a:pt x="394416" y="14570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58083" y="2668464"/>
        <a:ext cx="75473" cy="75473"/>
      </dsp:txXfrm>
    </dsp:sp>
    <dsp:sp modelId="{62F6DC8D-37BD-42C8-A369-34F7AB790CB2}">
      <dsp:nvSpPr>
        <dsp:cNvPr id="0" name=""/>
        <dsp:cNvSpPr/>
      </dsp:nvSpPr>
      <dsp:spPr>
        <a:xfrm>
          <a:off x="598611" y="1931967"/>
          <a:ext cx="3944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97208" y="45720"/>
              </a:lnTo>
              <a:lnTo>
                <a:pt x="197208" y="54437"/>
              </a:lnTo>
              <a:lnTo>
                <a:pt x="394416" y="54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85956" y="1967824"/>
        <a:ext cx="19725" cy="19725"/>
      </dsp:txXfrm>
    </dsp:sp>
    <dsp:sp modelId="{34E44552-A7BB-46C2-97A1-291727031461}">
      <dsp:nvSpPr>
        <dsp:cNvPr id="0" name=""/>
        <dsp:cNvSpPr/>
      </dsp:nvSpPr>
      <dsp:spPr>
        <a:xfrm>
          <a:off x="598611" y="527682"/>
          <a:ext cx="398951" cy="1450004"/>
        </a:xfrm>
        <a:custGeom>
          <a:avLst/>
          <a:gdLst/>
          <a:ahLst/>
          <a:cxnLst/>
          <a:rect l="0" t="0" r="0" b="0"/>
          <a:pathLst>
            <a:path>
              <a:moveTo>
                <a:pt x="0" y="1450004"/>
              </a:moveTo>
              <a:lnTo>
                <a:pt x="199475" y="1450004"/>
              </a:lnTo>
              <a:lnTo>
                <a:pt x="199475" y="0"/>
              </a:lnTo>
              <a:lnTo>
                <a:pt x="3989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60490" y="1215087"/>
        <a:ext cx="75194" cy="75194"/>
      </dsp:txXfrm>
    </dsp:sp>
    <dsp:sp modelId="{FE807D69-8F8E-4783-9D9B-379EF418C283}">
      <dsp:nvSpPr>
        <dsp:cNvPr id="0" name=""/>
        <dsp:cNvSpPr/>
      </dsp:nvSpPr>
      <dsp:spPr>
        <a:xfrm rot="16200000">
          <a:off x="-1678381" y="1678381"/>
          <a:ext cx="3955374" cy="598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rgbClr val="FF0000"/>
              </a:solidFill>
            </a:rPr>
            <a:t>RESEARCH QUESTIONS</a:t>
          </a:r>
          <a:endParaRPr lang="en-US" sz="2000" kern="1200" dirty="0"/>
        </a:p>
      </dsp:txBody>
      <dsp:txXfrm>
        <a:off x="-1678381" y="1678381"/>
        <a:ext cx="3955374" cy="598611"/>
      </dsp:txXfrm>
    </dsp:sp>
    <dsp:sp modelId="{BA3D4600-6070-4281-95CB-0D48C4E2290D}">
      <dsp:nvSpPr>
        <dsp:cNvPr id="0" name=""/>
        <dsp:cNvSpPr/>
      </dsp:nvSpPr>
      <dsp:spPr>
        <a:xfrm>
          <a:off x="997563" y="0"/>
          <a:ext cx="5913763" cy="1055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FFFF00"/>
              </a:solidFill>
            </a:rPr>
            <a:t>To what extent does </a:t>
          </a:r>
          <a:r>
            <a:rPr lang="en-US" sz="2000" b="1" i="0" kern="1200" dirty="0" smtClean="0">
              <a:solidFill>
                <a:srgbClr val="FFFF00"/>
              </a:solidFill>
            </a:rPr>
            <a:t>the online </a:t>
          </a:r>
          <a:r>
            <a:rPr lang="en-US" sz="2000" b="1" i="0" kern="1200" dirty="0" smtClean="0">
              <a:solidFill>
                <a:srgbClr val="FFFF00"/>
              </a:solidFill>
            </a:rPr>
            <a:t>teaching methods </a:t>
          </a:r>
          <a:r>
            <a:rPr lang="en-US" sz="2000" b="1" i="0" kern="1200" dirty="0" smtClean="0">
              <a:solidFill>
                <a:srgbClr val="FFFF00"/>
              </a:solidFill>
            </a:rPr>
            <a:t>assist in </a:t>
          </a:r>
          <a:r>
            <a:rPr lang="en-US" sz="2000" b="1" i="0" kern="1200" dirty="0" smtClean="0">
              <a:solidFill>
                <a:srgbClr val="FFFF00"/>
              </a:solidFill>
            </a:rPr>
            <a:t>students’ learning and satisfy the communication </a:t>
          </a:r>
          <a:r>
            <a:rPr lang="en-US" sz="2000" b="1" i="0" kern="1200" dirty="0" smtClean="0">
              <a:solidFill>
                <a:srgbClr val="FFFF00"/>
              </a:solidFill>
            </a:rPr>
            <a:t>need </a:t>
          </a:r>
          <a:r>
            <a:rPr lang="en-US" sz="2000" b="1" i="0" kern="1200" dirty="0" smtClean="0">
              <a:solidFill>
                <a:srgbClr val="FFFF00"/>
              </a:solidFill>
            </a:rPr>
            <a:t>between students and lecturers?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997563" y="0"/>
        <a:ext cx="5913763" cy="1055364"/>
      </dsp:txXfrm>
    </dsp:sp>
    <dsp:sp modelId="{F54C0A4F-1EEC-4986-905A-70BA0D28AFEC}">
      <dsp:nvSpPr>
        <dsp:cNvPr id="0" name=""/>
        <dsp:cNvSpPr/>
      </dsp:nvSpPr>
      <dsp:spPr>
        <a:xfrm>
          <a:off x="993027" y="1448324"/>
          <a:ext cx="5864461" cy="1076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FFFF00"/>
              </a:solidFill>
            </a:rPr>
            <a:t>How does </a:t>
          </a:r>
          <a:r>
            <a:rPr lang="en-US" sz="2000" b="1" i="0" kern="1200" dirty="0" smtClean="0">
              <a:solidFill>
                <a:srgbClr val="FFFF00"/>
              </a:solidFill>
            </a:rPr>
            <a:t>the </a:t>
          </a:r>
          <a:r>
            <a:rPr lang="en-US" sz="2000" b="1" i="0" kern="1200" dirty="0" smtClean="0">
              <a:solidFill>
                <a:srgbClr val="FFFF00"/>
              </a:solidFill>
            </a:rPr>
            <a:t>online teaching methods </a:t>
          </a:r>
          <a:r>
            <a:rPr lang="en-US" sz="2000" b="1" i="0" kern="1200" dirty="0" smtClean="0">
              <a:solidFill>
                <a:srgbClr val="FFFF00"/>
              </a:solidFill>
            </a:rPr>
            <a:t>used by </a:t>
          </a:r>
          <a:r>
            <a:rPr lang="en-US" sz="2000" b="1" i="0" kern="1200" dirty="0" smtClean="0">
              <a:solidFill>
                <a:srgbClr val="FFFF00"/>
              </a:solidFill>
            </a:rPr>
            <a:t>CCTC for Year 1 courses at XJTLU improve students’ capabilities?</a:t>
          </a:r>
          <a:endParaRPr lang="en-US" sz="2000" b="1" i="0" kern="1200" dirty="0">
            <a:solidFill>
              <a:srgbClr val="FFFF00"/>
            </a:solidFill>
          </a:endParaRPr>
        </a:p>
      </dsp:txBody>
      <dsp:txXfrm>
        <a:off x="993027" y="1448324"/>
        <a:ext cx="5864461" cy="1076160"/>
      </dsp:txXfrm>
    </dsp:sp>
    <dsp:sp modelId="{C8281440-D1C9-419E-A83A-4CB990816C59}">
      <dsp:nvSpPr>
        <dsp:cNvPr id="0" name=""/>
        <dsp:cNvSpPr/>
      </dsp:nvSpPr>
      <dsp:spPr>
        <a:xfrm>
          <a:off x="993027" y="2907029"/>
          <a:ext cx="5926879" cy="1055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rgbClr val="FFFF00"/>
              </a:solidFill>
            </a:rPr>
            <a:t>Are there any better solutions to improve </a:t>
          </a:r>
          <a:r>
            <a:rPr lang="en-US" sz="2000" b="1" i="0" kern="1200" dirty="0" smtClean="0">
              <a:solidFill>
                <a:srgbClr val="FFFF00"/>
              </a:solidFill>
            </a:rPr>
            <a:t>the use of </a:t>
          </a:r>
          <a:r>
            <a:rPr lang="en-US" sz="2000" b="1" i="0" kern="1200" dirty="0" smtClean="0">
              <a:solidFill>
                <a:srgbClr val="FFFF00"/>
              </a:solidFill>
            </a:rPr>
            <a:t>online teaching methods to optimize future supervision and assessment of students’ learning?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993027" y="2907029"/>
        <a:ext cx="5926879" cy="1055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9093C-10CF-4321-A133-6B8A3EA7CD73}">
      <dsp:nvSpPr>
        <dsp:cNvPr id="0" name=""/>
        <dsp:cNvSpPr/>
      </dsp:nvSpPr>
      <dsp:spPr>
        <a:xfrm rot="16200000">
          <a:off x="685800" y="-752477"/>
          <a:ext cx="1981200" cy="3352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Examine Current Online Teaching Methods Applied by CCTC for Year 1 Courses at XJTLU.</a:t>
          </a:r>
          <a:endParaRPr lang="en-US" sz="1600" b="1" kern="1200" dirty="0">
            <a:solidFill>
              <a:srgbClr val="FFFF00"/>
            </a:solidFill>
          </a:endParaRPr>
        </a:p>
      </dsp:txBody>
      <dsp:txXfrm rot="5400000">
        <a:off x="0" y="-66677"/>
        <a:ext cx="3352800" cy="1485900"/>
      </dsp:txXfrm>
    </dsp:sp>
    <dsp:sp modelId="{5098AD67-27C2-4B22-BA50-8F3CC29120DD}">
      <dsp:nvSpPr>
        <dsp:cNvPr id="0" name=""/>
        <dsp:cNvSpPr/>
      </dsp:nvSpPr>
      <dsp:spPr>
        <a:xfrm>
          <a:off x="3352800" y="-66677"/>
          <a:ext cx="3352800" cy="19812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Identify Their Application Problems in Terms of Teaching Source Preparation, Lecturer-student Online Interaction and Students’ Learning Feedback.</a:t>
          </a:r>
          <a:endParaRPr lang="en-US" sz="1600" b="1" kern="1200" dirty="0">
            <a:solidFill>
              <a:srgbClr val="FFFF00"/>
            </a:solidFill>
          </a:endParaRPr>
        </a:p>
      </dsp:txBody>
      <dsp:txXfrm>
        <a:off x="3352800" y="-66677"/>
        <a:ext cx="3352800" cy="1485900"/>
      </dsp:txXfrm>
    </dsp:sp>
    <dsp:sp modelId="{D4EE6C18-67F7-42D2-8C6C-27AE138B7D38}">
      <dsp:nvSpPr>
        <dsp:cNvPr id="0" name=""/>
        <dsp:cNvSpPr/>
      </dsp:nvSpPr>
      <dsp:spPr>
        <a:xfrm rot="10800000">
          <a:off x="0" y="1676402"/>
          <a:ext cx="3352800" cy="224790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Propose Solutions for Improving Future Online Teaching Methods.</a:t>
          </a:r>
          <a:endParaRPr lang="en-US" sz="1600" b="1" kern="1200" dirty="0">
            <a:solidFill>
              <a:srgbClr val="FFFF00"/>
            </a:solidFill>
          </a:endParaRPr>
        </a:p>
      </dsp:txBody>
      <dsp:txXfrm rot="10800000">
        <a:off x="0" y="2238379"/>
        <a:ext cx="3352800" cy="1685931"/>
      </dsp:txXfrm>
    </dsp:sp>
    <dsp:sp modelId="{38C1F1C9-6282-4A74-82F1-B32EB5F37FB9}">
      <dsp:nvSpPr>
        <dsp:cNvPr id="0" name=""/>
        <dsp:cNvSpPr/>
      </dsp:nvSpPr>
      <dsp:spPr>
        <a:xfrm rot="5400000">
          <a:off x="3924304" y="1152525"/>
          <a:ext cx="2209790" cy="3352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</a:rPr>
            <a:t>Ultimate Goal: Enhance Students’ Learning Ability, Cultivate Students’ Independent and Critical Thinking Mindset, Improve Students’ Communication Skill, Build up Students’ Moral Character, and Achieve the Ultimate Goal of FSEM at XJTLU.</a:t>
          </a:r>
          <a:endParaRPr lang="en-US" sz="1600" b="1" kern="1200" dirty="0">
            <a:solidFill>
              <a:srgbClr val="FFFF00"/>
            </a:solidFill>
          </a:endParaRPr>
        </a:p>
      </dsp:txBody>
      <dsp:txXfrm rot="-5400000">
        <a:off x="3352800" y="2276477"/>
        <a:ext cx="3352800" cy="1657343"/>
      </dsp:txXfrm>
    </dsp:sp>
    <dsp:sp modelId="{72280F18-D6FE-4B95-829A-45C1DA22D01F}">
      <dsp:nvSpPr>
        <dsp:cNvPr id="0" name=""/>
        <dsp:cNvSpPr/>
      </dsp:nvSpPr>
      <dsp:spPr>
        <a:xfrm>
          <a:off x="2362208" y="1219200"/>
          <a:ext cx="2011680" cy="9906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070C0"/>
              </a:solidFill>
            </a:rPr>
            <a:t>Objectives</a:t>
          </a:r>
          <a:endParaRPr lang="en-US" sz="2800" b="1" kern="1200" dirty="0">
            <a:solidFill>
              <a:srgbClr val="0070C0"/>
            </a:solidFill>
          </a:endParaRPr>
        </a:p>
      </dsp:txBody>
      <dsp:txXfrm>
        <a:off x="2410565" y="1267557"/>
        <a:ext cx="1914966" cy="893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4E008-9D8F-4FB0-AE5D-CC5AB9925885}">
      <dsp:nvSpPr>
        <dsp:cNvPr id="0" name=""/>
        <dsp:cNvSpPr/>
      </dsp:nvSpPr>
      <dsp:spPr>
        <a:xfrm>
          <a:off x="1391713" y="-188094"/>
          <a:ext cx="4267896" cy="4267896"/>
        </a:xfrm>
        <a:prstGeom prst="circularArrow">
          <a:avLst>
            <a:gd name="adj1" fmla="val 5274"/>
            <a:gd name="adj2" fmla="val 312630"/>
            <a:gd name="adj3" fmla="val 13441098"/>
            <a:gd name="adj4" fmla="val 17604674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B84DF-E926-436B-B0A4-1870CF37E10D}">
      <dsp:nvSpPr>
        <dsp:cNvPr id="0" name=""/>
        <dsp:cNvSpPr/>
      </dsp:nvSpPr>
      <dsp:spPr>
        <a:xfrm>
          <a:off x="2371555" y="8"/>
          <a:ext cx="2308214" cy="861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Library &amp; Online Database</a:t>
          </a:r>
          <a:endParaRPr lang="en-US" sz="2000" b="1" kern="1200" dirty="0">
            <a:solidFill>
              <a:srgbClr val="0070C0"/>
            </a:solidFill>
          </a:endParaRPr>
        </a:p>
      </dsp:txBody>
      <dsp:txXfrm>
        <a:off x="2413617" y="42070"/>
        <a:ext cx="2224090" cy="777516"/>
      </dsp:txXfrm>
    </dsp:sp>
    <dsp:sp modelId="{3B089B7B-BF2E-4EE8-BE1D-8EF808B63EB5}">
      <dsp:nvSpPr>
        <dsp:cNvPr id="0" name=""/>
        <dsp:cNvSpPr/>
      </dsp:nvSpPr>
      <dsp:spPr>
        <a:xfrm>
          <a:off x="3971759" y="1066796"/>
          <a:ext cx="2617700" cy="1004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Questionnaire &amp; Interview</a:t>
          </a:r>
          <a:endParaRPr lang="en-US" sz="2000" b="1" kern="1200" dirty="0">
            <a:solidFill>
              <a:srgbClr val="0070C0"/>
            </a:solidFill>
          </a:endParaRPr>
        </a:p>
      </dsp:txBody>
      <dsp:txXfrm>
        <a:off x="4020815" y="1115852"/>
        <a:ext cx="2519588" cy="906804"/>
      </dsp:txXfrm>
    </dsp:sp>
    <dsp:sp modelId="{398172DE-25F0-4E40-8B1A-5183930BDE36}">
      <dsp:nvSpPr>
        <dsp:cNvPr id="0" name=""/>
        <dsp:cNvSpPr/>
      </dsp:nvSpPr>
      <dsp:spPr>
        <a:xfrm>
          <a:off x="3962408" y="2286002"/>
          <a:ext cx="2629609" cy="8939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Analytical Method</a:t>
          </a:r>
          <a:endParaRPr lang="en-US" sz="2000" b="1" kern="1200" dirty="0">
            <a:solidFill>
              <a:srgbClr val="0070C0"/>
            </a:solidFill>
          </a:endParaRPr>
        </a:p>
      </dsp:txBody>
      <dsp:txXfrm>
        <a:off x="4006047" y="2329641"/>
        <a:ext cx="2542331" cy="806668"/>
      </dsp:txXfrm>
    </dsp:sp>
    <dsp:sp modelId="{88C567FA-7A54-45C9-A5D1-FFD0FB4D56ED}">
      <dsp:nvSpPr>
        <dsp:cNvPr id="0" name=""/>
        <dsp:cNvSpPr/>
      </dsp:nvSpPr>
      <dsp:spPr>
        <a:xfrm>
          <a:off x="2345399" y="3373145"/>
          <a:ext cx="2316094" cy="901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Critical Method</a:t>
          </a:r>
          <a:endParaRPr lang="en-US" sz="2000" b="1" kern="1200" dirty="0">
            <a:solidFill>
              <a:srgbClr val="0070C0"/>
            </a:solidFill>
          </a:endParaRPr>
        </a:p>
      </dsp:txBody>
      <dsp:txXfrm>
        <a:off x="2389412" y="3417158"/>
        <a:ext cx="2228068" cy="813576"/>
      </dsp:txXfrm>
    </dsp:sp>
    <dsp:sp modelId="{AB5998B3-5A8C-469F-8EC2-2FAB67D847FF}">
      <dsp:nvSpPr>
        <dsp:cNvPr id="0" name=""/>
        <dsp:cNvSpPr/>
      </dsp:nvSpPr>
      <dsp:spPr>
        <a:xfrm>
          <a:off x="378026" y="2286001"/>
          <a:ext cx="2774995" cy="893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Comparative Method</a:t>
          </a:r>
          <a:endParaRPr lang="en-US" sz="2000" b="1" kern="1200" dirty="0">
            <a:solidFill>
              <a:srgbClr val="0070C0"/>
            </a:solidFill>
          </a:endParaRPr>
        </a:p>
      </dsp:txBody>
      <dsp:txXfrm>
        <a:off x="421664" y="2329639"/>
        <a:ext cx="2687719" cy="806654"/>
      </dsp:txXfrm>
    </dsp:sp>
    <dsp:sp modelId="{3BDB2F7F-72A1-4088-BE0B-6A2A16F57257}">
      <dsp:nvSpPr>
        <dsp:cNvPr id="0" name=""/>
        <dsp:cNvSpPr/>
      </dsp:nvSpPr>
      <dsp:spPr>
        <a:xfrm>
          <a:off x="381390" y="1066800"/>
          <a:ext cx="2715037" cy="1004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Pilot Study</a:t>
          </a:r>
          <a:endParaRPr lang="en-US" sz="2000" b="1" kern="1200" dirty="0">
            <a:solidFill>
              <a:srgbClr val="0070C0"/>
            </a:solidFill>
          </a:endParaRPr>
        </a:p>
      </dsp:txBody>
      <dsp:txXfrm>
        <a:off x="430446" y="1115856"/>
        <a:ext cx="2616925" cy="906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E145631-58C1-4FCA-99C5-698D545B630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5AB-F4C7-486B-A4C2-9B49AC1E5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5631-58C1-4FCA-99C5-698D545B630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5AB-F4C7-486B-A4C2-9B49AC1E5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5631-58C1-4FCA-99C5-698D545B630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5AB-F4C7-486B-A4C2-9B49AC1E5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5631-58C1-4FCA-99C5-698D545B630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5AB-F4C7-486B-A4C2-9B49AC1E53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5631-58C1-4FCA-99C5-698D545B630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5AB-F4C7-486B-A4C2-9B49AC1E53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5631-58C1-4FCA-99C5-698D545B630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5AB-F4C7-486B-A4C2-9B49AC1E5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5631-58C1-4FCA-99C5-698D545B630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5AB-F4C7-486B-A4C2-9B49AC1E5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5631-58C1-4FCA-99C5-698D545B630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5AB-F4C7-486B-A4C2-9B49AC1E53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5631-58C1-4FCA-99C5-698D545B630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5AB-F4C7-486B-A4C2-9B49AC1E5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5631-58C1-4FCA-99C5-698D545B630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5AB-F4C7-486B-A4C2-9B49AC1E53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5631-58C1-4FCA-99C5-698D545B630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85AB-F4C7-486B-A4C2-9B49AC1E5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E145631-58C1-4FCA-99C5-698D545B630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A785AB-F4C7-486B-A4C2-9B49AC1E5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talk.xjtlu.edu.cn/utalk/Front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066800"/>
            <a:ext cx="6400800" cy="685800"/>
          </a:xfrm>
        </p:spPr>
        <p:txBody>
          <a:bodyPr>
            <a:normAutofit/>
          </a:bodyPr>
          <a:lstStyle/>
          <a:p>
            <a:r>
              <a:rPr lang="en-US" sz="1600" b="1" i="1" dirty="0">
                <a:latin typeface="+mn-lt"/>
                <a:ea typeface="+mn-ea"/>
                <a:cs typeface="+mn-cs"/>
              </a:rPr>
              <a:t>2015 XJTLU ANNUAL TEACHING AND LEARNING STAFF </a:t>
            </a:r>
            <a:r>
              <a:rPr lang="en-US" sz="1600" b="1" i="1" dirty="0" smtClean="0">
                <a:latin typeface="+mn-lt"/>
                <a:ea typeface="+mn-ea"/>
                <a:cs typeface="+mn-cs"/>
              </a:rPr>
              <a:t>COLLOQUIUM</a:t>
            </a: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90800"/>
            <a:ext cx="7086600" cy="3048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i="0" dirty="0">
                <a:solidFill>
                  <a:srgbClr val="FF0000"/>
                </a:solidFill>
              </a:rPr>
              <a:t>An Investigation of Online Teaching Method Application for Year 1 Courses in CCTC at </a:t>
            </a:r>
            <a:r>
              <a:rPr lang="en-US" sz="2200" b="1" i="0" dirty="0" smtClean="0">
                <a:solidFill>
                  <a:srgbClr val="FF0000"/>
                </a:solidFill>
              </a:rPr>
              <a:t>XJTLU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algn="l">
              <a:lnSpc>
                <a:spcPct val="10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By Dr. Kai Liu, Dr. Jingqiu </a:t>
            </a:r>
            <a:r>
              <a:rPr lang="en-US" sz="1600" b="1" dirty="0">
                <a:solidFill>
                  <a:srgbClr val="0070C0"/>
                </a:solidFill>
              </a:rPr>
              <a:t>Zhan, Xinxin </a:t>
            </a:r>
            <a:r>
              <a:rPr lang="en-US" sz="1600" b="1" dirty="0" smtClean="0">
                <a:solidFill>
                  <a:srgbClr val="0070C0"/>
                </a:solidFill>
              </a:rPr>
              <a:t>Xu, </a:t>
            </a:r>
            <a:r>
              <a:rPr lang="en-US" sz="1600" b="1" dirty="0">
                <a:solidFill>
                  <a:srgbClr val="0070C0"/>
                </a:solidFill>
              </a:rPr>
              <a:t>Wenbei </a:t>
            </a:r>
            <a:r>
              <a:rPr lang="en-US" sz="1600" b="1" dirty="0" smtClean="0">
                <a:solidFill>
                  <a:srgbClr val="0070C0"/>
                </a:solidFill>
              </a:rPr>
              <a:t>Lv &amp; </a:t>
            </a:r>
            <a:r>
              <a:rPr lang="en-US" sz="1600" b="1" dirty="0">
                <a:solidFill>
                  <a:srgbClr val="0070C0"/>
                </a:solidFill>
              </a:rPr>
              <a:t>Kristin Reimer </a:t>
            </a:r>
            <a:r>
              <a:rPr lang="en-US" sz="1600" b="1" dirty="0" smtClean="0">
                <a:solidFill>
                  <a:srgbClr val="0070C0"/>
                </a:solidFill>
              </a:rPr>
              <a:t>Rojas</a:t>
            </a:r>
          </a:p>
          <a:p>
            <a:pPr algn="l">
              <a:lnSpc>
                <a:spcPct val="10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G40E, Central Building, XJTLU, 17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1600" b="1" dirty="0" smtClean="0">
                <a:solidFill>
                  <a:schemeClr val="tx1"/>
                </a:solidFill>
              </a:rPr>
              <a:t> April 2015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576064"/>
          </a:xfrm>
        </p:spPr>
        <p:txBody>
          <a:bodyPr>
            <a:norm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</a:pPr>
            <a:r>
              <a:rPr lang="en-US" sz="2000" b="1" i="1" dirty="0">
                <a:solidFill>
                  <a:srgbClr val="FF0000"/>
                </a:solidFill>
              </a:rPr>
              <a:t>Current 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0808"/>
            <a:ext cx="6400800" cy="396044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Initial Stage: Data Collection, Questionnaire Design</a:t>
            </a:r>
          </a:p>
          <a:p>
            <a:r>
              <a:rPr lang="en-US" b="1" dirty="0" smtClean="0"/>
              <a:t>Pilot Study: Questionnaire Improvement</a:t>
            </a:r>
          </a:p>
          <a:p>
            <a:r>
              <a:rPr lang="en-US" b="1" dirty="0" smtClean="0"/>
              <a:t>Streamline</a:t>
            </a:r>
            <a:r>
              <a:rPr lang="en-US" b="1" dirty="0"/>
              <a:t> </a:t>
            </a:r>
            <a:r>
              <a:rPr lang="en-US" b="1" dirty="0" smtClean="0"/>
              <a:t>the Teaching Methods: Targeted Teaching</a:t>
            </a:r>
          </a:p>
          <a:p>
            <a:r>
              <a:rPr lang="en-US" b="1" dirty="0" smtClean="0"/>
              <a:t>Optimize the Contents of Utalk for Teaching &amp; Learning</a:t>
            </a:r>
          </a:p>
          <a:p>
            <a:r>
              <a:rPr lang="en-US" b="1" dirty="0" smtClean="0"/>
              <a:t>Diversify the Assessment Channels for Learning: e.g. Wechat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636912"/>
            <a:ext cx="7056784" cy="2849489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Thanks for Your Attention !</a:t>
            </a:r>
          </a:p>
          <a:p>
            <a:pPr indent="0" algn="ctr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57200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List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429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Research Background</a:t>
            </a:r>
            <a:r>
              <a:rPr lang="en-US" b="1" dirty="0" smtClean="0"/>
              <a:t>—Five Star Education Model &amp; </a:t>
            </a:r>
          </a:p>
          <a:p>
            <a:pPr indent="0">
              <a:buNone/>
            </a:pP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Chinese </a:t>
            </a:r>
            <a:r>
              <a:rPr lang="en-US" b="1" dirty="0">
                <a:solidFill>
                  <a:prstClr val="black"/>
                </a:solidFill>
              </a:rPr>
              <a:t>Culture Teaching Center </a:t>
            </a:r>
            <a:r>
              <a:rPr lang="en-US" b="1" dirty="0" smtClean="0">
                <a:solidFill>
                  <a:prstClr val="black"/>
                </a:solidFill>
              </a:rPr>
              <a:t>(</a:t>
            </a:r>
            <a:r>
              <a:rPr lang="en-US" b="1" dirty="0" smtClean="0"/>
              <a:t>CCTC)</a:t>
            </a:r>
          </a:p>
          <a:p>
            <a:pPr lvl="0"/>
            <a:r>
              <a:rPr lang="en-US" b="1" dirty="0">
                <a:solidFill>
                  <a:srgbClr val="00B0F0"/>
                </a:solidFill>
              </a:rPr>
              <a:t>CCTC Online Teaching &amp; Learning Platform: </a:t>
            </a:r>
            <a:r>
              <a:rPr lang="en-US" b="1" dirty="0">
                <a:solidFill>
                  <a:prstClr val="black"/>
                </a:solidFill>
              </a:rPr>
              <a:t>Utalk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Research Questions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Research Objectives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Research Methodologies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Questionnaire Design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Current Research Findings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400800" cy="381000"/>
          </a:xfrm>
        </p:spPr>
        <p:txBody>
          <a:bodyPr>
            <a:noAutofit/>
          </a:bodyPr>
          <a:lstStyle/>
          <a:p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Research Background</a:t>
            </a:r>
            <a:r>
              <a:rPr lang="en-US" sz="2000" b="1" i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4495800"/>
          </a:xfrm>
        </p:spPr>
        <p:txBody>
          <a:bodyPr/>
          <a:lstStyle/>
          <a:p>
            <a:pPr indent="0">
              <a:buNone/>
            </a:pPr>
            <a:endParaRPr lang="en-US" sz="1600" b="1" dirty="0" smtClean="0"/>
          </a:p>
          <a:p>
            <a:r>
              <a:rPr lang="en-US" b="1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4" y="838200"/>
            <a:ext cx="881848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14" y="862012"/>
            <a:ext cx="26193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9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928670"/>
            <a:ext cx="6400800" cy="457200"/>
          </a:xfrm>
        </p:spPr>
        <p:txBody>
          <a:bodyPr/>
          <a:lstStyle/>
          <a:p>
            <a:r>
              <a:rPr lang="en-US" sz="2000" b="1" i="1" dirty="0">
                <a:solidFill>
                  <a:srgbClr val="FFFF00"/>
                </a:solidFill>
              </a:rPr>
              <a:t>Research Background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28736"/>
            <a:ext cx="7162800" cy="4362464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1600" b="1" dirty="0">
                <a:solidFill>
                  <a:prstClr val="black"/>
                </a:solidFill>
              </a:rPr>
              <a:t>Chinese Culture Teaching Center (</a:t>
            </a:r>
            <a:r>
              <a:rPr lang="en-US" sz="1600" b="1" dirty="0" smtClean="0">
                <a:solidFill>
                  <a:prstClr val="black"/>
                </a:solidFill>
              </a:rPr>
              <a:t>CCTC)—</a:t>
            </a:r>
            <a:r>
              <a:rPr lang="en-US" sz="1600" i="1" dirty="0" smtClean="0"/>
              <a:t>Responsible for Year 1 </a:t>
            </a:r>
            <a:r>
              <a:rPr lang="en-US" sz="1600" i="1" dirty="0" smtClean="0">
                <a:solidFill>
                  <a:srgbClr val="FF0000"/>
                </a:solidFill>
              </a:rPr>
              <a:t>Mandatory</a:t>
            </a:r>
          </a:p>
          <a:p>
            <a:pPr lvl="0">
              <a:lnSpc>
                <a:spcPct val="100000"/>
              </a:lnSpc>
              <a:buNone/>
            </a:pPr>
            <a:r>
              <a:rPr lang="en-US" sz="1600" i="1" dirty="0" smtClean="0">
                <a:solidFill>
                  <a:srgbClr val="FF0000"/>
                </a:solidFill>
              </a:rPr>
              <a:t>      Course Teaching </a:t>
            </a:r>
            <a:r>
              <a:rPr lang="en-US" sz="1600" i="1" dirty="0" smtClean="0"/>
              <a:t>Required by MoE &amp; </a:t>
            </a:r>
            <a:r>
              <a:rPr lang="en-US" sz="1600" i="1" dirty="0" smtClean="0">
                <a:solidFill>
                  <a:srgbClr val="FF0000"/>
                </a:solidFill>
              </a:rPr>
              <a:t>Optional Course Teaching </a:t>
            </a:r>
            <a:r>
              <a:rPr lang="en-US" sz="1600" i="1" dirty="0" smtClean="0"/>
              <a:t>at XJTLU.</a:t>
            </a:r>
          </a:p>
          <a:p>
            <a:pPr lvl="0">
              <a:lnSpc>
                <a:spcPct val="100000"/>
              </a:lnSpc>
            </a:pPr>
            <a:endParaRPr lang="en-US" sz="800" dirty="0" smtClean="0"/>
          </a:p>
          <a:p>
            <a:pPr lvl="0">
              <a:lnSpc>
                <a:spcPct val="100000"/>
              </a:lnSpc>
            </a:pPr>
            <a:r>
              <a:rPr lang="en-US" sz="1600" b="1" dirty="0" smtClean="0"/>
              <a:t>Mandatory Courses:</a:t>
            </a:r>
          </a:p>
          <a:p>
            <a:pPr lvl="0">
              <a:lnSpc>
                <a:spcPct val="100000"/>
              </a:lnSpc>
            </a:pPr>
            <a:endParaRPr lang="en-US" dirty="0"/>
          </a:p>
          <a:p>
            <a:pPr lvl="0">
              <a:lnSpc>
                <a:spcPct val="100000"/>
              </a:lnSpc>
              <a:buNone/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sz="500" dirty="0" smtClean="0"/>
          </a:p>
          <a:p>
            <a:pPr>
              <a:lnSpc>
                <a:spcPct val="100000"/>
              </a:lnSpc>
            </a:pPr>
            <a:endParaRPr lang="en-US" sz="500" dirty="0" smtClean="0"/>
          </a:p>
          <a:p>
            <a:pPr>
              <a:lnSpc>
                <a:spcPct val="100000"/>
              </a:lnSpc>
              <a:buNone/>
            </a:pPr>
            <a:endParaRPr lang="en-US" sz="800" dirty="0" smtClean="0"/>
          </a:p>
          <a:p>
            <a:pPr>
              <a:lnSpc>
                <a:spcPct val="100000"/>
              </a:lnSpc>
            </a:pPr>
            <a:r>
              <a:rPr lang="en-US" sz="1600" b="1" dirty="0" smtClean="0"/>
              <a:t>Optional Courses: </a:t>
            </a:r>
            <a:r>
              <a:rPr lang="en-US" sz="1600" i="1" dirty="0" smtClean="0"/>
              <a:t>More Than </a:t>
            </a:r>
            <a:r>
              <a:rPr lang="en-US" sz="1600" i="1" dirty="0" smtClean="0">
                <a:solidFill>
                  <a:srgbClr val="FF0000"/>
                </a:solidFill>
              </a:rPr>
              <a:t>100</a:t>
            </a:r>
            <a:r>
              <a:rPr lang="en-US" sz="1600" i="1" dirty="0" smtClean="0"/>
              <a:t> Courses Including</a:t>
            </a:r>
            <a:r>
              <a:rPr lang="en-US" altLang="zh-CN" sz="1600" i="1" dirty="0" smtClean="0">
                <a:solidFill>
                  <a:srgbClr val="FF0000"/>
                </a:solidFill>
              </a:rPr>
              <a:t> Philosophy</a:t>
            </a:r>
            <a:r>
              <a:rPr lang="en-US" altLang="zh-CN" sz="1600" i="1" dirty="0" smtClean="0"/>
              <a:t>, </a:t>
            </a:r>
            <a:r>
              <a:rPr lang="en-US" altLang="zh-CN" sz="1600" i="1" dirty="0" smtClean="0">
                <a:solidFill>
                  <a:srgbClr val="FF0000"/>
                </a:solidFill>
              </a:rPr>
              <a:t>Science &amp; Technology</a:t>
            </a:r>
            <a:r>
              <a:rPr lang="en-US" altLang="zh-CN" sz="1600" i="1" dirty="0" smtClean="0"/>
              <a:t>, </a:t>
            </a:r>
          </a:p>
          <a:p>
            <a:pPr>
              <a:lnSpc>
                <a:spcPct val="100000"/>
              </a:lnSpc>
              <a:buNone/>
            </a:pPr>
            <a:r>
              <a:rPr lang="en-US" altLang="zh-CN" sz="1600" i="1" dirty="0" smtClean="0"/>
              <a:t>      </a:t>
            </a:r>
            <a:r>
              <a:rPr lang="en-US" altLang="zh-CN" sz="1600" i="1" dirty="0" smtClean="0">
                <a:solidFill>
                  <a:srgbClr val="FF0000"/>
                </a:solidFill>
              </a:rPr>
              <a:t>Sport &amp; Art</a:t>
            </a:r>
            <a:r>
              <a:rPr lang="en-US" altLang="zh-CN" sz="1600" i="1" dirty="0" smtClean="0"/>
              <a:t>, </a:t>
            </a:r>
            <a:r>
              <a:rPr lang="en-US" altLang="zh-CN" sz="1600" i="1" dirty="0" smtClean="0">
                <a:solidFill>
                  <a:srgbClr val="FF0000"/>
                </a:solidFill>
              </a:rPr>
              <a:t>Practical Skill </a:t>
            </a:r>
            <a:r>
              <a:rPr lang="en-US" altLang="zh-CN" sz="1600" i="1" dirty="0" smtClean="0"/>
              <a:t>at Evening, Weekend and Summer Holiday.</a:t>
            </a:r>
            <a:endParaRPr lang="en-US" sz="1600" i="1" dirty="0" smtClean="0"/>
          </a:p>
          <a:p>
            <a:pPr>
              <a:lnSpc>
                <a:spcPct val="100000"/>
              </a:lnSpc>
            </a:pPr>
            <a:endParaRPr lang="en-US" sz="800" b="1" dirty="0" smtClean="0"/>
          </a:p>
          <a:p>
            <a:pPr>
              <a:lnSpc>
                <a:spcPct val="100000"/>
              </a:lnSpc>
            </a:pPr>
            <a:r>
              <a:rPr lang="en-US" sz="1600" b="1" dirty="0" smtClean="0"/>
              <a:t>Assessment System: </a:t>
            </a:r>
            <a:r>
              <a:rPr lang="en-US" sz="1600" i="1" dirty="0" smtClean="0"/>
              <a:t>Formative Assessment &amp; Summative Assessment</a:t>
            </a:r>
          </a:p>
          <a:p>
            <a:pPr>
              <a:lnSpc>
                <a:spcPct val="100000"/>
              </a:lnSpc>
              <a:buNone/>
            </a:pPr>
            <a:endParaRPr lang="en-US" b="1" i="1" dirty="0" smtClean="0"/>
          </a:p>
          <a:p>
            <a:pPr>
              <a:lnSpc>
                <a:spcPct val="100000"/>
              </a:lnSpc>
            </a:pPr>
            <a:endParaRPr lang="en-US" b="1" i="1" dirty="0"/>
          </a:p>
          <a:p>
            <a:pPr>
              <a:lnSpc>
                <a:spcPct val="100000"/>
              </a:lnSpc>
            </a:pPr>
            <a:endParaRPr lang="en-US" b="1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57290" y="2488985"/>
            <a:ext cx="1905000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 smtClean="0">
                <a:solidFill>
                  <a:srgbClr val="0070C0"/>
                </a:solidFill>
              </a:rPr>
              <a:t>Self-management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7161" y="2876954"/>
            <a:ext cx="4114800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 smtClean="0">
                <a:solidFill>
                  <a:srgbClr val="0070C0"/>
                </a:solidFill>
              </a:rPr>
              <a:t>Modernization Process of China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2876954"/>
            <a:ext cx="1905000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i="1" dirty="0" smtClean="0">
                <a:solidFill>
                  <a:srgbClr val="0070C0"/>
                </a:solidFill>
              </a:rPr>
              <a:t>Law &amp; Morality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7161" y="2485387"/>
            <a:ext cx="4114800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</a:rPr>
              <a:t>Chinese &amp; Western Culture Comparison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4500570"/>
            <a:ext cx="63246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Self-management: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30%(Final Exam), 30%(Micro</a:t>
            </a:r>
            <a:r>
              <a:rPr lang="en-US" sz="1600" b="1" i="1" dirty="0">
                <a:solidFill>
                  <a:srgbClr val="FF0000"/>
                </a:solidFill>
              </a:rPr>
              <a:t> </a:t>
            </a:r>
            <a:r>
              <a:rPr lang="en-US" sz="1600" b="1" i="1" dirty="0" smtClean="0">
                <a:solidFill>
                  <a:srgbClr val="FF0000"/>
                </a:solidFill>
              </a:rPr>
              <a:t>Film),</a:t>
            </a:r>
          </a:p>
          <a:p>
            <a:r>
              <a:rPr lang="en-US" sz="1600" b="1" i="1" dirty="0" smtClean="0">
                <a:solidFill>
                  <a:srgbClr val="FF0000"/>
                </a:solidFill>
              </a:rPr>
              <a:t>                                20%(In-class Quiz), 20%(Online Discussion)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5143512"/>
            <a:ext cx="63246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Other Courses:</a:t>
            </a:r>
            <a:r>
              <a:rPr lang="en-US" sz="1600" b="1" i="1" dirty="0" smtClean="0"/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60%(Final Exam), 20%(In-class Quiz),</a:t>
            </a:r>
          </a:p>
          <a:p>
            <a:pPr>
              <a:lnSpc>
                <a:spcPct val="100000"/>
              </a:lnSpc>
            </a:pPr>
            <a:r>
              <a:rPr lang="en-US" sz="1600" b="1" i="1" dirty="0" smtClean="0">
                <a:solidFill>
                  <a:srgbClr val="FF0000"/>
                </a:solidFill>
              </a:rPr>
              <a:t>                           20%(Online Discussion)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533400"/>
          </a:xfrm>
        </p:spPr>
        <p:txBody>
          <a:bodyPr>
            <a:noAutofit/>
          </a:bodyPr>
          <a:lstStyle/>
          <a:p>
            <a:pPr lvl="0" indent="-274320">
              <a:spcBef>
                <a:spcPct val="20000"/>
              </a:spcBef>
            </a:pPr>
            <a:r>
              <a:rPr lang="en-US" sz="1800" b="1" i="1" dirty="0">
                <a:solidFill>
                  <a:srgbClr val="00B0F0"/>
                </a:solidFill>
              </a:rPr>
              <a:t>CCTC Online Teaching &amp; Learning Platform: Utalk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391400" cy="495300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r>
              <a:rPr lang="en-US" sz="2400" u="sng" dirty="0" smtClean="0">
                <a:solidFill>
                  <a:srgbClr val="FFFF00"/>
                </a:solidFill>
              </a:rPr>
              <a:t>http://</a:t>
            </a:r>
            <a:r>
              <a:rPr lang="en-US" sz="2400" u="sng" dirty="0" smtClean="0">
                <a:solidFill>
                  <a:srgbClr val="FFFF00"/>
                </a:solidFill>
                <a:hlinkClick r:id="rId3"/>
              </a:rPr>
              <a:t>Utalk</a:t>
            </a:r>
            <a:r>
              <a:rPr lang="en-US" sz="2400" u="sng" dirty="0" smtClean="0">
                <a:solidFill>
                  <a:srgbClr val="FFFF00"/>
                </a:solidFill>
              </a:rPr>
              <a:t>/</a:t>
            </a:r>
            <a:endParaRPr lang="en-US" sz="2400" u="sng" dirty="0">
              <a:solidFill>
                <a:srgbClr val="FFFF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33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61410"/>
              </p:ext>
            </p:extLst>
          </p:nvPr>
        </p:nvGraphicFramePr>
        <p:xfrm>
          <a:off x="1066800" y="1371600"/>
          <a:ext cx="6934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34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457200"/>
          </a:xfrm>
        </p:spPr>
        <p:txBody>
          <a:bodyPr>
            <a:normAutofit fontScale="90000"/>
          </a:bodyPr>
          <a:lstStyle/>
          <a:p>
            <a:r>
              <a:rPr lang="en-US" sz="2200" b="1" i="1" dirty="0">
                <a:solidFill>
                  <a:srgbClr val="FF0000"/>
                </a:solidFill>
              </a:rPr>
              <a:t>Research</a:t>
            </a:r>
            <a:r>
              <a:rPr lang="en-US" b="1" dirty="0"/>
              <a:t> </a:t>
            </a:r>
            <a:r>
              <a:rPr lang="en-US" sz="2200" b="1" i="1" dirty="0" smtClean="0">
                <a:solidFill>
                  <a:srgbClr val="FF0000"/>
                </a:solidFill>
              </a:rPr>
              <a:t>Objectives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53777"/>
              </p:ext>
            </p:extLst>
          </p:nvPr>
        </p:nvGraphicFramePr>
        <p:xfrm>
          <a:off x="1219200" y="1524000"/>
          <a:ext cx="6705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71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457200"/>
          </a:xfrm>
        </p:spPr>
        <p:txBody>
          <a:bodyPr>
            <a:no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</a:pPr>
            <a:r>
              <a:rPr lang="en-US" sz="2000" b="1" i="1" dirty="0">
                <a:solidFill>
                  <a:srgbClr val="FF0000"/>
                </a:solidFill>
              </a:rPr>
              <a:t>Research </a:t>
            </a:r>
            <a:r>
              <a:rPr lang="en-US" sz="2000" b="1" i="1" dirty="0" smtClean="0">
                <a:solidFill>
                  <a:srgbClr val="FF0000"/>
                </a:solidFill>
              </a:rPr>
              <a:t>Methodologies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258738"/>
              </p:ext>
            </p:extLst>
          </p:nvPr>
        </p:nvGraphicFramePr>
        <p:xfrm>
          <a:off x="1066800" y="1447800"/>
          <a:ext cx="6934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40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6400800" cy="419088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Questionnaire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Design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412776"/>
            <a:ext cx="7100292" cy="4445116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1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A: Personal Information (Single Choice)</a:t>
            </a:r>
          </a:p>
          <a:p>
            <a:pPr>
              <a:lnSpc>
                <a:spcPct val="110000"/>
              </a:lnSpc>
              <a:buNone/>
            </a:pPr>
            <a:r>
              <a:rPr lang="en-US" sz="1900" dirty="0" smtClean="0"/>
              <a:t>     </a:t>
            </a:r>
            <a:r>
              <a:rPr lang="en-US" sz="1700" i="1" dirty="0"/>
              <a:t>Gender, Learning Area, Origin, Online Learning Experience, </a:t>
            </a:r>
            <a:r>
              <a:rPr lang="en-US" sz="1700" i="1" dirty="0" smtClean="0"/>
              <a:t>CCTC Course </a:t>
            </a:r>
            <a:r>
              <a:rPr lang="en-US" sz="1700" i="1" dirty="0"/>
              <a:t>Result.</a:t>
            </a:r>
          </a:p>
          <a:p>
            <a:pPr>
              <a:lnSpc>
                <a:spcPct val="100000"/>
              </a:lnSpc>
              <a:buNone/>
            </a:pPr>
            <a:endParaRPr lang="en-US" sz="1200" b="1" dirty="0" smtClean="0"/>
          </a:p>
          <a:p>
            <a:pPr>
              <a:lnSpc>
                <a:spcPct val="110000"/>
              </a:lnSpc>
            </a:pPr>
            <a:r>
              <a:rPr lang="en-US" sz="1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B: Online Teaching Methods (Single Choice)</a:t>
            </a:r>
          </a:p>
          <a:p>
            <a:pPr>
              <a:lnSpc>
                <a:spcPct val="110000"/>
              </a:lnSpc>
              <a:buNone/>
            </a:pPr>
            <a:r>
              <a:rPr lang="en-US" sz="1900" dirty="0" smtClean="0"/>
              <a:t>     </a:t>
            </a:r>
            <a:r>
              <a:rPr lang="en-US" sz="1700" i="1" dirty="0" smtClean="0"/>
              <a:t>Aim to understand students’ general attitude towards using online teaching methods for higher </a:t>
            </a:r>
          </a:p>
          <a:p>
            <a:pPr>
              <a:lnSpc>
                <a:spcPct val="110000"/>
              </a:lnSpc>
              <a:buNone/>
            </a:pPr>
            <a:r>
              <a:rPr lang="en-US" sz="1700" i="1" dirty="0"/>
              <a:t> </a:t>
            </a:r>
            <a:r>
              <a:rPr lang="en-US" sz="1700" i="1" dirty="0" smtClean="0"/>
              <a:t>    education. (Strongly Disagree, Disagree, Neutral, Agree, Strongly Agree)</a:t>
            </a:r>
            <a:endParaRPr lang="zh-CN" altLang="en-US" sz="1700" i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lnSpc>
                <a:spcPct val="110000"/>
              </a:lnSpc>
            </a:pPr>
            <a:r>
              <a:rPr lang="en-US" sz="1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C: Utalk (Uncertain Item Choice)</a:t>
            </a:r>
          </a:p>
          <a:p>
            <a:pPr>
              <a:lnSpc>
                <a:spcPct val="110000"/>
              </a:lnSpc>
              <a:buNone/>
            </a:pPr>
            <a:r>
              <a:rPr lang="en-US" sz="1900" dirty="0" smtClean="0"/>
              <a:t>     </a:t>
            </a:r>
            <a:r>
              <a:rPr lang="en-US" sz="1700" i="1" dirty="0" smtClean="0"/>
              <a:t>Aim to understand students’ feelings &amp; opinions on the use of CCTC’s online teaching platform.</a:t>
            </a:r>
          </a:p>
          <a:p>
            <a:pPr>
              <a:lnSpc>
                <a:spcPct val="110000"/>
              </a:lnSpc>
              <a:buNone/>
            </a:pPr>
            <a:endParaRPr lang="en-US" sz="1200" b="1" dirty="0" smtClean="0"/>
          </a:p>
          <a:p>
            <a:pPr>
              <a:lnSpc>
                <a:spcPct val="110000"/>
              </a:lnSpc>
            </a:pPr>
            <a:r>
              <a:rPr lang="en-US" sz="1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D: Evaluation of Utalk (Single Choice)</a:t>
            </a:r>
          </a:p>
          <a:p>
            <a:pPr>
              <a:lnSpc>
                <a:spcPct val="110000"/>
              </a:lnSpc>
              <a:buNone/>
            </a:pPr>
            <a:r>
              <a:rPr lang="en-US" sz="1900" dirty="0" smtClean="0"/>
              <a:t>     </a:t>
            </a:r>
            <a:r>
              <a:rPr lang="en-US" sz="1700" i="1" dirty="0" smtClean="0"/>
              <a:t>Aim to assess students’ learning outcomes through CCTC’s online teaching platform. </a:t>
            </a:r>
          </a:p>
          <a:p>
            <a:pPr>
              <a:lnSpc>
                <a:spcPct val="110000"/>
              </a:lnSpc>
              <a:buNone/>
            </a:pPr>
            <a:r>
              <a:rPr lang="en-US" sz="1700" i="1" dirty="0"/>
              <a:t> </a:t>
            </a:r>
            <a:r>
              <a:rPr lang="en-US" sz="1700" i="1" dirty="0" smtClean="0"/>
              <a:t>    (Strongly Disagree, Disagree, Neutral, Agree, Strongly Agree)</a:t>
            </a:r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227933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747</TotalTime>
  <Words>567</Words>
  <Application>Microsoft Office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2015 XJTLU ANNUAL TEACHING AND LEARNING STAFF COLLOQUIUM</vt:lpstr>
      <vt:lpstr>List of contents</vt:lpstr>
      <vt:lpstr>Research Background </vt:lpstr>
      <vt:lpstr>Research Background </vt:lpstr>
      <vt:lpstr>CCTC Online Teaching &amp; Learning Platform: Utalk</vt:lpstr>
      <vt:lpstr>PowerPoint Presentation</vt:lpstr>
      <vt:lpstr>Research Objectives</vt:lpstr>
      <vt:lpstr>Research Methodologies</vt:lpstr>
      <vt:lpstr>Questionnaire Design</vt:lpstr>
      <vt:lpstr>Current Research Findings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XJTLU ANNUAL TEACHING AND LEARNING STAFF COLLOQUIUM</dc:title>
  <dc:creator>Kai Liu</dc:creator>
  <cp:lastModifiedBy>Kai Liu</cp:lastModifiedBy>
  <cp:revision>50</cp:revision>
  <dcterms:created xsi:type="dcterms:W3CDTF">2015-04-15T02:13:44Z</dcterms:created>
  <dcterms:modified xsi:type="dcterms:W3CDTF">2015-04-16T07:33:15Z</dcterms:modified>
</cp:coreProperties>
</file>