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33"/>
  </p:notesMasterIdLst>
  <p:sldIdLst>
    <p:sldId id="257" r:id="rId3"/>
    <p:sldId id="294" r:id="rId4"/>
    <p:sldId id="259" r:id="rId5"/>
    <p:sldId id="273" r:id="rId6"/>
    <p:sldId id="278" r:id="rId7"/>
    <p:sldId id="269" r:id="rId8"/>
    <p:sldId id="267" r:id="rId9"/>
    <p:sldId id="271" r:id="rId10"/>
    <p:sldId id="276" r:id="rId11"/>
    <p:sldId id="277" r:id="rId12"/>
    <p:sldId id="272" r:id="rId13"/>
    <p:sldId id="270" r:id="rId14"/>
    <p:sldId id="268" r:id="rId15"/>
    <p:sldId id="289" r:id="rId16"/>
    <p:sldId id="288" r:id="rId17"/>
    <p:sldId id="280" r:id="rId18"/>
    <p:sldId id="279" r:id="rId19"/>
    <p:sldId id="281" r:id="rId20"/>
    <p:sldId id="282" r:id="rId21"/>
    <p:sldId id="290" r:id="rId22"/>
    <p:sldId id="292" r:id="rId23"/>
    <p:sldId id="283" r:id="rId24"/>
    <p:sldId id="291" r:id="rId25"/>
    <p:sldId id="284" r:id="rId26"/>
    <p:sldId id="293" r:id="rId27"/>
    <p:sldId id="286" r:id="rId28"/>
    <p:sldId id="287" r:id="rId29"/>
    <p:sldId id="295" r:id="rId30"/>
    <p:sldId id="274" r:id="rId31"/>
    <p:sldId id="275" r:id="rId3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049" autoAdjust="0"/>
    <p:restoredTop sz="94660"/>
  </p:normalViewPr>
  <p:slideViewPr>
    <p:cSldViewPr>
      <p:cViewPr varScale="1">
        <p:scale>
          <a:sx n="87" d="100"/>
          <a:sy n="87" d="100"/>
        </p:scale>
        <p:origin x="-1590" y="-3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2862B9-2405-40DE-95F3-0EF08D1C9CE4}" type="datetimeFigureOut">
              <a:rPr lang="en-GB" smtClean="0"/>
              <a:t>16/07/2020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7916984-0601-4B69-BBD0-212CE1E7E054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638715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teachingtools.ophea.net/sites/default/files/pdf/hpe_tool4_10mr16.pdf" TargetMode="External"/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bnewspaper.com/2012/06/12/captain-allegedly-reported-to-work-drunk/" TargetMode="External"/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researchgate.net/figure/Checklist-used-to-grade-the-Students-research-paper-presentation_fig1_330286183" TargetMode="External"/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dailyteachingtools.com/cooperative-learning-evaluate.html" TargetMode="External"/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blogs.edweek.org/edweek/learning_deeply/2016/11/hard_to_do_well_project-based_learning_and_authentic_learning_design.html" TargetMode="External"/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ZuQJbne0ifU" TargetMode="External"/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news.unl.edu/newsrooms/today/article/engineering-students-to-show-projects-april-27/" TargetMode="External"/><Relationship Id="rId5" Type="http://schemas.openxmlformats.org/officeDocument/2006/relationships/hyperlink" Target="https://news.unl.edu/newsrooms/unltoday/article/student-exhibit-delves-into-lincoln-library-project/" TargetMode="External"/><Relationship Id="rId4" Type="http://schemas.openxmlformats.org/officeDocument/2006/relationships/hyperlink" Target="https://www.nottingham.ac.uk/alumni/newseventsandfeatures/events/event-records/group-design-and-make-student-project-exhibition.aspx" TargetMode="Externa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pbltoolkit.weebly.com/driving-question.html" TargetMode="External"/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400" baseline="0" dirty="0" smtClean="0"/>
              <a:t>Image: Center for Teaching (n.d.) </a:t>
            </a:r>
            <a:r>
              <a:rPr lang="en-GB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Steps to a Problem-Based Learning Approach. [online] Available at: Accessed 2 July, 2020.</a:t>
            </a:r>
            <a:endParaRPr lang="en-US" sz="2400" b="0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F7EA8C-4442-2B43-BEFB-AB7F822E7733}" type="slidenum">
              <a:rPr lang="en-US" smtClean="0">
                <a:solidFill>
                  <a:prstClr val="black"/>
                </a:solidFill>
              </a:rPr>
              <a:pPr/>
              <a:t>1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478924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916984-0601-4B69-BBD0-212CE1E7E054}" type="slidenum">
              <a:rPr lang="en-GB" smtClean="0"/>
              <a:t>20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068529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Image: </a:t>
            </a:r>
            <a:r>
              <a:rPr lang="en-GB" dirty="0" smtClean="0">
                <a:hlinkClick r:id="rId3"/>
              </a:rPr>
              <a:t>https://teachingtools.ophea.net/sites/default/files/pdf/hpe_tool4_10mr16.pdf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916984-0601-4B69-BBD0-212CE1E7E054}" type="slidenum">
              <a:rPr lang="en-GB" smtClean="0"/>
              <a:t>21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068529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Image: </a:t>
            </a:r>
            <a:r>
              <a:rPr lang="en-GB" dirty="0" smtClean="0">
                <a:hlinkClick r:id="rId3"/>
              </a:rPr>
              <a:t>https://www.sbnewspaper.com/2012/06/12/captain-allegedly-reported-to-work-drunk/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916984-0601-4B69-BBD0-212CE1E7E054}" type="slidenum">
              <a:rPr lang="en-GB" smtClean="0"/>
              <a:t>22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068529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Image: </a:t>
            </a:r>
            <a:r>
              <a:rPr lang="en-GB" dirty="0" smtClean="0">
                <a:hlinkClick r:id="rId3"/>
              </a:rPr>
              <a:t>https://www.researchgate.net/figure/Checklist-used-to-grade-the-Students-research-paper-presentation_fig1_330286183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916984-0601-4B69-BBD0-212CE1E7E054}" type="slidenum">
              <a:rPr lang="en-GB" smtClean="0"/>
              <a:t>23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068529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916984-0601-4B69-BBD0-212CE1E7E054}" type="slidenum">
              <a:rPr lang="en-GB" smtClean="0"/>
              <a:t>24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068529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Image: </a:t>
            </a:r>
            <a:r>
              <a:rPr lang="en-GB" dirty="0" smtClean="0">
                <a:hlinkClick r:id="rId3"/>
              </a:rPr>
              <a:t>https://www.dailyteachingtools.com/cooperative-learning-evaluate.html#Progress</a:t>
            </a:r>
            <a:r>
              <a:rPr lang="en-GB" dirty="0" smtClean="0"/>
              <a:t> </a:t>
            </a:r>
            <a:r>
              <a:rPr lang="en-GB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Copyright ©2010-2019 by Chad Manis, DailyTeachingTools.com/Teacher-Written Eduware LLC. 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916984-0601-4B69-BBD0-212CE1E7E054}" type="slidenum">
              <a:rPr lang="en-GB" smtClean="0"/>
              <a:t>25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0132866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916984-0601-4B69-BBD0-212CE1E7E054}" type="slidenum">
              <a:rPr lang="en-GB" smtClean="0"/>
              <a:t>26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068529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916984-0601-4B69-BBD0-212CE1E7E054}" type="slidenum">
              <a:rPr lang="en-GB" smtClean="0"/>
              <a:t>27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068529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F7EA8C-4442-2B43-BEFB-AB7F822E7733}" type="slidenum">
              <a:rPr lang="en-US" smtClean="0">
                <a:solidFill>
                  <a:prstClr val="black"/>
                </a:solidFill>
              </a:rPr>
              <a:pPr/>
              <a:t>29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309687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F7EA8C-4442-2B43-BEFB-AB7F822E7733}" type="slidenum">
              <a:rPr lang="en-US" smtClean="0">
                <a:solidFill>
                  <a:prstClr val="black"/>
                </a:solidFill>
              </a:rPr>
              <a:pPr/>
              <a:t>30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7956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Image: </a:t>
            </a:r>
            <a:r>
              <a:rPr lang="en-GB" dirty="0" smtClean="0">
                <a:hlinkClick r:id="rId3"/>
              </a:rPr>
              <a:t>https://blogs.edweek.org/edweek/learning_deeply/2016/11/hard_to_do_well_project-based_learning_and_authentic_learning_design.html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916984-0601-4B69-BBD0-212CE1E7E054}" type="slidenum">
              <a:rPr lang="en-GB" smtClean="0"/>
              <a:t>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14288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 smtClean="0"/>
              <a:t>Hamdan</a:t>
            </a:r>
            <a:r>
              <a:rPr lang="en-GB" dirty="0" smtClean="0"/>
              <a:t>, A. Kwan, C. Khan, A. </a:t>
            </a:r>
            <a:r>
              <a:rPr lang="en-GB" dirty="0" err="1" smtClean="0"/>
              <a:t>Ghafar</a:t>
            </a:r>
            <a:r>
              <a:rPr lang="en-GB" dirty="0" smtClean="0"/>
              <a:t>, M. &amp; </a:t>
            </a:r>
            <a:r>
              <a:rPr lang="en-GB" dirty="0" err="1" smtClean="0"/>
              <a:t>Siheble</a:t>
            </a:r>
            <a:r>
              <a:rPr lang="en-GB" dirty="0" smtClean="0"/>
              <a:t>, A. (2014). Implementation of Problem Based Learning among Nursing Students</a:t>
            </a:r>
            <a:r>
              <a:rPr lang="en-GB" baseline="0" dirty="0" smtClean="0"/>
              <a:t> </a:t>
            </a:r>
            <a:r>
              <a:rPr lang="en-GB" dirty="0" smtClean="0"/>
              <a:t>[online] Available at: https://files.eric.ed.gov/fulltext/EJ1070425.pdf. International Education Studies; Vol. 7, No. 7; 2014 Accessed: 3 July, 2020.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916984-0601-4B69-BBD0-212CE1E7E054}" type="slidenum">
              <a:rPr lang="en-GB" smtClean="0"/>
              <a:t>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322112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Image: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916984-0601-4B69-BBD0-212CE1E7E054}" type="slidenum">
              <a:rPr lang="en-GB" smtClean="0"/>
              <a:t>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406777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916984-0601-4B69-BBD0-212CE1E7E054}" type="slidenum">
              <a:rPr lang="en-GB" smtClean="0"/>
              <a:t>10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068529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Image: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916984-0601-4B69-BBD0-212CE1E7E054}" type="slidenum">
              <a:rPr lang="en-GB" smtClean="0"/>
              <a:t>11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8582327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Images: </a:t>
            </a:r>
            <a:r>
              <a:rPr lang="en-GB" dirty="0" smtClean="0">
                <a:hlinkClick r:id="rId3"/>
              </a:rPr>
              <a:t>https://www.youtube.com/watch?v=ZuQJbne0ifU</a:t>
            </a:r>
            <a:r>
              <a:rPr lang="en-GB" dirty="0" smtClean="0"/>
              <a:t>;</a:t>
            </a:r>
            <a:r>
              <a:rPr lang="en-GB" baseline="0" dirty="0" smtClean="0"/>
              <a:t> </a:t>
            </a:r>
            <a:r>
              <a:rPr lang="en-GB" dirty="0" smtClean="0">
                <a:hlinkClick r:id="rId4"/>
              </a:rPr>
              <a:t>https://www.nottingham.ac.uk/alumni/newseventsandfeatures/events/event-records/group-design-and-make-student-project-exhibition.aspx</a:t>
            </a:r>
            <a:r>
              <a:rPr lang="en-GB" dirty="0" smtClean="0"/>
              <a:t>; </a:t>
            </a:r>
            <a:r>
              <a:rPr lang="en-GB" dirty="0" smtClean="0">
                <a:hlinkClick r:id="rId5"/>
              </a:rPr>
              <a:t>https://news.unl.edu/newsrooms/unltoday/article/student-exhibit-delves-into-lincoln-library-project/</a:t>
            </a:r>
            <a:r>
              <a:rPr lang="en-GB" dirty="0" smtClean="0"/>
              <a:t>; </a:t>
            </a:r>
            <a:r>
              <a:rPr lang="en-GB" dirty="0" smtClean="0">
                <a:hlinkClick r:id="rId6"/>
              </a:rPr>
              <a:t>https://news.unl.edu/newsrooms/today/article/engineering-students-to-show-projects-april-27/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916984-0601-4B69-BBD0-212CE1E7E054}" type="slidenum">
              <a:rPr lang="en-GB" smtClean="0"/>
              <a:t>14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2762182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916984-0601-4B69-BBD0-212CE1E7E054}" type="slidenum">
              <a:rPr lang="en-GB" smtClean="0"/>
              <a:t>18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068529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Image: </a:t>
            </a:r>
            <a:r>
              <a:rPr lang="en-GB" dirty="0" smtClean="0">
                <a:hlinkClick r:id="rId3"/>
              </a:rPr>
              <a:t>https://pbltoolkit.weebly.com/driving-question.html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916984-0601-4B69-BBD0-212CE1E7E054}" type="slidenum">
              <a:rPr lang="en-GB" smtClean="0"/>
              <a:t>19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06852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F1B10-1EBC-FD4C-9140-0291364A581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7/16/2020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84AB98-1115-2D49-A18E-6B66BF9F60C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43119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F1B10-1EBC-FD4C-9140-0291364A581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7/16/2020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84AB98-1115-2D49-A18E-6B66BF9F60C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24003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F1B10-1EBC-FD4C-9140-0291364A581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7/16/2020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84AB98-1115-2D49-A18E-6B66BF9F60C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090717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F1B10-1EBC-FD4C-9140-0291364A581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7/16/2020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84AB98-1115-2D49-A18E-6B66BF9F60C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745409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F1B10-1EBC-FD4C-9140-0291364A581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7/16/2020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84AB98-1115-2D49-A18E-6B66BF9F60C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68903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F1B10-1EBC-FD4C-9140-0291364A581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7/16/2020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84AB98-1115-2D49-A18E-6B66BF9F60C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481156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F1B10-1EBC-FD4C-9140-0291364A581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7/16/2020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84AB98-1115-2D49-A18E-6B66BF9F60C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105400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F1B10-1EBC-FD4C-9140-0291364A581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7/16/2020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84AB98-1115-2D49-A18E-6B66BF9F60C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608305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F1B10-1EBC-FD4C-9140-0291364A581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7/16/2020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84AB98-1115-2D49-A18E-6B66BF9F60C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71273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F1B10-1EBC-FD4C-9140-0291364A581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7/16/2020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84AB98-1115-2D49-A18E-6B66BF9F60C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707699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F1B10-1EBC-FD4C-9140-0291364A581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7/16/2020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84AB98-1115-2D49-A18E-6B66BF9F60C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02823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F1B10-1EBC-FD4C-9140-0291364A581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7/16/2020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84AB98-1115-2D49-A18E-6B66BF9F60C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800250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 dirty="0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F1B10-1EBC-FD4C-9140-0291364A581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7/16/2020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84AB98-1115-2D49-A18E-6B66BF9F60C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481589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F1B10-1EBC-FD4C-9140-0291364A581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7/16/2020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84AB98-1115-2D49-A18E-6B66BF9F60C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960629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F1B10-1EBC-FD4C-9140-0291364A581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7/16/2020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84AB98-1115-2D49-A18E-6B66BF9F60C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85001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F1B10-1EBC-FD4C-9140-0291364A581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7/16/2020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84AB98-1115-2D49-A18E-6B66BF9F60C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9170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F1B10-1EBC-FD4C-9140-0291364A581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7/16/2020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84AB98-1115-2D49-A18E-6B66BF9F60C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86998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F1B10-1EBC-FD4C-9140-0291364A581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7/16/2020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84AB98-1115-2D49-A18E-6B66BF9F60C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13133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F1B10-1EBC-FD4C-9140-0291364A581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7/16/2020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84AB98-1115-2D49-A18E-6B66BF9F60C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10141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F1B10-1EBC-FD4C-9140-0291364A581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7/16/2020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84AB98-1115-2D49-A18E-6B66BF9F60C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48882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F1B10-1EBC-FD4C-9140-0291364A581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7/16/2020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84AB98-1115-2D49-A18E-6B66BF9F60C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35446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 dirty="0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F1B10-1EBC-FD4C-9140-0291364A581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7/16/2020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84AB98-1115-2D49-A18E-6B66BF9F60C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74652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087F1B10-1EBC-FD4C-9140-0291364A581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7/16/2020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E784AB98-1115-2D49-A18E-6B66BF9F60C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33385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087F1B10-1EBC-FD4C-9140-0291364A581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7/16/2020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E784AB98-1115-2D49-A18E-6B66BF9F60C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78165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://www-personal.umich.edu/~krajcik/PBSoh.html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jpeg"/><Relationship Id="rId4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researchgate.net/figure/Checklist-used-to-grade-the-Students-research-paper-presentation_fig1_330286183" TargetMode="Externa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mailto:charlie.reis@xjtlu.edu.cn" TargetMode="Externa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9.png"/><Relationship Id="rId5" Type="http://schemas.openxmlformats.org/officeDocument/2006/relationships/image" Target="../media/image18.jpg"/><Relationship Id="rId4" Type="http://schemas.openxmlformats.org/officeDocument/2006/relationships/hyperlink" Target="https://connect.xjtlu.edu.cn/view/view.php?t=ZSG2Hc4xPKqY0my3Q5Bw" TargetMode="Externa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7" Type="http://schemas.openxmlformats.org/officeDocument/2006/relationships/hyperlink" Target="http://www.xjtlu.edu.cn/en/" TargetMode="Externa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2.jpg"/><Relationship Id="rId5" Type="http://schemas.openxmlformats.org/officeDocument/2006/relationships/image" Target="../media/image1.emf"/><Relationship Id="rId4" Type="http://schemas.openxmlformats.org/officeDocument/2006/relationships/image" Target="../media/image21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1046" y="1323088"/>
            <a:ext cx="4256938" cy="3168352"/>
          </a:xfrm>
        </p:spPr>
        <p:txBody>
          <a:bodyPr>
            <a:noAutofit/>
          </a:bodyPr>
          <a:lstStyle/>
          <a:p>
            <a:r>
              <a:rPr lang="en-US" sz="5400" b="1" cap="all" dirty="0" smtClean="0">
                <a:solidFill>
                  <a:srgbClr val="000044"/>
                </a:solidFill>
                <a:latin typeface="+mn-lt"/>
                <a:cs typeface="DIN-Bold"/>
              </a:rPr>
              <a:t>Project Based Learning and assessment</a:t>
            </a:r>
            <a:endParaRPr lang="en-US" sz="5400" b="1" cap="all" dirty="0">
              <a:solidFill>
                <a:srgbClr val="000044"/>
              </a:solidFill>
              <a:latin typeface="+mn-lt"/>
              <a:cs typeface="DIN-Bold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851975"/>
            <a:ext cx="3356173" cy="717897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 rot="10800000">
            <a:off x="-50800" y="6672411"/>
            <a:ext cx="9262533" cy="214833"/>
          </a:xfrm>
          <a:prstGeom prst="rect">
            <a:avLst/>
          </a:prstGeom>
          <a:gradFill>
            <a:gsLst>
              <a:gs pos="100000">
                <a:srgbClr val="CE57C1"/>
              </a:gs>
              <a:gs pos="27000">
                <a:srgbClr val="000044"/>
              </a:gs>
            </a:gsLst>
            <a:lin ang="13500000" scaled="0"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491880" y="5749081"/>
            <a:ext cx="291581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GB" dirty="0">
                <a:solidFill>
                  <a:prstClr val="black"/>
                </a:solidFill>
              </a:rPr>
              <a:t>Charlie Reis</a:t>
            </a:r>
          </a:p>
          <a:p>
            <a:pPr algn="ctr" defTabSz="457200"/>
            <a:r>
              <a:rPr lang="en-GB" dirty="0">
                <a:solidFill>
                  <a:prstClr val="black"/>
                </a:solidFill>
              </a:rPr>
              <a:t>Director PGCert</a:t>
            </a:r>
          </a:p>
          <a:p>
            <a:pPr algn="ctr" defTabSz="457200"/>
            <a:r>
              <a:rPr lang="en-GB" dirty="0" smtClean="0">
                <a:solidFill>
                  <a:prstClr val="black"/>
                </a:solidFill>
              </a:rPr>
              <a:t>July 2020</a:t>
            </a:r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14399" y="1195387"/>
            <a:ext cx="119921" cy="446722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defTabSz="457200"/>
            <a:endParaRPr lang="en-GB" dirty="0">
              <a:solidFill>
                <a:prstClr val="black"/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7158" y="692696"/>
            <a:ext cx="4636842" cy="47171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91235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b="1" dirty="0" smtClean="0">
                <a:solidFill>
                  <a:srgbClr val="C00000"/>
                </a:solidFill>
              </a:rPr>
              <a:t>Krajcik’s Features </a:t>
            </a:r>
            <a:r>
              <a:rPr lang="en-GB" b="1" dirty="0">
                <a:solidFill>
                  <a:srgbClr val="C00000"/>
                </a:solidFill>
              </a:rPr>
              <a:t>of Project-based Science (Sustained Inquiry)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GB" b="1" dirty="0" smtClean="0"/>
              <a:t>Driving </a:t>
            </a:r>
            <a:r>
              <a:rPr lang="en-GB" b="1" dirty="0"/>
              <a:t>Question</a:t>
            </a:r>
          </a:p>
          <a:p>
            <a:pPr marL="457200" lvl="1" indent="0">
              <a:buNone/>
            </a:pPr>
            <a:r>
              <a:rPr lang="en-GB" dirty="0"/>
              <a:t>Worthwhile, Feasible, Anchored in the Lives of Learners, Meaningful</a:t>
            </a:r>
          </a:p>
          <a:p>
            <a:pPr marL="0" indent="0">
              <a:buNone/>
            </a:pPr>
            <a:r>
              <a:rPr lang="en-GB" b="1" dirty="0"/>
              <a:t>Investigation</a:t>
            </a:r>
          </a:p>
          <a:p>
            <a:pPr marL="457200" lvl="1" indent="0">
              <a:buNone/>
            </a:pPr>
            <a:r>
              <a:rPr lang="en-GB" dirty="0"/>
              <a:t>Ask/Refine Questions, Design, Carry-out Procedures, Interpret and </a:t>
            </a:r>
            <a:r>
              <a:rPr lang="en-GB" dirty="0" smtClean="0"/>
              <a:t>Analyse </a:t>
            </a:r>
            <a:r>
              <a:rPr lang="en-GB" dirty="0"/>
              <a:t>Data, Share Findings.</a:t>
            </a:r>
          </a:p>
          <a:p>
            <a:pPr marL="0" indent="0">
              <a:buNone/>
            </a:pPr>
            <a:r>
              <a:rPr lang="en-GB" b="1" dirty="0"/>
              <a:t>Collaboration</a:t>
            </a:r>
          </a:p>
          <a:p>
            <a:pPr marL="457200" lvl="1" indent="0">
              <a:buNone/>
            </a:pPr>
            <a:r>
              <a:rPr lang="en-GB" dirty="0"/>
              <a:t>Learning Communities--Listen, Share, Take Risks, Debate, Explain</a:t>
            </a:r>
          </a:p>
          <a:p>
            <a:pPr marL="0" indent="0">
              <a:buNone/>
            </a:pPr>
            <a:r>
              <a:rPr lang="en-GB" b="1" dirty="0" smtClean="0"/>
              <a:t>Artefacts</a:t>
            </a:r>
            <a:endParaRPr lang="en-GB" b="1" dirty="0"/>
          </a:p>
          <a:p>
            <a:pPr marL="457200" lvl="1" indent="0">
              <a:buNone/>
            </a:pPr>
            <a:r>
              <a:rPr lang="en-GB" dirty="0"/>
              <a:t>Representation Student Understanding</a:t>
            </a:r>
          </a:p>
          <a:p>
            <a:pPr marL="0" indent="0">
              <a:buNone/>
            </a:pPr>
            <a:r>
              <a:rPr lang="en-GB" b="1" dirty="0"/>
              <a:t>Technology</a:t>
            </a:r>
          </a:p>
          <a:p>
            <a:pPr marL="457200" lvl="1" indent="0">
              <a:buNone/>
            </a:pPr>
            <a:r>
              <a:rPr lang="en-GB" dirty="0"/>
              <a:t>Investigation, </a:t>
            </a:r>
            <a:r>
              <a:rPr lang="en-GB" dirty="0" smtClean="0"/>
              <a:t>Artefact </a:t>
            </a:r>
            <a:r>
              <a:rPr lang="en-GB" dirty="0"/>
              <a:t>Development, Collaboration, Information Access, Planning</a:t>
            </a:r>
          </a:p>
        </p:txBody>
      </p:sp>
      <p:sp>
        <p:nvSpPr>
          <p:cNvPr id="4" name="Rectangle 3"/>
          <p:cNvSpPr/>
          <p:nvPr/>
        </p:nvSpPr>
        <p:spPr>
          <a:xfrm rot="10800000">
            <a:off x="-50800" y="6672411"/>
            <a:ext cx="9262533" cy="214833"/>
          </a:xfrm>
          <a:prstGeom prst="rect">
            <a:avLst/>
          </a:prstGeom>
          <a:gradFill>
            <a:gsLst>
              <a:gs pos="100000">
                <a:srgbClr val="CE57C1"/>
              </a:gs>
              <a:gs pos="27000">
                <a:srgbClr val="000044"/>
              </a:gs>
            </a:gsLst>
            <a:lin ang="13500000" scaled="0"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148064" y="5831205"/>
            <a:ext cx="384468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 smtClean="0"/>
              <a:t>Krajcik</a:t>
            </a:r>
            <a:r>
              <a:rPr lang="en-GB" sz="1200" dirty="0"/>
              <a:t>, J. </a:t>
            </a:r>
            <a:r>
              <a:rPr lang="en-GB" sz="1200" dirty="0" smtClean="0"/>
              <a:t>S. (n.d.) Features of Project-based Science (sustained Inquiry). [online] Available at: </a:t>
            </a:r>
            <a:r>
              <a:rPr lang="en-GB" sz="1200" dirty="0">
                <a:hlinkClick r:id="rId3"/>
              </a:rPr>
              <a:t>http://www-personal.umich.edu/~</a:t>
            </a:r>
            <a:r>
              <a:rPr lang="en-GB" sz="1200" dirty="0" smtClean="0">
                <a:hlinkClick r:id="rId3"/>
              </a:rPr>
              <a:t>krajcik/PBSoh.html</a:t>
            </a:r>
            <a:r>
              <a:rPr lang="en-GB" sz="1200" dirty="0" smtClean="0"/>
              <a:t>. Accessed: 3 July, 2020. </a:t>
            </a:r>
            <a:endParaRPr lang="en-GB" sz="1200" dirty="0"/>
          </a:p>
        </p:txBody>
      </p:sp>
    </p:spTree>
    <p:extLst>
      <p:ext uri="{BB962C8B-B14F-4D97-AF65-F5344CB8AC3E}">
        <p14:creationId xmlns:p14="http://schemas.microsoft.com/office/powerpoint/2010/main" val="271900261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138" y="0"/>
            <a:ext cx="8467725" cy="6353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 rot="10800000">
            <a:off x="-50800" y="6672411"/>
            <a:ext cx="9262533" cy="214833"/>
          </a:xfrm>
          <a:prstGeom prst="rect">
            <a:avLst/>
          </a:prstGeom>
          <a:gradFill>
            <a:gsLst>
              <a:gs pos="100000">
                <a:srgbClr val="CE57C1"/>
              </a:gs>
              <a:gs pos="27000">
                <a:srgbClr val="000044"/>
              </a:gs>
            </a:gsLst>
            <a:lin ang="13500000" scaled="0"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49765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552" y="47667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GB" b="1" dirty="0">
                <a:solidFill>
                  <a:srgbClr val="C00000"/>
                </a:solidFill>
              </a:rPr>
              <a:t>Steps to a </a:t>
            </a:r>
            <a:r>
              <a:rPr lang="en-GB" b="1" u="sng" dirty="0">
                <a:solidFill>
                  <a:srgbClr val="C00000"/>
                </a:solidFill>
              </a:rPr>
              <a:t>Problem</a:t>
            </a:r>
            <a:r>
              <a:rPr lang="en-GB" b="1" dirty="0">
                <a:solidFill>
                  <a:srgbClr val="C00000"/>
                </a:solidFill>
              </a:rPr>
              <a:t>-Based Learning Approach</a:t>
            </a:r>
            <a:r>
              <a:rPr lang="en-GB" b="1" dirty="0"/>
              <a:t/>
            </a:r>
            <a:br>
              <a:rPr lang="en-GB" b="1" dirty="0"/>
            </a:b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528" y="1412776"/>
            <a:ext cx="8496944" cy="518457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b="1" dirty="0" smtClean="0"/>
              <a:t>Step </a:t>
            </a:r>
            <a:r>
              <a:rPr lang="en-GB" b="1" dirty="0"/>
              <a:t>7: Review your performance.</a:t>
            </a:r>
          </a:p>
          <a:p>
            <a:pPr marL="0" indent="0">
              <a:buNone/>
            </a:pPr>
            <a:r>
              <a:rPr lang="en-GB" dirty="0"/>
              <a:t>Often forgotten, this is a crucial step in improving your problem-solving skills. Students must</a:t>
            </a:r>
          </a:p>
          <a:p>
            <a:pPr marL="0" indent="0">
              <a:buNone/>
            </a:pPr>
            <a:r>
              <a:rPr lang="en-GB" dirty="0"/>
              <a:t>evaluate their performance and plan improvements for the next problem</a:t>
            </a:r>
            <a:r>
              <a:rPr lang="en-GB" dirty="0" smtClean="0"/>
              <a:t>.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b="1" dirty="0" smtClean="0"/>
              <a:t>Why is this a good thing to also include in PjBL?</a:t>
            </a:r>
            <a:endParaRPr lang="en-GB" b="1" dirty="0"/>
          </a:p>
        </p:txBody>
      </p:sp>
      <p:sp>
        <p:nvSpPr>
          <p:cNvPr id="4" name="TextBox 3"/>
          <p:cNvSpPr txBox="1"/>
          <p:nvPr/>
        </p:nvSpPr>
        <p:spPr>
          <a:xfrm>
            <a:off x="6632376" y="5643924"/>
            <a:ext cx="23397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Center for Teaching (n.d.) </a:t>
            </a:r>
            <a:r>
              <a:rPr lang="en-GB" sz="1200" dirty="0"/>
              <a:t>Steps to a Problem-Based Learning Approach. [online] Available at: Accessed 2 July, 2020</a:t>
            </a:r>
          </a:p>
        </p:txBody>
      </p:sp>
      <p:sp>
        <p:nvSpPr>
          <p:cNvPr id="5" name="Rectangle 4"/>
          <p:cNvSpPr/>
          <p:nvPr/>
        </p:nvSpPr>
        <p:spPr>
          <a:xfrm rot="10800000">
            <a:off x="-50800" y="6672411"/>
            <a:ext cx="9262533" cy="214833"/>
          </a:xfrm>
          <a:prstGeom prst="rect">
            <a:avLst/>
          </a:prstGeom>
          <a:gradFill>
            <a:gsLst>
              <a:gs pos="100000">
                <a:srgbClr val="CE57C1"/>
              </a:gs>
              <a:gs pos="27000">
                <a:srgbClr val="000044"/>
              </a:gs>
            </a:gsLst>
            <a:lin ang="13500000" scaled="0"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670974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b="1" dirty="0" smtClean="0">
                <a:solidFill>
                  <a:srgbClr val="C00000"/>
                </a:solidFill>
              </a:rPr>
              <a:t>PjBL Student Responsibilities</a:t>
            </a:r>
            <a:endParaRPr lang="en-GB" dirty="0">
              <a:solidFill>
                <a:srgbClr val="C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666" y="1412776"/>
            <a:ext cx="8229600" cy="496855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dirty="0" err="1" smtClean="0"/>
              <a:t>PjBL</a:t>
            </a:r>
            <a:r>
              <a:rPr lang="en-GB" dirty="0" smtClean="0"/>
              <a:t> </a:t>
            </a:r>
            <a:r>
              <a:rPr lang="en-GB" dirty="0"/>
              <a:t>is a student centered process with distinct roles that enable students to </a:t>
            </a:r>
            <a:endParaRPr lang="en-GB" dirty="0" smtClean="0"/>
          </a:p>
          <a:p>
            <a:pPr marL="0" indent="0">
              <a:buNone/>
            </a:pPr>
            <a:r>
              <a:rPr lang="en-GB" dirty="0" smtClean="0"/>
              <a:t>• </a:t>
            </a:r>
            <a:r>
              <a:rPr lang="en-GB" dirty="0"/>
              <a:t>Learn transferable </a:t>
            </a:r>
            <a:r>
              <a:rPr lang="en-GB" dirty="0" smtClean="0"/>
              <a:t>skills; </a:t>
            </a:r>
          </a:p>
          <a:p>
            <a:pPr marL="0" indent="0">
              <a:buNone/>
            </a:pPr>
            <a:r>
              <a:rPr lang="en-GB" dirty="0" smtClean="0"/>
              <a:t>• </a:t>
            </a:r>
            <a:r>
              <a:rPr lang="en-GB" dirty="0"/>
              <a:t>Develop their own learning and aid the learning of the others in the </a:t>
            </a:r>
            <a:r>
              <a:rPr lang="en-GB" dirty="0" smtClean="0"/>
              <a:t>group; </a:t>
            </a:r>
          </a:p>
          <a:p>
            <a:pPr marL="0" indent="0">
              <a:buNone/>
            </a:pPr>
            <a:r>
              <a:rPr lang="en-GB" dirty="0" smtClean="0"/>
              <a:t>• </a:t>
            </a:r>
            <a:r>
              <a:rPr lang="en-GB" dirty="0"/>
              <a:t>Develop research </a:t>
            </a:r>
            <a:r>
              <a:rPr lang="en-GB" dirty="0" smtClean="0"/>
              <a:t>skills; </a:t>
            </a:r>
          </a:p>
          <a:p>
            <a:pPr marL="0" indent="0">
              <a:buNone/>
            </a:pPr>
            <a:r>
              <a:rPr lang="en-GB" dirty="0" smtClean="0"/>
              <a:t>• </a:t>
            </a:r>
            <a:r>
              <a:rPr lang="en-GB" dirty="0"/>
              <a:t>Reflect on their own on others experience, opinions and </a:t>
            </a:r>
            <a:r>
              <a:rPr lang="en-GB" dirty="0" smtClean="0"/>
              <a:t>perceptions;</a:t>
            </a:r>
          </a:p>
          <a:p>
            <a:pPr marL="0" indent="0">
              <a:buNone/>
            </a:pPr>
            <a:r>
              <a:rPr lang="en-GB" b="1" dirty="0" smtClean="0"/>
              <a:t>More?</a:t>
            </a:r>
            <a:endParaRPr lang="en-GB" b="1" dirty="0"/>
          </a:p>
        </p:txBody>
      </p:sp>
      <p:sp>
        <p:nvSpPr>
          <p:cNvPr id="5" name="Rectangle 4"/>
          <p:cNvSpPr/>
          <p:nvPr/>
        </p:nvSpPr>
        <p:spPr>
          <a:xfrm rot="10800000">
            <a:off x="-50800" y="6672411"/>
            <a:ext cx="9262533" cy="214833"/>
          </a:xfrm>
          <a:prstGeom prst="rect">
            <a:avLst/>
          </a:prstGeom>
          <a:gradFill>
            <a:gsLst>
              <a:gs pos="100000">
                <a:srgbClr val="CE57C1"/>
              </a:gs>
              <a:gs pos="27000">
                <a:srgbClr val="000044"/>
              </a:gs>
            </a:gsLst>
            <a:lin ang="13500000" scaled="0"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723157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47246" y="4119540"/>
            <a:ext cx="5004048" cy="2814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1340767"/>
            <a:ext cx="5215797" cy="2814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552" y="260648"/>
            <a:ext cx="8229600" cy="1143000"/>
          </a:xfrm>
        </p:spPr>
        <p:txBody>
          <a:bodyPr>
            <a:normAutofit/>
          </a:bodyPr>
          <a:lstStyle/>
          <a:p>
            <a:r>
              <a:rPr lang="en-GB" b="1" dirty="0" smtClean="0">
                <a:solidFill>
                  <a:srgbClr val="C00000"/>
                </a:solidFill>
              </a:rPr>
              <a:t>Assessment and PjBL</a:t>
            </a:r>
            <a:endParaRPr lang="en-GB" dirty="0"/>
          </a:p>
        </p:txBody>
      </p:sp>
      <p:sp>
        <p:nvSpPr>
          <p:cNvPr id="5" name="Rectangle 4"/>
          <p:cNvSpPr/>
          <p:nvPr/>
        </p:nvSpPr>
        <p:spPr>
          <a:xfrm rot="10800000">
            <a:off x="-50800" y="6672411"/>
            <a:ext cx="9262533" cy="214833"/>
          </a:xfrm>
          <a:prstGeom prst="rect">
            <a:avLst/>
          </a:prstGeom>
          <a:gradFill>
            <a:gsLst>
              <a:gs pos="100000">
                <a:srgbClr val="CE57C1"/>
              </a:gs>
              <a:gs pos="27000">
                <a:srgbClr val="000044"/>
              </a:gs>
            </a:gsLst>
            <a:lin ang="13500000" scaled="0"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39741" y="1332450"/>
            <a:ext cx="5004048" cy="2814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5991" y="4119540"/>
            <a:ext cx="5047545" cy="28392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1091210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b="1" dirty="0" smtClean="0">
                <a:solidFill>
                  <a:srgbClr val="C00000"/>
                </a:solidFill>
              </a:rPr>
              <a:t>XJTLU and Assessment</a:t>
            </a:r>
            <a:endParaRPr lang="en-GB" dirty="0">
              <a:solidFill>
                <a:srgbClr val="C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2034" y="1412776"/>
            <a:ext cx="7776864" cy="4713387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GB" dirty="0" smtClean="0"/>
              <a:t>At XJTLU, we are responsible for assessing stated learning outcomes pre-approved by UoL and the Jiangsu MoE in order to give marks and rank students. Assessments are exactly opportunities for students to show how well they meet learning outcomes.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T</a:t>
            </a:r>
            <a:r>
              <a:rPr lang="en-GB" dirty="0" smtClean="0"/>
              <a:t>his concerns accreditation and quality assurance, but that is not the whole story on assessment.</a:t>
            </a:r>
            <a:endParaRPr lang="en-GB" dirty="0"/>
          </a:p>
        </p:txBody>
      </p:sp>
      <p:sp>
        <p:nvSpPr>
          <p:cNvPr id="5" name="Rectangle 4"/>
          <p:cNvSpPr/>
          <p:nvPr/>
        </p:nvSpPr>
        <p:spPr>
          <a:xfrm rot="10800000">
            <a:off x="-50800" y="6672411"/>
            <a:ext cx="9262533" cy="214833"/>
          </a:xfrm>
          <a:prstGeom prst="rect">
            <a:avLst/>
          </a:prstGeom>
          <a:gradFill>
            <a:gsLst>
              <a:gs pos="100000">
                <a:srgbClr val="CE57C1"/>
              </a:gs>
              <a:gs pos="27000">
                <a:srgbClr val="000044"/>
              </a:gs>
            </a:gsLst>
            <a:lin ang="13500000" scaled="0"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183984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5666" y="32048"/>
            <a:ext cx="8229600" cy="1143000"/>
          </a:xfrm>
        </p:spPr>
        <p:txBody>
          <a:bodyPr>
            <a:normAutofit/>
          </a:bodyPr>
          <a:lstStyle/>
          <a:p>
            <a:r>
              <a:rPr lang="en-GB" b="1" dirty="0" smtClean="0">
                <a:solidFill>
                  <a:srgbClr val="C00000"/>
                </a:solidFill>
              </a:rPr>
              <a:t>PjBL and Assessment</a:t>
            </a:r>
            <a:endParaRPr lang="en-GB" dirty="0">
              <a:solidFill>
                <a:srgbClr val="C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3568" y="836712"/>
            <a:ext cx="7776864" cy="54006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dirty="0" smtClean="0"/>
              <a:t>Assessment for PjBL is </a:t>
            </a:r>
            <a:r>
              <a:rPr lang="en-GB" b="1" dirty="0" smtClean="0"/>
              <a:t>complicated</a:t>
            </a:r>
            <a:r>
              <a:rPr lang="en-GB" dirty="0" smtClean="0"/>
              <a:t> because there are so many things happening in completing a project. </a:t>
            </a:r>
          </a:p>
          <a:p>
            <a:pPr marL="0" indent="0">
              <a:buNone/>
            </a:pPr>
            <a:endParaRPr lang="en-GB" dirty="0" smtClean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 smtClean="0"/>
              <a:t>Assessment is a great tool for learning, for reflecting, and for motivating; however, constant quizzing does not do that. You want variety in most aspects of assessment.</a:t>
            </a:r>
          </a:p>
          <a:p>
            <a:pPr marL="0" indent="0">
              <a:buNone/>
            </a:pPr>
            <a:endParaRPr lang="en-GB" dirty="0"/>
          </a:p>
        </p:txBody>
      </p:sp>
      <p:sp>
        <p:nvSpPr>
          <p:cNvPr id="5" name="Rectangle 4"/>
          <p:cNvSpPr/>
          <p:nvPr/>
        </p:nvSpPr>
        <p:spPr>
          <a:xfrm rot="10800000">
            <a:off x="-50800" y="6672411"/>
            <a:ext cx="9262533" cy="214833"/>
          </a:xfrm>
          <a:prstGeom prst="rect">
            <a:avLst/>
          </a:prstGeom>
          <a:gradFill>
            <a:gsLst>
              <a:gs pos="100000">
                <a:srgbClr val="CE57C1"/>
              </a:gs>
              <a:gs pos="27000">
                <a:srgbClr val="000044"/>
              </a:gs>
            </a:gsLst>
            <a:lin ang="13500000" scaled="0"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601498" y="2637069"/>
            <a:ext cx="2016224" cy="120032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sz="2400" dirty="0" smtClean="0">
                <a:solidFill>
                  <a:srgbClr val="C00000"/>
                </a:solidFill>
              </a:rPr>
              <a:t>Diagnostic</a:t>
            </a:r>
          </a:p>
          <a:p>
            <a:r>
              <a:rPr lang="en-GB" sz="2400" dirty="0" smtClean="0">
                <a:solidFill>
                  <a:srgbClr val="C00000"/>
                </a:solidFill>
              </a:rPr>
              <a:t>Formative </a:t>
            </a:r>
          </a:p>
          <a:p>
            <a:r>
              <a:rPr lang="en-GB" sz="2400" dirty="0" smtClean="0">
                <a:solidFill>
                  <a:srgbClr val="C00000"/>
                </a:solidFill>
              </a:rPr>
              <a:t>Summative</a:t>
            </a:r>
            <a:endParaRPr lang="en-GB" sz="2400" dirty="0">
              <a:solidFill>
                <a:srgbClr val="C0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604200" y="2637070"/>
            <a:ext cx="2016224" cy="120032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sz="2400" dirty="0" smtClean="0">
                <a:solidFill>
                  <a:srgbClr val="C00000"/>
                </a:solidFill>
              </a:rPr>
              <a:t>High stakes</a:t>
            </a:r>
          </a:p>
          <a:p>
            <a:r>
              <a:rPr lang="en-GB" sz="2400" dirty="0" smtClean="0">
                <a:solidFill>
                  <a:srgbClr val="C00000"/>
                </a:solidFill>
              </a:rPr>
              <a:t>Low stakes</a:t>
            </a:r>
          </a:p>
          <a:p>
            <a:r>
              <a:rPr lang="en-GB" sz="2400" dirty="0" smtClean="0">
                <a:solidFill>
                  <a:srgbClr val="C00000"/>
                </a:solidFill>
              </a:rPr>
              <a:t>No stakes</a:t>
            </a:r>
            <a:endParaRPr lang="en-GB" sz="2400" dirty="0">
              <a:solidFill>
                <a:srgbClr val="C0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620424" y="2638825"/>
            <a:ext cx="2016224" cy="156966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sz="2400" dirty="0" smtClean="0">
                <a:solidFill>
                  <a:srgbClr val="C00000"/>
                </a:solidFill>
              </a:rPr>
              <a:t>Self-</a:t>
            </a:r>
          </a:p>
          <a:p>
            <a:r>
              <a:rPr lang="en-GB" sz="2400" dirty="0" smtClean="0">
                <a:solidFill>
                  <a:srgbClr val="C00000"/>
                </a:solidFill>
              </a:rPr>
              <a:t>Peer- </a:t>
            </a:r>
          </a:p>
          <a:p>
            <a:r>
              <a:rPr lang="en-GB" sz="2400" dirty="0" smtClean="0">
                <a:solidFill>
                  <a:srgbClr val="C00000"/>
                </a:solidFill>
              </a:rPr>
              <a:t>Instructor – </a:t>
            </a:r>
          </a:p>
          <a:p>
            <a:r>
              <a:rPr lang="en-GB" sz="2400" dirty="0" smtClean="0">
                <a:solidFill>
                  <a:srgbClr val="C00000"/>
                </a:solidFill>
              </a:rPr>
              <a:t>Hybrid – </a:t>
            </a:r>
            <a:endParaRPr lang="en-GB" sz="24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55217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b="1" dirty="0" smtClean="0">
                <a:solidFill>
                  <a:srgbClr val="C00000"/>
                </a:solidFill>
              </a:rPr>
              <a:t>PjBL and Assessment</a:t>
            </a:r>
            <a:endParaRPr lang="en-GB" dirty="0">
              <a:solidFill>
                <a:srgbClr val="C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3568" y="1340768"/>
            <a:ext cx="7776864" cy="4785395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GB" dirty="0" smtClean="0"/>
              <a:t>You might consider:</a:t>
            </a:r>
          </a:p>
          <a:p>
            <a:pPr marL="0" indent="0">
              <a:buNone/>
            </a:pPr>
            <a:endParaRPr lang="en-GB" dirty="0" smtClean="0"/>
          </a:p>
          <a:p>
            <a:r>
              <a:rPr lang="en-GB" b="1" dirty="0" smtClean="0"/>
              <a:t>What</a:t>
            </a:r>
            <a:r>
              <a:rPr lang="en-GB" dirty="0" smtClean="0"/>
              <a:t> is being assessed?</a:t>
            </a:r>
          </a:p>
          <a:p>
            <a:r>
              <a:rPr lang="en-GB" dirty="0" smtClean="0"/>
              <a:t>The </a:t>
            </a:r>
            <a:r>
              <a:rPr lang="en-GB" b="1" dirty="0" smtClean="0"/>
              <a:t>purpose</a:t>
            </a:r>
            <a:r>
              <a:rPr lang="en-GB" dirty="0" smtClean="0"/>
              <a:t> of the assessment?</a:t>
            </a:r>
          </a:p>
          <a:p>
            <a:r>
              <a:rPr lang="en-GB" dirty="0" smtClean="0"/>
              <a:t>What is the </a:t>
            </a:r>
            <a:r>
              <a:rPr lang="en-GB" b="1" dirty="0" smtClean="0"/>
              <a:t>value </a:t>
            </a:r>
            <a:r>
              <a:rPr lang="en-GB" dirty="0" smtClean="0"/>
              <a:t>of the assessment and to whom?</a:t>
            </a:r>
          </a:p>
          <a:p>
            <a:r>
              <a:rPr lang="en-GB" dirty="0" smtClean="0"/>
              <a:t>The </a:t>
            </a:r>
            <a:r>
              <a:rPr lang="en-GB" b="1" dirty="0" smtClean="0"/>
              <a:t>mode</a:t>
            </a:r>
            <a:r>
              <a:rPr lang="en-GB" dirty="0" smtClean="0"/>
              <a:t> of assessment?</a:t>
            </a:r>
          </a:p>
          <a:p>
            <a:r>
              <a:rPr lang="en-GB" b="1" dirty="0" smtClean="0"/>
              <a:t>When</a:t>
            </a:r>
            <a:r>
              <a:rPr lang="en-GB" dirty="0" smtClean="0"/>
              <a:t> the assessment should occur in the course of learning and teaching</a:t>
            </a:r>
            <a:r>
              <a:rPr lang="en-GB" dirty="0"/>
              <a:t>? </a:t>
            </a:r>
            <a:endParaRPr lang="en-GB" dirty="0" smtClean="0"/>
          </a:p>
          <a:p>
            <a:endParaRPr lang="en-GB" dirty="0"/>
          </a:p>
          <a:p>
            <a:pPr marL="0" indent="0">
              <a:buNone/>
            </a:pPr>
            <a:r>
              <a:rPr lang="en-GB" dirty="0" smtClean="0"/>
              <a:t>In </a:t>
            </a:r>
            <a:r>
              <a:rPr lang="en-GB" dirty="0"/>
              <a:t>the </a:t>
            </a:r>
            <a:r>
              <a:rPr lang="en-GB" b="1" dirty="0"/>
              <a:t>chat</a:t>
            </a:r>
            <a:r>
              <a:rPr lang="en-GB" dirty="0"/>
              <a:t>, please remark on the different types of </a:t>
            </a:r>
            <a:r>
              <a:rPr lang="en-GB" b="1" dirty="0"/>
              <a:t>assessments used in PjBL</a:t>
            </a:r>
            <a:r>
              <a:rPr lang="en-GB" dirty="0"/>
              <a:t>. What </a:t>
            </a:r>
            <a:r>
              <a:rPr lang="en-GB" dirty="0" smtClean="0"/>
              <a:t>would </a:t>
            </a:r>
            <a:r>
              <a:rPr lang="en-GB" dirty="0"/>
              <a:t>you use for assessments in facilitating student projects?</a:t>
            </a:r>
          </a:p>
          <a:p>
            <a:endParaRPr lang="en-GB" dirty="0"/>
          </a:p>
        </p:txBody>
      </p:sp>
      <p:sp>
        <p:nvSpPr>
          <p:cNvPr id="5" name="Rectangle 4"/>
          <p:cNvSpPr/>
          <p:nvPr/>
        </p:nvSpPr>
        <p:spPr>
          <a:xfrm rot="10800000">
            <a:off x="-50800" y="6672411"/>
            <a:ext cx="9262533" cy="214833"/>
          </a:xfrm>
          <a:prstGeom prst="rect">
            <a:avLst/>
          </a:prstGeom>
          <a:gradFill>
            <a:gsLst>
              <a:gs pos="100000">
                <a:srgbClr val="CE57C1"/>
              </a:gs>
              <a:gs pos="27000">
                <a:srgbClr val="000044"/>
              </a:gs>
            </a:gsLst>
            <a:lin ang="13500000" scaled="0"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442476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b="1" dirty="0" smtClean="0">
                <a:solidFill>
                  <a:srgbClr val="C00000"/>
                </a:solidFill>
              </a:rPr>
              <a:t>Krajcik’s Features and Assessment</a:t>
            </a:r>
            <a:endParaRPr lang="en-GB" b="1" dirty="0">
              <a:solidFill>
                <a:srgbClr val="C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781128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GB" dirty="0" smtClean="0"/>
              <a:t>Let’s look again at Krajcik’s features of PjBL and consider how assessments might fit into each part.</a:t>
            </a:r>
          </a:p>
          <a:p>
            <a:pPr marL="0" indent="0">
              <a:buNone/>
            </a:pPr>
            <a:endParaRPr lang="en-GB" dirty="0" smtClean="0"/>
          </a:p>
          <a:p>
            <a:pPr marL="0" indent="0">
              <a:buNone/>
            </a:pPr>
            <a:r>
              <a:rPr lang="en-GB" b="1" dirty="0" smtClean="0"/>
              <a:t>Driving </a:t>
            </a:r>
            <a:r>
              <a:rPr lang="en-GB" b="1" dirty="0"/>
              <a:t>Question</a:t>
            </a:r>
          </a:p>
          <a:p>
            <a:pPr marL="457200" lvl="1" indent="0">
              <a:buNone/>
            </a:pPr>
            <a:r>
              <a:rPr lang="en-GB" dirty="0"/>
              <a:t>Worthwhile, Feasible, Anchored in the Lives of Learners, Meaningful</a:t>
            </a:r>
          </a:p>
          <a:p>
            <a:pPr marL="0" indent="0">
              <a:buNone/>
            </a:pPr>
            <a:r>
              <a:rPr lang="en-GB" b="1" dirty="0"/>
              <a:t>Investigation</a:t>
            </a:r>
          </a:p>
          <a:p>
            <a:pPr marL="457200" lvl="1" indent="0">
              <a:buNone/>
            </a:pPr>
            <a:r>
              <a:rPr lang="en-GB" dirty="0"/>
              <a:t>Ask/Refine Questions, Design, Carry-out Procedures, Interpret and </a:t>
            </a:r>
            <a:r>
              <a:rPr lang="en-GB" dirty="0" smtClean="0"/>
              <a:t>Analyse </a:t>
            </a:r>
            <a:r>
              <a:rPr lang="en-GB" dirty="0"/>
              <a:t>Data, Share Findings.</a:t>
            </a:r>
          </a:p>
          <a:p>
            <a:pPr marL="0" indent="0">
              <a:buNone/>
            </a:pPr>
            <a:r>
              <a:rPr lang="en-GB" b="1" dirty="0"/>
              <a:t>Collaboration</a:t>
            </a:r>
          </a:p>
          <a:p>
            <a:pPr marL="457200" lvl="1" indent="0">
              <a:buNone/>
            </a:pPr>
            <a:r>
              <a:rPr lang="en-GB" dirty="0"/>
              <a:t>Learning Communities--Listen, Share, Take Risks, Debate, Explain</a:t>
            </a:r>
          </a:p>
          <a:p>
            <a:pPr marL="0" indent="0">
              <a:buNone/>
            </a:pPr>
            <a:r>
              <a:rPr lang="en-GB" b="1" dirty="0" smtClean="0"/>
              <a:t>Artefacts</a:t>
            </a:r>
            <a:endParaRPr lang="en-GB" b="1" dirty="0"/>
          </a:p>
          <a:p>
            <a:pPr marL="457200" lvl="1" indent="0">
              <a:buNone/>
            </a:pPr>
            <a:r>
              <a:rPr lang="en-GB" dirty="0" smtClean="0"/>
              <a:t>Representation, </a:t>
            </a:r>
            <a:r>
              <a:rPr lang="en-GB" dirty="0"/>
              <a:t>Student Understanding</a:t>
            </a:r>
          </a:p>
          <a:p>
            <a:pPr marL="0" indent="0">
              <a:buNone/>
            </a:pPr>
            <a:r>
              <a:rPr lang="en-GB" b="1" dirty="0"/>
              <a:t>Technology</a:t>
            </a:r>
          </a:p>
          <a:p>
            <a:pPr marL="457200" lvl="1" indent="0">
              <a:buNone/>
            </a:pPr>
            <a:r>
              <a:rPr lang="en-GB" dirty="0"/>
              <a:t>Investigation, </a:t>
            </a:r>
            <a:r>
              <a:rPr lang="en-GB" dirty="0" smtClean="0"/>
              <a:t>Artefact </a:t>
            </a:r>
            <a:r>
              <a:rPr lang="en-GB" dirty="0"/>
              <a:t>Development, Collaboration, Information Access, Planning</a:t>
            </a:r>
          </a:p>
        </p:txBody>
      </p:sp>
      <p:sp>
        <p:nvSpPr>
          <p:cNvPr id="4" name="Rectangle 3"/>
          <p:cNvSpPr/>
          <p:nvPr/>
        </p:nvSpPr>
        <p:spPr>
          <a:xfrm rot="10800000">
            <a:off x="-50800" y="6672411"/>
            <a:ext cx="9262533" cy="214833"/>
          </a:xfrm>
          <a:prstGeom prst="rect">
            <a:avLst/>
          </a:prstGeom>
          <a:gradFill>
            <a:gsLst>
              <a:gs pos="100000">
                <a:srgbClr val="CE57C1"/>
              </a:gs>
              <a:gs pos="27000">
                <a:srgbClr val="000044"/>
              </a:gs>
            </a:gsLst>
            <a:lin ang="13500000" scaled="0"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59540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b="1" dirty="0" smtClean="0">
                <a:solidFill>
                  <a:srgbClr val="C00000"/>
                </a:solidFill>
              </a:rPr>
              <a:t>Driving Questions</a:t>
            </a:r>
            <a:endParaRPr lang="en-GB" b="1" dirty="0">
              <a:solidFill>
                <a:srgbClr val="C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68759"/>
            <a:ext cx="8229600" cy="540365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dirty="0" smtClean="0"/>
              <a:t>Worthwhile</a:t>
            </a:r>
            <a:r>
              <a:rPr lang="en-GB" dirty="0"/>
              <a:t>, Feasible, Anchored in the Lives of Learners, Meaningful</a:t>
            </a:r>
          </a:p>
          <a:p>
            <a:pPr marL="0" indent="0">
              <a:buNone/>
            </a:pPr>
            <a:endParaRPr lang="en-GB" b="1" dirty="0" smtClean="0"/>
          </a:p>
          <a:p>
            <a:pPr marL="0" indent="0">
              <a:buNone/>
            </a:pPr>
            <a:endParaRPr lang="en-GB" b="1" dirty="0"/>
          </a:p>
          <a:p>
            <a:pPr marL="0" indent="0">
              <a:buNone/>
            </a:pPr>
            <a:endParaRPr lang="en-GB" b="1" dirty="0"/>
          </a:p>
          <a:p>
            <a:pPr marL="0" indent="0">
              <a:buNone/>
            </a:pPr>
            <a:endParaRPr lang="en-GB" dirty="0" smtClean="0"/>
          </a:p>
          <a:p>
            <a:pPr marL="0" indent="0">
              <a:buNone/>
            </a:pPr>
            <a:r>
              <a:rPr lang="en-GB" dirty="0" smtClean="0"/>
              <a:t>What </a:t>
            </a:r>
            <a:r>
              <a:rPr lang="en-GB" b="1" dirty="0" smtClean="0"/>
              <a:t>types of assessments </a:t>
            </a:r>
            <a:r>
              <a:rPr lang="en-GB" dirty="0" smtClean="0"/>
              <a:t>should be related to the </a:t>
            </a:r>
            <a:r>
              <a:rPr lang="en-GB" b="1" dirty="0" smtClean="0"/>
              <a:t>early stages </a:t>
            </a:r>
            <a:r>
              <a:rPr lang="en-GB" dirty="0" smtClean="0"/>
              <a:t>of learning and teaching in PjBL and</a:t>
            </a:r>
            <a:r>
              <a:rPr lang="en-GB" b="1" dirty="0" smtClean="0"/>
              <a:t> why?</a:t>
            </a:r>
            <a:endParaRPr lang="en-GB" b="1" dirty="0"/>
          </a:p>
        </p:txBody>
      </p:sp>
      <p:sp>
        <p:nvSpPr>
          <p:cNvPr id="4" name="Rectangle 3"/>
          <p:cNvSpPr/>
          <p:nvPr/>
        </p:nvSpPr>
        <p:spPr>
          <a:xfrm rot="10800000">
            <a:off x="-50800" y="6672411"/>
            <a:ext cx="9262533" cy="214833"/>
          </a:xfrm>
          <a:prstGeom prst="rect">
            <a:avLst/>
          </a:prstGeom>
          <a:gradFill>
            <a:gsLst>
              <a:gs pos="100000">
                <a:srgbClr val="CE57C1"/>
              </a:gs>
              <a:gs pos="27000">
                <a:srgbClr val="000044"/>
              </a:gs>
            </a:gsLst>
            <a:lin ang="13500000" scaled="0"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40" y="2420888"/>
            <a:ext cx="6785652" cy="227336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764490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5666" y="10277"/>
            <a:ext cx="8229600" cy="1042459"/>
          </a:xfrm>
        </p:spPr>
        <p:txBody>
          <a:bodyPr/>
          <a:lstStyle/>
          <a:p>
            <a:r>
              <a:rPr lang="en-GB" b="1" dirty="0" smtClean="0">
                <a:solidFill>
                  <a:srgbClr val="C00000"/>
                </a:solidFill>
              </a:rPr>
              <a:t>Session Objectives</a:t>
            </a:r>
            <a:endParaRPr lang="en-GB" b="1" dirty="0">
              <a:solidFill>
                <a:srgbClr val="C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9986" y="1268760"/>
            <a:ext cx="8640960" cy="5256584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GB" dirty="0" smtClean="0"/>
              <a:t>Hopefully, this session will result in your:</a:t>
            </a:r>
          </a:p>
          <a:p>
            <a:r>
              <a:rPr lang="en-GB" dirty="0" smtClean="0"/>
              <a:t>Comfort and confidence in using project based learning (</a:t>
            </a:r>
            <a:r>
              <a:rPr lang="en-GB" dirty="0"/>
              <a:t>PjBL </a:t>
            </a:r>
            <a:r>
              <a:rPr lang="en-GB" dirty="0" smtClean="0"/>
              <a:t>);</a:t>
            </a:r>
          </a:p>
          <a:p>
            <a:r>
              <a:rPr lang="en-GB" dirty="0" smtClean="0"/>
              <a:t>Understanding how PjBL leads to better and deeper learning as well as a better student experience;</a:t>
            </a:r>
          </a:p>
          <a:p>
            <a:r>
              <a:rPr lang="en-GB" dirty="0" smtClean="0"/>
              <a:t>Knowledge of the features of PjBL;</a:t>
            </a:r>
          </a:p>
          <a:p>
            <a:r>
              <a:rPr lang="en-GB" dirty="0" smtClean="0"/>
              <a:t>Appreciation of the frequency and complexity of assessment types needed for excellence in facilitating PjBL.</a:t>
            </a:r>
          </a:p>
          <a:p>
            <a:r>
              <a:rPr lang="en-GB" dirty="0" smtClean="0"/>
              <a:t>Excitement about your learning project in how to teach using PjBL</a:t>
            </a:r>
            <a:r>
              <a:rPr lang="en-GB" dirty="0"/>
              <a:t>.</a:t>
            </a:r>
            <a:endParaRPr lang="en-GB" dirty="0" smtClean="0"/>
          </a:p>
          <a:p>
            <a:pPr marL="0" indent="0">
              <a:buNone/>
            </a:pPr>
            <a:endParaRPr lang="en-GB" dirty="0" smtClean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</p:txBody>
      </p:sp>
      <p:sp>
        <p:nvSpPr>
          <p:cNvPr id="4" name="Rectangle 3"/>
          <p:cNvSpPr/>
          <p:nvPr/>
        </p:nvSpPr>
        <p:spPr>
          <a:xfrm rot="10800000">
            <a:off x="-50800" y="6672411"/>
            <a:ext cx="9262533" cy="214833"/>
          </a:xfrm>
          <a:prstGeom prst="rect">
            <a:avLst/>
          </a:prstGeom>
          <a:gradFill>
            <a:gsLst>
              <a:gs pos="100000">
                <a:srgbClr val="CE57C1"/>
              </a:gs>
              <a:gs pos="27000">
                <a:srgbClr val="000044"/>
              </a:gs>
            </a:gsLst>
            <a:lin ang="13500000" scaled="0"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155870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b="1" dirty="0" smtClean="0">
                <a:solidFill>
                  <a:srgbClr val="C00000"/>
                </a:solidFill>
              </a:rPr>
              <a:t>Driving Questions</a:t>
            </a:r>
            <a:endParaRPr lang="en-GB" b="1" dirty="0">
              <a:solidFill>
                <a:srgbClr val="C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40768"/>
            <a:ext cx="8229600" cy="5040560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GB" dirty="0" smtClean="0"/>
              <a:t>Perhaps a self and then peer assessment using a checklist and leading to instructor review to check for:</a:t>
            </a:r>
          </a:p>
          <a:p>
            <a:pPr marL="0" indent="0">
              <a:buNone/>
            </a:pPr>
            <a:endParaRPr lang="en-GB" dirty="0" smtClean="0"/>
          </a:p>
          <a:p>
            <a:pPr>
              <a:buFont typeface="Wingdings" pitchFamily="2" charset="2"/>
              <a:buChar char="ü"/>
            </a:pPr>
            <a:r>
              <a:rPr lang="en-GB" dirty="0" smtClean="0"/>
              <a:t>Student interest</a:t>
            </a:r>
          </a:p>
          <a:p>
            <a:pPr>
              <a:buFont typeface="Wingdings" pitchFamily="2" charset="2"/>
              <a:buChar char="ü"/>
            </a:pPr>
            <a:r>
              <a:rPr lang="en-GB" dirty="0" smtClean="0"/>
              <a:t>Feasibility &amp; focus</a:t>
            </a:r>
          </a:p>
          <a:p>
            <a:pPr>
              <a:buFont typeface="Wingdings" pitchFamily="2" charset="2"/>
              <a:buChar char="ü"/>
            </a:pPr>
            <a:r>
              <a:rPr lang="en-GB" dirty="0" smtClean="0"/>
              <a:t>Necessity of inquiry</a:t>
            </a:r>
          </a:p>
          <a:p>
            <a:pPr>
              <a:buFont typeface="Wingdings" pitchFamily="2" charset="2"/>
              <a:buChar char="ü"/>
            </a:pPr>
            <a:r>
              <a:rPr lang="en-GB" dirty="0" smtClean="0"/>
              <a:t>Open &amp; debatable </a:t>
            </a:r>
          </a:p>
          <a:p>
            <a:pPr marL="0" indent="0">
              <a:buNone/>
            </a:pPr>
            <a:endParaRPr lang="en-GB" dirty="0" smtClean="0"/>
          </a:p>
          <a:p>
            <a:pPr marL="0" indent="0">
              <a:buNone/>
            </a:pPr>
            <a:r>
              <a:rPr lang="en-GB" dirty="0" smtClean="0"/>
              <a:t> </a:t>
            </a:r>
            <a:endParaRPr lang="en-GB" b="1" dirty="0"/>
          </a:p>
        </p:txBody>
      </p:sp>
      <p:sp>
        <p:nvSpPr>
          <p:cNvPr id="4" name="Rectangle 3"/>
          <p:cNvSpPr/>
          <p:nvPr/>
        </p:nvSpPr>
        <p:spPr>
          <a:xfrm rot="10800000">
            <a:off x="-50800" y="6672411"/>
            <a:ext cx="9262533" cy="214833"/>
          </a:xfrm>
          <a:prstGeom prst="rect">
            <a:avLst/>
          </a:prstGeom>
          <a:gradFill>
            <a:gsLst>
              <a:gs pos="100000">
                <a:srgbClr val="CE57C1"/>
              </a:gs>
              <a:gs pos="27000">
                <a:srgbClr val="000044"/>
              </a:gs>
            </a:gsLst>
            <a:lin ang="13500000" scaled="0"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139952" y="2348880"/>
            <a:ext cx="4680520" cy="381642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 smtClean="0"/>
              <a:t>Self Checking for DQs</a:t>
            </a:r>
          </a:p>
          <a:p>
            <a:r>
              <a:rPr lang="en-GB" sz="2200" dirty="0" smtClean="0"/>
              <a:t>My DQ idea is: __________________     _____________________________.</a:t>
            </a:r>
          </a:p>
          <a:p>
            <a:r>
              <a:rPr lang="en-GB" sz="2200" dirty="0" smtClean="0"/>
              <a:t>I think my DQ is interesting because _______________. </a:t>
            </a:r>
          </a:p>
          <a:p>
            <a:r>
              <a:rPr lang="en-GB" sz="2200" dirty="0" smtClean="0"/>
              <a:t>On a scale of 1 being totally boring and 10 being so interesting I cannot stop thinking about it, I rate my DQ: ______.</a:t>
            </a:r>
          </a:p>
          <a:p>
            <a:r>
              <a:rPr lang="en-GB" sz="2200" dirty="0" smtClean="0"/>
              <a:t>The opposite position is: ___________.</a:t>
            </a:r>
          </a:p>
          <a:p>
            <a:r>
              <a:rPr lang="en-GB" sz="2200" dirty="0" smtClean="0"/>
              <a:t>To answer my DQ, I will need to learn about ________________________.</a:t>
            </a:r>
            <a:endParaRPr lang="en-GB" sz="2200" dirty="0"/>
          </a:p>
        </p:txBody>
      </p:sp>
    </p:spTree>
    <p:extLst>
      <p:ext uri="{BB962C8B-B14F-4D97-AF65-F5344CB8AC3E}">
        <p14:creationId xmlns:p14="http://schemas.microsoft.com/office/powerpoint/2010/main" val="422094086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b="1" dirty="0" smtClean="0">
                <a:solidFill>
                  <a:srgbClr val="C00000"/>
                </a:solidFill>
              </a:rPr>
              <a:t>Driving Questions</a:t>
            </a:r>
            <a:endParaRPr lang="en-GB" b="1" dirty="0">
              <a:solidFill>
                <a:srgbClr val="C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40768"/>
            <a:ext cx="8229600" cy="5040560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GB" dirty="0" smtClean="0"/>
          </a:p>
          <a:p>
            <a:pPr marL="0" indent="0">
              <a:buNone/>
            </a:pPr>
            <a:r>
              <a:rPr lang="en-GB" dirty="0" smtClean="0"/>
              <a:t> </a:t>
            </a:r>
            <a:endParaRPr lang="en-GB" b="1" dirty="0"/>
          </a:p>
        </p:txBody>
      </p:sp>
      <p:sp>
        <p:nvSpPr>
          <p:cNvPr id="4" name="Rectangle 3"/>
          <p:cNvSpPr/>
          <p:nvPr/>
        </p:nvSpPr>
        <p:spPr>
          <a:xfrm rot="10800000">
            <a:off x="-50800" y="6672411"/>
            <a:ext cx="9262533" cy="214833"/>
          </a:xfrm>
          <a:prstGeom prst="rect">
            <a:avLst/>
          </a:prstGeom>
          <a:gradFill>
            <a:gsLst>
              <a:gs pos="100000">
                <a:srgbClr val="CE57C1"/>
              </a:gs>
              <a:gs pos="27000">
                <a:srgbClr val="000044"/>
              </a:gs>
            </a:gsLst>
            <a:lin ang="13500000" scaled="0"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2053" y="62061"/>
            <a:ext cx="5076825" cy="661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2259300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7278" y="2060848"/>
            <a:ext cx="3946376" cy="22118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b="1" dirty="0" smtClean="0">
                <a:solidFill>
                  <a:srgbClr val="C00000"/>
                </a:solidFill>
              </a:rPr>
              <a:t>Investigation</a:t>
            </a:r>
            <a:endParaRPr lang="en-GB" b="1" dirty="0">
              <a:solidFill>
                <a:srgbClr val="C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40768"/>
            <a:ext cx="8291264" cy="5256584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GB" dirty="0" smtClean="0"/>
              <a:t>Ask/Refine </a:t>
            </a:r>
            <a:r>
              <a:rPr lang="en-GB" dirty="0"/>
              <a:t>Questions, Design, Carry-out Procedures, Interpret and Analyse Data, Share </a:t>
            </a:r>
            <a:r>
              <a:rPr lang="en-GB" dirty="0" smtClean="0"/>
              <a:t>Findings</a:t>
            </a:r>
            <a:endParaRPr lang="en-GB" dirty="0"/>
          </a:p>
          <a:p>
            <a:pPr marL="0" indent="0">
              <a:buNone/>
            </a:pPr>
            <a:endParaRPr lang="en-GB" b="1" dirty="0" smtClean="0"/>
          </a:p>
          <a:p>
            <a:pPr marL="0" indent="0">
              <a:buNone/>
            </a:pPr>
            <a:endParaRPr lang="en-GB" b="1" dirty="0"/>
          </a:p>
          <a:p>
            <a:pPr marL="0" indent="0">
              <a:buNone/>
            </a:pPr>
            <a:endParaRPr lang="en-GB" b="1" dirty="0"/>
          </a:p>
          <a:p>
            <a:pPr marL="0" indent="0">
              <a:buNone/>
            </a:pPr>
            <a:endParaRPr lang="en-GB" dirty="0" smtClean="0"/>
          </a:p>
          <a:p>
            <a:pPr marL="0" indent="0">
              <a:buNone/>
            </a:pPr>
            <a:r>
              <a:rPr lang="en-GB" dirty="0" smtClean="0"/>
              <a:t>What </a:t>
            </a:r>
            <a:r>
              <a:rPr lang="en-GB" b="1" dirty="0" smtClean="0"/>
              <a:t>types of assessments </a:t>
            </a:r>
            <a:r>
              <a:rPr lang="en-GB" dirty="0" smtClean="0"/>
              <a:t>should be related to the </a:t>
            </a:r>
            <a:r>
              <a:rPr lang="en-GB" b="1" dirty="0" smtClean="0"/>
              <a:t>investigation </a:t>
            </a:r>
            <a:r>
              <a:rPr lang="en-GB" dirty="0" smtClean="0"/>
              <a:t>stages of PjBL and</a:t>
            </a:r>
            <a:r>
              <a:rPr lang="en-GB" b="1" dirty="0" smtClean="0"/>
              <a:t> why? </a:t>
            </a:r>
          </a:p>
          <a:p>
            <a:pPr marL="0" indent="0">
              <a:buNone/>
            </a:pPr>
            <a:endParaRPr lang="en-GB" b="1" dirty="0"/>
          </a:p>
          <a:p>
            <a:pPr marL="0" indent="0">
              <a:buNone/>
            </a:pPr>
            <a:r>
              <a:rPr lang="en-GB" b="1" dirty="0" smtClean="0"/>
              <a:t>How would these very from driving question assessments?</a:t>
            </a:r>
            <a:endParaRPr lang="en-GB" b="1" dirty="0"/>
          </a:p>
        </p:txBody>
      </p:sp>
      <p:sp>
        <p:nvSpPr>
          <p:cNvPr id="4" name="Rectangle 3"/>
          <p:cNvSpPr/>
          <p:nvPr/>
        </p:nvSpPr>
        <p:spPr>
          <a:xfrm rot="10800000">
            <a:off x="-50800" y="6672411"/>
            <a:ext cx="9262533" cy="214833"/>
          </a:xfrm>
          <a:prstGeom prst="rect">
            <a:avLst/>
          </a:prstGeom>
          <a:gradFill>
            <a:gsLst>
              <a:gs pos="100000">
                <a:srgbClr val="CE57C1"/>
              </a:gs>
              <a:gs pos="27000">
                <a:srgbClr val="000044"/>
              </a:gs>
            </a:gsLst>
            <a:lin ang="13500000" scaled="0"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227407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 rot="10800000">
            <a:off x="-50800" y="6672411"/>
            <a:ext cx="9262533" cy="214833"/>
          </a:xfrm>
          <a:prstGeom prst="rect">
            <a:avLst/>
          </a:prstGeom>
          <a:gradFill>
            <a:gsLst>
              <a:gs pos="100000">
                <a:srgbClr val="CE57C1"/>
              </a:gs>
              <a:gs pos="27000">
                <a:srgbClr val="000044"/>
              </a:gs>
            </a:gsLst>
            <a:lin ang="13500000" scaled="0"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6300192" y="260648"/>
            <a:ext cx="2386608" cy="5865515"/>
          </a:xfrm>
          <a:ln>
            <a:solidFill>
              <a:schemeClr val="tx1"/>
            </a:solidFill>
          </a:ln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GB" dirty="0" smtClean="0"/>
              <a:t>Here is another rubric, this one a peer review for presentation of research and analysis standard for UG courses.</a:t>
            </a:r>
          </a:p>
          <a:p>
            <a:pPr marL="0" indent="0">
              <a:buNone/>
            </a:pPr>
            <a:r>
              <a:rPr lang="en-GB" b="1" dirty="0" smtClean="0"/>
              <a:t>How else could we assess investigation in PjBL? </a:t>
            </a:r>
            <a:endParaRPr lang="en-GB" b="1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6631"/>
            <a:ext cx="5669232" cy="65557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030958" y="6100367"/>
            <a:ext cx="410445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/>
              <a:t>Image: </a:t>
            </a:r>
            <a:r>
              <a:rPr lang="en-GB" sz="1100" dirty="0">
                <a:hlinkClick r:id="rId4"/>
              </a:rPr>
              <a:t>https://</a:t>
            </a:r>
            <a:r>
              <a:rPr lang="en-GB" sz="1100" dirty="0" smtClean="0">
                <a:hlinkClick r:id="rId4"/>
              </a:rPr>
              <a:t>www.researchgate.net/figure/Checklist-used-to-grade-the-Students-research-paper-presentation_fig1_330286183</a:t>
            </a:r>
            <a:endParaRPr lang="en-GB" sz="1100" dirty="0"/>
          </a:p>
        </p:txBody>
      </p:sp>
    </p:spTree>
    <p:extLst>
      <p:ext uri="{BB962C8B-B14F-4D97-AF65-F5344CB8AC3E}">
        <p14:creationId xmlns:p14="http://schemas.microsoft.com/office/powerpoint/2010/main" val="301020566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b="1" dirty="0" smtClean="0">
                <a:solidFill>
                  <a:srgbClr val="C00000"/>
                </a:solidFill>
              </a:rPr>
              <a:t>Collaboration</a:t>
            </a:r>
            <a:endParaRPr lang="en-GB" b="1" dirty="0">
              <a:solidFill>
                <a:srgbClr val="C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781128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GB" dirty="0" smtClean="0"/>
              <a:t>Learning </a:t>
            </a:r>
            <a:r>
              <a:rPr lang="en-GB" dirty="0"/>
              <a:t>Communities--Listen, Share, Take Risks, Debate, Explain</a:t>
            </a:r>
          </a:p>
          <a:p>
            <a:pPr marL="0" indent="0">
              <a:buNone/>
            </a:pPr>
            <a:endParaRPr lang="en-GB" b="1" dirty="0" smtClean="0"/>
          </a:p>
          <a:p>
            <a:pPr marL="0" indent="0">
              <a:buNone/>
            </a:pPr>
            <a:endParaRPr lang="en-GB" b="1" dirty="0"/>
          </a:p>
          <a:p>
            <a:pPr marL="0" indent="0">
              <a:buNone/>
            </a:pPr>
            <a:r>
              <a:rPr lang="en-GB" dirty="0" smtClean="0"/>
              <a:t>What </a:t>
            </a:r>
            <a:r>
              <a:rPr lang="en-GB" b="1" dirty="0" smtClean="0"/>
              <a:t>types of assessments </a:t>
            </a:r>
            <a:r>
              <a:rPr lang="en-GB" dirty="0" smtClean="0"/>
              <a:t>should be related to the </a:t>
            </a:r>
            <a:r>
              <a:rPr lang="en-GB" b="1" dirty="0" smtClean="0"/>
              <a:t>collaboration </a:t>
            </a:r>
            <a:r>
              <a:rPr lang="en-GB" dirty="0" smtClean="0"/>
              <a:t>stages of PjBL and</a:t>
            </a:r>
            <a:r>
              <a:rPr lang="en-GB" b="1" dirty="0" smtClean="0"/>
              <a:t> why? </a:t>
            </a:r>
          </a:p>
          <a:p>
            <a:pPr marL="0" indent="0">
              <a:buNone/>
            </a:pPr>
            <a:endParaRPr lang="en-GB" b="1" dirty="0"/>
          </a:p>
          <a:p>
            <a:pPr marL="0" indent="0">
              <a:buNone/>
            </a:pPr>
            <a:r>
              <a:rPr lang="en-GB" b="1" dirty="0" smtClean="0"/>
              <a:t>Who should be the drivers of these assessments?</a:t>
            </a:r>
          </a:p>
          <a:p>
            <a:pPr marL="0" indent="0">
              <a:buNone/>
            </a:pPr>
            <a:endParaRPr lang="en-GB" b="1" dirty="0" smtClean="0"/>
          </a:p>
          <a:p>
            <a:pPr marL="0" indent="0">
              <a:buNone/>
            </a:pPr>
            <a:r>
              <a:rPr lang="en-GB" b="1" dirty="0" smtClean="0"/>
              <a:t>How do we ask students to safely take risks?</a:t>
            </a:r>
            <a:endParaRPr lang="en-GB" b="1" dirty="0"/>
          </a:p>
        </p:txBody>
      </p:sp>
      <p:sp>
        <p:nvSpPr>
          <p:cNvPr id="4" name="Rectangle 3"/>
          <p:cNvSpPr/>
          <p:nvPr/>
        </p:nvSpPr>
        <p:spPr>
          <a:xfrm rot="10800000">
            <a:off x="-50800" y="6672411"/>
            <a:ext cx="9262533" cy="214833"/>
          </a:xfrm>
          <a:prstGeom prst="rect">
            <a:avLst/>
          </a:prstGeom>
          <a:gradFill>
            <a:gsLst>
              <a:gs pos="100000">
                <a:srgbClr val="CE57C1"/>
              </a:gs>
              <a:gs pos="27000">
                <a:srgbClr val="000044"/>
              </a:gs>
            </a:gsLst>
            <a:lin ang="13500000" scaled="0"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445798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966" y="188639"/>
            <a:ext cx="5126618" cy="64837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 rot="10800000">
            <a:off x="-50800" y="6672411"/>
            <a:ext cx="9262533" cy="214833"/>
          </a:xfrm>
          <a:prstGeom prst="rect">
            <a:avLst/>
          </a:prstGeom>
          <a:gradFill>
            <a:gsLst>
              <a:gs pos="100000">
                <a:srgbClr val="CE57C1"/>
              </a:gs>
              <a:gs pos="27000">
                <a:srgbClr val="000044"/>
              </a:gs>
            </a:gsLst>
            <a:lin ang="13500000" scaled="0"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Content Placeholder 4"/>
          <p:cNvSpPr>
            <a:spLocks noGrp="1"/>
          </p:cNvSpPr>
          <p:nvPr>
            <p:ph idx="1"/>
          </p:nvPr>
        </p:nvSpPr>
        <p:spPr>
          <a:xfrm>
            <a:off x="5724128" y="188639"/>
            <a:ext cx="2962672" cy="6483771"/>
          </a:xfrm>
          <a:ln>
            <a:solidFill>
              <a:schemeClr val="tx1"/>
            </a:solidFill>
          </a:ln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en-GB" dirty="0" smtClean="0"/>
              <a:t>Cooperative and collaborative learning should normally be assessed by peers, as they are the ones who know who is actually contributing. Including this in a summative course mark is a great way to motivate students to participate and collaborate.</a:t>
            </a:r>
          </a:p>
          <a:p>
            <a:pPr marL="0" indent="0">
              <a:buNone/>
            </a:pPr>
            <a:r>
              <a:rPr lang="en-GB" b="1" dirty="0" smtClean="0"/>
              <a:t>Other ideas?</a:t>
            </a:r>
          </a:p>
        </p:txBody>
      </p:sp>
    </p:spTree>
    <p:extLst>
      <p:ext uri="{BB962C8B-B14F-4D97-AF65-F5344CB8AC3E}">
        <p14:creationId xmlns:p14="http://schemas.microsoft.com/office/powerpoint/2010/main" val="213733017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2064675"/>
            <a:ext cx="3055557" cy="14073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b="1" dirty="0" smtClean="0">
                <a:solidFill>
                  <a:srgbClr val="C00000"/>
                </a:solidFill>
              </a:rPr>
              <a:t>Artefacts</a:t>
            </a:r>
            <a:endParaRPr lang="en-GB" b="1" dirty="0">
              <a:solidFill>
                <a:srgbClr val="C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68760"/>
            <a:ext cx="8229600" cy="5112568"/>
          </a:xfrm>
        </p:spPr>
        <p:txBody>
          <a:bodyPr>
            <a:normAutofit/>
          </a:bodyPr>
          <a:lstStyle/>
          <a:p>
            <a:pPr marL="457200" lvl="1" indent="0">
              <a:buNone/>
            </a:pPr>
            <a:r>
              <a:rPr lang="en-GB" dirty="0" smtClean="0"/>
              <a:t>Representation, </a:t>
            </a:r>
            <a:r>
              <a:rPr lang="en-GB" dirty="0"/>
              <a:t>Student Understanding</a:t>
            </a:r>
          </a:p>
          <a:p>
            <a:pPr marL="0" indent="0">
              <a:buNone/>
            </a:pPr>
            <a:endParaRPr lang="en-GB" b="1" dirty="0" smtClean="0"/>
          </a:p>
          <a:p>
            <a:pPr marL="0" indent="0">
              <a:buNone/>
            </a:pPr>
            <a:endParaRPr lang="en-GB" b="1" dirty="0"/>
          </a:p>
          <a:p>
            <a:pPr marL="0" indent="0">
              <a:buNone/>
            </a:pPr>
            <a:endParaRPr lang="en-GB" b="1" dirty="0"/>
          </a:p>
          <a:p>
            <a:pPr marL="0" indent="0">
              <a:buNone/>
            </a:pPr>
            <a:r>
              <a:rPr lang="en-GB" dirty="0" smtClean="0"/>
              <a:t>What </a:t>
            </a:r>
            <a:r>
              <a:rPr lang="en-GB" b="1" dirty="0" smtClean="0"/>
              <a:t>types of assessments </a:t>
            </a:r>
            <a:r>
              <a:rPr lang="en-GB" dirty="0" smtClean="0"/>
              <a:t>should be related to the </a:t>
            </a:r>
            <a:r>
              <a:rPr lang="en-GB" b="1" dirty="0" smtClean="0"/>
              <a:t>artefact </a:t>
            </a:r>
            <a:r>
              <a:rPr lang="en-GB" dirty="0" smtClean="0"/>
              <a:t>stages of PjBL and</a:t>
            </a:r>
            <a:r>
              <a:rPr lang="en-GB" b="1" dirty="0" smtClean="0"/>
              <a:t> why? </a:t>
            </a:r>
          </a:p>
          <a:p>
            <a:pPr marL="0" indent="0">
              <a:buNone/>
            </a:pPr>
            <a:endParaRPr lang="en-GB" b="1" dirty="0"/>
          </a:p>
          <a:p>
            <a:pPr marL="0" indent="0">
              <a:buNone/>
            </a:pPr>
            <a:r>
              <a:rPr lang="en-GB" b="1" dirty="0" smtClean="0"/>
              <a:t>When do these assessment come in the learning process?</a:t>
            </a:r>
            <a:endParaRPr lang="en-GB" b="1" dirty="0"/>
          </a:p>
        </p:txBody>
      </p:sp>
      <p:sp>
        <p:nvSpPr>
          <p:cNvPr id="4" name="Rectangle 3"/>
          <p:cNvSpPr/>
          <p:nvPr/>
        </p:nvSpPr>
        <p:spPr>
          <a:xfrm rot="10800000">
            <a:off x="-50800" y="6672411"/>
            <a:ext cx="9262533" cy="214833"/>
          </a:xfrm>
          <a:prstGeom prst="rect">
            <a:avLst/>
          </a:prstGeom>
          <a:gradFill>
            <a:gsLst>
              <a:gs pos="100000">
                <a:srgbClr val="CE57C1"/>
              </a:gs>
              <a:gs pos="27000">
                <a:srgbClr val="000044"/>
              </a:gs>
            </a:gsLst>
            <a:lin ang="13500000" scaled="0"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528" y="2064676"/>
            <a:ext cx="2502024" cy="14073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0229" y="2064675"/>
            <a:ext cx="2502024" cy="14190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2254" y="2064676"/>
            <a:ext cx="2523772" cy="14196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6057416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b="1" dirty="0" smtClean="0">
                <a:solidFill>
                  <a:srgbClr val="C00000"/>
                </a:solidFill>
              </a:rPr>
              <a:t>Technology</a:t>
            </a:r>
            <a:endParaRPr lang="en-GB" b="1" dirty="0">
              <a:solidFill>
                <a:srgbClr val="C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781128"/>
          </a:xfrm>
        </p:spPr>
        <p:txBody>
          <a:bodyPr>
            <a:normAutofit fontScale="92500" lnSpcReduction="10000"/>
          </a:bodyPr>
          <a:lstStyle/>
          <a:p>
            <a:pPr marL="457200" lvl="1" indent="0">
              <a:buNone/>
            </a:pPr>
            <a:r>
              <a:rPr lang="en-GB" dirty="0" smtClean="0"/>
              <a:t>Investigation</a:t>
            </a:r>
            <a:r>
              <a:rPr lang="en-GB" dirty="0"/>
              <a:t>, Artefact Development, Collaboration, Information Access, Planning</a:t>
            </a:r>
          </a:p>
          <a:p>
            <a:pPr marL="0" indent="0">
              <a:buNone/>
            </a:pPr>
            <a:endParaRPr lang="en-GB" b="1" dirty="0" smtClean="0"/>
          </a:p>
          <a:p>
            <a:pPr marL="0" indent="0">
              <a:buNone/>
            </a:pPr>
            <a:endParaRPr lang="en-GB" b="1" dirty="0"/>
          </a:p>
          <a:p>
            <a:pPr marL="0" indent="0">
              <a:buNone/>
            </a:pPr>
            <a:endParaRPr lang="en-GB" b="1" dirty="0"/>
          </a:p>
          <a:p>
            <a:pPr marL="0" indent="0">
              <a:buNone/>
            </a:pPr>
            <a:r>
              <a:rPr lang="en-GB" dirty="0" smtClean="0"/>
              <a:t>What </a:t>
            </a:r>
            <a:r>
              <a:rPr lang="en-GB" b="1" dirty="0" smtClean="0"/>
              <a:t>types of assessments </a:t>
            </a:r>
            <a:r>
              <a:rPr lang="en-GB" dirty="0" smtClean="0"/>
              <a:t>should be related to the </a:t>
            </a:r>
            <a:r>
              <a:rPr lang="en-GB" b="1" dirty="0" smtClean="0"/>
              <a:t>technology </a:t>
            </a:r>
            <a:r>
              <a:rPr lang="en-GB" dirty="0" smtClean="0"/>
              <a:t>stages of PjBL and</a:t>
            </a:r>
            <a:r>
              <a:rPr lang="en-GB" b="1" dirty="0" smtClean="0"/>
              <a:t> why? </a:t>
            </a:r>
          </a:p>
          <a:p>
            <a:pPr marL="0" indent="0">
              <a:buNone/>
            </a:pPr>
            <a:endParaRPr lang="en-GB" b="1" dirty="0"/>
          </a:p>
          <a:p>
            <a:pPr marL="0" indent="0">
              <a:buNone/>
            </a:pPr>
            <a:r>
              <a:rPr lang="en-GB" b="1" dirty="0" smtClean="0"/>
              <a:t>When do </a:t>
            </a:r>
            <a:r>
              <a:rPr lang="en-GB" b="1" i="1" dirty="0" smtClean="0"/>
              <a:t>these</a:t>
            </a:r>
            <a:r>
              <a:rPr lang="en-GB" b="1" dirty="0" smtClean="0"/>
              <a:t> assessment come in the learning process?</a:t>
            </a:r>
            <a:endParaRPr lang="en-GB" b="1" dirty="0"/>
          </a:p>
        </p:txBody>
      </p:sp>
      <p:sp>
        <p:nvSpPr>
          <p:cNvPr id="4" name="Rectangle 3"/>
          <p:cNvSpPr/>
          <p:nvPr/>
        </p:nvSpPr>
        <p:spPr>
          <a:xfrm rot="10800000">
            <a:off x="-50800" y="6672411"/>
            <a:ext cx="9262533" cy="214833"/>
          </a:xfrm>
          <a:prstGeom prst="rect">
            <a:avLst/>
          </a:prstGeom>
          <a:gradFill>
            <a:gsLst>
              <a:gs pos="100000">
                <a:srgbClr val="CE57C1"/>
              </a:gs>
              <a:gs pos="27000">
                <a:srgbClr val="000044"/>
              </a:gs>
            </a:gsLst>
            <a:lin ang="13500000" scaled="0"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798477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5666" y="10277"/>
            <a:ext cx="8229600" cy="1042459"/>
          </a:xfrm>
        </p:spPr>
        <p:txBody>
          <a:bodyPr/>
          <a:lstStyle/>
          <a:p>
            <a:r>
              <a:rPr lang="en-GB" b="1" dirty="0" smtClean="0">
                <a:solidFill>
                  <a:srgbClr val="C00000"/>
                </a:solidFill>
              </a:rPr>
              <a:t>Review</a:t>
            </a:r>
            <a:endParaRPr lang="en-GB" b="1" dirty="0">
              <a:solidFill>
                <a:srgbClr val="C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9986" y="1268760"/>
            <a:ext cx="8640960" cy="525658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dirty="0" smtClean="0"/>
              <a:t>Hopefully, this session has given you some ideas about how to enact PjBL.</a:t>
            </a:r>
          </a:p>
          <a:p>
            <a:pPr marL="0" indent="0">
              <a:buNone/>
            </a:pPr>
            <a:endParaRPr lang="en-GB" dirty="0" smtClean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 smtClean="0"/>
              <a:t>Please use the </a:t>
            </a:r>
            <a:r>
              <a:rPr lang="en-GB" b="1" dirty="0" smtClean="0"/>
              <a:t>chat</a:t>
            </a:r>
            <a:r>
              <a:rPr lang="en-GB" dirty="0" smtClean="0"/>
              <a:t> to post one or two </a:t>
            </a:r>
            <a:r>
              <a:rPr lang="en-GB" b="1" dirty="0" smtClean="0"/>
              <a:t>ideas</a:t>
            </a:r>
            <a:r>
              <a:rPr lang="en-GB" dirty="0" smtClean="0"/>
              <a:t> you want to </a:t>
            </a:r>
            <a:r>
              <a:rPr lang="en-GB" b="1" dirty="0" smtClean="0"/>
              <a:t>explore</a:t>
            </a:r>
            <a:r>
              <a:rPr lang="en-GB" dirty="0" smtClean="0"/>
              <a:t> in your teaching or that impressed you.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</p:txBody>
      </p:sp>
      <p:sp>
        <p:nvSpPr>
          <p:cNvPr id="4" name="Rectangle 3"/>
          <p:cNvSpPr/>
          <p:nvPr/>
        </p:nvSpPr>
        <p:spPr>
          <a:xfrm rot="10800000">
            <a:off x="-50800" y="6672411"/>
            <a:ext cx="9262533" cy="214833"/>
          </a:xfrm>
          <a:prstGeom prst="rect">
            <a:avLst/>
          </a:prstGeom>
          <a:gradFill>
            <a:gsLst>
              <a:gs pos="100000">
                <a:srgbClr val="CE57C1"/>
              </a:gs>
              <a:gs pos="27000">
                <a:srgbClr val="000044"/>
              </a:gs>
            </a:gsLst>
            <a:lin ang="13500000" scaled="0"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675633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itle 1"/>
          <p:cNvSpPr txBox="1">
            <a:spLocks/>
          </p:cNvSpPr>
          <p:nvPr/>
        </p:nvSpPr>
        <p:spPr>
          <a:xfrm>
            <a:off x="457200" y="3224203"/>
            <a:ext cx="7647280" cy="60065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cap="all" dirty="0" smtClean="0">
                <a:solidFill>
                  <a:srgbClr val="000044"/>
                </a:solidFill>
                <a:cs typeface="Calibri"/>
              </a:rPr>
              <a:t>Web resources</a:t>
            </a:r>
            <a:endParaRPr lang="en-US" sz="2800" b="1" cap="all" dirty="0">
              <a:solidFill>
                <a:srgbClr val="000044"/>
              </a:solidFill>
              <a:cs typeface="Calibri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57200" y="3820233"/>
            <a:ext cx="8153399" cy="92764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defTabSz="457200"/>
            <a:r>
              <a:rPr lang="en-US" sz="2400" dirty="0" smtClean="0">
                <a:solidFill>
                  <a:prstClr val="black"/>
                </a:solidFill>
              </a:rPr>
              <a:t>You can always email me at </a:t>
            </a:r>
            <a:r>
              <a:rPr lang="en-US" sz="2400" dirty="0" smtClean="0">
                <a:solidFill>
                  <a:prstClr val="black"/>
                </a:solidFill>
                <a:hlinkClick r:id="rId3"/>
              </a:rPr>
              <a:t>charlie.reis@xjtlu.edu.cn</a:t>
            </a:r>
            <a:r>
              <a:rPr lang="en-US" sz="2400" dirty="0" smtClean="0">
                <a:solidFill>
                  <a:prstClr val="black"/>
                </a:solidFill>
              </a:rPr>
              <a:t>. </a:t>
            </a:r>
          </a:p>
          <a:p>
            <a:pPr defTabSz="457200"/>
            <a:r>
              <a:rPr lang="en-US" sz="2400" dirty="0" smtClean="0">
                <a:solidFill>
                  <a:prstClr val="black"/>
                </a:solidFill>
              </a:rPr>
              <a:t>We have also created a page for getting started thinking about </a:t>
            </a:r>
            <a:r>
              <a:rPr lang="en-US" sz="2400" dirty="0">
                <a:solidFill>
                  <a:prstClr val="black"/>
                </a:solidFill>
              </a:rPr>
              <a:t>online </a:t>
            </a:r>
            <a:r>
              <a:rPr lang="en-US" sz="2400" dirty="0" smtClean="0">
                <a:solidFill>
                  <a:prstClr val="black"/>
                </a:solidFill>
              </a:rPr>
              <a:t>pedagogies for external audiences: </a:t>
            </a:r>
            <a:r>
              <a:rPr lang="en-GB" sz="2400" dirty="0">
                <a:solidFill>
                  <a:prstClr val="black"/>
                </a:solidFill>
                <a:hlinkClick r:id="rId4"/>
              </a:rPr>
              <a:t>https://</a:t>
            </a:r>
            <a:r>
              <a:rPr lang="en-GB" sz="2400" dirty="0" smtClean="0">
                <a:solidFill>
                  <a:prstClr val="black"/>
                </a:solidFill>
                <a:hlinkClick r:id="rId4"/>
              </a:rPr>
              <a:t>connect.xjtlu.edu.cn/view/view.php?t=ZSG2Hc4xPKqY0my3Q5Bw</a:t>
            </a:r>
            <a:r>
              <a:rPr lang="en-GB" sz="2400" dirty="0" smtClean="0">
                <a:solidFill>
                  <a:prstClr val="black"/>
                </a:solidFill>
              </a:rPr>
              <a:t>. </a:t>
            </a:r>
            <a:endParaRPr lang="en-US" sz="2400" dirty="0">
              <a:solidFill>
                <a:prstClr val="black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 rot="10800000">
            <a:off x="-50800" y="6672411"/>
            <a:ext cx="9262533" cy="214833"/>
          </a:xfrm>
          <a:prstGeom prst="rect">
            <a:avLst/>
          </a:prstGeom>
          <a:gradFill>
            <a:gsLst>
              <a:gs pos="100000">
                <a:srgbClr val="CE57C1"/>
              </a:gs>
              <a:gs pos="27000">
                <a:srgbClr val="000044"/>
              </a:gs>
            </a:gsLst>
            <a:lin ang="13500000" scaled="0"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97" b="11314"/>
          <a:stretch/>
        </p:blipFill>
        <p:spPr>
          <a:xfrm>
            <a:off x="-50801" y="0"/>
            <a:ext cx="9262533" cy="2983043"/>
          </a:xfrm>
        </p:spPr>
      </p:pic>
      <p:pic>
        <p:nvPicPr>
          <p:cNvPr id="8" name="Picture 7" descr="Shield-navy(rgb for online)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2530" y="5929019"/>
            <a:ext cx="356139" cy="444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326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528" y="274638"/>
            <a:ext cx="8640960" cy="1143000"/>
          </a:xfrm>
        </p:spPr>
        <p:txBody>
          <a:bodyPr>
            <a:normAutofit fontScale="90000"/>
          </a:bodyPr>
          <a:lstStyle/>
          <a:p>
            <a:r>
              <a:rPr lang="en-GB" b="1" dirty="0">
                <a:solidFill>
                  <a:srgbClr val="C00000"/>
                </a:solidFill>
              </a:rPr>
              <a:t>What is Project Based Learning</a:t>
            </a:r>
            <a:r>
              <a:rPr lang="en-GB" b="1" dirty="0" smtClean="0">
                <a:solidFill>
                  <a:srgbClr val="C00000"/>
                </a:solidFill>
              </a:rPr>
              <a:t>? (PjBL)</a:t>
            </a:r>
            <a:endParaRPr lang="en-GB" b="1" dirty="0">
              <a:solidFill>
                <a:srgbClr val="C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666" y="1484784"/>
            <a:ext cx="8229600" cy="4669979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GB" dirty="0" smtClean="0"/>
              <a:t>In the </a:t>
            </a:r>
            <a:r>
              <a:rPr lang="en-GB" b="1" dirty="0" smtClean="0"/>
              <a:t>chat</a:t>
            </a:r>
            <a:r>
              <a:rPr lang="en-GB" dirty="0" smtClean="0"/>
              <a:t>, please complete the following sentence stem </a:t>
            </a:r>
            <a:r>
              <a:rPr lang="en-GB" b="1" dirty="0" smtClean="0"/>
              <a:t>at least twice</a:t>
            </a:r>
            <a:r>
              <a:rPr lang="en-GB" dirty="0" smtClean="0"/>
              <a:t>:</a:t>
            </a:r>
          </a:p>
          <a:p>
            <a:pPr marL="0" indent="0">
              <a:buNone/>
            </a:pPr>
            <a:endParaRPr lang="en-GB" dirty="0" smtClean="0"/>
          </a:p>
          <a:p>
            <a:pPr marL="0" indent="0">
              <a:buNone/>
            </a:pPr>
            <a:r>
              <a:rPr lang="en-GB" sz="5400" b="1" dirty="0" smtClean="0"/>
              <a:t>Project Based Learning is …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 smtClean="0"/>
              <a:t>Note that it will be difficult for me to read, respond and talk at the same time, so there may be so quiet time in the webinar.</a:t>
            </a:r>
            <a:endParaRPr lang="en-GB" dirty="0"/>
          </a:p>
        </p:txBody>
      </p:sp>
      <p:sp>
        <p:nvSpPr>
          <p:cNvPr id="4" name="Rectangle 3"/>
          <p:cNvSpPr/>
          <p:nvPr/>
        </p:nvSpPr>
        <p:spPr>
          <a:xfrm rot="10800000">
            <a:off x="-50800" y="6672411"/>
            <a:ext cx="9262533" cy="214833"/>
          </a:xfrm>
          <a:prstGeom prst="rect">
            <a:avLst/>
          </a:prstGeom>
          <a:gradFill>
            <a:gsLst>
              <a:gs pos="100000">
                <a:srgbClr val="CE57C1"/>
              </a:gs>
              <a:gs pos="27000">
                <a:srgbClr val="000044"/>
              </a:gs>
            </a:gsLst>
            <a:lin ang="13500000" scaled="0"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394391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119"/>
          <a:stretch/>
        </p:blipFill>
        <p:spPr>
          <a:xfrm>
            <a:off x="-79828" y="-1328240"/>
            <a:ext cx="9325429" cy="471984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 rot="10800000">
            <a:off x="-50800" y="6672411"/>
            <a:ext cx="9262533" cy="214833"/>
          </a:xfrm>
          <a:prstGeom prst="rect">
            <a:avLst/>
          </a:prstGeom>
          <a:gradFill>
            <a:gsLst>
              <a:gs pos="100000">
                <a:srgbClr val="CE57C1"/>
              </a:gs>
              <a:gs pos="27000">
                <a:srgbClr val="000044"/>
              </a:gs>
            </a:gsLst>
            <a:lin ang="13500000" scaled="0"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5" name="Subtitle 2"/>
          <p:cNvSpPr txBox="1">
            <a:spLocks/>
          </p:cNvSpPr>
          <p:nvPr/>
        </p:nvSpPr>
        <p:spPr>
          <a:xfrm>
            <a:off x="2456823" y="4837602"/>
            <a:ext cx="4213650" cy="94889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2700"/>
              </a:lnSpc>
              <a:spcBef>
                <a:spcPts val="0"/>
              </a:spcBef>
              <a:buFont typeface="Arial"/>
              <a:buNone/>
            </a:pPr>
            <a:r>
              <a:rPr lang="en-US" sz="2400" b="1" cap="all" dirty="0" smtClean="0">
                <a:solidFill>
                  <a:srgbClr val="000044"/>
                </a:solidFill>
                <a:cs typeface="DIN-Regular"/>
              </a:rPr>
              <a:t>Visit us</a:t>
            </a:r>
            <a:endParaRPr lang="en-US" sz="2400" b="1" cap="all" dirty="0">
              <a:solidFill>
                <a:srgbClr val="000044"/>
              </a:solidFill>
              <a:cs typeface="DIN-Regular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1941" y="4571019"/>
            <a:ext cx="984882" cy="984882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00965" y="5905716"/>
            <a:ext cx="2342070" cy="500977"/>
          </a:xfrm>
          <a:prstGeom prst="rect">
            <a:avLst/>
          </a:prstGeom>
        </p:spPr>
      </p:pic>
      <p:sp>
        <p:nvSpPr>
          <p:cNvPr id="34" name="Rectangle 33"/>
          <p:cNvSpPr/>
          <p:nvPr/>
        </p:nvSpPr>
        <p:spPr>
          <a:xfrm>
            <a:off x="2198074" y="2828773"/>
            <a:ext cx="4732741" cy="1146627"/>
          </a:xfrm>
          <a:prstGeom prst="rect">
            <a:avLst/>
          </a:prstGeom>
          <a:solidFill>
            <a:srgbClr val="000544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8" name="Title 1"/>
          <p:cNvSpPr txBox="1">
            <a:spLocks/>
          </p:cNvSpPr>
          <p:nvPr/>
        </p:nvSpPr>
        <p:spPr>
          <a:xfrm>
            <a:off x="685800" y="2632672"/>
            <a:ext cx="77724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000" b="1" cap="all" dirty="0" smtClean="0">
                <a:solidFill>
                  <a:prstClr val="white"/>
                </a:solidFill>
                <a:cs typeface="Calibri"/>
              </a:rPr>
              <a:t>THANK YOU</a:t>
            </a:r>
            <a:endParaRPr lang="en-US" sz="6000" b="1" cap="all" spc="300" dirty="0">
              <a:solidFill>
                <a:prstClr val="white"/>
              </a:solidFill>
              <a:cs typeface="Calibri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2559433" y="4643405"/>
            <a:ext cx="288000" cy="64800"/>
          </a:xfrm>
          <a:prstGeom prst="rect">
            <a:avLst/>
          </a:prstGeom>
          <a:solidFill>
            <a:srgbClr val="BA55A0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6" name="Subtitle 2"/>
          <p:cNvSpPr txBox="1">
            <a:spLocks/>
          </p:cNvSpPr>
          <p:nvPr/>
        </p:nvSpPr>
        <p:spPr>
          <a:xfrm>
            <a:off x="6649477" y="4830345"/>
            <a:ext cx="4213650" cy="94889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2700"/>
              </a:lnSpc>
              <a:spcBef>
                <a:spcPts val="0"/>
              </a:spcBef>
              <a:buFont typeface="Arial"/>
              <a:buNone/>
            </a:pPr>
            <a:r>
              <a:rPr lang="en-US" sz="2400" b="1" cap="all" dirty="0" smtClean="0">
                <a:solidFill>
                  <a:srgbClr val="000044"/>
                </a:solidFill>
                <a:cs typeface="DIN-Regular"/>
              </a:rPr>
              <a:t>FOLLOW us</a:t>
            </a:r>
            <a:endParaRPr lang="en-US" sz="2400" b="1" cap="all" dirty="0">
              <a:solidFill>
                <a:srgbClr val="000044"/>
              </a:solidFill>
              <a:cs typeface="DIN-Regular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6752087" y="4643405"/>
            <a:ext cx="288000" cy="64800"/>
          </a:xfrm>
          <a:prstGeom prst="rect">
            <a:avLst/>
          </a:prstGeom>
          <a:solidFill>
            <a:srgbClr val="BA55A0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dirty="0">
              <a:solidFill>
                <a:prstClr val="white"/>
              </a:solidFill>
            </a:endParaRPr>
          </a:p>
        </p:txBody>
      </p:sp>
      <p:grpSp>
        <p:nvGrpSpPr>
          <p:cNvPr id="26" name="Group 25"/>
          <p:cNvGrpSpPr/>
          <p:nvPr/>
        </p:nvGrpSpPr>
        <p:grpSpPr>
          <a:xfrm>
            <a:off x="5621188" y="4571019"/>
            <a:ext cx="1037081" cy="974527"/>
            <a:chOff x="7496912" y="3906329"/>
            <a:chExt cx="1093174" cy="1027237"/>
          </a:xfrm>
        </p:grpSpPr>
        <p:pic>
          <p:nvPicPr>
            <p:cNvPr id="28" name="Picture 27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1558" b="75832"/>
            <a:stretch/>
          </p:blipFill>
          <p:spPr>
            <a:xfrm>
              <a:off x="7496912" y="3906329"/>
              <a:ext cx="1093174" cy="531499"/>
            </a:xfrm>
            <a:prstGeom prst="rect">
              <a:avLst/>
            </a:prstGeom>
          </p:spPr>
        </p:pic>
        <p:pic>
          <p:nvPicPr>
            <p:cNvPr id="29" name="Picture 28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522" t="-22" r="27371" b="76543"/>
            <a:stretch/>
          </p:blipFill>
          <p:spPr>
            <a:xfrm>
              <a:off x="7505704" y="4441198"/>
              <a:ext cx="518747" cy="492368"/>
            </a:xfrm>
            <a:prstGeom prst="rect">
              <a:avLst/>
            </a:prstGeom>
          </p:spPr>
        </p:pic>
        <p:pic>
          <p:nvPicPr>
            <p:cNvPr id="30" name="Picture 29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036" t="23779" r="51266" b="51483"/>
            <a:stretch/>
          </p:blipFill>
          <p:spPr>
            <a:xfrm>
              <a:off x="8078919" y="4414820"/>
              <a:ext cx="509954" cy="518746"/>
            </a:xfrm>
            <a:prstGeom prst="rect">
              <a:avLst/>
            </a:prstGeom>
          </p:spPr>
        </p:pic>
      </p:grpSp>
      <p:sp>
        <p:nvSpPr>
          <p:cNvPr id="17" name="Subtitle 2"/>
          <p:cNvSpPr txBox="1">
            <a:spLocks/>
          </p:cNvSpPr>
          <p:nvPr/>
        </p:nvSpPr>
        <p:spPr>
          <a:xfrm>
            <a:off x="2462221" y="5165264"/>
            <a:ext cx="4213650" cy="94889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2700"/>
              </a:lnSpc>
              <a:spcBef>
                <a:spcPts val="0"/>
              </a:spcBef>
              <a:buFont typeface="Arial"/>
              <a:buNone/>
            </a:pPr>
            <a:r>
              <a:rPr lang="en-US" sz="1200" b="1" cap="all" dirty="0" smtClean="0">
                <a:solidFill>
                  <a:srgbClr val="FFFF00"/>
                </a:solidFill>
                <a:cs typeface="DIN-Regular"/>
                <a:hlinkClick r:id="rId7"/>
              </a:rPr>
              <a:t>www.xjtlu.edu.cn</a:t>
            </a:r>
            <a:endParaRPr lang="en-US" sz="1100" b="1" cap="all" dirty="0">
              <a:solidFill>
                <a:srgbClr val="FFFF00"/>
              </a:solidFill>
              <a:cs typeface="DIN-Regular"/>
            </a:endParaRPr>
          </a:p>
        </p:txBody>
      </p:sp>
      <p:sp>
        <p:nvSpPr>
          <p:cNvPr id="19" name="Subtitle 2"/>
          <p:cNvSpPr txBox="1">
            <a:spLocks/>
          </p:cNvSpPr>
          <p:nvPr/>
        </p:nvSpPr>
        <p:spPr>
          <a:xfrm>
            <a:off x="6670473" y="5165264"/>
            <a:ext cx="4213650" cy="94889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2700"/>
              </a:lnSpc>
              <a:spcBef>
                <a:spcPts val="0"/>
              </a:spcBef>
              <a:buFont typeface="Arial"/>
              <a:buNone/>
            </a:pPr>
            <a:r>
              <a:rPr lang="en-US" sz="1200" b="1" cap="all" spc="50" dirty="0" smtClean="0">
                <a:solidFill>
                  <a:srgbClr val="BA55A0"/>
                </a:solidFill>
                <a:cs typeface="DIN-Regular"/>
              </a:rPr>
              <a:t>@xjtlu</a:t>
            </a:r>
            <a:endParaRPr lang="en-US" sz="1200" b="1" cap="all" spc="50" dirty="0">
              <a:solidFill>
                <a:srgbClr val="BA55A0"/>
              </a:solidFill>
              <a:cs typeface="DIN-Regular"/>
            </a:endParaRPr>
          </a:p>
        </p:txBody>
      </p:sp>
    </p:spTree>
    <p:extLst>
      <p:ext uri="{BB962C8B-B14F-4D97-AF65-F5344CB8AC3E}">
        <p14:creationId xmlns:p14="http://schemas.microsoft.com/office/powerpoint/2010/main" val="1876496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5666" y="10277"/>
            <a:ext cx="8229600" cy="1042459"/>
          </a:xfrm>
        </p:spPr>
        <p:txBody>
          <a:bodyPr/>
          <a:lstStyle/>
          <a:p>
            <a:r>
              <a:rPr lang="en-GB" b="1" dirty="0" smtClean="0">
                <a:solidFill>
                  <a:srgbClr val="C00000"/>
                </a:solidFill>
              </a:rPr>
              <a:t>What is PjBL?</a:t>
            </a:r>
            <a:endParaRPr lang="en-GB" b="1" dirty="0">
              <a:solidFill>
                <a:srgbClr val="C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9986" y="1268760"/>
            <a:ext cx="8640960" cy="5256584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GB" dirty="0" smtClean="0"/>
              <a:t>In PjBL “students </a:t>
            </a:r>
            <a:r>
              <a:rPr lang="en-GB" dirty="0"/>
              <a:t>pursue solutions to non-trivial problems by asking and refining questions, debating ideas, making predictions, designing plans/and or experiments, collecting and analysing data, drawing conclusions, communicating their ideas and findings to others, asking new questions and creating </a:t>
            </a:r>
            <a:r>
              <a:rPr lang="en-GB" dirty="0" smtClean="0"/>
              <a:t>artefacts.”</a:t>
            </a:r>
          </a:p>
          <a:p>
            <a:pPr marL="0" indent="0">
              <a:buNone/>
            </a:pPr>
            <a:endParaRPr lang="en-GB" dirty="0" smtClean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b="1" dirty="0" smtClean="0"/>
              <a:t>Does this sound like how you learned at university?</a:t>
            </a:r>
            <a:endParaRPr lang="en-GB" b="1" dirty="0"/>
          </a:p>
        </p:txBody>
      </p:sp>
      <p:sp>
        <p:nvSpPr>
          <p:cNvPr id="4" name="Rectangle 3"/>
          <p:cNvSpPr/>
          <p:nvPr/>
        </p:nvSpPr>
        <p:spPr>
          <a:xfrm rot="10800000">
            <a:off x="-50800" y="6672411"/>
            <a:ext cx="9262533" cy="214833"/>
          </a:xfrm>
          <a:prstGeom prst="rect">
            <a:avLst/>
          </a:prstGeom>
          <a:gradFill>
            <a:gsLst>
              <a:gs pos="100000">
                <a:srgbClr val="CE57C1"/>
              </a:gs>
              <a:gs pos="27000">
                <a:srgbClr val="000044"/>
              </a:gs>
            </a:gsLst>
            <a:lin ang="13500000" scaled="0"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076056" y="4365104"/>
            <a:ext cx="384468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/>
              <a:t>Blumenfeld, P. C., Soloway, E., Marx, R. W., Krajcik, J. S., Guzdial, M. &amp; Palincsar, A. (1991) 'Motivating project-based learning: Sustaining the doing, supporting the learning'. Educational psychologist, 26 (3-4). pp 369-398. </a:t>
            </a:r>
          </a:p>
        </p:txBody>
      </p:sp>
    </p:spTree>
    <p:extLst>
      <p:ext uri="{BB962C8B-B14F-4D97-AF65-F5344CB8AC3E}">
        <p14:creationId xmlns:p14="http://schemas.microsoft.com/office/powerpoint/2010/main" val="34245794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5666" y="10277"/>
            <a:ext cx="8229600" cy="1042459"/>
          </a:xfrm>
        </p:spPr>
        <p:txBody>
          <a:bodyPr/>
          <a:lstStyle/>
          <a:p>
            <a:r>
              <a:rPr lang="en-GB" b="1" dirty="0" smtClean="0">
                <a:solidFill>
                  <a:srgbClr val="C00000"/>
                </a:solidFill>
              </a:rPr>
              <a:t>What is PjBL?</a:t>
            </a:r>
            <a:endParaRPr lang="en-GB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9986" y="1268760"/>
            <a:ext cx="8640960" cy="5256584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GB" dirty="0" smtClean="0"/>
              <a:t>In PjBL “students </a:t>
            </a:r>
            <a:r>
              <a:rPr lang="en-GB" dirty="0"/>
              <a:t>pursue solutions to non-trivial problems by asking and refining questions, debating ideas, making predictions, designing plans/and or experiments, collecting and analysing data, drawing conclusions, communicating their ideas and findings to others, asking new questions and creating </a:t>
            </a:r>
            <a:r>
              <a:rPr lang="en-GB" dirty="0" smtClean="0"/>
              <a:t>artefacts.”</a:t>
            </a:r>
          </a:p>
          <a:p>
            <a:pPr marL="0" indent="0">
              <a:buNone/>
            </a:pPr>
            <a:endParaRPr lang="en-GB" dirty="0" smtClean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b="1" dirty="0" smtClean="0"/>
              <a:t>Does this sound like how you learned at university?</a:t>
            </a:r>
            <a:endParaRPr lang="en-GB" b="1" dirty="0"/>
          </a:p>
        </p:txBody>
      </p:sp>
      <p:sp>
        <p:nvSpPr>
          <p:cNvPr id="4" name="Rectangle 3"/>
          <p:cNvSpPr/>
          <p:nvPr/>
        </p:nvSpPr>
        <p:spPr>
          <a:xfrm rot="10800000">
            <a:off x="-50800" y="6672411"/>
            <a:ext cx="9262533" cy="214833"/>
          </a:xfrm>
          <a:prstGeom prst="rect">
            <a:avLst/>
          </a:prstGeom>
          <a:gradFill>
            <a:gsLst>
              <a:gs pos="100000">
                <a:srgbClr val="CE57C1"/>
              </a:gs>
              <a:gs pos="27000">
                <a:srgbClr val="000044"/>
              </a:gs>
            </a:gsLst>
            <a:lin ang="13500000" scaled="0"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080046" y="4324605"/>
            <a:ext cx="384468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/>
              <a:t>Blumenfeld, P. C., Soloway, E., Marx, R. W., Krajcik, J. S., Guzdial, M. &amp; Palincsar, A. (1991) 'Motivating project-based learning: Sustaining the doing, supporting the learning'. Educational psychologist, 26 (3-4). pp 369-398. </a:t>
            </a:r>
          </a:p>
        </p:txBody>
      </p:sp>
      <p:sp>
        <p:nvSpPr>
          <p:cNvPr id="6" name="Down Arrow 5"/>
          <p:cNvSpPr/>
          <p:nvPr/>
        </p:nvSpPr>
        <p:spPr>
          <a:xfrm rot="2508348">
            <a:off x="810086" y="5194747"/>
            <a:ext cx="1080120" cy="576064"/>
          </a:xfrm>
          <a:prstGeom prst="downArrow">
            <a:avLst/>
          </a:prstGeom>
          <a:solidFill>
            <a:srgbClr val="C0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bg2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763688" y="4307904"/>
            <a:ext cx="1748071" cy="120032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b="1" dirty="0" smtClean="0"/>
              <a:t>Bold</a:t>
            </a:r>
            <a:r>
              <a:rPr lang="en-GB" dirty="0" smtClean="0"/>
              <a:t> questions mean you comment in the chat.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954314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196752"/>
            <a:ext cx="7859725" cy="52565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 rot="10800000">
            <a:off x="-50800" y="6672411"/>
            <a:ext cx="9262533" cy="214833"/>
          </a:xfrm>
          <a:prstGeom prst="rect">
            <a:avLst/>
          </a:prstGeom>
          <a:gradFill>
            <a:gsLst>
              <a:gs pos="100000">
                <a:srgbClr val="CE57C1"/>
              </a:gs>
              <a:gs pos="27000">
                <a:srgbClr val="000044"/>
              </a:gs>
            </a:gsLst>
            <a:lin ang="13500000" scaled="0"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65666" y="10277"/>
            <a:ext cx="8229600" cy="1042459"/>
          </a:xfrm>
        </p:spPr>
        <p:txBody>
          <a:bodyPr>
            <a:normAutofit fontScale="90000"/>
          </a:bodyPr>
          <a:lstStyle/>
          <a:p>
            <a:r>
              <a:rPr lang="en-GB" b="1" dirty="0" smtClean="0">
                <a:solidFill>
                  <a:srgbClr val="C00000"/>
                </a:solidFill>
              </a:rPr>
              <a:t>Authenticity and Motivation in PjBL</a:t>
            </a: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39204692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40768"/>
            <a:ext cx="8229600" cy="4785395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GB" dirty="0"/>
              <a:t>PBL is the learning that results from the process of working towards the understanding and resolution of a problem (Barrows and Tamblyn,1980) encouraging small groups of students to consider an unfamiliar situations or tasks in order </a:t>
            </a:r>
            <a:r>
              <a:rPr lang="en-GB" dirty="0" smtClean="0"/>
              <a:t>to</a:t>
            </a:r>
          </a:p>
          <a:p>
            <a:pPr marL="0" indent="0">
              <a:buNone/>
            </a:pPr>
            <a:r>
              <a:rPr lang="en-GB" dirty="0" smtClean="0"/>
              <a:t>• </a:t>
            </a:r>
            <a:r>
              <a:rPr lang="en-GB" dirty="0"/>
              <a:t>Increase knowledge and </a:t>
            </a:r>
            <a:r>
              <a:rPr lang="en-GB" dirty="0" smtClean="0"/>
              <a:t>understanding; </a:t>
            </a:r>
          </a:p>
          <a:p>
            <a:pPr marL="0" indent="0">
              <a:buNone/>
            </a:pPr>
            <a:r>
              <a:rPr lang="en-GB" dirty="0" smtClean="0"/>
              <a:t>• </a:t>
            </a:r>
            <a:r>
              <a:rPr lang="en-GB" dirty="0"/>
              <a:t>Develop critical reasoning </a:t>
            </a:r>
            <a:r>
              <a:rPr lang="en-GB" dirty="0" smtClean="0"/>
              <a:t>powers; </a:t>
            </a:r>
          </a:p>
          <a:p>
            <a:pPr marL="0" indent="0">
              <a:buNone/>
            </a:pPr>
            <a:r>
              <a:rPr lang="en-GB" dirty="0" smtClean="0"/>
              <a:t>• </a:t>
            </a:r>
            <a:r>
              <a:rPr lang="en-GB" dirty="0"/>
              <a:t>Develop life long learning </a:t>
            </a:r>
            <a:r>
              <a:rPr lang="en-GB" dirty="0" smtClean="0"/>
              <a:t>skills; </a:t>
            </a:r>
          </a:p>
          <a:p>
            <a:pPr marL="0" indent="0">
              <a:buNone/>
            </a:pPr>
            <a:r>
              <a:rPr lang="en-GB" dirty="0" smtClean="0"/>
              <a:t>• </a:t>
            </a:r>
            <a:r>
              <a:rPr lang="en-GB" dirty="0"/>
              <a:t>Facilitate team working skills (Barrows 1991</a:t>
            </a:r>
            <a:r>
              <a:rPr lang="en-GB" dirty="0" smtClean="0"/>
              <a:t>); </a:t>
            </a:r>
          </a:p>
          <a:p>
            <a:pPr marL="0" indent="0">
              <a:buNone/>
            </a:pPr>
            <a:r>
              <a:rPr lang="en-GB" dirty="0" smtClean="0"/>
              <a:t>• </a:t>
            </a:r>
            <a:r>
              <a:rPr lang="en-GB" dirty="0"/>
              <a:t>It is student led and Biggs (2003) claims that PBL reflects the way people learn in real </a:t>
            </a:r>
            <a:r>
              <a:rPr lang="en-GB" dirty="0" smtClean="0"/>
              <a:t>life.</a:t>
            </a:r>
            <a:endParaRPr lang="en-GB" dirty="0"/>
          </a:p>
        </p:txBody>
      </p:sp>
      <p:sp>
        <p:nvSpPr>
          <p:cNvPr id="4" name="TextBox 3"/>
          <p:cNvSpPr txBox="1"/>
          <p:nvPr/>
        </p:nvSpPr>
        <p:spPr>
          <a:xfrm>
            <a:off x="3635896" y="5870341"/>
            <a:ext cx="549500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 err="1"/>
              <a:t>Hamdan</a:t>
            </a:r>
            <a:r>
              <a:rPr lang="en-GB" sz="1200" dirty="0"/>
              <a:t>, A. Kwan, C. Khan, A. </a:t>
            </a:r>
            <a:r>
              <a:rPr lang="en-GB" sz="1200" dirty="0" err="1"/>
              <a:t>Ghafar</a:t>
            </a:r>
            <a:r>
              <a:rPr lang="en-GB" sz="1200" dirty="0"/>
              <a:t>, M. &amp; </a:t>
            </a:r>
            <a:r>
              <a:rPr lang="en-GB" sz="1200" dirty="0" err="1"/>
              <a:t>Siheble</a:t>
            </a:r>
            <a:r>
              <a:rPr lang="en-GB" sz="1200" dirty="0"/>
              <a:t>, A. (2014). Implementation of Problem Based Learning among Nursing Students [online] Available at: https://files.eric.ed.gov/fulltext/EJ1070425.pdf. International Education Studies; Vol. 7, No. 7; 2014 Accessed: 3 July, 2020.</a:t>
            </a:r>
            <a:r>
              <a:rPr lang="en-GB" sz="1200" dirty="0" smtClean="0">
                <a:solidFill>
                  <a:srgbClr val="FF0000"/>
                </a:solidFill>
              </a:rPr>
              <a:t>.</a:t>
            </a:r>
            <a:endParaRPr lang="en-GB" sz="1200" dirty="0">
              <a:solidFill>
                <a:srgbClr val="FF00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 rot="10800000">
            <a:off x="-50800" y="6672411"/>
            <a:ext cx="9262533" cy="214833"/>
          </a:xfrm>
          <a:prstGeom prst="rect">
            <a:avLst/>
          </a:prstGeom>
          <a:gradFill>
            <a:gsLst>
              <a:gs pos="100000">
                <a:srgbClr val="CE57C1"/>
              </a:gs>
              <a:gs pos="27000">
                <a:srgbClr val="000044"/>
              </a:gs>
            </a:gsLst>
            <a:lin ang="13500000" scaled="0"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465666" y="10277"/>
            <a:ext cx="8229600" cy="11864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b="1" dirty="0" smtClean="0">
                <a:solidFill>
                  <a:srgbClr val="C00000"/>
                </a:solidFill>
              </a:rPr>
              <a:t>Authenticity and Motivation in PjBL</a:t>
            </a: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78062367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 rot="10800000">
            <a:off x="-50800" y="6672411"/>
            <a:ext cx="9262533" cy="214833"/>
          </a:xfrm>
          <a:prstGeom prst="rect">
            <a:avLst/>
          </a:prstGeom>
          <a:gradFill>
            <a:gsLst>
              <a:gs pos="100000">
                <a:srgbClr val="CE57C1"/>
              </a:gs>
              <a:gs pos="27000">
                <a:srgbClr val="000044"/>
              </a:gs>
            </a:gsLst>
            <a:lin ang="13500000" scaled="0"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570" y="188640"/>
            <a:ext cx="8911792" cy="58052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020635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 smtClean="0">
                <a:solidFill>
                  <a:srgbClr val="C00000"/>
                </a:solidFill>
              </a:rPr>
              <a:t>Advantages of PjBL</a:t>
            </a:r>
            <a:endParaRPr lang="en-GB" b="1" dirty="0">
              <a:solidFill>
                <a:srgbClr val="C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666" y="1412776"/>
            <a:ext cx="8229600" cy="4968552"/>
          </a:xfrm>
        </p:spPr>
        <p:txBody>
          <a:bodyPr>
            <a:normAutofit/>
          </a:bodyPr>
          <a:lstStyle/>
          <a:p>
            <a:r>
              <a:rPr lang="en-GB" dirty="0" smtClean="0"/>
              <a:t>Comprehensive, engaging </a:t>
            </a:r>
            <a:r>
              <a:rPr lang="en-GB" dirty="0"/>
              <a:t>approach to classroom teaching and learning </a:t>
            </a:r>
            <a:r>
              <a:rPr lang="en-GB" dirty="0" smtClean="0"/>
              <a:t>designed for </a:t>
            </a:r>
            <a:r>
              <a:rPr lang="en-GB" dirty="0"/>
              <a:t>investigation of authentic </a:t>
            </a:r>
            <a:r>
              <a:rPr lang="en-GB" dirty="0" smtClean="0"/>
              <a:t>problems;</a:t>
            </a:r>
          </a:p>
          <a:p>
            <a:r>
              <a:rPr lang="en-GB" dirty="0" smtClean="0"/>
              <a:t>Students responsible </a:t>
            </a:r>
            <a:r>
              <a:rPr lang="en-GB" dirty="0"/>
              <a:t>for both the questions and the answers to such </a:t>
            </a:r>
            <a:r>
              <a:rPr lang="en-GB" dirty="0" smtClean="0"/>
              <a:t>problems;</a:t>
            </a:r>
          </a:p>
          <a:p>
            <a:r>
              <a:rPr lang="en-GB" dirty="0" smtClean="0"/>
              <a:t>Promotes </a:t>
            </a:r>
            <a:r>
              <a:rPr lang="en-GB" dirty="0"/>
              <a:t>links among different disciplines and </a:t>
            </a:r>
            <a:r>
              <a:rPr lang="en-GB" dirty="0" smtClean="0"/>
              <a:t>adaptable </a:t>
            </a:r>
            <a:r>
              <a:rPr lang="en-GB" dirty="0"/>
              <a:t>to different types of learners and situations</a:t>
            </a:r>
            <a:r>
              <a:rPr lang="en-GB" dirty="0" smtClean="0"/>
              <a:t>.</a:t>
            </a:r>
          </a:p>
          <a:p>
            <a:pPr marL="0" indent="0">
              <a:buNone/>
            </a:pPr>
            <a:r>
              <a:rPr lang="en-GB" b="1" dirty="0" smtClean="0"/>
              <a:t>More</a:t>
            </a:r>
            <a:r>
              <a:rPr lang="en-GB" b="1" dirty="0" smtClean="0"/>
              <a:t>? </a:t>
            </a:r>
            <a:endParaRPr lang="en-GB" b="1" dirty="0"/>
          </a:p>
        </p:txBody>
      </p:sp>
      <p:sp>
        <p:nvSpPr>
          <p:cNvPr id="4" name="Rectangle 3"/>
          <p:cNvSpPr/>
          <p:nvPr/>
        </p:nvSpPr>
        <p:spPr>
          <a:xfrm rot="10800000">
            <a:off x="-50800" y="6672411"/>
            <a:ext cx="9262533" cy="214833"/>
          </a:xfrm>
          <a:prstGeom prst="rect">
            <a:avLst/>
          </a:prstGeom>
          <a:gradFill>
            <a:gsLst>
              <a:gs pos="100000">
                <a:srgbClr val="CE57C1"/>
              </a:gs>
              <a:gs pos="27000">
                <a:srgbClr val="000044"/>
              </a:gs>
            </a:gsLst>
            <a:lin ang="13500000" scaled="0"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148064" y="5661248"/>
            <a:ext cx="384468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/>
              <a:t>Blumenfeld, P. C., Soloway, E., Marx, R. W., Krajcik, J. S., Guzdial, M. &amp; Palincsar, A. (1991) 'Motivating project-based learning: Sustaining the doing, supporting the learning'. Educational psychologist, 26 (3-4). pp 369-398. </a:t>
            </a:r>
          </a:p>
        </p:txBody>
      </p:sp>
    </p:spTree>
    <p:extLst>
      <p:ext uri="{BB962C8B-B14F-4D97-AF65-F5344CB8AC3E}">
        <p14:creationId xmlns:p14="http://schemas.microsoft.com/office/powerpoint/2010/main" val="958977146"/>
      </p:ext>
    </p:extLst>
  </p:cSld>
  <p:clrMapOvr>
    <a:masterClrMapping/>
  </p:clrMapOvr>
</p:sld>
</file>

<file path=ppt/theme/theme1.xml><?xml version="1.0" encoding="utf-8"?>
<a:theme xmlns:a="http://schemas.openxmlformats.org/drawingml/2006/main" name="Default Theme">
  <a:themeElements>
    <a:clrScheme name="Grayscale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_Default Theme">
  <a:themeElements>
    <a:clrScheme name="Grayscale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2853</TotalTime>
  <Words>1798</Words>
  <Application>Microsoft Office PowerPoint</Application>
  <PresentationFormat>On-screen Show (4:3)</PresentationFormat>
  <Paragraphs>225</Paragraphs>
  <Slides>30</Slides>
  <Notes>19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30</vt:i4>
      </vt:variant>
    </vt:vector>
  </HeadingPairs>
  <TitlesOfParts>
    <vt:vector size="32" baseType="lpstr">
      <vt:lpstr>Default Theme</vt:lpstr>
      <vt:lpstr>1_Default Theme</vt:lpstr>
      <vt:lpstr>Project Based Learning and assessment</vt:lpstr>
      <vt:lpstr>Session Objectives</vt:lpstr>
      <vt:lpstr>What is Project Based Learning? (PjBL)</vt:lpstr>
      <vt:lpstr>What is PjBL?</vt:lpstr>
      <vt:lpstr>What is PjBL?</vt:lpstr>
      <vt:lpstr>Authenticity and Motivation in PjBL</vt:lpstr>
      <vt:lpstr>PowerPoint Presentation</vt:lpstr>
      <vt:lpstr>PowerPoint Presentation</vt:lpstr>
      <vt:lpstr>Advantages of PjBL</vt:lpstr>
      <vt:lpstr>Krajcik’s Features of Project-based Science (Sustained Inquiry)</vt:lpstr>
      <vt:lpstr>PowerPoint Presentation</vt:lpstr>
      <vt:lpstr>Steps to a Problem-Based Learning Approach </vt:lpstr>
      <vt:lpstr>PjBL Student Responsibilities</vt:lpstr>
      <vt:lpstr>Assessment and PjBL</vt:lpstr>
      <vt:lpstr>XJTLU and Assessment</vt:lpstr>
      <vt:lpstr>PjBL and Assessment</vt:lpstr>
      <vt:lpstr>PjBL and Assessment</vt:lpstr>
      <vt:lpstr>Krajcik’s Features and Assessment</vt:lpstr>
      <vt:lpstr>Driving Questions</vt:lpstr>
      <vt:lpstr>Driving Questions</vt:lpstr>
      <vt:lpstr>Driving Questions</vt:lpstr>
      <vt:lpstr>Investigation</vt:lpstr>
      <vt:lpstr>PowerPoint Presentation</vt:lpstr>
      <vt:lpstr>Collaboration</vt:lpstr>
      <vt:lpstr>PowerPoint Presentation</vt:lpstr>
      <vt:lpstr>Artefacts</vt:lpstr>
      <vt:lpstr>Technology</vt:lpstr>
      <vt:lpstr>Review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Hyfelx teaching</dc:title>
  <dc:creator>Julie</dc:creator>
  <cp:lastModifiedBy>Julie</cp:lastModifiedBy>
  <cp:revision>38</cp:revision>
  <dcterms:created xsi:type="dcterms:W3CDTF">2020-06-15T06:07:32Z</dcterms:created>
  <dcterms:modified xsi:type="dcterms:W3CDTF">2020-07-16T01:09:35Z</dcterms:modified>
</cp:coreProperties>
</file>