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355" r:id="rId5"/>
    <p:sldId id="259" r:id="rId6"/>
    <p:sldId id="361" r:id="rId7"/>
    <p:sldId id="358" r:id="rId8"/>
    <p:sldId id="357" r:id="rId9"/>
    <p:sldId id="325" r:id="rId10"/>
    <p:sldId id="369" r:id="rId11"/>
    <p:sldId id="370" r:id="rId12"/>
    <p:sldId id="365" r:id="rId13"/>
    <p:sldId id="367" r:id="rId14"/>
    <p:sldId id="324" r:id="rId15"/>
    <p:sldId id="356" r:id="rId16"/>
    <p:sldId id="359" r:id="rId17"/>
    <p:sldId id="360" r:id="rId18"/>
    <p:sldId id="368" r:id="rId19"/>
    <p:sldId id="319" r:id="rId20"/>
  </p:sldIdLst>
  <p:sldSz cx="9144000" cy="6858000" type="screen4x3"/>
  <p:notesSz cx="6742113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AADD"/>
    <a:srgbClr val="B5A8FF"/>
    <a:srgbClr val="0000FE"/>
    <a:srgbClr val="000044"/>
    <a:srgbClr val="000544"/>
    <a:srgbClr val="CE57C1"/>
    <a:srgbClr val="1AC3B9"/>
    <a:srgbClr val="18B4AB"/>
    <a:srgbClr val="1FD9CF"/>
    <a:srgbClr val="D20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388" autoAdjust="0"/>
    <p:restoredTop sz="87225" autoAdjust="0"/>
  </p:normalViewPr>
  <p:slideViewPr>
    <p:cSldViewPr snapToGrid="0" snapToObjects="1">
      <p:cViewPr varScale="1">
        <p:scale>
          <a:sx n="110" d="100"/>
          <a:sy n="110" d="100"/>
        </p:scale>
        <p:origin x="2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977DE-BFCE-4E76-8F0E-EB50BDD99D69}" type="datetimeFigureOut">
              <a:rPr lang="en-US" smtClean="0"/>
              <a:t>2/25/20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525" y="937895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D4319-1CAD-4234-BACA-717E54675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43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BADF8-166D-464F-9CD6-EB1A92ACA0C7}" type="datetimeFigureOut">
              <a:rPr lang="en-US" smtClean="0"/>
              <a:t>2/25/20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90269"/>
            <a:ext cx="539369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8824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7EA8C-4442-2B43-BEFB-AB7F822E7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7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218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theories are conceptual frameworks in which knowledge is absorbed, processed, created and retained during learning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EA8C-4442-2B43-BEFB-AB7F822E77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79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theories are conceptual frameworks in which knowledge is absorbed, processed, created and retained during learning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EA8C-4442-2B43-BEFB-AB7F822E77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39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theories are conceptual frameworks in which knowledge is absorbed, processed, created and retained during learning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EA8C-4442-2B43-BEFB-AB7F822E77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61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Became</a:t>
            </a:r>
            <a:r>
              <a:rPr lang="en-GB" baseline="0" dirty="0"/>
              <a:t> the dominant paradigm in the 1960s.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EA8C-4442-2B43-BEFB-AB7F822E77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38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Became</a:t>
            </a:r>
            <a:r>
              <a:rPr lang="en-GB" baseline="0" dirty="0"/>
              <a:t> the dominant paradigm in the 1960s.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EA8C-4442-2B43-BEFB-AB7F822E77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34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EA8C-4442-2B43-BEFB-AB7F822E77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83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EA8C-4442-2B43-BEFB-AB7F822E77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6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EA8C-4442-2B43-BEFB-AB7F822E77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00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200" kern="0" dirty="0">
                <a:solidFill>
                  <a:srgbClr val="002060"/>
                </a:solidFill>
                <a:latin typeface="Calibri (Body)"/>
                <a:ea typeface="ＭＳ Ｐゴシック"/>
              </a:rPr>
              <a:t>Theory helps us take a </a:t>
            </a:r>
            <a:r>
              <a:rPr lang="en-US" sz="1200" kern="0" dirty="0">
                <a:solidFill>
                  <a:srgbClr val="0000FE"/>
                </a:solidFill>
                <a:latin typeface="Calibri (Body)"/>
                <a:ea typeface="ＭＳ Ｐゴシック"/>
              </a:rPr>
              <a:t>step back and reflect</a:t>
            </a:r>
            <a:r>
              <a:rPr lang="en-US" sz="1200" kern="0" dirty="0">
                <a:solidFill>
                  <a:srgbClr val="002060"/>
                </a:solidFill>
                <a:latin typeface="Calibri (Body)"/>
                <a:ea typeface="ＭＳ Ｐゴシック"/>
              </a:rPr>
              <a:t>, </a:t>
            </a:r>
            <a:r>
              <a:rPr lang="en-US" sz="1200" kern="0" dirty="0" err="1">
                <a:solidFill>
                  <a:srgbClr val="0000FE"/>
                </a:solidFill>
                <a:latin typeface="Calibri (Body)"/>
                <a:ea typeface="ＭＳ Ｐゴシック"/>
              </a:rPr>
              <a:t>analyse</a:t>
            </a:r>
            <a:r>
              <a:rPr lang="en-US" sz="1200" kern="0" dirty="0">
                <a:solidFill>
                  <a:srgbClr val="002060"/>
                </a:solidFill>
                <a:latin typeface="Calibri (Body)"/>
                <a:ea typeface="ＭＳ Ｐゴシック"/>
              </a:rPr>
              <a:t>, </a:t>
            </a:r>
            <a:r>
              <a:rPr lang="en-US" sz="1200" kern="0" dirty="0" err="1">
                <a:solidFill>
                  <a:srgbClr val="0000FE"/>
                </a:solidFill>
                <a:latin typeface="Calibri (Body)"/>
                <a:ea typeface="ＭＳ Ｐゴシック"/>
              </a:rPr>
              <a:t>organise</a:t>
            </a:r>
            <a:r>
              <a:rPr lang="en-US" sz="1200" kern="0" dirty="0">
                <a:solidFill>
                  <a:srgbClr val="002060"/>
                </a:solidFill>
                <a:latin typeface="Calibri (Body)"/>
                <a:ea typeface="ＭＳ Ｐゴシック"/>
              </a:rPr>
              <a:t> our thinking, </a:t>
            </a:r>
            <a:r>
              <a:rPr lang="en-US" sz="1200" kern="0" dirty="0" err="1">
                <a:solidFill>
                  <a:srgbClr val="0000FE"/>
                </a:solidFill>
                <a:latin typeface="Calibri (Body)"/>
                <a:ea typeface="ＭＳ Ｐゴシック"/>
              </a:rPr>
              <a:t>categorise</a:t>
            </a:r>
            <a:r>
              <a:rPr lang="en-US" sz="1200" kern="0" dirty="0">
                <a:solidFill>
                  <a:srgbClr val="002060"/>
                </a:solidFill>
                <a:latin typeface="Calibri (Body)"/>
                <a:ea typeface="ＭＳ Ｐゴシック"/>
              </a:rPr>
              <a:t>, and </a:t>
            </a:r>
            <a:r>
              <a:rPr lang="en-US" sz="1200" kern="0" dirty="0">
                <a:solidFill>
                  <a:srgbClr val="0000FE"/>
                </a:solidFill>
                <a:latin typeface="Calibri (Body)"/>
                <a:ea typeface="ＭＳ Ｐゴシック"/>
              </a:rPr>
              <a:t>adapt</a:t>
            </a:r>
            <a:r>
              <a:rPr lang="en-US" sz="1200" kern="0" dirty="0">
                <a:solidFill>
                  <a:srgbClr val="002060"/>
                </a:solidFill>
                <a:latin typeface="Calibri (Body)"/>
                <a:ea typeface="ＭＳ Ｐゴシック"/>
              </a:rPr>
              <a:t> to new situations.</a:t>
            </a:r>
          </a:p>
          <a:p>
            <a:pPr marL="457200" lvl="0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200" kern="0" dirty="0">
              <a:solidFill>
                <a:srgbClr val="002060"/>
              </a:solidFill>
              <a:latin typeface="Calibri (Body)"/>
              <a:ea typeface="ＭＳ Ｐゴシック"/>
            </a:endParaRP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200" kern="0" dirty="0">
                <a:solidFill>
                  <a:srgbClr val="002060"/>
                </a:solidFill>
                <a:latin typeface="Calibri (Body)"/>
                <a:ea typeface="ＭＳ Ｐゴシック"/>
              </a:rPr>
              <a:t>Theory is a lens, which helps focus on the important parts of what you are looking at; or as a filter which helps to remove unnecessary elements.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EA8C-4442-2B43-BEFB-AB7F822E77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95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200" kern="0" dirty="0">
                <a:solidFill>
                  <a:srgbClr val="002060"/>
                </a:solidFill>
                <a:latin typeface="Calibri (Body)"/>
                <a:ea typeface="ＭＳ Ｐゴシック"/>
              </a:rPr>
              <a:t>Theory helps us take a </a:t>
            </a:r>
            <a:r>
              <a:rPr lang="en-US" sz="1200" kern="0" dirty="0">
                <a:solidFill>
                  <a:srgbClr val="0000FE"/>
                </a:solidFill>
                <a:latin typeface="Calibri (Body)"/>
                <a:ea typeface="ＭＳ Ｐゴシック"/>
              </a:rPr>
              <a:t>step back and reflect</a:t>
            </a:r>
            <a:r>
              <a:rPr lang="en-US" sz="1200" kern="0" dirty="0">
                <a:solidFill>
                  <a:srgbClr val="002060"/>
                </a:solidFill>
                <a:latin typeface="Calibri (Body)"/>
                <a:ea typeface="ＭＳ Ｐゴシック"/>
              </a:rPr>
              <a:t>, </a:t>
            </a:r>
            <a:r>
              <a:rPr lang="en-US" sz="1200" kern="0" dirty="0" err="1">
                <a:solidFill>
                  <a:srgbClr val="0000FE"/>
                </a:solidFill>
                <a:latin typeface="Calibri (Body)"/>
                <a:ea typeface="ＭＳ Ｐゴシック"/>
              </a:rPr>
              <a:t>analyse</a:t>
            </a:r>
            <a:r>
              <a:rPr lang="en-US" sz="1200" kern="0" dirty="0">
                <a:solidFill>
                  <a:srgbClr val="002060"/>
                </a:solidFill>
                <a:latin typeface="Calibri (Body)"/>
                <a:ea typeface="ＭＳ Ｐゴシック"/>
              </a:rPr>
              <a:t>, </a:t>
            </a:r>
            <a:r>
              <a:rPr lang="en-US" sz="1200" kern="0" dirty="0" err="1">
                <a:solidFill>
                  <a:srgbClr val="0000FE"/>
                </a:solidFill>
                <a:latin typeface="Calibri (Body)"/>
                <a:ea typeface="ＭＳ Ｐゴシック"/>
              </a:rPr>
              <a:t>organise</a:t>
            </a:r>
            <a:r>
              <a:rPr lang="en-US" sz="1200" kern="0" dirty="0">
                <a:solidFill>
                  <a:srgbClr val="002060"/>
                </a:solidFill>
                <a:latin typeface="Calibri (Body)"/>
                <a:ea typeface="ＭＳ Ｐゴシック"/>
              </a:rPr>
              <a:t> our thinking, </a:t>
            </a:r>
            <a:r>
              <a:rPr lang="en-US" sz="1200" kern="0" dirty="0" err="1">
                <a:solidFill>
                  <a:srgbClr val="0000FE"/>
                </a:solidFill>
                <a:latin typeface="Calibri (Body)"/>
                <a:ea typeface="ＭＳ Ｐゴシック"/>
              </a:rPr>
              <a:t>categorise</a:t>
            </a:r>
            <a:r>
              <a:rPr lang="en-US" sz="1200" kern="0" dirty="0">
                <a:solidFill>
                  <a:srgbClr val="002060"/>
                </a:solidFill>
                <a:latin typeface="Calibri (Body)"/>
                <a:ea typeface="ＭＳ Ｐゴシック"/>
              </a:rPr>
              <a:t>, and </a:t>
            </a:r>
            <a:r>
              <a:rPr lang="en-US" sz="1200" kern="0" dirty="0">
                <a:solidFill>
                  <a:srgbClr val="0000FE"/>
                </a:solidFill>
                <a:latin typeface="Calibri (Body)"/>
                <a:ea typeface="ＭＳ Ｐゴシック"/>
              </a:rPr>
              <a:t>adapt</a:t>
            </a:r>
            <a:r>
              <a:rPr lang="en-US" sz="1200" kern="0" dirty="0">
                <a:solidFill>
                  <a:srgbClr val="002060"/>
                </a:solidFill>
                <a:latin typeface="Calibri (Body)"/>
                <a:ea typeface="ＭＳ Ｐゴシック"/>
              </a:rPr>
              <a:t> to new situations.</a:t>
            </a:r>
          </a:p>
          <a:p>
            <a:pPr marL="457200" lvl="0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200" kern="0" dirty="0">
              <a:solidFill>
                <a:srgbClr val="002060"/>
              </a:solidFill>
              <a:latin typeface="Calibri (Body)"/>
              <a:ea typeface="ＭＳ Ｐゴシック"/>
            </a:endParaRP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200" kern="0" dirty="0">
                <a:solidFill>
                  <a:srgbClr val="002060"/>
                </a:solidFill>
                <a:latin typeface="Calibri (Body)"/>
                <a:ea typeface="ＭＳ Ｐゴシック"/>
              </a:rPr>
              <a:t>Theory is a lens, which helps focus on the important parts of what you are looking at; or as a filter which helps to remove unnecessary elements.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EA8C-4442-2B43-BEFB-AB7F822E77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33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EA8C-4442-2B43-BEFB-AB7F822E77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24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200" kern="0" dirty="0">
                <a:solidFill>
                  <a:srgbClr val="002060"/>
                </a:solidFill>
                <a:latin typeface="Calibri (Body)"/>
                <a:ea typeface="ＭＳ Ｐゴシック"/>
              </a:rPr>
              <a:t>Theory helps us take a </a:t>
            </a:r>
            <a:r>
              <a:rPr lang="en-US" sz="1200" kern="0" dirty="0">
                <a:solidFill>
                  <a:srgbClr val="0000FE"/>
                </a:solidFill>
                <a:latin typeface="Calibri (Body)"/>
                <a:ea typeface="ＭＳ Ｐゴシック"/>
              </a:rPr>
              <a:t>step back and reflect</a:t>
            </a:r>
            <a:r>
              <a:rPr lang="en-US" sz="1200" kern="0" dirty="0">
                <a:solidFill>
                  <a:srgbClr val="002060"/>
                </a:solidFill>
                <a:latin typeface="Calibri (Body)"/>
                <a:ea typeface="ＭＳ Ｐゴシック"/>
              </a:rPr>
              <a:t>, </a:t>
            </a:r>
            <a:r>
              <a:rPr lang="en-US" sz="1200" kern="0" dirty="0" err="1">
                <a:solidFill>
                  <a:srgbClr val="0000FE"/>
                </a:solidFill>
                <a:latin typeface="Calibri (Body)"/>
                <a:ea typeface="ＭＳ Ｐゴシック"/>
              </a:rPr>
              <a:t>analyse</a:t>
            </a:r>
            <a:r>
              <a:rPr lang="en-US" sz="1200" kern="0" dirty="0">
                <a:solidFill>
                  <a:srgbClr val="002060"/>
                </a:solidFill>
                <a:latin typeface="Calibri (Body)"/>
                <a:ea typeface="ＭＳ Ｐゴシック"/>
              </a:rPr>
              <a:t>, </a:t>
            </a:r>
            <a:r>
              <a:rPr lang="en-US" sz="1200" kern="0" dirty="0" err="1">
                <a:solidFill>
                  <a:srgbClr val="0000FE"/>
                </a:solidFill>
                <a:latin typeface="Calibri (Body)"/>
                <a:ea typeface="ＭＳ Ｐゴシック"/>
              </a:rPr>
              <a:t>organise</a:t>
            </a:r>
            <a:r>
              <a:rPr lang="en-US" sz="1200" kern="0" dirty="0">
                <a:solidFill>
                  <a:srgbClr val="002060"/>
                </a:solidFill>
                <a:latin typeface="Calibri (Body)"/>
                <a:ea typeface="ＭＳ Ｐゴシック"/>
              </a:rPr>
              <a:t> our thinking, </a:t>
            </a:r>
            <a:r>
              <a:rPr lang="en-US" sz="1200" kern="0" dirty="0" err="1">
                <a:solidFill>
                  <a:srgbClr val="0000FE"/>
                </a:solidFill>
                <a:latin typeface="Calibri (Body)"/>
                <a:ea typeface="ＭＳ Ｐゴシック"/>
              </a:rPr>
              <a:t>categorise</a:t>
            </a:r>
            <a:r>
              <a:rPr lang="en-US" sz="1200" kern="0" dirty="0">
                <a:solidFill>
                  <a:srgbClr val="002060"/>
                </a:solidFill>
                <a:latin typeface="Calibri (Body)"/>
                <a:ea typeface="ＭＳ Ｐゴシック"/>
              </a:rPr>
              <a:t>, and </a:t>
            </a:r>
            <a:r>
              <a:rPr lang="en-US" sz="1200" kern="0" dirty="0">
                <a:solidFill>
                  <a:srgbClr val="0000FE"/>
                </a:solidFill>
                <a:latin typeface="Calibri (Body)"/>
                <a:ea typeface="ＭＳ Ｐゴシック"/>
              </a:rPr>
              <a:t>adapt</a:t>
            </a:r>
            <a:r>
              <a:rPr lang="en-US" sz="1200" kern="0" dirty="0">
                <a:solidFill>
                  <a:srgbClr val="002060"/>
                </a:solidFill>
                <a:latin typeface="Calibri (Body)"/>
                <a:ea typeface="ＭＳ Ｐゴシック"/>
              </a:rPr>
              <a:t> to new situations.</a:t>
            </a:r>
          </a:p>
          <a:p>
            <a:pPr marL="457200" lvl="0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200" kern="0" dirty="0">
              <a:solidFill>
                <a:srgbClr val="002060"/>
              </a:solidFill>
              <a:latin typeface="Calibri (Body)"/>
              <a:ea typeface="ＭＳ Ｐゴシック"/>
            </a:endParaRP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200" kern="0" dirty="0">
                <a:solidFill>
                  <a:srgbClr val="002060"/>
                </a:solidFill>
                <a:latin typeface="Calibri (Body)"/>
                <a:ea typeface="ＭＳ Ｐゴシック"/>
              </a:rPr>
              <a:t>Theory is a lens, which helps focus on the important parts of what you are looking at; or as a filter which helps to remove unnecessary elements.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EA8C-4442-2B43-BEFB-AB7F822E77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10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theories are conceptual frameworks in which knowledge is absorbed, processed, created and retained during learning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EA8C-4442-2B43-BEFB-AB7F822E77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55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86BE-12F9-46B7-A18E-40C8D864D229}" type="datetime1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1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FC3A-1F53-4E03-AB18-38F77EF63577}" type="datetime1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6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CDE4-4421-4492-A162-23942F9DE2FC}" type="datetime1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55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53238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5323800"/>
            <a:ext cx="3047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5323800"/>
            <a:ext cx="3047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5323800"/>
            <a:ext cx="3047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392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66CA-CDAD-4CE6-B41F-5500C2EFAD2E}" type="datetime1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E64C-5032-4543-B761-E6A2FE14A775}" type="datetime1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408E-B9B4-4EC0-BCB6-D7BC77880D8C}" type="datetime1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3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957F-B019-4CB7-9A7A-D93A7605C594}" type="datetime1">
              <a:rPr lang="en-US" smtClean="0"/>
              <a:t>2/25/20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826A-3DCA-4AC8-8636-8D1517D51B73}" type="datetime1">
              <a:rPr lang="en-US" smtClean="0"/>
              <a:t>2/25/20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2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42C9-E097-4B4B-92FC-1DE0DF31FB82}" type="datetime1">
              <a:rPr lang="en-US" smtClean="0"/>
              <a:t>2/25/20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2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A04C-7308-43C4-8900-D6B6A82D5774}" type="datetime1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3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496D-35A3-4761-A5B7-0BFE0904C833}" type="datetime1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7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FC8BF-248B-4E35-AD2D-0904E343627A}" type="datetime1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4AB98-1115-2D49-A18E-6B66BF9F6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5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ce.xjtlu.edu.cn/course/view.php?id=792&amp;section=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ce.xjtlu.edu.cn/course/view.php?id=796&amp;section=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8F04E-2ED9-4D47-B48D-600B83EF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  <a:t>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77B76A-680F-1146-8DF6-C13DAF6FBC49}"/>
              </a:ext>
            </a:extLst>
          </p:cNvPr>
          <p:cNvSpPr txBox="1">
            <a:spLocks/>
          </p:cNvSpPr>
          <p:nvPr/>
        </p:nvSpPr>
        <p:spPr>
          <a:xfrm>
            <a:off x="446181" y="993889"/>
            <a:ext cx="7636747" cy="2435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cap="all" dirty="0">
                <a:solidFill>
                  <a:srgbClr val="000044"/>
                </a:solidFill>
                <a:latin typeface="+mn-lt"/>
                <a:cs typeface="DIN-Bold"/>
              </a:rPr>
              <a:t>Structured delivery of content in Online teaching and learning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51CAF4-49BD-E941-A6BB-AF8EF317F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027" y="5936078"/>
            <a:ext cx="3356173" cy="7178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2FE140-EA33-2F43-8E33-E82D4DAB16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50" t="-16" r="20500" b="22766"/>
          <a:stretch/>
        </p:blipFill>
        <p:spPr>
          <a:xfrm>
            <a:off x="2139385" y="3926204"/>
            <a:ext cx="1452767" cy="17604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81DBE8-FD82-ED48-81E7-A3F93BAFD6E6}"/>
              </a:ext>
            </a:extLst>
          </p:cNvPr>
          <p:cNvSpPr txBox="1"/>
          <p:nvPr/>
        </p:nvSpPr>
        <p:spPr>
          <a:xfrm>
            <a:off x="3822694" y="4524880"/>
            <a:ext cx="3932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Jiajun</a:t>
            </a:r>
            <a:r>
              <a:rPr lang="en-US" sz="2000" b="1" dirty="0"/>
              <a:t> Liu, PhD</a:t>
            </a:r>
          </a:p>
          <a:p>
            <a:r>
              <a:rPr lang="en-US" sz="2000" b="1" dirty="0"/>
              <a:t>Lecturer &amp; Educational Developer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B9E2A3-43C7-104B-ADCD-62ACBE51897B}"/>
              </a:ext>
            </a:extLst>
          </p:cNvPr>
          <p:cNvSpPr/>
          <p:nvPr/>
        </p:nvSpPr>
        <p:spPr>
          <a:xfrm rot="10800000">
            <a:off x="-50800" y="6672411"/>
            <a:ext cx="9262533" cy="214833"/>
          </a:xfrm>
          <a:prstGeom prst="rect">
            <a:avLst/>
          </a:prstGeom>
          <a:gradFill>
            <a:gsLst>
              <a:gs pos="100000">
                <a:srgbClr val="CE57C1"/>
              </a:gs>
              <a:gs pos="27000">
                <a:srgbClr val="000044"/>
              </a:gs>
            </a:gsLst>
            <a:lin ang="135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08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342D42-C77C-6647-A82E-7922021BD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921" y="1353206"/>
            <a:ext cx="6918158" cy="481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C9A4AE-4891-764B-A419-EF105911B41A}"/>
              </a:ext>
            </a:extLst>
          </p:cNvPr>
          <p:cNvSpPr txBox="1"/>
          <p:nvPr/>
        </p:nvSpPr>
        <p:spPr>
          <a:xfrm>
            <a:off x="1514372" y="6257165"/>
            <a:ext cx="6918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Source: </a:t>
            </a:r>
            <a:r>
              <a:rPr lang="en-US" sz="1600" i="1" dirty="0">
                <a:hlinkClick r:id="rId4"/>
              </a:rPr>
              <a:t>https://ice.xjtlu.edu.cn/course/view.php?id=792&amp;section=2</a:t>
            </a:r>
            <a:r>
              <a:rPr lang="en-US" sz="1600" i="1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A357A9-240D-9448-B0CB-D72AAB487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281"/>
            <a:ext cx="797533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cap="all" dirty="0">
                <a:solidFill>
                  <a:srgbClr val="000044"/>
                </a:solidFill>
                <a:latin typeface="Calibri"/>
                <a:cs typeface="Calibri"/>
              </a:rPr>
              <a:t>ICE EXAMPLE</a:t>
            </a:r>
          </a:p>
        </p:txBody>
      </p:sp>
    </p:spTree>
    <p:extLst>
      <p:ext uri="{BB962C8B-B14F-4D97-AF65-F5344CB8AC3E}">
        <p14:creationId xmlns:p14="http://schemas.microsoft.com/office/powerpoint/2010/main" val="2930058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  <a:t>11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E12474-02E4-0840-9489-D67E33AA8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6853"/>
            <a:ext cx="9144000" cy="6264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8837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AC3C2-ECC9-374A-9F16-8EDC48546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46" y="237364"/>
            <a:ext cx="8665508" cy="638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1261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CA67A7-1CA8-9342-A955-3321CC074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5975"/>
            <a:ext cx="9144000" cy="490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6053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9FE64-555A-9C47-A26A-50A7404D0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B781B-6E1A-7D47-981E-D6D52373C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89D8B2-129D-9846-A39E-BA2D97C7A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13" y="270212"/>
            <a:ext cx="8855887" cy="631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5463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281"/>
            <a:ext cx="797533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cap="all" dirty="0">
                <a:solidFill>
                  <a:srgbClr val="000044"/>
                </a:solidFill>
                <a:latin typeface="Calibri"/>
                <a:cs typeface="Calibri"/>
              </a:rPr>
              <a:t>other ISSUES TO CONSIDER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98" y="1402650"/>
            <a:ext cx="7975331" cy="4654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40525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US" sz="2800" dirty="0">
                <a:solidFill>
                  <a:srgbClr val="002060"/>
                </a:solidFill>
                <a:latin typeface="Calibri (Body)"/>
                <a:sym typeface="Calibri"/>
              </a:rPr>
              <a:t>How to ensure clear and organized online teaching when there are multiple instructors?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40525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US" sz="2800" dirty="0">
                <a:solidFill>
                  <a:srgbClr val="002060"/>
                </a:solidFill>
                <a:latin typeface="Calibri (Body)"/>
                <a:sym typeface="Calibri"/>
              </a:rPr>
              <a:t>What if we receive too many emails asking about the online course? 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40525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US" sz="2800" dirty="0">
                <a:solidFill>
                  <a:srgbClr val="002060"/>
                </a:solidFill>
                <a:latin typeface="Calibri (Body)"/>
                <a:sym typeface="Calibri"/>
              </a:rPr>
              <a:t>Anything else? Thoughts or comments?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40525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lang="en-US" sz="2800" dirty="0">
              <a:solidFill>
                <a:srgbClr val="002060"/>
              </a:solidFill>
              <a:latin typeface="Calibri (Body)"/>
              <a:sym typeface="Calibri"/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40525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lang="en-US" sz="2800" dirty="0">
              <a:solidFill>
                <a:srgbClr val="002060"/>
              </a:solidFill>
              <a:latin typeface="Calibri (Body)"/>
              <a:sym typeface="Calibri"/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40525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lang="en-US" sz="2800" dirty="0">
              <a:solidFill>
                <a:srgbClr val="002060"/>
              </a:solidFill>
              <a:latin typeface="Calibri (Body)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 rot="10800000">
            <a:off x="-50800" y="6672411"/>
            <a:ext cx="9262533" cy="214833"/>
          </a:xfrm>
          <a:prstGeom prst="rect">
            <a:avLst/>
          </a:prstGeom>
          <a:gradFill>
            <a:gsLst>
              <a:gs pos="100000">
                <a:srgbClr val="CE57C1"/>
              </a:gs>
              <a:gs pos="27000">
                <a:srgbClr val="000044"/>
              </a:gs>
            </a:gsLst>
            <a:lin ang="135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hield-navy(rgb for online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530" y="5929019"/>
            <a:ext cx="356139" cy="4445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98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281"/>
            <a:ext cx="797533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cap="all" dirty="0">
                <a:solidFill>
                  <a:srgbClr val="000044"/>
                </a:solidFill>
                <a:cs typeface="Calibri"/>
              </a:rPr>
              <a:t>Additional resources &amp; training</a:t>
            </a:r>
            <a:endParaRPr lang="en-US" sz="3600" b="1" cap="all" dirty="0">
              <a:solidFill>
                <a:srgbClr val="000044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1034" y="1726086"/>
            <a:ext cx="7378863" cy="3748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40525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US" sz="2000" dirty="0">
                <a:solidFill>
                  <a:srgbClr val="002060"/>
                </a:solidFill>
                <a:latin typeface="Calibri (Body)"/>
                <a:sym typeface="Calibri"/>
              </a:rPr>
              <a:t>Online teaching workshop PPTs: </a:t>
            </a:r>
            <a:r>
              <a:rPr lang="en-US" sz="2000" dirty="0">
                <a:solidFill>
                  <a:srgbClr val="002060"/>
                </a:solidFill>
                <a:latin typeface="Calibri (Body)"/>
                <a:sym typeface="Calibri"/>
                <a:hlinkClick r:id="rId3"/>
              </a:rPr>
              <a:t>https://ice.xjtlu.edu.cn/course/view.php?id=796&amp;section=1</a:t>
            </a:r>
            <a:r>
              <a:rPr lang="en-US" sz="2000" dirty="0">
                <a:solidFill>
                  <a:srgbClr val="002060"/>
                </a:solidFill>
                <a:latin typeface="Calibri (Body)"/>
                <a:sym typeface="Calibri"/>
              </a:rPr>
              <a:t> 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40525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US" sz="2000" dirty="0">
                <a:solidFill>
                  <a:srgbClr val="002060"/>
                </a:solidFill>
                <a:latin typeface="Calibri (Body)"/>
                <a:sym typeface="Calibri"/>
              </a:rPr>
              <a:t>Online teaching: </a:t>
            </a:r>
            <a:r>
              <a:rPr lang="en-US" sz="2000" dirty="0">
                <a:solidFill>
                  <a:srgbClr val="002060"/>
                </a:solidFill>
                <a:latin typeface="Calibri (Body)"/>
                <a:sym typeface="Calibri"/>
                <a:hlinkClick r:id="rId3"/>
              </a:rPr>
              <a:t>https://ice.xjtlu.edu.cn/course/view.php?id=796&amp;section=1</a:t>
            </a:r>
            <a:endParaRPr lang="en-US" sz="2000" dirty="0">
              <a:solidFill>
                <a:srgbClr val="002060"/>
              </a:solidFill>
              <a:latin typeface="Calibri (Body)"/>
              <a:sym typeface="Calibri"/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40525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US" sz="2000" dirty="0">
                <a:solidFill>
                  <a:srgbClr val="002060"/>
                </a:solidFill>
                <a:latin typeface="Calibri (Body)"/>
                <a:sym typeface="Calibri"/>
              </a:rPr>
              <a:t>Online Communications with Students: Thurs 2/27 @ 11:30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40525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US" sz="2000" dirty="0">
                <a:solidFill>
                  <a:srgbClr val="002060"/>
                </a:solidFill>
                <a:latin typeface="Calibri (Body)"/>
                <a:sym typeface="Calibri"/>
              </a:rPr>
              <a:t>Self-assessment Activities for Students: Fri 2/28 @ 11:30</a:t>
            </a:r>
          </a:p>
        </p:txBody>
      </p:sp>
      <p:sp>
        <p:nvSpPr>
          <p:cNvPr id="5" name="Rectangle 4"/>
          <p:cNvSpPr/>
          <p:nvPr/>
        </p:nvSpPr>
        <p:spPr>
          <a:xfrm rot="10800000">
            <a:off x="-50800" y="6672411"/>
            <a:ext cx="9262533" cy="214833"/>
          </a:xfrm>
          <a:prstGeom prst="rect">
            <a:avLst/>
          </a:prstGeom>
          <a:gradFill>
            <a:gsLst>
              <a:gs pos="100000">
                <a:srgbClr val="CE57C1"/>
              </a:gs>
              <a:gs pos="27000">
                <a:srgbClr val="000044"/>
              </a:gs>
            </a:gsLst>
            <a:lin ang="135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hield-navy(rgb for online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530" y="5929019"/>
            <a:ext cx="356139" cy="4445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63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612" y="188016"/>
            <a:ext cx="7772525" cy="12458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6000" dirty="0">
                <a:solidFill>
                  <a:srgbClr val="7ECEFD"/>
                </a:solidFill>
              </a:rPr>
              <a:t>Road</a:t>
            </a:r>
            <a:r>
              <a:rPr lang="zh-CN" altLang="en-US" sz="6000" dirty="0">
                <a:solidFill>
                  <a:srgbClr val="7ECEFD"/>
                </a:solidFill>
              </a:rPr>
              <a:t> </a:t>
            </a:r>
            <a:r>
              <a:rPr lang="en-US" altLang="zh-CN" sz="6000" dirty="0">
                <a:solidFill>
                  <a:srgbClr val="7ECEFD"/>
                </a:solidFill>
              </a:rPr>
              <a:t>Map</a:t>
            </a:r>
            <a:endParaRPr sz="6000" dirty="0">
              <a:solidFill>
                <a:srgbClr val="7ECEFD"/>
              </a:solidFill>
            </a:endParaRPr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1"/>
          </p:nvPr>
        </p:nvSpPr>
        <p:spPr>
          <a:xfrm>
            <a:off x="1347018" y="1927703"/>
            <a:ext cx="6732739" cy="32223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b="0" dirty="0"/>
              <a:t>Warm up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b="0" dirty="0"/>
              <a:t>Learning outcomes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b="0" dirty="0"/>
              <a:t>Questions and discussion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b="0" dirty="0"/>
              <a:t>ICE example on structured delivery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6955" r="684" b="10959"/>
          <a:stretch/>
        </p:blipFill>
        <p:spPr>
          <a:xfrm>
            <a:off x="0" y="5398718"/>
            <a:ext cx="9144000" cy="147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73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6542" y="2948752"/>
            <a:ext cx="7975331" cy="39092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800" kern="0" dirty="0">
                <a:latin typeface="Calibri (Body)"/>
                <a:ea typeface="ＭＳ Ｐゴシック"/>
              </a:rPr>
              <a:t>Say Hi!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800" kern="0" dirty="0">
              <a:latin typeface="Calibri (Body)"/>
              <a:ea typeface="ＭＳ Ｐゴシック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800" kern="0" dirty="0">
                <a:latin typeface="Calibri (Body)"/>
                <a:ea typeface="ＭＳ Ｐゴシック"/>
              </a:rPr>
              <a:t>What stage are you in regarding your online teaching?</a:t>
            </a:r>
          </a:p>
          <a:p>
            <a:pPr marL="914400" lvl="1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kern="0" dirty="0">
                <a:latin typeface="Calibri (Body)"/>
                <a:ea typeface="ＭＳ Ｐゴシック"/>
              </a:rPr>
              <a:t>Reply 1 if it is in preparation.</a:t>
            </a:r>
          </a:p>
          <a:p>
            <a:pPr marL="914400" lvl="1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kern="0" dirty="0">
                <a:latin typeface="Calibri (Body)"/>
                <a:ea typeface="ＭＳ Ｐゴシック"/>
              </a:rPr>
              <a:t>Reply 2 if it has started. 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3200" kern="0" dirty="0">
              <a:latin typeface="Calibri (Body)"/>
              <a:ea typeface="ＭＳ Ｐゴシック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DF4CB3-679F-0E49-AEB2-FC912107F0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159" b="7023"/>
          <a:stretch/>
        </p:blipFill>
        <p:spPr>
          <a:xfrm>
            <a:off x="0" y="0"/>
            <a:ext cx="9144000" cy="2490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0699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281"/>
            <a:ext cx="797533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cap="all" dirty="0">
                <a:solidFill>
                  <a:srgbClr val="000044"/>
                </a:solidFill>
                <a:latin typeface="Calibri"/>
                <a:cs typeface="Calibri"/>
              </a:rPr>
              <a:t>Learning outcomes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333" y="1744420"/>
            <a:ext cx="7975331" cy="39092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lvl="0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/>
            </a:pPr>
            <a:r>
              <a:rPr lang="en-US" sz="2800" kern="0" dirty="0">
                <a:latin typeface="Calibri (Body)"/>
                <a:ea typeface="ＭＳ Ｐゴシック"/>
              </a:rPr>
              <a:t>Understand the importance of online teaching structure</a:t>
            </a:r>
          </a:p>
          <a:p>
            <a:pPr marL="457200" lvl="0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/>
            </a:pPr>
            <a:r>
              <a:rPr lang="en-US" sz="2800" kern="0" dirty="0">
                <a:latin typeface="Calibri (Body)"/>
                <a:ea typeface="ＭＳ Ｐゴシック"/>
              </a:rPr>
              <a:t>Develop ideas on clear and organized teaching structure</a:t>
            </a:r>
          </a:p>
          <a:p>
            <a:pPr marL="457200" lvl="0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/>
            </a:pPr>
            <a:r>
              <a:rPr lang="en-GB" sz="2800" kern="0" dirty="0">
                <a:latin typeface="Calibri (Body)"/>
                <a:ea typeface="ＭＳ Ｐゴシック"/>
              </a:rPr>
              <a:t>Reflect on your experience and identify potential areas of improvement </a:t>
            </a:r>
            <a:endParaRPr lang="en-US" sz="2800" kern="0" dirty="0">
              <a:latin typeface="Calibri (Body)"/>
              <a:ea typeface="ＭＳ Ｐゴシック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12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281"/>
            <a:ext cx="797533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cap="all" dirty="0">
                <a:solidFill>
                  <a:srgbClr val="000044"/>
                </a:solidFill>
                <a:latin typeface="Calibri"/>
                <a:cs typeface="Calibri"/>
              </a:rPr>
              <a:t>Structured delivery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9753" y="1666294"/>
            <a:ext cx="7975331" cy="3525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lvl="0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/>
            </a:pPr>
            <a:r>
              <a:rPr lang="en-US" sz="2800" kern="0" dirty="0">
                <a:latin typeface="Calibri (Body)"/>
                <a:ea typeface="ＭＳ Ｐゴシック"/>
              </a:rPr>
              <a:t>Step-by-step approach</a:t>
            </a:r>
          </a:p>
          <a:p>
            <a:pPr marL="457200" lvl="0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/>
            </a:pPr>
            <a:r>
              <a:rPr lang="en-US" sz="2800" kern="0" dirty="0">
                <a:latin typeface="Calibri (Body)"/>
                <a:ea typeface="ＭＳ Ｐゴシック"/>
              </a:rPr>
              <a:t>Easy navigation</a:t>
            </a:r>
          </a:p>
          <a:p>
            <a:pPr marL="457200" lvl="0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/>
            </a:pPr>
            <a:r>
              <a:rPr lang="en-US" sz="2800" kern="0" dirty="0">
                <a:latin typeface="Calibri (Body)"/>
                <a:ea typeface="ＭＳ Ｐゴシック"/>
              </a:rPr>
              <a:t>Good organization of sections</a:t>
            </a:r>
          </a:p>
          <a:p>
            <a:pPr marL="457200" lvl="0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/>
            </a:pPr>
            <a:r>
              <a:rPr lang="en-US" sz="2800" kern="0" dirty="0">
                <a:latin typeface="Calibri (Body)"/>
                <a:ea typeface="ＭＳ Ｐゴシック"/>
              </a:rPr>
              <a:t>Clear and simple order</a:t>
            </a:r>
          </a:p>
          <a:p>
            <a:pPr marL="457200" lvl="0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/>
            </a:pPr>
            <a:endParaRPr lang="en-US" sz="2800" kern="0" dirty="0">
              <a:latin typeface="Calibri (Body)"/>
              <a:ea typeface="ＭＳ Ｐゴシック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  <a:t>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EE3AD7-F785-5546-8DED-2D6CB8CDA9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t="7963" b="47361"/>
          <a:stretch/>
        </p:blipFill>
        <p:spPr>
          <a:xfrm>
            <a:off x="0" y="4136449"/>
            <a:ext cx="9144000" cy="272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30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281"/>
            <a:ext cx="797533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cap="all" dirty="0">
                <a:solidFill>
                  <a:srgbClr val="000044"/>
                </a:solidFill>
                <a:latin typeface="Calibri"/>
                <a:cs typeface="Calibri"/>
              </a:rPr>
              <a:t>Tips on clear &amp; organized teaching</a:t>
            </a:r>
          </a:p>
        </p:txBody>
      </p:sp>
      <p:sp>
        <p:nvSpPr>
          <p:cNvPr id="5" name="Rectangle 4"/>
          <p:cNvSpPr/>
          <p:nvPr/>
        </p:nvSpPr>
        <p:spPr>
          <a:xfrm rot="10800000">
            <a:off x="-50800" y="6672411"/>
            <a:ext cx="9262533" cy="214833"/>
          </a:xfrm>
          <a:prstGeom prst="rect">
            <a:avLst/>
          </a:prstGeom>
          <a:gradFill>
            <a:gsLst>
              <a:gs pos="100000">
                <a:srgbClr val="CE57C1"/>
              </a:gs>
              <a:gs pos="27000">
                <a:srgbClr val="000044"/>
              </a:gs>
            </a:gsLst>
            <a:lin ang="135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hield-navy(rgb for online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530" y="5929019"/>
            <a:ext cx="356139" cy="44452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EA63DA-7BEF-2643-A0BF-9C170A6A34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7" t="3941" r="16713" b="2559"/>
          <a:stretch/>
        </p:blipFill>
        <p:spPr>
          <a:xfrm>
            <a:off x="318516" y="1721342"/>
            <a:ext cx="2334499" cy="22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97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281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cap="all" dirty="0">
                <a:solidFill>
                  <a:srgbClr val="000044"/>
                </a:solidFill>
                <a:latin typeface="Calibri"/>
                <a:cs typeface="Calibri"/>
              </a:rPr>
              <a:t>Tips on clear &amp; organized structure</a:t>
            </a:r>
          </a:p>
        </p:txBody>
      </p:sp>
      <p:sp>
        <p:nvSpPr>
          <p:cNvPr id="5" name="Rectangle 4"/>
          <p:cNvSpPr/>
          <p:nvPr/>
        </p:nvSpPr>
        <p:spPr>
          <a:xfrm rot="10800000">
            <a:off x="-50800" y="6672411"/>
            <a:ext cx="9262533" cy="214833"/>
          </a:xfrm>
          <a:prstGeom prst="rect">
            <a:avLst/>
          </a:prstGeom>
          <a:gradFill>
            <a:gsLst>
              <a:gs pos="100000">
                <a:srgbClr val="CE57C1"/>
              </a:gs>
              <a:gs pos="27000">
                <a:srgbClr val="000044"/>
              </a:gs>
            </a:gsLst>
            <a:lin ang="135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hield-navy(rgb for online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530" y="5929019"/>
            <a:ext cx="356139" cy="44452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  <a:t>7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25E7E7F-6C5F-7A41-9A38-A8A9956D23B3}"/>
              </a:ext>
            </a:extLst>
          </p:cNvPr>
          <p:cNvSpPr txBox="1">
            <a:spLocks/>
          </p:cNvSpPr>
          <p:nvPr/>
        </p:nvSpPr>
        <p:spPr>
          <a:xfrm>
            <a:off x="2861513" y="1704149"/>
            <a:ext cx="5582724" cy="4552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9144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 sz="2600"/>
            </a:pPr>
            <a:r>
              <a:rPr lang="en-US" altLang="zh-CN" sz="2400" dirty="0"/>
              <a:t>Help students understand the structure of your course</a:t>
            </a:r>
          </a:p>
          <a:p>
            <a:pPr marL="457200" lvl="0" indent="-457200" defTabSz="9144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 sz="2600"/>
            </a:pPr>
            <a:r>
              <a:rPr lang="en-US" sz="2400" kern="0" dirty="0">
                <a:latin typeface="Calibri (Body)"/>
                <a:ea typeface="ＭＳ Ｐゴシック"/>
              </a:rPr>
              <a:t>Order contents in a logical way</a:t>
            </a:r>
          </a:p>
          <a:p>
            <a:pPr marL="457200" lvl="0" indent="-457200" defTabSz="9144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 sz="2600"/>
            </a:pPr>
            <a:r>
              <a:rPr lang="en-US" sz="2400" kern="0" dirty="0">
                <a:latin typeface="Calibri (Body)"/>
                <a:ea typeface="ＭＳ Ｐゴシック"/>
              </a:rPr>
              <a:t>Break up a big topic into smaller pieces</a:t>
            </a:r>
          </a:p>
          <a:p>
            <a:pPr marL="457200" indent="-457200" defTabSz="9144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 sz="2600"/>
            </a:pPr>
            <a:r>
              <a:rPr lang="en-US" sz="2400" kern="0" dirty="0">
                <a:latin typeface="Calibri (Body)"/>
                <a:ea typeface="ＭＳ Ｐゴシック"/>
              </a:rPr>
              <a:t>Select relevant and manageable contents </a:t>
            </a:r>
          </a:p>
          <a:p>
            <a:pPr marL="457200" indent="-457200" defTabSz="9144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 sz="2600"/>
            </a:pPr>
            <a:r>
              <a:rPr lang="en-US" sz="2400" kern="0" dirty="0">
                <a:latin typeface="Calibri (Body)"/>
                <a:ea typeface="ＭＳ Ｐゴシック"/>
              </a:rPr>
              <a:t>Ty not to store store resources in too many places</a:t>
            </a:r>
          </a:p>
          <a:p>
            <a:endParaRPr lang="zh-CN" alt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EA63DA-7BEF-2643-A0BF-9C170A6A34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7" t="3941" r="16713" b="2559"/>
          <a:stretch/>
        </p:blipFill>
        <p:spPr>
          <a:xfrm>
            <a:off x="318516" y="1721342"/>
            <a:ext cx="2334499" cy="22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70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281"/>
            <a:ext cx="797533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cap="all" dirty="0">
                <a:solidFill>
                  <a:srgbClr val="000044"/>
                </a:solidFill>
                <a:latin typeface="Calibri"/>
                <a:cs typeface="Calibri"/>
              </a:rPr>
              <a:t>misconceptions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7178" y="1614687"/>
            <a:ext cx="7789643" cy="38983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lvl="0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/>
            </a:pPr>
            <a:r>
              <a:rPr lang="en-US" altLang="zh-CN" sz="2800" kern="0" dirty="0">
                <a:latin typeface="Calibri (Body)"/>
                <a:ea typeface="ＭＳ Ｐゴシック"/>
              </a:rPr>
              <a:t>Put up too many sections</a:t>
            </a:r>
          </a:p>
          <a:p>
            <a:pPr marL="457200" lvl="0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/>
            </a:pPr>
            <a:r>
              <a:rPr lang="en-US" altLang="zh-CN" sz="2800" kern="0" dirty="0">
                <a:latin typeface="Calibri (Body)"/>
                <a:ea typeface="ＭＳ Ｐゴシック"/>
              </a:rPr>
              <a:t>Scaffolding means low expectation</a:t>
            </a:r>
          </a:p>
          <a:p>
            <a:pPr marL="457200" lvl="0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/>
            </a:pPr>
            <a:r>
              <a:rPr lang="en-US" altLang="zh-CN" sz="2800" kern="0" dirty="0">
                <a:latin typeface="Calibri (Body)"/>
                <a:ea typeface="ＭＳ Ｐゴシック"/>
              </a:rPr>
              <a:t>Once the structure is there, I am good</a:t>
            </a:r>
          </a:p>
          <a:p>
            <a:pPr marL="457200" lvl="0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/>
            </a:pPr>
            <a:r>
              <a:rPr lang="en-US" altLang="zh-CN" sz="2800" kern="0" dirty="0">
                <a:latin typeface="Calibri (Body)"/>
                <a:ea typeface="ＭＳ Ｐゴシック"/>
              </a:rPr>
              <a:t>Let students learn totally by themselves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defRPr sz="2600"/>
            </a:pPr>
            <a:endParaRPr lang="en-US" altLang="zh-CN" sz="2800" kern="0" dirty="0">
              <a:latin typeface="Calibri (Body)"/>
              <a:ea typeface="ＭＳ Ｐゴシック"/>
            </a:endParaRPr>
          </a:p>
          <a:p>
            <a:pPr marL="457200" lvl="0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/>
            </a:pPr>
            <a:endParaRPr lang="en-US" altLang="zh-CN" sz="2800" kern="0" dirty="0">
              <a:latin typeface="Calibri (Body)"/>
              <a:ea typeface="ＭＳ Ｐゴシック"/>
            </a:endParaRPr>
          </a:p>
          <a:p>
            <a:pPr marL="457200" lvl="0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/>
            </a:pPr>
            <a:endParaRPr lang="en-US" altLang="zh-CN" sz="2800" kern="0" dirty="0">
              <a:latin typeface="Calibri (Body)"/>
              <a:ea typeface="ＭＳ Ｐゴシック"/>
            </a:endParaRP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defRPr sz="2600"/>
            </a:pPr>
            <a:endParaRPr lang="en-US" altLang="zh-CN" sz="2800" kern="0" dirty="0">
              <a:latin typeface="Calibri (Body)"/>
              <a:ea typeface="ＭＳ Ｐゴシック"/>
            </a:endParaRPr>
          </a:p>
          <a:p>
            <a:pPr marL="457200" lvl="0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/>
            </a:pPr>
            <a:endParaRPr lang="en-US" sz="2800" kern="0" dirty="0">
              <a:latin typeface="Calibri (Body)"/>
              <a:ea typeface="ＭＳ Ｐゴシック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800" kern="0" dirty="0">
              <a:latin typeface="Calibri (Body)"/>
              <a:ea typeface="ＭＳ Ｐゴシック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DC3190-16C4-814A-A44F-8D71E827C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091" y="3814096"/>
            <a:ext cx="2928888" cy="2332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8987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281"/>
            <a:ext cx="797533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cap="all" dirty="0">
                <a:solidFill>
                  <a:srgbClr val="000044"/>
                </a:solidFill>
                <a:latin typeface="Calibri"/>
                <a:cs typeface="Calibri"/>
              </a:rPr>
              <a:t>Activity</a:t>
            </a:r>
          </a:p>
        </p:txBody>
      </p:sp>
      <p:sp>
        <p:nvSpPr>
          <p:cNvPr id="5" name="Rectangle 4"/>
          <p:cNvSpPr/>
          <p:nvPr/>
        </p:nvSpPr>
        <p:spPr>
          <a:xfrm rot="10800000">
            <a:off x="-50800" y="6672411"/>
            <a:ext cx="9262533" cy="214833"/>
          </a:xfrm>
          <a:prstGeom prst="rect">
            <a:avLst/>
          </a:prstGeom>
          <a:gradFill>
            <a:gsLst>
              <a:gs pos="100000">
                <a:srgbClr val="CE57C1"/>
              </a:gs>
              <a:gs pos="27000">
                <a:srgbClr val="000044"/>
              </a:gs>
            </a:gsLst>
            <a:lin ang="135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hield-navy(rgb for online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530" y="5929019"/>
            <a:ext cx="356139" cy="44452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  <a:t>9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25E7E7F-6C5F-7A41-9A38-A8A9956D23B3}"/>
              </a:ext>
            </a:extLst>
          </p:cNvPr>
          <p:cNvSpPr txBox="1">
            <a:spLocks/>
          </p:cNvSpPr>
          <p:nvPr/>
        </p:nvSpPr>
        <p:spPr>
          <a:xfrm>
            <a:off x="1287379" y="1543756"/>
            <a:ext cx="6472989" cy="4385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With regard to teaching, how do we know whether expectations are clear, especially online?</a:t>
            </a:r>
          </a:p>
          <a:p>
            <a:r>
              <a:rPr lang="en-US" sz="2800" dirty="0"/>
              <a:t>Can students trust us to deliver what we promise online? How will we instill this trust? </a:t>
            </a:r>
          </a:p>
          <a:p>
            <a:r>
              <a:rPr lang="en-GB" altLang="en-US" sz="2800" dirty="0"/>
              <a:t>Do we have confidence in their learning and participation? </a:t>
            </a:r>
          </a:p>
        </p:txBody>
      </p:sp>
    </p:spTree>
    <p:extLst>
      <p:ext uri="{BB962C8B-B14F-4D97-AF65-F5344CB8AC3E}">
        <p14:creationId xmlns:p14="http://schemas.microsoft.com/office/powerpoint/2010/main" val="286473022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<ct:contentTypeSchema ct:_="" ma:_="" ma:contentTypeName="Document" ma:contentTypeID="0x0101000C92E395E8E08542BE84397FDFC4739E" ma:contentTypeVersion="" ma:contentTypeDescription="Create a new document." ma:contentTypeScope="" ma:versionID="a6c32c42d6b9b054ce49606a6ea29a96" xmlns:ct="http://schemas.microsoft.com/office/2006/metadata/contentType" xmlns:ma="http://schemas.microsoft.com/office/2006/metadata/properties/metaAttributes">
<xsd:schema targetNamespace="http://schemas.microsoft.com/office/2006/metadata/properties" ma:root="true" ma:fieldsID="7503db7f5557d481fda480109d4de2ef" ns2:_="" ns3:_="" xmlns:xsd="http://www.w3.org/2001/XMLSchema" xmlns:xs="http://www.w3.org/2001/XMLSchema" xmlns:p="http://schemas.microsoft.com/office/2006/metadata/properties" xmlns:ns2="$ListId:Shared Documents;" xmlns:ns3="e8331262-de25-436d-8f05-154a071bbe3b">
<xsd:import namespace="$ListId:Shared Documents;"/>
<xsd:import namespace="e8331262-de25-436d-8f05-154a071bbe3b"/>
<xsd:element name="properties">
<xsd:complexType>
<xsd:sequence>
<xsd:element name="documentManagement">
<xsd:complexType>
<xsd:all>
<xsd:element ref="ns2:hc6d7eca65f9478abad7d03f5cf64e0f" minOccurs="0"/>
<xsd:element ref="ns3:TaxCatchAll" minOccurs="0"/>
</xsd:all>
</xsd:complexType>
</xsd:element>
</xsd:sequence>
</xsd:complexType>
</xsd:element>
</xsd:schema>
<xsd:schema targetNamespace="$ListId:Shared Documents;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hc6d7eca65f9478abad7d03f5cf64e0f" ma:index="9" nillable="true" ma:taxonomy="true" ma:internalName="hc6d7eca65f9478abad7d03f5cf64e0f" ma:taxonomyFieldName="Category" ma:displayName="Category" ma:default="" ma:fieldId="{1c6d7eca-65f9-478a-bad7-d03f5cf64e0f}" ma:sspId="415ee74b-2602-4e7a-8fdc-0d76d9df16f1" ma:termSetId="c9e38beb-e60a-46ec-a1a3-d119e6b2538e" ma:anchorId="00000000-0000-0000-0000-000000000000" ma:open="false" ma:isKeyword="false">
<xsd:complexType>
<xsd:sequence>
<xsd:element ref="pc:Terms" minOccurs="0" maxOccurs="1"></xsd:element>
</xsd:sequence>
</xsd:complexType>
</xsd:element>
</xsd:schema>
<xsd:schema targetNamespace="e8331262-de25-436d-8f05-154a071bbe3b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TaxCatchAll" ma:index="10" nillable="true" ma:displayName="Taxonomy Catch All Column" ma:hidden="true" ma:list="{1B25C4DA-95C3-46C8-9C47-A37510700FC4}" ma:internalName="TaxCatchAll" ma:showField="CatchAllData" ma:web="{94c9b129-8f0b-4efd-a3a7-0f552c179199}">
<xsd:complexType>
<xsd:complexContent>
<xsd:extension base="dms:MultiChoiceLookup">
<xsd:sequence>
<xsd:element name="Value" type="dms:Lookup" maxOccurs="unbounded" minOccurs="0" nillable="true"/>
</xsd:sequence>
</xsd:extension>
</xsd:complexContent>
</xsd:complexType>
</xsd:element>
</xsd:schema>
<xsd:schema targetNamespace="http://schemas.openxmlformats.org/package/2006/metadata/core-properties" elementFormDefault="qualified" attributeFormDefault="unqualified" blockDefault="#all"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>
<xsd:import namespace="http://purl.org/dc/elements/1.1/" schemaLocation="http://dublincore.org/schemas/xmls/qdc/2003/04/02/dc.xsd"/>
<xsd:import namespace="http://purl.org/dc/terms/" schemaLocation="http://dublincore.org/schemas/xmls/qdc/2003/04/02/dcterms.xsd"/>
<xsd:element name="coreProperties" type="CT_coreProperties"/>
<xsd:complexType name="CT_coreProperties">
<xsd:all>
<xsd:element ref="dc:creator" minOccurs="0" maxOccurs="1"/>
<xsd:element ref="dcterms:created" minOccurs="0" maxOccurs="1"/>
<xsd:element ref="dc:identifier" minOccurs="0" maxOccurs="1"/>
<xsd:element name="contentType" minOccurs="0" maxOccurs="1" type="xsd:string" ma:index="0" ma:displayName="Content Type"/>
<xsd:element ref="dc:title" minOccurs="0" maxOccurs="1" ma:index="4" ma:displayName="Title"/>
<xsd:element ref="dc:subject" minOccurs="0" maxOccurs="1"/>
<xsd:element ref="dc:description" minOccurs="0" maxOccurs="1"/>
<xsd:element name="keywords" minOccurs="0" maxOccurs="1" type="xsd:string"/>
<xsd:element ref="dc:language" minOccurs="0" maxOccurs="1"/>
<xsd:element name="category" minOccurs="0" maxOccurs="1" type="xsd:string"/>
<xsd:element name="version" minOccurs="0" maxOccurs="1" type="xsd:string"/>
<xsd:element name="revision" minOccurs="0" maxOccurs="1" type="xsd:string">
<xsd:annotation>
<xsd:documentation>
                        This value indicates the number of saves or revisions. The application is responsible for updating this value after each revision.
                    </xsd:documentation>
</xsd:annotation>
</xsd:element>
<xsd:element name="lastModifiedBy" minOccurs="0" maxOccurs="1" type="xsd:string"/>
<xsd:element ref="dcterms:modified" minOccurs="0" maxOccurs="1"/>
<xsd:element name="contentStatus" minOccurs="0" maxOccurs="1" type="xsd:string"/>
</xsd:all>
</xsd:complexType>
</xsd:schema>
<xs:schema targetNamespace="http://schemas.microsoft.com/office/infopath/2007/PartnerControls" elementFormDefault="qualified" attributeFormDefault="unqualified" xmlns:pc="http://schemas.microsoft.com/office/infopath/2007/PartnerControls" xmlns:xs="http://www.w3.org/2001/XMLSchema">
<xs:element name="Person">
<xs:complexType>
<xs:sequence>
<xs:element ref="pc:DisplayName" minOccurs="0"></xs:element>
<xs:element ref="pc:AccountId" minOccurs="0"></xs:element>
<xs:element ref="pc:AccountType" minOccurs="0"></xs:element>
</xs:sequence>
</xs:complexType>
</xs:element>
<xs:element name="DisplayName" type="xs:string"></xs:element>
<xs:element name="AccountId" type="xs:string"></xs:element>
<xs:element name="AccountType" type="xs:string"></xs:element>
<xs:element name="BDCAssociatedEntity">
<xs:complexType>
<xs:sequence>
<xs:element ref="pc:BDCEntity" minOccurs="0" maxOccurs="unbounded"></xs:element>
</xs:sequence>
<xs:attribute ref="pc:EntityNamespace"></xs:attribute>
<xs:attribute ref="pc:EntityName"></xs:attribute>
<xs:attribute ref="pc:SystemInstanceName"></xs:attribute>
<xs:attribute ref="pc:AssociationName"></xs:attribute>
</xs:complexType>
</xs:element>
<xs:attribute name="EntityNamespace" type="xs:string"></xs:attribute>
<xs:attribute name="EntityName" type="xs:string"></xs:attribute>
<xs:attribute name="SystemInstanceName" type="xs:string"></xs:attribute>
<xs:attribute name="AssociationName" type="xs:string"></xs:attribute>
<xs:element name="BDCEntity">
<xs:complexType>
<xs:sequence>
<xs:element ref="pc:EntityDisplayName" minOccurs="0"></xs:element>
<xs:element ref="pc:EntityInstanceReference" minOccurs="0"></xs:element>
<xs:element ref="pc:EntityId1" minOccurs="0"></xs:element>
<xs:element ref="pc:EntityId2" minOccurs="0"></xs:element>
<xs:element ref="pc:EntityId3" minOccurs="0"></xs:element>
<xs:element ref="pc:EntityId4" minOccurs="0"></xs:element>
<xs:element ref="pc:EntityId5" minOccurs="0"></xs:element>
</xs:sequence>
</xs:complexType>
</xs:element>
<xs:element name="EntityDisplayName" type="xs:string"></xs:element>
<xs:element name="EntityInstanceReference" type="xs:string"></xs:element>
<xs:element name="EntityId1" type="xs:string"></xs:element>
<xs:element name="EntityId2" type="xs:string"></xs:element>
<xs:element name="EntityId3" type="xs:string"></xs:element>
<xs:element name="EntityId4" type="xs:string"></xs:element>
<xs:element name="EntityId5" type="xs:string"></xs:element>
<xs:element name="Terms">
<xs:complexType>
<xs:sequence>
<xs:element ref="pc:TermInfo" minOccurs="0" maxOccurs="unbounded"></xs:element>
</xs:sequence>
</xs:complexType>
</xs:element>
<xs:element name="TermInfo">
<xs:complexType>
<xs:sequence>
<xs:element ref="pc:TermName" minOccurs="0"></xs:element>
<xs:element ref="pc:TermId" minOccurs="0"></xs:element>
</xs:sequence>
</xs:complexType>
</xs:element>
<xs:element name="TermName" type="xs:string"></xs:element>
<xs:element name="TermId" type="xs:string"></xs:element>
</xs:schema>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<p:properties xmlns:p="http://schemas.microsoft.com/office/2006/metadata/properties" xmlns:xsi="http://www.w3.org/2001/XMLSchema-instance" xmlns:pc="http://schemas.microsoft.com/office/infopath/2007/PartnerControls"><documentManagement><hc6d7eca65f9478abad7d03f5cf64e0f xmlns="$ListId:Shared Documents;"><Terms xmlns="http://schemas.microsoft.com/office/infopath/2007/PartnerControls"></Terms></hc6d7eca65f9478abad7d03f5cf64e0f><TaxCatchAll xmlns="e8331262-de25-436d-8f05-154a071bbe3b"/></documentManagement></p:properties>
</file>

<file path=customXml/itemProps1.xml><?xml version="1.0" encoding="utf-8"?>
<ds:datastoreItem xmlns:ds="http://schemas.openxmlformats.org/officeDocument/2006/customXml" ds:itemID="{63C8E77D-B8E2-43BF-A607-672D88FF0D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$ListId:Shared Documents;"/>
    <ds:schemaRef ds:uri="e8331262-de25-436d-8f05-154a071bbe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CF8A76-1436-47FC-9370-1D27FEBE2E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E0F55A-5ACE-4E81-A452-A8FF73E0354A}">
  <ds:schemaRefs>
    <ds:schemaRef ds:uri="http://purl.org/dc/elements/1.1/"/>
    <ds:schemaRef ds:uri="$ListId:Shared Documents;"/>
    <ds:schemaRef ds:uri="http://www.w3.org/XML/1998/namespace"/>
    <ds:schemaRef ds:uri="http://schemas.microsoft.com/office/2006/metadata/properties"/>
    <ds:schemaRef ds:uri="e8331262-de25-436d-8f05-154a071bbe3b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5926</TotalTime>
  <Words>640</Words>
  <Application>Microsoft Macintosh PowerPoint</Application>
  <PresentationFormat>On-screen Show (4:3)</PresentationFormat>
  <Paragraphs>98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 (Body)</vt:lpstr>
      <vt:lpstr>Arial</vt:lpstr>
      <vt:lpstr>Calibri</vt:lpstr>
      <vt:lpstr>Default Theme</vt:lpstr>
      <vt:lpstr>PowerPoint Presentation</vt:lpstr>
      <vt:lpstr>Road Map</vt:lpstr>
      <vt:lpstr>PowerPoint Presentation</vt:lpstr>
      <vt:lpstr>Learning outcomes</vt:lpstr>
      <vt:lpstr>Structured delivery</vt:lpstr>
      <vt:lpstr>Tips on clear &amp; organized teaching</vt:lpstr>
      <vt:lpstr>Tips on clear &amp; organized structure</vt:lpstr>
      <vt:lpstr>misconceptions</vt:lpstr>
      <vt:lpstr>Activity</vt:lpstr>
      <vt:lpstr>ICE EXAMPLE</vt:lpstr>
      <vt:lpstr>PowerPoint Presentation</vt:lpstr>
      <vt:lpstr>PowerPoint Presentation</vt:lpstr>
      <vt:lpstr>PowerPoint Presentation</vt:lpstr>
      <vt:lpstr>PowerPoint Presentation</vt:lpstr>
      <vt:lpstr>other ISSUES TO CONSIDER</vt:lpstr>
      <vt:lpstr>Additional resources &amp; training</vt:lpstr>
    </vt:vector>
  </TitlesOfParts>
  <Company>Xi'an Jiaotong-Liverpool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XJTLU</dc:title>
  <dc:creator>Tom Ennis</dc:creator>
  <cp:lastModifiedBy>Word User</cp:lastModifiedBy>
  <cp:revision>632</cp:revision>
  <cp:lastPrinted>2017-09-14T05:15:08Z</cp:lastPrinted>
  <dcterms:created xsi:type="dcterms:W3CDTF">2016-01-19T04:00:20Z</dcterms:created>
  <dcterms:modified xsi:type="dcterms:W3CDTF">2020-02-25T11:57:46Z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0x0101000C92E395E8E08542BE84397FDFC4739E</vt:lpwstr>
  </property>
  <property fmtid="{D5CDD505-2E9C-101B-9397-08002B2CF9AE}" pid="3" name="Category">
    <vt:lpwstr/>
  </property>
</Properties>
</file>