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6" r:id="rId6"/>
    <p:sldId id="257" r:id="rId7"/>
    <p:sldId id="273" r:id="rId8"/>
    <p:sldId id="274" r:id="rId9"/>
    <p:sldId id="272" r:id="rId10"/>
    <p:sldId id="258" r:id="rId11"/>
    <p:sldId id="260" r:id="rId12"/>
    <p:sldId id="270" r:id="rId13"/>
    <p:sldId id="259" r:id="rId14"/>
    <p:sldId id="268" r:id="rId15"/>
    <p:sldId id="262" r:id="rId16"/>
    <p:sldId id="261" r:id="rId17"/>
    <p:sldId id="271" r:id="rId18"/>
    <p:sldId id="263" r:id="rId19"/>
    <p:sldId id="267" r:id="rId20"/>
    <p:sldId id="269" r:id="rId2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F1726BF-3046-48FD-A486-369AFF2DF51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084D49B-0798-4C16-A0FB-B75BF507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9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70F04C7-8BA6-4096-BEB7-0545E134B83F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BFF35C-A8FD-4F24-B1D2-690B348D7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2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7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FF35C-A8FD-4F24-B1D2-690B348D73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Written in the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25930"/>
            <a:ext cx="10789919" cy="49034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Conversational frameworks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Community of practice: </a:t>
            </a:r>
            <a:r>
              <a:rPr lang="en-US" sz="2400" dirty="0"/>
              <a:t>A community of practice (</a:t>
            </a:r>
            <a:r>
              <a:rPr lang="en-US" sz="2400" dirty="0" err="1"/>
              <a:t>CoP</a:t>
            </a:r>
            <a:r>
              <a:rPr lang="en-US" sz="2400" dirty="0"/>
              <a:t>) is a group of people who share a craft and/or a profession. The concept was first proposed by cognitive anthropologists Jean Lave and Etienne Wenger in 1991. </a:t>
            </a:r>
            <a:r>
              <a:rPr lang="en-US" sz="2400" dirty="0" err="1"/>
              <a:t>CoPs</a:t>
            </a:r>
            <a:r>
              <a:rPr lang="en-US" sz="2400" dirty="0"/>
              <a:t> </a:t>
            </a:r>
            <a:r>
              <a:rPr lang="en-US" sz="2400" b="1" i="1" dirty="0"/>
              <a:t>can evolve naturally</a:t>
            </a:r>
            <a:r>
              <a:rPr lang="en-US" sz="2400" dirty="0"/>
              <a:t> because of the members'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65" y="679472"/>
            <a:ext cx="6002761" cy="2772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03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5159260" y="317409"/>
            <a:ext cx="987501" cy="987501"/>
          </a:xfrm>
          <a:prstGeom prst="star5">
            <a:avLst>
              <a:gd name="adj" fmla="val 13863"/>
              <a:gd name="hf" fmla="val 105146"/>
              <a:gd name="vf" fmla="val 1105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65" name="Cloud 64"/>
          <p:cNvSpPr/>
          <p:nvPr/>
        </p:nvSpPr>
        <p:spPr>
          <a:xfrm rot="750131">
            <a:off x="8114981" y="2180645"/>
            <a:ext cx="4384552" cy="2454768"/>
          </a:xfrm>
          <a:prstGeom prst="cloud">
            <a:avLst/>
          </a:prstGeom>
          <a:gradFill>
            <a:gsLst>
              <a:gs pos="0">
                <a:schemeClr val="accent1">
                  <a:tint val="70000"/>
                  <a:lumMod val="110000"/>
                  <a:alpha val="16000"/>
                </a:schemeClr>
              </a:gs>
              <a:gs pos="100000">
                <a:schemeClr val="accent1">
                  <a:tint val="82000"/>
                  <a:alpha val="74000"/>
                </a:schemeClr>
              </a:gs>
            </a:gsLst>
          </a:gradFill>
          <a:ln>
            <a:solidFill>
              <a:schemeClr val="accent1">
                <a:lumMod val="50000"/>
                <a:alpha val="1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1200" u="sng" dirty="0" smtClean="0">
                <a:solidFill>
                  <a:schemeClr val="tx1">
                    <a:alpha val="50000"/>
                  </a:schemeClr>
                </a:solidFill>
              </a:rPr>
              <a:t>University Mission Statement</a:t>
            </a:r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/>
            </a:r>
            <a:br>
              <a:rPr lang="en-US" sz="800" dirty="0">
                <a:solidFill>
                  <a:schemeClr val="tx1">
                    <a:alpha val="50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 </a:t>
            </a:r>
          </a:p>
          <a:p>
            <a:pPr fontAlgn="t"/>
            <a:r>
              <a:rPr lang="en-US" sz="1050" b="1" dirty="0">
                <a:solidFill>
                  <a:schemeClr val="tx1">
                    <a:alpha val="50000"/>
                  </a:schemeClr>
                </a:solidFill>
              </a:rPr>
              <a:t>Educating technical and managerial professionals </a:t>
            </a:r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with international perspectives and competitive capabilities;</a:t>
            </a:r>
          </a:p>
          <a:p>
            <a:pPr fontAlgn="t"/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Integrating into global economic and social development with its </a:t>
            </a:r>
            <a:r>
              <a:rPr lang="en-US" sz="1050" b="1" dirty="0">
                <a:solidFill>
                  <a:schemeClr val="tx1">
                    <a:alpha val="50000"/>
                  </a:schemeClr>
                </a:solidFill>
              </a:rPr>
              <a:t>expertise in business and technology</a:t>
            </a:r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;</a:t>
            </a:r>
          </a:p>
          <a:p>
            <a:pPr fontAlgn="t"/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With its unique focuses and features, conducting research in areas where humanity faces severe challenges;</a:t>
            </a:r>
          </a:p>
          <a:p>
            <a:pPr fontAlgn="t"/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Exploring </a:t>
            </a:r>
            <a:r>
              <a:rPr lang="en-US" sz="1050" b="1" dirty="0">
                <a:solidFill>
                  <a:schemeClr val="tx1">
                    <a:alpha val="50000"/>
                  </a:schemeClr>
                </a:solidFill>
              </a:rPr>
              <a:t>new models for higher education </a:t>
            </a:r>
            <a:r>
              <a:rPr lang="en-US" sz="800" dirty="0">
                <a:solidFill>
                  <a:schemeClr val="tx1">
                    <a:alpha val="50000"/>
                  </a:schemeClr>
                </a:solidFill>
              </a:rPr>
              <a:t>that will exert a strong influence on the development of education in China and the world.</a:t>
            </a:r>
          </a:p>
          <a:p>
            <a:endParaRPr lang="en-US" sz="7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66" name="Cloud 65"/>
          <p:cNvSpPr/>
          <p:nvPr/>
        </p:nvSpPr>
        <p:spPr>
          <a:xfrm rot="20801558">
            <a:off x="160118" y="4438617"/>
            <a:ext cx="3340366" cy="1798504"/>
          </a:xfrm>
          <a:prstGeom prst="cloud">
            <a:avLst/>
          </a:prstGeom>
          <a:gradFill>
            <a:gsLst>
              <a:gs pos="0">
                <a:schemeClr val="accent3">
                  <a:tint val="70000"/>
                  <a:lumMod val="110000"/>
                  <a:alpha val="0"/>
                </a:schemeClr>
              </a:gs>
              <a:gs pos="100000">
                <a:schemeClr val="accent3">
                  <a:tint val="82000"/>
                  <a:alpha val="74000"/>
                </a:schemeClr>
              </a:gs>
            </a:gsLst>
          </a:gradFill>
          <a:ln>
            <a:solidFill>
              <a:schemeClr val="accent3">
                <a:alpha val="18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endParaRPr lang="en-US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Critical Thinking</a:t>
            </a:r>
          </a:p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Leadership</a:t>
            </a:r>
          </a:p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Professionalism</a:t>
            </a:r>
          </a:p>
          <a:p>
            <a:pPr algn="ctr" fontAlgn="t"/>
            <a:endParaRPr lang="en-US" dirty="0">
              <a:solidFill>
                <a:schemeClr val="tx1">
                  <a:alpha val="50000"/>
                </a:schemeClr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7710081" y="341033"/>
            <a:ext cx="1964907" cy="1293898"/>
            <a:chOff x="7710081" y="341033"/>
            <a:chExt cx="1964907" cy="1293898"/>
          </a:xfrm>
        </p:grpSpPr>
        <p:grpSp>
          <p:nvGrpSpPr>
            <p:cNvPr id="135" name="Group 134"/>
            <p:cNvGrpSpPr/>
            <p:nvPr/>
          </p:nvGrpSpPr>
          <p:grpSpPr>
            <a:xfrm>
              <a:off x="7710081" y="341033"/>
              <a:ext cx="765043" cy="1293898"/>
              <a:chOff x="7710081" y="341033"/>
              <a:chExt cx="765043" cy="1293898"/>
            </a:xfrm>
          </p:grpSpPr>
          <p:sp>
            <p:nvSpPr>
              <p:cNvPr id="19" name="5-Point Star 18"/>
              <p:cNvSpPr/>
              <p:nvPr/>
            </p:nvSpPr>
            <p:spPr>
              <a:xfrm>
                <a:off x="8141379" y="341033"/>
                <a:ext cx="316577" cy="316577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8002546" y="837630"/>
                <a:ext cx="316577" cy="316577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7710081" y="1190199"/>
                <a:ext cx="316577" cy="316577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8158547" y="1318354"/>
                <a:ext cx="316577" cy="316577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7744868" y="486937"/>
                <a:ext cx="316577" cy="316577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360387" y="702156"/>
              <a:ext cx="1314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Teachers on my module</a:t>
              </a:r>
              <a:endParaRPr lang="en-US" dirty="0"/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2877006" y="990357"/>
            <a:ext cx="2387360" cy="14590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5062628" y="929950"/>
            <a:ext cx="3188337" cy="3106696"/>
            <a:chOff x="5062628" y="929950"/>
            <a:chExt cx="3188337" cy="3106696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5610147" y="1190200"/>
              <a:ext cx="31723" cy="850088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862777" y="929950"/>
              <a:ext cx="1981395" cy="6397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6" idx="0"/>
            </p:cNvCxnSpPr>
            <p:nvPr/>
          </p:nvCxnSpPr>
          <p:spPr>
            <a:xfrm flipV="1">
              <a:off x="5854335" y="1615244"/>
              <a:ext cx="812273" cy="46127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939810" y="2468855"/>
              <a:ext cx="726798" cy="21595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7225692" y="1634609"/>
              <a:ext cx="770985" cy="86220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7" idx="0"/>
            </p:cNvCxnSpPr>
            <p:nvPr/>
          </p:nvCxnSpPr>
          <p:spPr>
            <a:xfrm flipV="1">
              <a:off x="7336231" y="1023160"/>
              <a:ext cx="508252" cy="30426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77" idx="3"/>
            </p:cNvCxnSpPr>
            <p:nvPr/>
          </p:nvCxnSpPr>
          <p:spPr>
            <a:xfrm flipV="1">
              <a:off x="7024660" y="1871227"/>
              <a:ext cx="39749" cy="64614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5062628" y="1033531"/>
              <a:ext cx="3188337" cy="3003115"/>
              <a:chOff x="5062628" y="1033531"/>
              <a:chExt cx="3188337" cy="3003115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5062628" y="1033531"/>
                <a:ext cx="3188337" cy="2284560"/>
                <a:chOff x="5062628" y="1033531"/>
                <a:chExt cx="3188337" cy="2284560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6350372" y="1624028"/>
                  <a:ext cx="10990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EAP Syllabus</a:t>
                  </a:r>
                  <a:endParaRPr lang="en-US" sz="1400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062628" y="2573681"/>
                  <a:ext cx="10262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My Lessons</a:t>
                  </a:r>
                  <a:endParaRPr lang="en-US" sz="1400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6809929" y="3010314"/>
                  <a:ext cx="14410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EAP Assessments</a:t>
                  </a:r>
                  <a:endParaRPr lang="en-US" sz="1400" dirty="0"/>
                </a:p>
              </p:txBody>
            </p: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57259">
                  <a:off x="5162031" y="1987130"/>
                  <a:ext cx="859772" cy="859772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293517">
                  <a:off x="6498535" y="1033531"/>
                  <a:ext cx="859772" cy="859772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601825">
                  <a:off x="6677736" y="2297683"/>
                  <a:ext cx="859772" cy="859772"/>
                </a:xfrm>
                <a:prstGeom prst="rect">
                  <a:avLst/>
                </a:prstGeom>
              </p:spPr>
            </p:pic>
          </p:grpSp>
          <p:sp>
            <p:nvSpPr>
              <p:cNvPr id="110" name="Trapezoid 109"/>
              <p:cNvSpPr/>
              <p:nvPr/>
            </p:nvSpPr>
            <p:spPr>
              <a:xfrm rot="20738910">
                <a:off x="5289592" y="2317682"/>
                <a:ext cx="797457" cy="1543320"/>
              </a:xfrm>
              <a:prstGeom prst="trapezoid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tint val="70000"/>
                      <a:lumMod val="110000"/>
                      <a:alpha val="0"/>
                    </a:schemeClr>
                  </a:gs>
                  <a:gs pos="100000">
                    <a:schemeClr val="accent4">
                      <a:tint val="82000"/>
                      <a:alpha val="34000"/>
                    </a:schemeClr>
                  </a:gs>
                </a:gsLst>
              </a:gradFill>
              <a:ln>
                <a:solidFill>
                  <a:schemeClr val="accent4">
                    <a:alpha val="14000"/>
                  </a:schemeClr>
                </a:solidFill>
              </a:ln>
              <a:effectLst>
                <a:softEdge rad="101600"/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rapezoid 110"/>
              <p:cNvSpPr/>
              <p:nvPr/>
            </p:nvSpPr>
            <p:spPr>
              <a:xfrm rot="2140555">
                <a:off x="6278325" y="2499233"/>
                <a:ext cx="858539" cy="1537413"/>
              </a:xfrm>
              <a:prstGeom prst="trapezoid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tint val="70000"/>
                      <a:lumMod val="110000"/>
                      <a:alpha val="0"/>
                    </a:schemeClr>
                  </a:gs>
                  <a:gs pos="100000">
                    <a:schemeClr val="accent4">
                      <a:tint val="82000"/>
                      <a:alpha val="34000"/>
                    </a:schemeClr>
                  </a:gs>
                </a:gsLst>
              </a:gradFill>
              <a:ln>
                <a:solidFill>
                  <a:schemeClr val="accent4">
                    <a:alpha val="14000"/>
                  </a:schemeClr>
                </a:solidFill>
              </a:ln>
              <a:effectLst>
                <a:softEdge rad="101600"/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4" name="Straight Connector 123"/>
          <p:cNvCxnSpPr/>
          <p:nvPr/>
        </p:nvCxnSpPr>
        <p:spPr>
          <a:xfrm flipV="1">
            <a:off x="3175965" y="1116397"/>
            <a:ext cx="2129883" cy="16973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178723" y="2035685"/>
            <a:ext cx="3250984" cy="1984803"/>
            <a:chOff x="178723" y="2035685"/>
            <a:chExt cx="3250984" cy="1984803"/>
          </a:xfrm>
        </p:grpSpPr>
        <p:sp>
          <p:nvSpPr>
            <p:cNvPr id="35" name="5-Point Star 34"/>
            <p:cNvSpPr/>
            <p:nvPr/>
          </p:nvSpPr>
          <p:spPr>
            <a:xfrm>
              <a:off x="1954284" y="3881655"/>
              <a:ext cx="138833" cy="138833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 smtClean="0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178723" y="2035685"/>
              <a:ext cx="3250984" cy="1805488"/>
              <a:chOff x="178723" y="2035685"/>
              <a:chExt cx="3250984" cy="180548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78723" y="2374873"/>
                <a:ext cx="1149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Professors</a:t>
                </a:r>
                <a:endParaRPr lang="en-US" dirty="0"/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477617" y="2035685"/>
                <a:ext cx="2952090" cy="1805488"/>
                <a:chOff x="477617" y="2035685"/>
                <a:chExt cx="2952090" cy="1805488"/>
              </a:xfrm>
            </p:grpSpPr>
            <p:sp>
              <p:nvSpPr>
                <p:cNvPr id="5" name="5-Point Star 4"/>
                <p:cNvSpPr/>
                <p:nvPr/>
              </p:nvSpPr>
              <p:spPr>
                <a:xfrm>
                  <a:off x="2922304" y="2778267"/>
                  <a:ext cx="299174" cy="299174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24" name="5-Point Star 23"/>
                <p:cNvSpPr/>
                <p:nvPr/>
              </p:nvSpPr>
              <p:spPr>
                <a:xfrm>
                  <a:off x="2367963" y="3238356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25" name="5-Point Star 24"/>
                <p:cNvSpPr/>
                <p:nvPr/>
              </p:nvSpPr>
              <p:spPr>
                <a:xfrm>
                  <a:off x="1128780" y="3168939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1288785" y="3702340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27" name="5-Point Star 26"/>
                <p:cNvSpPr/>
                <p:nvPr/>
              </p:nvSpPr>
              <p:spPr>
                <a:xfrm>
                  <a:off x="477617" y="2933556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28" name="5-Point Star 27"/>
                <p:cNvSpPr/>
                <p:nvPr/>
              </p:nvSpPr>
              <p:spPr>
                <a:xfrm>
                  <a:off x="1547088" y="2881458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29" name="5-Point Star 28"/>
                <p:cNvSpPr/>
                <p:nvPr/>
              </p:nvSpPr>
              <p:spPr>
                <a:xfrm>
                  <a:off x="761239" y="2766439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0" name="5-Point Star 29"/>
                <p:cNvSpPr/>
                <p:nvPr/>
              </p:nvSpPr>
              <p:spPr>
                <a:xfrm>
                  <a:off x="730782" y="3179258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1" name="5-Point Star 30"/>
                <p:cNvSpPr/>
                <p:nvPr/>
              </p:nvSpPr>
              <p:spPr>
                <a:xfrm>
                  <a:off x="731509" y="3667271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2" name="5-Point Star 31"/>
                <p:cNvSpPr/>
                <p:nvPr/>
              </p:nvSpPr>
              <p:spPr>
                <a:xfrm>
                  <a:off x="1127700" y="3459166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3" name="5-Point Star 32"/>
                <p:cNvSpPr/>
                <p:nvPr/>
              </p:nvSpPr>
              <p:spPr>
                <a:xfrm>
                  <a:off x="2142546" y="3422651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4" name="5-Point Star 33"/>
                <p:cNvSpPr/>
                <p:nvPr/>
              </p:nvSpPr>
              <p:spPr>
                <a:xfrm>
                  <a:off x="1496290" y="3283818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6" name="5-Point Star 35"/>
                <p:cNvSpPr/>
                <p:nvPr/>
              </p:nvSpPr>
              <p:spPr>
                <a:xfrm>
                  <a:off x="1884868" y="3071958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7" name="5-Point Star 36"/>
                <p:cNvSpPr/>
                <p:nvPr/>
              </p:nvSpPr>
              <p:spPr>
                <a:xfrm>
                  <a:off x="1110526" y="2814465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8" name="5-Point Star 37"/>
                <p:cNvSpPr/>
                <p:nvPr/>
              </p:nvSpPr>
              <p:spPr>
                <a:xfrm>
                  <a:off x="2136093" y="3016904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39" name="5-Point Star 38"/>
                <p:cNvSpPr/>
                <p:nvPr/>
              </p:nvSpPr>
              <p:spPr>
                <a:xfrm>
                  <a:off x="1843628" y="3369473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40" name="5-Point Star 39"/>
                <p:cNvSpPr/>
                <p:nvPr/>
              </p:nvSpPr>
              <p:spPr>
                <a:xfrm>
                  <a:off x="1711865" y="3629493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41" name="5-Point Star 40"/>
                <p:cNvSpPr/>
                <p:nvPr/>
              </p:nvSpPr>
              <p:spPr>
                <a:xfrm>
                  <a:off x="1496290" y="2598130"/>
                  <a:ext cx="138833" cy="138833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62" name="5-Point Star 61"/>
                <p:cNvSpPr/>
                <p:nvPr/>
              </p:nvSpPr>
              <p:spPr>
                <a:xfrm>
                  <a:off x="2575562" y="2367582"/>
                  <a:ext cx="346742" cy="346742"/>
                </a:xfrm>
                <a:prstGeom prst="star5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850699" y="2035685"/>
                  <a:ext cx="157900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Familiar professors</a:t>
                  </a:r>
                  <a:endParaRPr lang="en-US" sz="1400" dirty="0"/>
                </a:p>
              </p:txBody>
            </p:sp>
          </p:grpSp>
        </p:grp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75" y="-475270"/>
            <a:ext cx="3649325" cy="2828554"/>
          </a:xfrm>
          <a:prstGeom prst="rect">
            <a:avLst/>
          </a:prstGeom>
          <a:effectLst>
            <a:softEdge rad="977900"/>
          </a:effectLst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3" y="480316"/>
            <a:ext cx="552889" cy="777239"/>
          </a:xfrm>
          <a:prstGeom prst="rect">
            <a:avLst/>
          </a:prstGeom>
          <a:effectLst>
            <a:glow rad="482600">
              <a:srgbClr val="FFFF00">
                <a:alpha val="28000"/>
              </a:srgbClr>
            </a:glow>
            <a:softEdge rad="12700"/>
          </a:effectLst>
        </p:spPr>
      </p:pic>
      <p:grpSp>
        <p:nvGrpSpPr>
          <p:cNvPr id="186" name="Group 185"/>
          <p:cNvGrpSpPr/>
          <p:nvPr/>
        </p:nvGrpSpPr>
        <p:grpSpPr>
          <a:xfrm>
            <a:off x="2211962" y="1268798"/>
            <a:ext cx="3246286" cy="3502393"/>
            <a:chOff x="2211962" y="1268798"/>
            <a:chExt cx="3246286" cy="3502393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901481" y="1268798"/>
              <a:ext cx="1556767" cy="182970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6" name="Group 145"/>
            <p:cNvGrpSpPr/>
            <p:nvPr/>
          </p:nvGrpSpPr>
          <p:grpSpPr>
            <a:xfrm>
              <a:off x="2211962" y="2995610"/>
              <a:ext cx="3190408" cy="1775581"/>
              <a:chOff x="2211962" y="2995610"/>
              <a:chExt cx="3190408" cy="1775581"/>
            </a:xfrm>
          </p:grpSpPr>
          <p:sp>
            <p:nvSpPr>
              <p:cNvPr id="120" name="Trapezoid 119"/>
              <p:cNvSpPr/>
              <p:nvPr/>
            </p:nvSpPr>
            <p:spPr>
              <a:xfrm rot="17758525">
                <a:off x="4012223" y="2703500"/>
                <a:ext cx="988587" cy="1791706"/>
              </a:xfrm>
              <a:prstGeom prst="trapezoid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tint val="70000"/>
                      <a:lumMod val="110000"/>
                      <a:alpha val="0"/>
                    </a:schemeClr>
                  </a:gs>
                  <a:gs pos="100000">
                    <a:schemeClr val="accent4">
                      <a:tint val="82000"/>
                      <a:alpha val="34000"/>
                    </a:schemeClr>
                  </a:gs>
                </a:gsLst>
              </a:gradFill>
              <a:ln>
                <a:solidFill>
                  <a:schemeClr val="accent4">
                    <a:alpha val="14000"/>
                  </a:schemeClr>
                </a:solidFill>
              </a:ln>
              <a:effectLst>
                <a:softEdge rad="101600"/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2211962" y="2995610"/>
                <a:ext cx="3047928" cy="1775581"/>
                <a:chOff x="2211962" y="2995610"/>
                <a:chExt cx="3047928" cy="1775581"/>
              </a:xfrm>
            </p:grpSpPr>
            <p:sp>
              <p:nvSpPr>
                <p:cNvPr id="70" name="5-Point Star 69"/>
                <p:cNvSpPr/>
                <p:nvPr/>
              </p:nvSpPr>
              <p:spPr>
                <a:xfrm>
                  <a:off x="3197073" y="3995819"/>
                  <a:ext cx="565874" cy="565874"/>
                </a:xfrm>
                <a:prstGeom prst="star5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 smtClean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211962" y="3852276"/>
                  <a:ext cx="1123671" cy="249291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2392663" y="3353234"/>
                  <a:ext cx="1130640" cy="1116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44" name="Group 143"/>
                <p:cNvGrpSpPr/>
                <p:nvPr/>
              </p:nvGrpSpPr>
              <p:grpSpPr>
                <a:xfrm>
                  <a:off x="2700321" y="2995610"/>
                  <a:ext cx="2559569" cy="1775581"/>
                  <a:chOff x="2700321" y="2995610"/>
                  <a:chExt cx="2559569" cy="1775581"/>
                </a:xfrm>
              </p:grpSpPr>
              <p:sp>
                <p:nvSpPr>
                  <p:cNvPr id="143" name="5-Point Star 142"/>
                  <p:cNvSpPr/>
                  <p:nvPr/>
                </p:nvSpPr>
                <p:spPr>
                  <a:xfrm>
                    <a:off x="3348984" y="3376362"/>
                    <a:ext cx="302297" cy="302297"/>
                  </a:xfrm>
                  <a:prstGeom prst="star5">
                    <a:avLst/>
                  </a:prstGeom>
                  <a:gradFill>
                    <a:gsLst>
                      <a:gs pos="0">
                        <a:schemeClr val="accent2">
                          <a:tint val="70000"/>
                          <a:lumMod val="110000"/>
                          <a:alpha val="43000"/>
                        </a:schemeClr>
                      </a:gs>
                      <a:gs pos="100000">
                        <a:schemeClr val="accent2">
                          <a:tint val="82000"/>
                          <a:alpha val="74000"/>
                        </a:schemeClr>
                      </a:gs>
                    </a:gsLst>
                  </a:gradFill>
                  <a:ln>
                    <a:solidFill>
                      <a:schemeClr val="accent2">
                        <a:alpha val="37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</p:txBody>
              </p:sp>
              <p:sp>
                <p:nvSpPr>
                  <p:cNvPr id="141" name="5-Point Star 140"/>
                  <p:cNvSpPr/>
                  <p:nvPr/>
                </p:nvSpPr>
                <p:spPr>
                  <a:xfrm>
                    <a:off x="3269956" y="3825772"/>
                    <a:ext cx="302297" cy="302297"/>
                  </a:xfrm>
                  <a:prstGeom prst="star5">
                    <a:avLst/>
                  </a:prstGeom>
                  <a:gradFill>
                    <a:gsLst>
                      <a:gs pos="0">
                        <a:schemeClr val="accent2">
                          <a:tint val="70000"/>
                          <a:lumMod val="110000"/>
                          <a:alpha val="54000"/>
                        </a:schemeClr>
                      </a:gs>
                      <a:gs pos="100000">
                        <a:schemeClr val="accent2">
                          <a:tint val="82000"/>
                          <a:alpha val="74000"/>
                        </a:schemeClr>
                      </a:gs>
                    </a:gsLst>
                  </a:gradFill>
                  <a:ln>
                    <a:solidFill>
                      <a:schemeClr val="accent2">
                        <a:alpha val="67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</p:txBody>
              </p:sp>
              <p:sp>
                <p:nvSpPr>
                  <p:cNvPr id="71" name="5-Point Star 70"/>
                  <p:cNvSpPr/>
                  <p:nvPr/>
                </p:nvSpPr>
                <p:spPr>
                  <a:xfrm>
                    <a:off x="3453444" y="2995610"/>
                    <a:ext cx="565874" cy="565874"/>
                  </a:xfrm>
                  <a:prstGeom prst="star5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</p:txBody>
              </p:sp>
              <p:sp>
                <p:nvSpPr>
                  <p:cNvPr id="121" name="Trapezoid 120"/>
                  <p:cNvSpPr/>
                  <p:nvPr/>
                </p:nvSpPr>
                <p:spPr>
                  <a:xfrm rot="16566175">
                    <a:off x="3825153" y="3336454"/>
                    <a:ext cx="965089" cy="1904385"/>
                  </a:xfrm>
                  <a:prstGeom prst="trapezoid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chemeClr val="accent4">
                          <a:tint val="70000"/>
                          <a:lumMod val="110000"/>
                          <a:alpha val="0"/>
                        </a:schemeClr>
                      </a:gs>
                      <a:gs pos="100000">
                        <a:schemeClr val="accent4">
                          <a:tint val="82000"/>
                          <a:alpha val="34000"/>
                        </a:schemeClr>
                      </a:gs>
                    </a:gsLst>
                  </a:gradFill>
                  <a:ln>
                    <a:solidFill>
                      <a:schemeClr val="accent4">
                        <a:alpha val="14000"/>
                      </a:schemeClr>
                    </a:solidFill>
                  </a:ln>
                  <a:effectLst>
                    <a:softEdge rad="101600"/>
                  </a:effectLst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700321" y="3538495"/>
                    <a:ext cx="166385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Degree Assessments and Lectures</a:t>
                    </a:r>
                    <a:endParaRPr lang="en-US" sz="1200" dirty="0"/>
                  </a:p>
                </p:txBody>
              </p:sp>
              <p:sp>
                <p:nvSpPr>
                  <p:cNvPr id="142" name="5-Point Star 141"/>
                  <p:cNvSpPr/>
                  <p:nvPr/>
                </p:nvSpPr>
                <p:spPr>
                  <a:xfrm>
                    <a:off x="3819449" y="3353234"/>
                    <a:ext cx="302297" cy="302297"/>
                  </a:xfrm>
                  <a:prstGeom prst="star5">
                    <a:avLst/>
                  </a:prstGeom>
                  <a:gradFill>
                    <a:gsLst>
                      <a:gs pos="0">
                        <a:schemeClr val="accent2">
                          <a:tint val="70000"/>
                          <a:lumMod val="110000"/>
                          <a:alpha val="56000"/>
                        </a:schemeClr>
                      </a:gs>
                      <a:gs pos="100000">
                        <a:schemeClr val="accent2">
                          <a:tint val="82000"/>
                          <a:alpha val="74000"/>
                        </a:schemeClr>
                      </a:gs>
                    </a:gsLst>
                  </a:gradFill>
                  <a:ln>
                    <a:solidFill>
                      <a:schemeClr val="accent2">
                        <a:alpha val="42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/>
                  </a:p>
                </p:txBody>
              </p:sp>
            </p:grpSp>
          </p:grpSp>
        </p:grpSp>
      </p:grpSp>
      <p:grpSp>
        <p:nvGrpSpPr>
          <p:cNvPr id="187" name="Group 186"/>
          <p:cNvGrpSpPr/>
          <p:nvPr/>
        </p:nvGrpSpPr>
        <p:grpSpPr>
          <a:xfrm>
            <a:off x="4661261" y="3408838"/>
            <a:ext cx="3356592" cy="1525816"/>
            <a:chOff x="4661261" y="3408838"/>
            <a:chExt cx="3356592" cy="1525816"/>
          </a:xfrm>
        </p:grpSpPr>
        <p:grpSp>
          <p:nvGrpSpPr>
            <p:cNvPr id="136" name="Group 135"/>
            <p:cNvGrpSpPr/>
            <p:nvPr/>
          </p:nvGrpSpPr>
          <p:grpSpPr>
            <a:xfrm>
              <a:off x="4746386" y="3408838"/>
              <a:ext cx="3271467" cy="1340065"/>
              <a:chOff x="4780750" y="3606017"/>
              <a:chExt cx="3271467" cy="1340065"/>
            </a:xfrm>
          </p:grpSpPr>
          <p:sp>
            <p:nvSpPr>
              <p:cNvPr id="6" name="5-Point Star 5"/>
              <p:cNvSpPr/>
              <p:nvPr/>
            </p:nvSpPr>
            <p:spPr>
              <a:xfrm>
                <a:off x="5412434" y="375538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5564834" y="390778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5944028" y="4345866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6538631" y="3798643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5850221" y="3606017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5074620" y="400368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5250437" y="414677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5195956" y="459358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5634250" y="431678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6321302" y="4231784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6286323" y="4561693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6601680" y="4627934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6279501" y="387921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6671096" y="4239500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3" name="5-Point Star 42"/>
              <p:cNvSpPr/>
              <p:nvPr/>
            </p:nvSpPr>
            <p:spPr>
              <a:xfrm>
                <a:off x="5431913" y="4170083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5591918" y="4703484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4780750" y="3934700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5850221" y="3882602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5064372" y="3767583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5066583" y="429791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49" name="5-Point Star 48"/>
              <p:cNvSpPr/>
              <p:nvPr/>
            </p:nvSpPr>
            <p:spPr>
              <a:xfrm>
                <a:off x="5064371" y="4807249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5430833" y="4460310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1" name="5-Point Star 50"/>
              <p:cNvSpPr/>
              <p:nvPr/>
            </p:nvSpPr>
            <p:spPr>
              <a:xfrm>
                <a:off x="6445679" y="442379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2" name="5-Point Star 51"/>
              <p:cNvSpPr/>
              <p:nvPr/>
            </p:nvSpPr>
            <p:spPr>
              <a:xfrm>
                <a:off x="5757320" y="411228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6109801" y="4668416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4" name="5-Point Star 53"/>
              <p:cNvSpPr/>
              <p:nvPr/>
            </p:nvSpPr>
            <p:spPr>
              <a:xfrm>
                <a:off x="6101499" y="4073101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5" name="5-Point Star 54"/>
              <p:cNvSpPr/>
              <p:nvPr/>
            </p:nvSpPr>
            <p:spPr>
              <a:xfrm>
                <a:off x="5392412" y="3962734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6" name="5-Point Star 55"/>
              <p:cNvSpPr/>
              <p:nvPr/>
            </p:nvSpPr>
            <p:spPr>
              <a:xfrm>
                <a:off x="6439226" y="4018048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7" name="5-Point Star 56"/>
              <p:cNvSpPr/>
              <p:nvPr/>
            </p:nvSpPr>
            <p:spPr>
              <a:xfrm>
                <a:off x="6146761" y="4370617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8" name="5-Point Star 57"/>
              <p:cNvSpPr/>
              <p:nvPr/>
            </p:nvSpPr>
            <p:spPr>
              <a:xfrm>
                <a:off x="5850221" y="4598999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59" name="5-Point Star 58"/>
              <p:cNvSpPr/>
              <p:nvPr/>
            </p:nvSpPr>
            <p:spPr>
              <a:xfrm>
                <a:off x="6181548" y="3667355"/>
                <a:ext cx="138833" cy="138833"/>
              </a:xfrm>
              <a:prstGeom prst="star5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655553" y="3834059"/>
                <a:ext cx="139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students</a:t>
                </a:r>
                <a:endParaRPr lang="en-US" dirty="0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8516613">
              <a:off x="4661261" y="3594589"/>
              <a:ext cx="2029179" cy="1340065"/>
              <a:chOff x="4780750" y="3606017"/>
              <a:chExt cx="2029179" cy="1340065"/>
            </a:xfrm>
            <a:solidFill>
              <a:schemeClr val="accent5">
                <a:lumMod val="60000"/>
                <a:lumOff val="40000"/>
                <a:alpha val="30000"/>
              </a:schemeClr>
            </a:solidFill>
          </p:grpSpPr>
          <p:sp>
            <p:nvSpPr>
              <p:cNvPr id="148" name="5-Point Star 147"/>
              <p:cNvSpPr/>
              <p:nvPr/>
            </p:nvSpPr>
            <p:spPr>
              <a:xfrm>
                <a:off x="5412434" y="375538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49" name="5-Point Star 148"/>
              <p:cNvSpPr/>
              <p:nvPr/>
            </p:nvSpPr>
            <p:spPr>
              <a:xfrm>
                <a:off x="5564834" y="390778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0" name="5-Point Star 149"/>
              <p:cNvSpPr/>
              <p:nvPr/>
            </p:nvSpPr>
            <p:spPr>
              <a:xfrm>
                <a:off x="5944028" y="4345866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1" name="5-Point Star 150"/>
              <p:cNvSpPr/>
              <p:nvPr/>
            </p:nvSpPr>
            <p:spPr>
              <a:xfrm>
                <a:off x="6538631" y="3798643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2" name="5-Point Star 151"/>
              <p:cNvSpPr/>
              <p:nvPr/>
            </p:nvSpPr>
            <p:spPr>
              <a:xfrm>
                <a:off x="5850221" y="3606017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3" name="5-Point Star 152"/>
              <p:cNvSpPr/>
              <p:nvPr/>
            </p:nvSpPr>
            <p:spPr>
              <a:xfrm>
                <a:off x="5074620" y="400368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4" name="5-Point Star 153"/>
              <p:cNvSpPr/>
              <p:nvPr/>
            </p:nvSpPr>
            <p:spPr>
              <a:xfrm>
                <a:off x="5250437" y="414677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5" name="5-Point Star 154"/>
              <p:cNvSpPr/>
              <p:nvPr/>
            </p:nvSpPr>
            <p:spPr>
              <a:xfrm>
                <a:off x="5195956" y="459358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6" name="5-Point Star 155"/>
              <p:cNvSpPr/>
              <p:nvPr/>
            </p:nvSpPr>
            <p:spPr>
              <a:xfrm>
                <a:off x="5634250" y="431678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7" name="5-Point Star 156"/>
              <p:cNvSpPr/>
              <p:nvPr/>
            </p:nvSpPr>
            <p:spPr>
              <a:xfrm>
                <a:off x="6321302" y="4231784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8" name="5-Point Star 157"/>
              <p:cNvSpPr/>
              <p:nvPr/>
            </p:nvSpPr>
            <p:spPr>
              <a:xfrm>
                <a:off x="6286323" y="4561693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59" name="5-Point Star 158"/>
              <p:cNvSpPr/>
              <p:nvPr/>
            </p:nvSpPr>
            <p:spPr>
              <a:xfrm>
                <a:off x="6601680" y="4627934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0" name="5-Point Star 159"/>
              <p:cNvSpPr/>
              <p:nvPr/>
            </p:nvSpPr>
            <p:spPr>
              <a:xfrm>
                <a:off x="6279501" y="387921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1" name="5-Point Star 160"/>
              <p:cNvSpPr/>
              <p:nvPr/>
            </p:nvSpPr>
            <p:spPr>
              <a:xfrm>
                <a:off x="6671096" y="4239500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2" name="5-Point Star 161"/>
              <p:cNvSpPr/>
              <p:nvPr/>
            </p:nvSpPr>
            <p:spPr>
              <a:xfrm>
                <a:off x="5431913" y="4170083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3" name="5-Point Star 162"/>
              <p:cNvSpPr/>
              <p:nvPr/>
            </p:nvSpPr>
            <p:spPr>
              <a:xfrm>
                <a:off x="5591918" y="4703484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4" name="5-Point Star 163"/>
              <p:cNvSpPr/>
              <p:nvPr/>
            </p:nvSpPr>
            <p:spPr>
              <a:xfrm>
                <a:off x="4780750" y="3934700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5" name="5-Point Star 164"/>
              <p:cNvSpPr/>
              <p:nvPr/>
            </p:nvSpPr>
            <p:spPr>
              <a:xfrm>
                <a:off x="5850221" y="3882602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6" name="5-Point Star 165"/>
              <p:cNvSpPr/>
              <p:nvPr/>
            </p:nvSpPr>
            <p:spPr>
              <a:xfrm>
                <a:off x="5064372" y="3767583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7" name="5-Point Star 166"/>
              <p:cNvSpPr/>
              <p:nvPr/>
            </p:nvSpPr>
            <p:spPr>
              <a:xfrm>
                <a:off x="5066583" y="429791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8" name="5-Point Star 167"/>
              <p:cNvSpPr/>
              <p:nvPr/>
            </p:nvSpPr>
            <p:spPr>
              <a:xfrm>
                <a:off x="5064371" y="4807249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69" name="5-Point Star 168"/>
              <p:cNvSpPr/>
              <p:nvPr/>
            </p:nvSpPr>
            <p:spPr>
              <a:xfrm>
                <a:off x="5430833" y="4460310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0" name="5-Point Star 169"/>
              <p:cNvSpPr/>
              <p:nvPr/>
            </p:nvSpPr>
            <p:spPr>
              <a:xfrm>
                <a:off x="6445679" y="442379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1" name="5-Point Star 170"/>
              <p:cNvSpPr/>
              <p:nvPr/>
            </p:nvSpPr>
            <p:spPr>
              <a:xfrm>
                <a:off x="5757320" y="411228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2" name="5-Point Star 171"/>
              <p:cNvSpPr/>
              <p:nvPr/>
            </p:nvSpPr>
            <p:spPr>
              <a:xfrm>
                <a:off x="6109801" y="4668416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3" name="5-Point Star 172"/>
              <p:cNvSpPr/>
              <p:nvPr/>
            </p:nvSpPr>
            <p:spPr>
              <a:xfrm>
                <a:off x="6101499" y="4073101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4" name="5-Point Star 173"/>
              <p:cNvSpPr/>
              <p:nvPr/>
            </p:nvSpPr>
            <p:spPr>
              <a:xfrm>
                <a:off x="5392412" y="3962734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5" name="5-Point Star 174"/>
              <p:cNvSpPr/>
              <p:nvPr/>
            </p:nvSpPr>
            <p:spPr>
              <a:xfrm>
                <a:off x="6439226" y="4018048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6" name="5-Point Star 175"/>
              <p:cNvSpPr/>
              <p:nvPr/>
            </p:nvSpPr>
            <p:spPr>
              <a:xfrm>
                <a:off x="6146761" y="4370617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7" name="5-Point Star 176"/>
              <p:cNvSpPr/>
              <p:nvPr/>
            </p:nvSpPr>
            <p:spPr>
              <a:xfrm>
                <a:off x="5850221" y="4598999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  <p:sp>
            <p:nvSpPr>
              <p:cNvPr id="178" name="5-Point Star 177"/>
              <p:cNvSpPr/>
              <p:nvPr/>
            </p:nvSpPr>
            <p:spPr>
              <a:xfrm>
                <a:off x="6181548" y="3667355"/>
                <a:ext cx="138833" cy="138833"/>
              </a:xfrm>
              <a:prstGeom prst="star5">
                <a:avLst/>
              </a:prstGeom>
              <a:grpFill/>
              <a:ln>
                <a:solidFill>
                  <a:schemeClr val="accent5">
                    <a:alpha val="29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</p:txBody>
          </p:sp>
        </p:grpSp>
      </p:grpSp>
      <p:sp>
        <p:nvSpPr>
          <p:cNvPr id="182" name="Cloud 181"/>
          <p:cNvSpPr/>
          <p:nvPr/>
        </p:nvSpPr>
        <p:spPr>
          <a:xfrm rot="666193">
            <a:off x="7313689" y="4673418"/>
            <a:ext cx="4053926" cy="1870625"/>
          </a:xfrm>
          <a:prstGeom prst="cloud">
            <a:avLst/>
          </a:prstGeom>
          <a:gradFill>
            <a:gsLst>
              <a:gs pos="0">
                <a:schemeClr val="accent6">
                  <a:tint val="70000"/>
                  <a:lumMod val="110000"/>
                  <a:alpha val="4000"/>
                </a:schemeClr>
              </a:gs>
              <a:gs pos="100000">
                <a:schemeClr val="accent6">
                  <a:tint val="82000"/>
                  <a:alpha val="74000"/>
                </a:schemeClr>
              </a:gs>
            </a:gsLst>
          </a:gradFill>
          <a:ln>
            <a:solidFill>
              <a:schemeClr val="accent6">
                <a:alpha val="27000"/>
              </a:schemeClr>
            </a:solidFill>
          </a:ln>
          <a:effectLst>
            <a:softEdge rad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endParaRPr lang="en-US" u="sng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ctr" fontAlgn="t"/>
            <a:r>
              <a:rPr lang="en-US" sz="2000" u="sng" dirty="0" smtClean="0">
                <a:solidFill>
                  <a:schemeClr val="tx1">
                    <a:alpha val="50000"/>
                  </a:schemeClr>
                </a:solidFill>
              </a:rPr>
              <a:t>Student expectations</a:t>
            </a:r>
          </a:p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Study at Liverpool</a:t>
            </a:r>
          </a:p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Study at XJTLU</a:t>
            </a:r>
          </a:p>
          <a:p>
            <a:pPr algn="ctr" fontAlgn="t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Study abroad</a:t>
            </a:r>
          </a:p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Master’s degree</a:t>
            </a:r>
          </a:p>
          <a:p>
            <a:pPr algn="ctr" fontAlgn="t"/>
            <a:endParaRPr lang="en-US" u="sng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83" name="Cloud 182"/>
          <p:cNvSpPr/>
          <p:nvPr/>
        </p:nvSpPr>
        <p:spPr>
          <a:xfrm>
            <a:off x="3940668" y="4961128"/>
            <a:ext cx="3263742" cy="1870625"/>
          </a:xfrm>
          <a:prstGeom prst="cloud">
            <a:avLst/>
          </a:prstGeom>
          <a:gradFill>
            <a:gsLst>
              <a:gs pos="0">
                <a:schemeClr val="bg1">
                  <a:lumMod val="65000"/>
                  <a:lumOff val="35000"/>
                  <a:alpha val="24000"/>
                </a:schemeClr>
              </a:gs>
              <a:gs pos="100000">
                <a:schemeClr val="bg1">
                  <a:lumMod val="95000"/>
                  <a:lumOff val="5000"/>
                </a:schemeClr>
              </a:gs>
            </a:gsLst>
          </a:gradFill>
          <a:ln>
            <a:solidFill>
              <a:schemeClr val="dk1">
                <a:alpha val="11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The Uncertain Future</a:t>
            </a:r>
            <a:endParaRPr lang="en-US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2986239" y="1036655"/>
            <a:ext cx="4950841" cy="222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46" y="-226620"/>
            <a:ext cx="2499560" cy="249956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1000050" y="1814100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Planet XJTLU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82217" y="305860"/>
            <a:ext cx="258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STAR CHART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182" grpId="0" animBg="1"/>
      <p:bldP spid="183" grpId="0" animBg="1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control to Major 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7" y="1761067"/>
            <a:ext cx="11723913" cy="4737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Things people have said to 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“Students want to know the right answer, but there isn’t only one right answer.” – </a:t>
            </a:r>
            <a:r>
              <a:rPr lang="en-US" sz="1600" i="1" dirty="0" smtClean="0"/>
              <a:t>a telecommunications professor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“Students really struggle with writing lab reports.” – </a:t>
            </a:r>
            <a:r>
              <a:rPr lang="en-US" sz="1600" i="1" dirty="0" smtClean="0"/>
              <a:t>an electronic engineering professor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“Teacher, can you recommend some books for learning how to write lab reports?” – </a:t>
            </a:r>
            <a:r>
              <a:rPr lang="en-US" sz="1600" i="1" dirty="0" smtClean="0"/>
              <a:t>an industrial design student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“Feedback from Liverpool university says that XJTLU students aren’t good at communicating with their project groups. They are also bad at writing emails.” – </a:t>
            </a:r>
            <a:r>
              <a:rPr lang="en-US" sz="1600" i="1" dirty="0" smtClean="0"/>
              <a:t>a module leader</a:t>
            </a:r>
            <a:endParaRPr lang="en-US" i="1" dirty="0" smtClean="0"/>
          </a:p>
          <a:p>
            <a:pPr marL="0" indent="0">
              <a:buNone/>
            </a:pPr>
            <a:r>
              <a:rPr lang="en-US" dirty="0"/>
              <a:t>“Lab work takes a long time because the instructions are all in English” – </a:t>
            </a:r>
            <a:r>
              <a:rPr lang="en-US" sz="1600" i="1" dirty="0"/>
              <a:t>an electronics student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“What is the difference between a report and a lab report?” </a:t>
            </a:r>
            <a:r>
              <a:rPr lang="en-US" sz="1600" i="1" dirty="0" smtClean="0"/>
              <a:t>an EAP teacher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“Our group project presentations are so difficult because the lecturer chooses the order we will speak and asks lots of questions” – </a:t>
            </a:r>
            <a:r>
              <a:rPr lang="en-US" sz="1600" i="1" dirty="0" smtClean="0"/>
              <a:t>an industrial design student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711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Encourage more open discourse with EAP tutors, degree professors and students</a:t>
            </a:r>
          </a:p>
          <a:p>
            <a:pPr>
              <a:buFontTx/>
              <a:buChar char="-"/>
            </a:pPr>
            <a:r>
              <a:rPr lang="en-US" dirty="0" smtClean="0"/>
              <a:t>Examine </a:t>
            </a:r>
            <a:r>
              <a:rPr lang="en-US" dirty="0"/>
              <a:t>the genres and communicative contexts of the </a:t>
            </a:r>
            <a:r>
              <a:rPr lang="en-US" dirty="0" smtClean="0"/>
              <a:t>students</a:t>
            </a:r>
          </a:p>
          <a:p>
            <a:pPr>
              <a:buFontTx/>
              <a:buChar char="-"/>
            </a:pPr>
            <a:r>
              <a:rPr lang="en-US" dirty="0" smtClean="0"/>
              <a:t>Talk to year 1 tutors about the relative weaknesses of the students</a:t>
            </a:r>
          </a:p>
          <a:p>
            <a:pPr>
              <a:buFontTx/>
              <a:buChar char="-"/>
            </a:pPr>
            <a:r>
              <a:rPr lang="en-US" dirty="0" smtClean="0"/>
              <a:t>Create assessments informed by these</a:t>
            </a:r>
          </a:p>
          <a:p>
            <a:pPr>
              <a:buFontTx/>
              <a:buChar char="-"/>
            </a:pPr>
            <a:r>
              <a:rPr lang="en-US" dirty="0" smtClean="0"/>
              <a:t>Revisit </a:t>
            </a:r>
            <a:r>
              <a:rPr lang="en-US" dirty="0"/>
              <a:t>the learning </a:t>
            </a:r>
            <a:r>
              <a:rPr lang="en-US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6348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58046" y="5839217"/>
            <a:ext cx="1394958" cy="195823"/>
          </a:xfrm>
          <a:prstGeom prst="rect">
            <a:avLst/>
          </a:prstGeom>
          <a:gradFill>
            <a:gsLst>
              <a:gs pos="0">
                <a:schemeClr val="dk1">
                  <a:tint val="70000"/>
                  <a:lumMod val="110000"/>
                  <a:alpha val="0"/>
                </a:schemeClr>
              </a:gs>
              <a:gs pos="100000">
                <a:schemeClr val="dk1">
                  <a:tint val="82000"/>
                  <a:alpha val="74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6928" y="4667794"/>
            <a:ext cx="1612676" cy="191865"/>
          </a:xfrm>
          <a:prstGeom prst="rect">
            <a:avLst/>
          </a:prstGeom>
          <a:gradFill>
            <a:gsLst>
              <a:gs pos="0">
                <a:schemeClr val="dk1">
                  <a:tint val="70000"/>
                  <a:lumMod val="110000"/>
                  <a:alpha val="0"/>
                </a:schemeClr>
              </a:gs>
              <a:gs pos="100000">
                <a:schemeClr val="dk1">
                  <a:tint val="82000"/>
                  <a:alpha val="74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73532" y="3455246"/>
            <a:ext cx="1643190" cy="227545"/>
          </a:xfrm>
          <a:prstGeom prst="rect">
            <a:avLst/>
          </a:prstGeom>
          <a:gradFill>
            <a:gsLst>
              <a:gs pos="0">
                <a:schemeClr val="dk1">
                  <a:tint val="70000"/>
                  <a:lumMod val="110000"/>
                  <a:alpha val="0"/>
                </a:schemeClr>
              </a:gs>
              <a:gs pos="100000">
                <a:schemeClr val="dk1">
                  <a:tint val="82000"/>
                  <a:alpha val="74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0389" y="2283822"/>
            <a:ext cx="1688872" cy="227545"/>
          </a:xfrm>
          <a:prstGeom prst="rect">
            <a:avLst/>
          </a:prstGeom>
          <a:gradFill>
            <a:gsLst>
              <a:gs pos="0">
                <a:schemeClr val="dk1">
                  <a:tint val="70000"/>
                  <a:lumMod val="110000"/>
                  <a:alpha val="0"/>
                </a:schemeClr>
              </a:gs>
              <a:gs pos="100000">
                <a:schemeClr val="dk1">
                  <a:tint val="82000"/>
                  <a:alpha val="74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Moonage</a:t>
            </a:r>
            <a:r>
              <a:rPr lang="en-US" dirty="0" smtClean="0"/>
              <a:t> Daydream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03960" y="5474546"/>
            <a:ext cx="2754086" cy="1001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Leads into a written coursework assessment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7893" y="4297679"/>
            <a:ext cx="2754086" cy="1001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at each stage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019446" y="3126256"/>
            <a:ext cx="2754086" cy="1001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Break the project into stages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66303" y="1913708"/>
            <a:ext cx="2754086" cy="1001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with fuzzy/indeterminate outcomes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09261" y="1806967"/>
            <a:ext cx="2718255" cy="10450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Several outcomes</a:t>
            </a:r>
          </a:p>
          <a:p>
            <a:pPr algn="ctr"/>
            <a:r>
              <a:rPr lang="en-US" sz="1400" dirty="0" smtClean="0"/>
              <a:t>Various success and fail states</a:t>
            </a:r>
          </a:p>
          <a:p>
            <a:pPr algn="ctr"/>
            <a:r>
              <a:rPr lang="en-US" sz="1400" dirty="0" smtClean="0"/>
              <a:t>More than one possible answer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16722" y="3019818"/>
            <a:ext cx="2718255" cy="10450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Each include aspects of language focus, group work, discussion, negotiation, goal setting and planning tasks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19604" y="4232669"/>
            <a:ext cx="2718255" cy="10450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Progress checks at each stage</a:t>
            </a:r>
          </a:p>
          <a:p>
            <a:pPr algn="ctr"/>
            <a:r>
              <a:rPr lang="en-US" sz="1400" dirty="0" smtClean="0"/>
              <a:t>Provides focus throughout</a:t>
            </a:r>
          </a:p>
          <a:p>
            <a:pPr algn="ctr"/>
            <a:r>
              <a:rPr lang="en-US" sz="1400" dirty="0" smtClean="0"/>
              <a:t>Assess a wide range of outcomes</a:t>
            </a:r>
          </a:p>
          <a:p>
            <a:pPr algn="ctr"/>
            <a:r>
              <a:rPr lang="en-US" sz="1400" dirty="0" smtClean="0"/>
              <a:t>Builds to create a portfolio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53004" y="5447088"/>
            <a:ext cx="2718255" cy="10450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This would match conventions of a genre identified students and professors as important or problematic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30237" y="1913708"/>
            <a:ext cx="2278379" cy="5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Create opportunities for questioning and training</a:t>
            </a:r>
            <a:endParaRPr 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8748304" y="3128630"/>
            <a:ext cx="2278379" cy="5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Language, metacognitive and study skills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9111345" y="4287859"/>
            <a:ext cx="2278379" cy="5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of work</a:t>
            </a:r>
          </a:p>
          <a:p>
            <a:pPr algn="ctr"/>
            <a:r>
              <a:rPr lang="en-US" sz="1400" dirty="0" smtClean="0"/>
              <a:t>Useful for follow up tasks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9438549" y="5553317"/>
            <a:ext cx="2278379" cy="5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Could be genres of </a:t>
            </a:r>
            <a:r>
              <a:rPr lang="en-US" sz="1200" dirty="0"/>
              <a:t>assessment </a:t>
            </a:r>
            <a:r>
              <a:rPr lang="en-US" sz="1200" dirty="0" smtClean="0"/>
              <a:t>within disciplines or reflective essays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47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 who fell to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humanly possible: we should push ourselves and the students, but expectations should be realistic</a:t>
            </a:r>
          </a:p>
          <a:p>
            <a:r>
              <a:rPr lang="en-US" sz="2400" dirty="0" smtClean="0"/>
              <a:t>Starting small: set a small project into a syllabus before rewriting the whole thing</a:t>
            </a:r>
          </a:p>
          <a:p>
            <a:r>
              <a:rPr lang="en-US" sz="2400" dirty="0" smtClean="0"/>
              <a:t>Assessment: check learning outcomes are covered, not just reacting to requests from beyond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7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what is teachable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65" y="2245976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“Measure what is measurable, and make measurable what is not so.”</a:t>
            </a:r>
          </a:p>
          <a:p>
            <a:pPr lvl="2">
              <a:buFontTx/>
              <a:buChar char="-"/>
            </a:pPr>
            <a:r>
              <a:rPr lang="en-US" sz="1600" dirty="0" smtClean="0"/>
              <a:t>Galileo Galilei, circa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“Teach what is teachable, and make teachable what is not so.”</a:t>
            </a:r>
          </a:p>
          <a:p>
            <a:pPr lvl="3">
              <a:buFontTx/>
              <a:buChar char="-"/>
            </a:pPr>
            <a:r>
              <a:rPr lang="en-US" dirty="0" smtClean="0"/>
              <a:t>Robert Holmes, circa Thursday afternoon 2016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33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Conversational Frameworks diagram: from </a:t>
            </a:r>
            <a:r>
              <a:rPr lang="en-US" dirty="0" err="1"/>
              <a:t>Heinze</a:t>
            </a:r>
            <a:r>
              <a:rPr lang="en-US" dirty="0"/>
              <a:t>, A. &amp; Procter, C. (2004). Reflections on the use of blended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Earth and asteroid images: </a:t>
            </a:r>
            <a:r>
              <a:rPr lang="en-US" dirty="0" err="1"/>
              <a:t>Northon</a:t>
            </a:r>
            <a:r>
              <a:rPr lang="en-US" dirty="0"/>
              <a:t>, K. (2015). NASA Captures "EPIC" Earth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Star Wars poster: </a:t>
            </a:r>
            <a:r>
              <a:rPr lang="en-US" dirty="0" err="1" smtClean="0"/>
              <a:t>Lucasfilm</a:t>
            </a:r>
            <a:r>
              <a:rPr lang="en-US" dirty="0" smtClean="0"/>
              <a:t>, (1975)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>
          <a:xfrm>
            <a:off x="3379788" y="997662"/>
            <a:ext cx="4789170" cy="5564116"/>
          </a:xfrm>
          <a:effectLst>
            <a:softEdge rad="546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2237" r="13286" b="25942"/>
          <a:stretch/>
        </p:blipFill>
        <p:spPr>
          <a:xfrm>
            <a:off x="5393691" y="2322379"/>
            <a:ext cx="505663" cy="712069"/>
          </a:xfrm>
          <a:prstGeom prst="rect">
            <a:avLst/>
          </a:prstGeom>
          <a:effectLst>
            <a:glow>
              <a:srgbClr val="FFFF00">
                <a:alpha val="28000"/>
              </a:srgbClr>
            </a:glow>
            <a:softEdge rad="0"/>
          </a:effectLst>
        </p:spPr>
      </p:pic>
      <p:sp>
        <p:nvSpPr>
          <p:cNvPr id="7" name="TextBox 6"/>
          <p:cNvSpPr txBox="1"/>
          <p:nvPr/>
        </p:nvSpPr>
        <p:spPr>
          <a:xfrm>
            <a:off x="2084339" y="531574"/>
            <a:ext cx="8167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Robert’s </a:t>
            </a:r>
            <a:r>
              <a:rPr lang="en-US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4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US" sz="4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en-US" sz="40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Z</a:t>
            </a:r>
            <a:r>
              <a:rPr lang="en-US" sz="40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y</a:t>
            </a: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Space Adventure!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Name: Robert Holmes</a:t>
            </a:r>
          </a:p>
          <a:p>
            <a:pPr marL="0" indent="0">
              <a:buNone/>
            </a:pPr>
            <a:r>
              <a:rPr lang="en-US" sz="3200" dirty="0" smtClean="0"/>
              <a:t>Occupation: English Tutor</a:t>
            </a:r>
          </a:p>
          <a:p>
            <a:pPr marL="0" indent="0">
              <a:buNone/>
            </a:pPr>
            <a:r>
              <a:rPr lang="en-US" sz="3200" dirty="0" smtClean="0"/>
              <a:t>Star sign: Taurus</a:t>
            </a:r>
          </a:p>
          <a:p>
            <a:pPr marL="0" indent="0">
              <a:buNone/>
            </a:pPr>
            <a:r>
              <a:rPr lang="en-US" sz="3200" dirty="0" smtClean="0"/>
              <a:t>Start date: XJTLU 24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20618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Wonders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104317"/>
            <a:ext cx="4721199" cy="656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The Great Pyramid of Giza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Hanging Gardens of Babylon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Temple of Artemis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Statue of Zeus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Mausoleum of Halicarnassus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Colossus of Rhodes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Lighthouse at Alexandria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Wonders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would be your seven wonders of the modern world?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4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“Teacher! How do we define modern?”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i="1" dirty="0" smtClean="0"/>
              <a:t>							Interesting for having more than one answer!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741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3061"/>
            <a:ext cx="10835639" cy="496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</a:t>
            </a:r>
            <a:r>
              <a:rPr lang="en-US" sz="3000" dirty="0" smtClean="0"/>
              <a:t>hat informs my perspective?</a:t>
            </a:r>
          </a:p>
          <a:p>
            <a:endParaRPr lang="en-US" sz="2600" dirty="0" smtClean="0"/>
          </a:p>
          <a:p>
            <a:r>
              <a:rPr lang="en-US" sz="2600" dirty="0" smtClean="0"/>
              <a:t>Interest in deep </a:t>
            </a:r>
            <a:r>
              <a:rPr lang="en-US" sz="2600" dirty="0"/>
              <a:t>pedagogy – </a:t>
            </a:r>
            <a:r>
              <a:rPr lang="en-US" sz="2200" dirty="0"/>
              <a:t>related to project based language </a:t>
            </a:r>
            <a:r>
              <a:rPr lang="en-US" sz="2200" dirty="0" smtClean="0"/>
              <a:t>learning</a:t>
            </a:r>
          </a:p>
          <a:p>
            <a:endParaRPr lang="en-US" sz="2200" dirty="0"/>
          </a:p>
          <a:p>
            <a:r>
              <a:rPr lang="en-US" sz="2200" dirty="0" smtClean="0"/>
              <a:t>Academic literacies and genre based models – </a:t>
            </a:r>
            <a:r>
              <a:rPr lang="en-US" sz="1900" dirty="0" smtClean="0"/>
              <a:t>Ursula Wingate and Christopher Tribble</a:t>
            </a:r>
            <a:endParaRPr lang="en-US" sz="2200" dirty="0" smtClean="0"/>
          </a:p>
          <a:p>
            <a:r>
              <a:rPr lang="en-US" sz="2200" dirty="0" smtClean="0"/>
              <a:t>Second Language Acquisition theory – </a:t>
            </a:r>
            <a:r>
              <a:rPr lang="en-US" sz="1900" dirty="0" smtClean="0"/>
              <a:t>focus on form in the right conditions (applied task based learning)</a:t>
            </a:r>
            <a:endParaRPr lang="en-US" sz="2200" dirty="0" smtClean="0"/>
          </a:p>
          <a:p>
            <a:r>
              <a:rPr lang="en-US" sz="2200" dirty="0" smtClean="0"/>
              <a:t>University mission statement – </a:t>
            </a:r>
            <a:r>
              <a:rPr lang="en-US" sz="1900" dirty="0" smtClean="0"/>
              <a:t>focusing on technical and business expertise</a:t>
            </a:r>
            <a:endParaRPr lang="en-US" sz="2200" dirty="0" smtClean="0"/>
          </a:p>
          <a:p>
            <a:r>
              <a:rPr lang="en-US" sz="2200" dirty="0" smtClean="0"/>
              <a:t>Module learning outcomes – </a:t>
            </a:r>
            <a:r>
              <a:rPr lang="en-US" sz="1900" dirty="0" smtClean="0"/>
              <a:t>including skills in independent research, critical writing, individual and group spoken communication, describing technology and technical processes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176358"/>
            <a:ext cx="10131425" cy="1456267"/>
          </a:xfrm>
        </p:spPr>
        <p:txBody>
          <a:bodyPr/>
          <a:lstStyle/>
          <a:p>
            <a:r>
              <a:rPr lang="en-US" dirty="0" smtClean="0"/>
              <a:t>The laws of astrophysics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4" y="1102977"/>
            <a:ext cx="5874327" cy="408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Contention between many forces.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 smtClean="0"/>
              <a:t>The need for developing good general English skills</a:t>
            </a:r>
          </a:p>
          <a:p>
            <a:pPr>
              <a:buFontTx/>
              <a:buChar char="-"/>
            </a:pPr>
            <a:r>
              <a:rPr lang="en-US" dirty="0" smtClean="0"/>
              <a:t>The need to fulfilling the remit of the EAP course: </a:t>
            </a:r>
            <a:r>
              <a:rPr lang="en-US" i="1" dirty="0" smtClean="0"/>
              <a:t>academic</a:t>
            </a:r>
            <a:r>
              <a:rPr lang="en-US" dirty="0" smtClean="0"/>
              <a:t> English and study skills </a:t>
            </a:r>
          </a:p>
          <a:p>
            <a:pPr>
              <a:buFontTx/>
              <a:buChar char="-"/>
            </a:pPr>
            <a:r>
              <a:rPr lang="en-US" dirty="0" smtClean="0"/>
              <a:t>The learning outcomes</a:t>
            </a:r>
          </a:p>
          <a:p>
            <a:pPr>
              <a:buFontTx/>
              <a:buChar char="-"/>
            </a:pPr>
            <a:r>
              <a:rPr lang="en-US" dirty="0" smtClean="0"/>
              <a:t>Assessing </a:t>
            </a:r>
            <a:r>
              <a:rPr lang="en-US" dirty="0"/>
              <a:t>learning </a:t>
            </a:r>
            <a:r>
              <a:rPr lang="en-US" dirty="0" smtClean="0"/>
              <a:t>outcomes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01540" y="1102977"/>
            <a:ext cx="6057899" cy="408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Constraints </a:t>
            </a:r>
            <a:r>
              <a:rPr lang="en-US" dirty="0"/>
              <a:t>of the institutions: time, facilities, numbers of students, </a:t>
            </a:r>
            <a:r>
              <a:rPr lang="en-US" dirty="0" smtClean="0"/>
              <a:t>university’s code of practice, rules for plagiarism, internal and external moderation process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Historical forces: what was taught before, </a:t>
            </a:r>
            <a:r>
              <a:rPr lang="en-US" dirty="0" smtClean="0"/>
              <a:t>student preferences for rote learning, </a:t>
            </a:r>
            <a:r>
              <a:rPr lang="en-US" dirty="0"/>
              <a:t>familiarity with existing methods and </a:t>
            </a:r>
            <a:r>
              <a:rPr lang="en-US" dirty="0" smtClean="0"/>
              <a:t>materials</a:t>
            </a:r>
          </a:p>
          <a:p>
            <a:pPr>
              <a:buFontTx/>
              <a:buChar char="-"/>
            </a:pPr>
            <a:endParaRPr lang="en-US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283" y="3618539"/>
            <a:ext cx="6057899" cy="408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Catering to the needs of students studying different disciplines sometimes with very different needs</a:t>
            </a:r>
          </a:p>
          <a:p>
            <a:pPr>
              <a:buFontTx/>
              <a:buChar char="-"/>
            </a:pPr>
            <a:r>
              <a:rPr lang="en-US" dirty="0" smtClean="0"/>
              <a:t>Responding </a:t>
            </a:r>
            <a:r>
              <a:rPr lang="en-US" dirty="0"/>
              <a:t>to requests </a:t>
            </a:r>
            <a:r>
              <a:rPr lang="en-US" dirty="0" smtClean="0"/>
              <a:t>from different  quarters for </a:t>
            </a:r>
            <a:r>
              <a:rPr lang="en-US" dirty="0"/>
              <a:t>specific </a:t>
            </a:r>
            <a:r>
              <a:rPr lang="en-US" dirty="0" smtClean="0"/>
              <a:t>skills: argumentative writing, lab report writing, email writing, group discussions</a:t>
            </a:r>
          </a:p>
          <a:p>
            <a:pPr lvl="1">
              <a:buFontTx/>
              <a:buChar char="-"/>
            </a:pPr>
            <a:r>
              <a:rPr lang="en-US" dirty="0" smtClean="0"/>
              <a:t>Finding space to address specific academic English skills (like writing a lab report)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22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8343"/>
            <a:ext cx="10131425" cy="1456267"/>
          </a:xfrm>
        </p:spPr>
        <p:txBody>
          <a:bodyPr/>
          <a:lstStyle/>
          <a:p>
            <a:r>
              <a:rPr lang="en-US" dirty="0" smtClean="0"/>
              <a:t>Lost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32857"/>
            <a:ext cx="10131425" cy="4833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conditions that arise from these forces:</a:t>
            </a:r>
          </a:p>
          <a:p>
            <a:pPr marL="0" indent="0">
              <a:buNone/>
            </a:pPr>
            <a:r>
              <a:rPr lang="en-US" dirty="0" smtClean="0"/>
              <a:t>My context: teaching EAP to students of telecommunications, computer science, electronics and industrial design.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Constraints have lead to: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 patchwork syllabus trying to cover requested and suggested needs one at a time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Use of manufactured genres for bespoke assessments attempting practice use of technical language from all of the different disciplines our students study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G</a:t>
            </a:r>
            <a:r>
              <a:rPr lang="en-US" dirty="0" smtClean="0"/>
              <a:t>aps between what and how we teach and the types of writing and speaking demands on students for study and assessment in their disciplines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_DCDateModified xmlns="http://schemas.microsoft.com/sharepoint/v3/fields" xsi:nil="true"/><hc6d7eca65f9478abad7d03f5cf64e0f xmlns="$ListId:Shared Documents;"><Terms xmlns="http://schemas.microsoft.com/office/infopath/2007/PartnerControls"></Terms></hc6d7eca65f9478abad7d03f5cf64e0f><TaxCatchAll xmlns="e8331262-de25-436d-8f05-154a071bbe3b"/></documentManagement></p:properties>
</file>

<file path=customXml/item3.xml><?xml version="1.0" encoding="utf-8"?><ct:contentTypeSchema ct:_="" ma:_="" ma:contentTypeName="Document" ma:contentTypeID="0x010100817E5ABC87E0D5489B8E31CE589A6715" ma:contentTypeVersion="" ma:contentTypeDescription="Create a new document." ma:contentTypeScope="" ma:versionID="03a0275702d62a1656dfd9033a80b350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f72567e75db4b175af007ff6fc9fc347" ns2:_="" ns3:_="" ns4:_="" xmlns:xsd="http://www.w3.org/2001/XMLSchema" xmlns:xs="http://www.w3.org/2001/XMLSchema" xmlns:p="http://schemas.microsoft.com/office/2006/metadata/properties" xmlns:ns2="$ListId:Shared Documents;" xmlns:ns3="e8331262-de25-436d-8f05-154a071bbe3b" xmlns:ns4="http://schemas.microsoft.com/sharepoint/v3/fields">
<xsd:import namespace="$ListId:Shared Documents;"/>
<xsd:import namespace="e8331262-de25-436d-8f05-154a071bbe3b"/>
<xsd:import namespace="http://schemas.microsoft.com/sharepoint/v3/fields"/>
<xsd:element name="properties">
<xsd:complexType>
<xsd:sequence>
<xsd:element name="documentManagement">
<xsd:complexType>
<xsd:all>
<xsd:element ref="ns2:hc6d7eca65f9478abad7d03f5cf64e0f" minOccurs="0"/>
<xsd:element ref="ns3:TaxCatchAll" minOccurs="0"/>
<xsd:element ref="ns4:_DCDateModified" minOccurs="0"/>
</xsd:all>
</xsd:complexType>
</xsd:element>
</xsd:sequence>
</xsd:complexType>
</xsd:element>
</xsd:schema>
<xsd:schema targetNamespace="$ListId:Shared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c6d7eca65f9478abad7d03f5cf64e0f" ma:index="9" nillable="true" ma:taxonomy="true" ma:internalName="hc6d7eca65f9478abad7d03f5cf64e0f" ma:taxonomyFieldName="Category" ma:displayName="Category" ma:default="" ma:fieldId="{1c6d7eca-65f9-478a-bad7-d03f5cf64e0f}" ma:sspId="415ee74b-2602-4e7a-8fdc-0d76d9df16f1" ma:termSetId="c9e38beb-e60a-46ec-a1a3-d119e6b2538e" ma:anchorId="00000000-0000-0000-0000-000000000000" ma:open="false" ma:isKeyword="false">
<xsd:complexType>
<xsd:sequence>
<xsd:element ref="pc:Terms" minOccurs="0" maxOccurs="1"></xsd:element>
</xsd:sequence>
</xsd:complexType>
</xsd:element>
</xsd:schema>
<xsd:schema targetNamespace="e8331262-de25-436d-8f05-154a071bbe3b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TaxCatchAll" ma:index="10" nillable="true" ma:displayName="Taxonomy Catch All Column" ma:hidden="true" ma:list="{700F16FF-FD2C-4247-9418-6E54F27050D4}" ma:internalName="TaxCatchAll" ma:showField="CatchAllData" ma:web="{dae5fd0f-c67d-47b3-b0e3-dde474aa98b4}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/xsd:schema>
<xsd:schema targetNamespace="http://schemas.microsoft.com/sharepoint/v3/fields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DCDateModified" ma:index="11" nillable="true" ma:displayName="Date Modified" ma:description="The date on which this resource was last modified" ma:format="DateTime" ma:internalName="_DCDateModified">
<xsd:simpleType>
<xsd:restriction base="dms:DateTime"/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Props1.xml><?xml version="1.0" encoding="utf-8"?>
<ds:datastoreItem xmlns:ds="http://schemas.openxmlformats.org/officeDocument/2006/customXml" ds:itemID="{3CB36105-BE9E-4C5E-AF57-A584892916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25054-0B4B-42EC-A647-04213E8C8FB1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$ListId:Shared Documents;"/>
    <ds:schemaRef ds:uri="http://schemas.microsoft.com/sharepoint/v3/fields"/>
    <ds:schemaRef ds:uri="e8331262-de25-436d-8f05-154a071bbe3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86DAF56-51FB-40AC-9A46-825C5996A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hared Documents;"/>
    <ds:schemaRef ds:uri="e8331262-de25-436d-8f05-154a071bbe3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990</TotalTime>
  <Words>958</Words>
  <Application>Microsoft Office PowerPoint</Application>
  <PresentationFormat>Widescreen</PresentationFormat>
  <Paragraphs>147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Celestial</vt:lpstr>
      <vt:lpstr>Written in the Stars</vt:lpstr>
      <vt:lpstr>PowerPoint Presentation</vt:lpstr>
      <vt:lpstr>Star Man</vt:lpstr>
      <vt:lpstr>Seven Wonders</vt:lpstr>
      <vt:lpstr>Seven Wonders</vt:lpstr>
      <vt:lpstr>Starlight</vt:lpstr>
      <vt:lpstr>Constellations</vt:lpstr>
      <vt:lpstr>The laws of astrophysics</vt:lpstr>
      <vt:lpstr>Lost in space</vt:lpstr>
      <vt:lpstr>Astrology</vt:lpstr>
      <vt:lpstr>PowerPoint Presentation</vt:lpstr>
      <vt:lpstr>Ground control to Major Rob</vt:lpstr>
      <vt:lpstr>Plotting a Course</vt:lpstr>
      <vt:lpstr>Moonage Daydream</vt:lpstr>
      <vt:lpstr>The man who fell to earth</vt:lpstr>
      <vt:lpstr>Teach what is teachable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Written in the Stars</dc:title>
  <dc:creator>Robert Holmes</dc:creator>
  <cp:lastModifiedBy>Henk Huijser</cp:lastModifiedBy>
  <cp:revision>60</cp:revision>
  <cp:lastPrinted>2016-04-06T10:02:02Z</cp:lastPrinted>
  <dcterms:created xsi:type="dcterms:W3CDTF">2016-03-21T03:54:15Z</dcterms:created>
  <dcterms:modified xsi:type="dcterms:W3CDTF">2016-05-04T04:06:25Z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0x010100817E5ABC87E0D5489B8E31CE589A6715</vt:lpwstr>
  </property>
</Properties>
</file>