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256" r:id="rId5"/>
    <p:sldId id="266" r:id="rId6"/>
    <p:sldId id="257" r:id="rId7"/>
    <p:sldId id="273" r:id="rId8"/>
    <p:sldId id="274" r:id="rId9"/>
    <p:sldId id="272" r:id="rId10"/>
    <p:sldId id="258" r:id="rId11"/>
    <p:sldId id="260" r:id="rId12"/>
    <p:sldId id="270" r:id="rId13"/>
    <p:sldId id="259" r:id="rId14"/>
    <p:sldId id="268" r:id="rId15"/>
    <p:sldId id="262" r:id="rId16"/>
    <p:sldId id="261" r:id="rId17"/>
    <p:sldId id="271" r:id="rId18"/>
    <p:sldId id="263" r:id="rId19"/>
    <p:sldId id="267" r:id="rId20"/>
    <p:sldId id="269" r:id="rId21"/>
  </p:sldIdLst>
  <p:sldSz cx="12192000" cy="6858000"/>
  <p:notesSz cx="6881813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8F1726BF-3046-48FD-A486-369AFF2DF512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4084D49B-0798-4C16-A0FB-B75BF5077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0498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D70F04C7-8BA6-4096-BEB7-0545E134B83F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37BFF35C-A8FD-4F24-B1D2-690B348D73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529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BFF35C-A8FD-4F24-B1D2-690B348D737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9113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BFF35C-A8FD-4F24-B1D2-690B348D737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9871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BFF35C-A8FD-4F24-B1D2-690B348D737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4230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BFF35C-A8FD-4F24-B1D2-690B348D737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4647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BFF35C-A8FD-4F24-B1D2-690B348D737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9695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BFF35C-A8FD-4F24-B1D2-690B348D737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7210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BFF35C-A8FD-4F24-B1D2-690B348D737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4740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BFF35C-A8FD-4F24-B1D2-690B348D737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1701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BFF35C-A8FD-4F24-B1D2-690B348D737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6090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BFF35C-A8FD-4F24-B1D2-690B348D737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5186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BFF35C-A8FD-4F24-B1D2-690B348D737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838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Written in the Stars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073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Astrology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725930"/>
            <a:ext cx="10789919" cy="4903469"/>
          </a:xfrm>
        </p:spPr>
        <p:txBody>
          <a:bodyPr>
            <a:normAutofit/>
          </a:bodyPr>
          <a:lstStyle/>
          <a:p>
            <a:r>
              <a:rPr lang="en-US" sz="2400" dirty="0" smtClean="0"/>
              <a:t>Conversational frameworks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Community of practice: </a:t>
            </a:r>
            <a:r>
              <a:rPr lang="en-US" sz="2400" dirty="0"/>
              <a:t>A community of practice (</a:t>
            </a:r>
            <a:r>
              <a:rPr lang="en-US" sz="2400" dirty="0" err="1"/>
              <a:t>CoP</a:t>
            </a:r>
            <a:r>
              <a:rPr lang="en-US" sz="2400" dirty="0"/>
              <a:t>) is a group of people who share a craft and/or a profession. The concept was first proposed by cognitive anthropologists Jean Lave and Etienne Wenger in 1991. </a:t>
            </a:r>
            <a:r>
              <a:rPr lang="en-US" sz="2400" dirty="0" err="1"/>
              <a:t>CoPs</a:t>
            </a:r>
            <a:r>
              <a:rPr lang="en-US" sz="2400" dirty="0"/>
              <a:t> </a:t>
            </a:r>
            <a:r>
              <a:rPr lang="en-US" sz="2400" b="1" i="1" dirty="0"/>
              <a:t>can evolve naturally</a:t>
            </a:r>
            <a:r>
              <a:rPr lang="en-US" sz="2400" dirty="0"/>
              <a:t> because of the members'</a:t>
            </a:r>
            <a:endParaRPr lang="en-US" sz="2400" dirty="0" smtClean="0"/>
          </a:p>
          <a:p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4465" y="679472"/>
            <a:ext cx="6002761" cy="27727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540388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-Point Star 3"/>
          <p:cNvSpPr/>
          <p:nvPr/>
        </p:nvSpPr>
        <p:spPr>
          <a:xfrm>
            <a:off x="5159260" y="317409"/>
            <a:ext cx="987501" cy="987501"/>
          </a:xfrm>
          <a:prstGeom prst="star5">
            <a:avLst>
              <a:gd name="adj" fmla="val 13863"/>
              <a:gd name="hf" fmla="val 105146"/>
              <a:gd name="vf" fmla="val 11055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00" dirty="0" smtClean="0"/>
          </a:p>
        </p:txBody>
      </p:sp>
      <p:sp>
        <p:nvSpPr>
          <p:cNvPr id="65" name="Cloud 64"/>
          <p:cNvSpPr/>
          <p:nvPr/>
        </p:nvSpPr>
        <p:spPr>
          <a:xfrm rot="750131">
            <a:off x="8114981" y="2180645"/>
            <a:ext cx="4384552" cy="2454768"/>
          </a:xfrm>
          <a:prstGeom prst="cloud">
            <a:avLst/>
          </a:prstGeom>
          <a:gradFill>
            <a:gsLst>
              <a:gs pos="0">
                <a:schemeClr val="accent1">
                  <a:tint val="70000"/>
                  <a:lumMod val="110000"/>
                  <a:alpha val="16000"/>
                </a:schemeClr>
              </a:gs>
              <a:gs pos="100000">
                <a:schemeClr val="accent1">
                  <a:tint val="82000"/>
                  <a:alpha val="74000"/>
                </a:schemeClr>
              </a:gs>
            </a:gsLst>
          </a:gradFill>
          <a:ln>
            <a:solidFill>
              <a:schemeClr val="accent1">
                <a:lumMod val="50000"/>
                <a:alpha val="1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t"/>
            <a:r>
              <a:rPr lang="en-US" sz="1200" u="sng" dirty="0" smtClean="0">
                <a:solidFill>
                  <a:schemeClr val="tx1">
                    <a:alpha val="50000"/>
                  </a:schemeClr>
                </a:solidFill>
              </a:rPr>
              <a:t>University Mission Statement</a:t>
            </a:r>
            <a:r>
              <a:rPr lang="en-US" sz="800" dirty="0">
                <a:solidFill>
                  <a:schemeClr val="tx1">
                    <a:alpha val="50000"/>
                  </a:schemeClr>
                </a:solidFill>
              </a:rPr>
              <a:t/>
            </a:r>
            <a:br>
              <a:rPr lang="en-US" sz="800" dirty="0">
                <a:solidFill>
                  <a:schemeClr val="tx1">
                    <a:alpha val="50000"/>
                  </a:schemeClr>
                </a:solidFill>
              </a:rPr>
            </a:br>
            <a:r>
              <a:rPr lang="en-US" sz="800" dirty="0">
                <a:solidFill>
                  <a:schemeClr val="tx1">
                    <a:alpha val="50000"/>
                  </a:schemeClr>
                </a:solidFill>
              </a:rPr>
              <a:t> </a:t>
            </a:r>
          </a:p>
          <a:p>
            <a:pPr fontAlgn="t"/>
            <a:r>
              <a:rPr lang="en-US" sz="1050" b="1" dirty="0">
                <a:solidFill>
                  <a:schemeClr val="tx1">
                    <a:alpha val="50000"/>
                  </a:schemeClr>
                </a:solidFill>
              </a:rPr>
              <a:t>Educating technical and managerial professionals </a:t>
            </a:r>
            <a:r>
              <a:rPr lang="en-US" sz="800" dirty="0">
                <a:solidFill>
                  <a:schemeClr val="tx1">
                    <a:alpha val="50000"/>
                  </a:schemeClr>
                </a:solidFill>
              </a:rPr>
              <a:t>with international perspectives and competitive capabilities;</a:t>
            </a:r>
          </a:p>
          <a:p>
            <a:pPr fontAlgn="t"/>
            <a:r>
              <a:rPr lang="en-US" sz="800" dirty="0">
                <a:solidFill>
                  <a:schemeClr val="tx1">
                    <a:alpha val="50000"/>
                  </a:schemeClr>
                </a:solidFill>
              </a:rPr>
              <a:t>Integrating into global economic and social development with its </a:t>
            </a:r>
            <a:r>
              <a:rPr lang="en-US" sz="1050" b="1" dirty="0">
                <a:solidFill>
                  <a:schemeClr val="tx1">
                    <a:alpha val="50000"/>
                  </a:schemeClr>
                </a:solidFill>
              </a:rPr>
              <a:t>expertise in business and technology</a:t>
            </a:r>
            <a:r>
              <a:rPr lang="en-US" sz="800" dirty="0">
                <a:solidFill>
                  <a:schemeClr val="tx1">
                    <a:alpha val="50000"/>
                  </a:schemeClr>
                </a:solidFill>
              </a:rPr>
              <a:t>;</a:t>
            </a:r>
          </a:p>
          <a:p>
            <a:pPr fontAlgn="t"/>
            <a:r>
              <a:rPr lang="en-US" sz="800" dirty="0">
                <a:solidFill>
                  <a:schemeClr val="tx1">
                    <a:alpha val="50000"/>
                  </a:schemeClr>
                </a:solidFill>
              </a:rPr>
              <a:t>With its unique focuses and features, conducting research in areas where humanity faces severe challenges;</a:t>
            </a:r>
          </a:p>
          <a:p>
            <a:pPr fontAlgn="t"/>
            <a:r>
              <a:rPr lang="en-US" sz="800" dirty="0">
                <a:solidFill>
                  <a:schemeClr val="tx1">
                    <a:alpha val="50000"/>
                  </a:schemeClr>
                </a:solidFill>
              </a:rPr>
              <a:t>Exploring </a:t>
            </a:r>
            <a:r>
              <a:rPr lang="en-US" sz="1050" b="1" dirty="0">
                <a:solidFill>
                  <a:schemeClr val="tx1">
                    <a:alpha val="50000"/>
                  </a:schemeClr>
                </a:solidFill>
              </a:rPr>
              <a:t>new models for higher education </a:t>
            </a:r>
            <a:r>
              <a:rPr lang="en-US" sz="800" dirty="0">
                <a:solidFill>
                  <a:schemeClr val="tx1">
                    <a:alpha val="50000"/>
                  </a:schemeClr>
                </a:solidFill>
              </a:rPr>
              <a:t>that will exert a strong influence on the development of education in China and the world.</a:t>
            </a:r>
          </a:p>
          <a:p>
            <a:endParaRPr lang="en-US" sz="700" dirty="0">
              <a:solidFill>
                <a:schemeClr val="tx1">
                  <a:alpha val="50000"/>
                </a:schemeClr>
              </a:solidFill>
            </a:endParaRPr>
          </a:p>
        </p:txBody>
      </p:sp>
      <p:sp>
        <p:nvSpPr>
          <p:cNvPr id="66" name="Cloud 65"/>
          <p:cNvSpPr/>
          <p:nvPr/>
        </p:nvSpPr>
        <p:spPr>
          <a:xfrm rot="20801558">
            <a:off x="160118" y="4438617"/>
            <a:ext cx="3340366" cy="1798504"/>
          </a:xfrm>
          <a:prstGeom prst="cloud">
            <a:avLst/>
          </a:prstGeom>
          <a:gradFill>
            <a:gsLst>
              <a:gs pos="0">
                <a:schemeClr val="accent3">
                  <a:tint val="70000"/>
                  <a:lumMod val="110000"/>
                  <a:alpha val="0"/>
                </a:schemeClr>
              </a:gs>
              <a:gs pos="100000">
                <a:schemeClr val="accent3">
                  <a:tint val="82000"/>
                  <a:alpha val="74000"/>
                </a:schemeClr>
              </a:gs>
            </a:gsLst>
          </a:gradFill>
          <a:ln>
            <a:solidFill>
              <a:schemeClr val="accent3">
                <a:alpha val="18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t"/>
            <a:endParaRPr lang="en-US" dirty="0" smtClean="0">
              <a:solidFill>
                <a:schemeClr val="tx1">
                  <a:alpha val="50000"/>
                </a:schemeClr>
              </a:solidFill>
            </a:endParaRPr>
          </a:p>
          <a:p>
            <a:pPr algn="ctr" fontAlgn="t"/>
            <a:r>
              <a:rPr lang="en-US" dirty="0" smtClean="0">
                <a:solidFill>
                  <a:schemeClr val="tx1">
                    <a:alpha val="50000"/>
                  </a:schemeClr>
                </a:solidFill>
              </a:rPr>
              <a:t>Critical Thinking</a:t>
            </a:r>
          </a:p>
          <a:p>
            <a:pPr algn="ctr" fontAlgn="t"/>
            <a:r>
              <a:rPr lang="en-US" dirty="0" smtClean="0">
                <a:solidFill>
                  <a:schemeClr val="tx1">
                    <a:alpha val="50000"/>
                  </a:schemeClr>
                </a:solidFill>
              </a:rPr>
              <a:t>Leadership</a:t>
            </a:r>
          </a:p>
          <a:p>
            <a:pPr algn="ctr" fontAlgn="t"/>
            <a:r>
              <a:rPr lang="en-US" dirty="0" smtClean="0">
                <a:solidFill>
                  <a:schemeClr val="tx1">
                    <a:alpha val="50000"/>
                  </a:schemeClr>
                </a:solidFill>
              </a:rPr>
              <a:t>Professionalism</a:t>
            </a:r>
          </a:p>
          <a:p>
            <a:pPr algn="ctr" fontAlgn="t"/>
            <a:endParaRPr lang="en-US" dirty="0">
              <a:solidFill>
                <a:schemeClr val="tx1">
                  <a:alpha val="50000"/>
                </a:schemeClr>
              </a:solidFill>
            </a:endParaRPr>
          </a:p>
        </p:txBody>
      </p:sp>
      <p:grpSp>
        <p:nvGrpSpPr>
          <p:cNvPr id="137" name="Group 136"/>
          <p:cNvGrpSpPr/>
          <p:nvPr/>
        </p:nvGrpSpPr>
        <p:grpSpPr>
          <a:xfrm>
            <a:off x="7710081" y="341033"/>
            <a:ext cx="1964907" cy="1293898"/>
            <a:chOff x="7710081" y="341033"/>
            <a:chExt cx="1964907" cy="1293898"/>
          </a:xfrm>
        </p:grpSpPr>
        <p:grpSp>
          <p:nvGrpSpPr>
            <p:cNvPr id="135" name="Group 134"/>
            <p:cNvGrpSpPr/>
            <p:nvPr/>
          </p:nvGrpSpPr>
          <p:grpSpPr>
            <a:xfrm>
              <a:off x="7710081" y="341033"/>
              <a:ext cx="765043" cy="1293898"/>
              <a:chOff x="7710081" y="341033"/>
              <a:chExt cx="765043" cy="1293898"/>
            </a:xfrm>
          </p:grpSpPr>
          <p:sp>
            <p:nvSpPr>
              <p:cNvPr id="19" name="5-Point Star 18"/>
              <p:cNvSpPr/>
              <p:nvPr/>
            </p:nvSpPr>
            <p:spPr>
              <a:xfrm>
                <a:off x="8141379" y="341033"/>
                <a:ext cx="316577" cy="316577"/>
              </a:xfrm>
              <a:prstGeom prst="star5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20" name="5-Point Star 19"/>
              <p:cNvSpPr/>
              <p:nvPr/>
            </p:nvSpPr>
            <p:spPr>
              <a:xfrm>
                <a:off x="8002546" y="837630"/>
                <a:ext cx="316577" cy="316577"/>
              </a:xfrm>
              <a:prstGeom prst="star5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21" name="5-Point Star 20"/>
              <p:cNvSpPr/>
              <p:nvPr/>
            </p:nvSpPr>
            <p:spPr>
              <a:xfrm>
                <a:off x="7710081" y="1190199"/>
                <a:ext cx="316577" cy="316577"/>
              </a:xfrm>
              <a:prstGeom prst="star5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22" name="5-Point Star 21"/>
              <p:cNvSpPr/>
              <p:nvPr/>
            </p:nvSpPr>
            <p:spPr>
              <a:xfrm>
                <a:off x="8158547" y="1318354"/>
                <a:ext cx="316577" cy="316577"/>
              </a:xfrm>
              <a:prstGeom prst="star5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23" name="5-Point Star 22"/>
              <p:cNvSpPr/>
              <p:nvPr/>
            </p:nvSpPr>
            <p:spPr>
              <a:xfrm>
                <a:off x="7744868" y="486937"/>
                <a:ext cx="316577" cy="316577"/>
              </a:xfrm>
              <a:prstGeom prst="star5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</p:grpSp>
        <p:sp>
          <p:nvSpPr>
            <p:cNvPr id="67" name="TextBox 66"/>
            <p:cNvSpPr txBox="1"/>
            <p:nvPr/>
          </p:nvSpPr>
          <p:spPr>
            <a:xfrm>
              <a:off x="8360387" y="702156"/>
              <a:ext cx="13146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Teachers on my module</a:t>
              </a:r>
              <a:endParaRPr lang="en-US" dirty="0"/>
            </a:p>
          </p:txBody>
        </p:sp>
      </p:grpSp>
      <p:cxnSp>
        <p:nvCxnSpPr>
          <p:cNvPr id="83" name="Straight Connector 82"/>
          <p:cNvCxnSpPr/>
          <p:nvPr/>
        </p:nvCxnSpPr>
        <p:spPr>
          <a:xfrm flipV="1">
            <a:off x="2877006" y="990357"/>
            <a:ext cx="2387360" cy="1459039"/>
          </a:xfrm>
          <a:prstGeom prst="line">
            <a:avLst/>
          </a:prstGeom>
          <a:ln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89" name="Group 188"/>
          <p:cNvGrpSpPr/>
          <p:nvPr/>
        </p:nvGrpSpPr>
        <p:grpSpPr>
          <a:xfrm>
            <a:off x="5062628" y="929950"/>
            <a:ext cx="3188337" cy="3106696"/>
            <a:chOff x="5062628" y="929950"/>
            <a:chExt cx="3188337" cy="3106696"/>
          </a:xfrm>
        </p:grpSpPr>
        <p:cxnSp>
          <p:nvCxnSpPr>
            <p:cNvPr id="84" name="Straight Connector 83"/>
            <p:cNvCxnSpPr/>
            <p:nvPr/>
          </p:nvCxnSpPr>
          <p:spPr>
            <a:xfrm flipV="1">
              <a:off x="5610147" y="1190200"/>
              <a:ext cx="31723" cy="850088"/>
            </a:xfrm>
            <a:prstGeom prst="line">
              <a:avLst/>
            </a:prstGeom>
            <a:ln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>
              <a:off x="5862777" y="929950"/>
              <a:ext cx="1981395" cy="63973"/>
            </a:xfrm>
            <a:prstGeom prst="line">
              <a:avLst/>
            </a:prstGeom>
            <a:ln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>
              <a:stCxn id="76" idx="0"/>
            </p:cNvCxnSpPr>
            <p:nvPr/>
          </p:nvCxnSpPr>
          <p:spPr>
            <a:xfrm flipV="1">
              <a:off x="5854335" y="1615244"/>
              <a:ext cx="812273" cy="461274"/>
            </a:xfrm>
            <a:prstGeom prst="line">
              <a:avLst/>
            </a:prstGeom>
            <a:ln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/>
            <p:nvPr/>
          </p:nvCxnSpPr>
          <p:spPr>
            <a:xfrm>
              <a:off x="5939810" y="2468855"/>
              <a:ext cx="726798" cy="215957"/>
            </a:xfrm>
            <a:prstGeom prst="line">
              <a:avLst/>
            </a:prstGeom>
            <a:ln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9" name="Straight Connector 98"/>
            <p:cNvCxnSpPr/>
            <p:nvPr/>
          </p:nvCxnSpPr>
          <p:spPr>
            <a:xfrm flipV="1">
              <a:off x="7225692" y="1634609"/>
              <a:ext cx="770985" cy="862203"/>
            </a:xfrm>
            <a:prstGeom prst="line">
              <a:avLst/>
            </a:prstGeom>
            <a:ln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>
              <a:stCxn id="77" idx="0"/>
            </p:cNvCxnSpPr>
            <p:nvPr/>
          </p:nvCxnSpPr>
          <p:spPr>
            <a:xfrm flipV="1">
              <a:off x="7336231" y="1023160"/>
              <a:ext cx="508252" cy="304269"/>
            </a:xfrm>
            <a:prstGeom prst="line">
              <a:avLst/>
            </a:prstGeom>
            <a:ln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>
              <a:endCxn id="77" idx="3"/>
            </p:cNvCxnSpPr>
            <p:nvPr/>
          </p:nvCxnSpPr>
          <p:spPr>
            <a:xfrm flipV="1">
              <a:off x="7024660" y="1871227"/>
              <a:ext cx="39749" cy="646144"/>
            </a:xfrm>
            <a:prstGeom prst="line">
              <a:avLst/>
            </a:prstGeom>
            <a:ln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grpSp>
          <p:nvGrpSpPr>
            <p:cNvPr id="188" name="Group 187"/>
            <p:cNvGrpSpPr/>
            <p:nvPr/>
          </p:nvGrpSpPr>
          <p:grpSpPr>
            <a:xfrm>
              <a:off x="5062628" y="1033531"/>
              <a:ext cx="3188337" cy="3003115"/>
              <a:chOff x="5062628" y="1033531"/>
              <a:chExt cx="3188337" cy="3003115"/>
            </a:xfrm>
          </p:grpSpPr>
          <p:grpSp>
            <p:nvGrpSpPr>
              <p:cNvPr id="138" name="Group 137"/>
              <p:cNvGrpSpPr/>
              <p:nvPr/>
            </p:nvGrpSpPr>
            <p:grpSpPr>
              <a:xfrm>
                <a:off x="5062628" y="1033531"/>
                <a:ext cx="3188337" cy="2284560"/>
                <a:chOff x="5062628" y="1033531"/>
                <a:chExt cx="3188337" cy="2284560"/>
              </a:xfrm>
            </p:grpSpPr>
            <p:sp>
              <p:nvSpPr>
                <p:cNvPr id="72" name="TextBox 71"/>
                <p:cNvSpPr txBox="1"/>
                <p:nvPr/>
              </p:nvSpPr>
              <p:spPr>
                <a:xfrm>
                  <a:off x="6350372" y="1624028"/>
                  <a:ext cx="1099083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 smtClean="0"/>
                    <a:t>EAP Syllabus</a:t>
                  </a:r>
                  <a:endParaRPr lang="en-US" sz="1400" dirty="0"/>
                </a:p>
              </p:txBody>
            </p:sp>
            <p:sp>
              <p:nvSpPr>
                <p:cNvPr id="73" name="TextBox 72"/>
                <p:cNvSpPr txBox="1"/>
                <p:nvPr/>
              </p:nvSpPr>
              <p:spPr>
                <a:xfrm>
                  <a:off x="5062628" y="2573681"/>
                  <a:ext cx="1026243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 smtClean="0"/>
                    <a:t>My Lessons</a:t>
                  </a:r>
                  <a:endParaRPr lang="en-US" sz="1400" dirty="0"/>
                </a:p>
              </p:txBody>
            </p:sp>
            <p:sp>
              <p:nvSpPr>
                <p:cNvPr id="74" name="TextBox 73"/>
                <p:cNvSpPr txBox="1"/>
                <p:nvPr/>
              </p:nvSpPr>
              <p:spPr>
                <a:xfrm>
                  <a:off x="6809929" y="3010314"/>
                  <a:ext cx="1441036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 smtClean="0"/>
                    <a:t>EAP Assessments</a:t>
                  </a:r>
                  <a:endParaRPr lang="en-US" sz="1400" dirty="0"/>
                </a:p>
              </p:txBody>
            </p:sp>
            <p:pic>
              <p:nvPicPr>
                <p:cNvPr id="76" name="Picture 75"/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2257259">
                  <a:off x="5162031" y="1987130"/>
                  <a:ext cx="859772" cy="859772"/>
                </a:xfrm>
                <a:prstGeom prst="rect">
                  <a:avLst/>
                </a:prstGeom>
              </p:spPr>
            </p:pic>
            <p:pic>
              <p:nvPicPr>
                <p:cNvPr id="77" name="Picture 76"/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4293517">
                  <a:off x="6498535" y="1033531"/>
                  <a:ext cx="859772" cy="859772"/>
                </a:xfrm>
                <a:prstGeom prst="rect">
                  <a:avLst/>
                </a:prstGeom>
              </p:spPr>
            </p:pic>
            <p:pic>
              <p:nvPicPr>
                <p:cNvPr id="78" name="Picture 77"/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14601825">
                  <a:off x="6677736" y="2297683"/>
                  <a:ext cx="859772" cy="859772"/>
                </a:xfrm>
                <a:prstGeom prst="rect">
                  <a:avLst/>
                </a:prstGeom>
              </p:spPr>
            </p:pic>
          </p:grpSp>
          <p:sp>
            <p:nvSpPr>
              <p:cNvPr id="110" name="Trapezoid 109"/>
              <p:cNvSpPr/>
              <p:nvPr/>
            </p:nvSpPr>
            <p:spPr>
              <a:xfrm rot="20738910">
                <a:off x="5289592" y="2317682"/>
                <a:ext cx="797457" cy="1543320"/>
              </a:xfrm>
              <a:prstGeom prst="trapezoid">
                <a:avLst>
                  <a:gd name="adj" fmla="val 50000"/>
                </a:avLst>
              </a:prstGeom>
              <a:gradFill>
                <a:gsLst>
                  <a:gs pos="0">
                    <a:schemeClr val="accent4">
                      <a:tint val="70000"/>
                      <a:lumMod val="110000"/>
                      <a:alpha val="0"/>
                    </a:schemeClr>
                  </a:gs>
                  <a:gs pos="100000">
                    <a:schemeClr val="accent4">
                      <a:tint val="82000"/>
                      <a:alpha val="34000"/>
                    </a:schemeClr>
                  </a:gs>
                </a:gsLst>
              </a:gradFill>
              <a:ln>
                <a:solidFill>
                  <a:schemeClr val="accent4">
                    <a:alpha val="14000"/>
                  </a:schemeClr>
                </a:solidFill>
              </a:ln>
              <a:effectLst>
                <a:softEdge rad="101600"/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Trapezoid 110"/>
              <p:cNvSpPr/>
              <p:nvPr/>
            </p:nvSpPr>
            <p:spPr>
              <a:xfrm rot="2140555">
                <a:off x="6278325" y="2499233"/>
                <a:ext cx="858539" cy="1537413"/>
              </a:xfrm>
              <a:prstGeom prst="trapezoid">
                <a:avLst>
                  <a:gd name="adj" fmla="val 50000"/>
                </a:avLst>
              </a:prstGeom>
              <a:gradFill>
                <a:gsLst>
                  <a:gs pos="0">
                    <a:schemeClr val="accent4">
                      <a:tint val="70000"/>
                      <a:lumMod val="110000"/>
                      <a:alpha val="0"/>
                    </a:schemeClr>
                  </a:gs>
                  <a:gs pos="100000">
                    <a:schemeClr val="accent4">
                      <a:tint val="82000"/>
                      <a:alpha val="34000"/>
                    </a:schemeClr>
                  </a:gs>
                </a:gsLst>
              </a:gradFill>
              <a:ln>
                <a:solidFill>
                  <a:schemeClr val="accent4">
                    <a:alpha val="14000"/>
                  </a:schemeClr>
                </a:solidFill>
              </a:ln>
              <a:effectLst>
                <a:softEdge rad="101600"/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cxnSp>
        <p:nvCxnSpPr>
          <p:cNvPr id="124" name="Straight Connector 123"/>
          <p:cNvCxnSpPr/>
          <p:nvPr/>
        </p:nvCxnSpPr>
        <p:spPr>
          <a:xfrm flipV="1">
            <a:off x="3175965" y="1116397"/>
            <a:ext cx="2129883" cy="1697361"/>
          </a:xfrm>
          <a:prstGeom prst="line">
            <a:avLst/>
          </a:prstGeom>
          <a:ln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80" name="Group 179"/>
          <p:cNvGrpSpPr/>
          <p:nvPr/>
        </p:nvGrpSpPr>
        <p:grpSpPr>
          <a:xfrm>
            <a:off x="178723" y="2035685"/>
            <a:ext cx="3250984" cy="1984803"/>
            <a:chOff x="178723" y="2035685"/>
            <a:chExt cx="3250984" cy="1984803"/>
          </a:xfrm>
        </p:grpSpPr>
        <p:sp>
          <p:nvSpPr>
            <p:cNvPr id="35" name="5-Point Star 34"/>
            <p:cNvSpPr/>
            <p:nvPr/>
          </p:nvSpPr>
          <p:spPr>
            <a:xfrm>
              <a:off x="1954284" y="3881655"/>
              <a:ext cx="138833" cy="138833"/>
            </a:xfrm>
            <a:prstGeom prst="star5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 dirty="0" smtClean="0"/>
            </a:p>
          </p:txBody>
        </p:sp>
        <p:grpSp>
          <p:nvGrpSpPr>
            <p:cNvPr id="140" name="Group 139"/>
            <p:cNvGrpSpPr/>
            <p:nvPr/>
          </p:nvGrpSpPr>
          <p:grpSpPr>
            <a:xfrm>
              <a:off x="178723" y="2035685"/>
              <a:ext cx="3250984" cy="1805488"/>
              <a:chOff x="178723" y="2035685"/>
              <a:chExt cx="3250984" cy="1805488"/>
            </a:xfrm>
          </p:grpSpPr>
          <p:sp>
            <p:nvSpPr>
              <p:cNvPr id="69" name="TextBox 68"/>
              <p:cNvSpPr txBox="1"/>
              <p:nvPr/>
            </p:nvSpPr>
            <p:spPr>
              <a:xfrm>
                <a:off x="178723" y="2374873"/>
                <a:ext cx="114903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Professors</a:t>
                </a:r>
                <a:endParaRPr lang="en-US" dirty="0"/>
              </a:p>
            </p:txBody>
          </p:sp>
          <p:grpSp>
            <p:nvGrpSpPr>
              <p:cNvPr id="139" name="Group 138"/>
              <p:cNvGrpSpPr/>
              <p:nvPr/>
            </p:nvGrpSpPr>
            <p:grpSpPr>
              <a:xfrm>
                <a:off x="477617" y="2035685"/>
                <a:ext cx="2952090" cy="1805488"/>
                <a:chOff x="477617" y="2035685"/>
                <a:chExt cx="2952090" cy="1805488"/>
              </a:xfrm>
            </p:grpSpPr>
            <p:sp>
              <p:nvSpPr>
                <p:cNvPr id="5" name="5-Point Star 4"/>
                <p:cNvSpPr/>
                <p:nvPr/>
              </p:nvSpPr>
              <p:spPr>
                <a:xfrm>
                  <a:off x="2922304" y="2778267"/>
                  <a:ext cx="299174" cy="299174"/>
                </a:xfrm>
                <a:prstGeom prst="star5">
                  <a:avLst/>
                </a:prstGeom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 dirty="0" smtClean="0"/>
                </a:p>
              </p:txBody>
            </p:sp>
            <p:sp>
              <p:nvSpPr>
                <p:cNvPr id="24" name="5-Point Star 23"/>
                <p:cNvSpPr/>
                <p:nvPr/>
              </p:nvSpPr>
              <p:spPr>
                <a:xfrm>
                  <a:off x="2367963" y="3238356"/>
                  <a:ext cx="138833" cy="138833"/>
                </a:xfrm>
                <a:prstGeom prst="star5">
                  <a:avLst/>
                </a:prstGeom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 dirty="0" smtClean="0"/>
                </a:p>
              </p:txBody>
            </p:sp>
            <p:sp>
              <p:nvSpPr>
                <p:cNvPr id="25" name="5-Point Star 24"/>
                <p:cNvSpPr/>
                <p:nvPr/>
              </p:nvSpPr>
              <p:spPr>
                <a:xfrm>
                  <a:off x="1128780" y="3168939"/>
                  <a:ext cx="138833" cy="138833"/>
                </a:xfrm>
                <a:prstGeom prst="star5">
                  <a:avLst/>
                </a:prstGeom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 dirty="0" smtClean="0"/>
                </a:p>
              </p:txBody>
            </p:sp>
            <p:sp>
              <p:nvSpPr>
                <p:cNvPr id="26" name="5-Point Star 25"/>
                <p:cNvSpPr/>
                <p:nvPr/>
              </p:nvSpPr>
              <p:spPr>
                <a:xfrm>
                  <a:off x="1288785" y="3702340"/>
                  <a:ext cx="138833" cy="138833"/>
                </a:xfrm>
                <a:prstGeom prst="star5">
                  <a:avLst/>
                </a:prstGeom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 dirty="0" smtClean="0"/>
                </a:p>
              </p:txBody>
            </p:sp>
            <p:sp>
              <p:nvSpPr>
                <p:cNvPr id="27" name="5-Point Star 26"/>
                <p:cNvSpPr/>
                <p:nvPr/>
              </p:nvSpPr>
              <p:spPr>
                <a:xfrm>
                  <a:off x="477617" y="2933556"/>
                  <a:ext cx="138833" cy="138833"/>
                </a:xfrm>
                <a:prstGeom prst="star5">
                  <a:avLst/>
                </a:prstGeom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 dirty="0" smtClean="0"/>
                </a:p>
              </p:txBody>
            </p:sp>
            <p:sp>
              <p:nvSpPr>
                <p:cNvPr id="28" name="5-Point Star 27"/>
                <p:cNvSpPr/>
                <p:nvPr/>
              </p:nvSpPr>
              <p:spPr>
                <a:xfrm>
                  <a:off x="1547088" y="2881458"/>
                  <a:ext cx="138833" cy="138833"/>
                </a:xfrm>
                <a:prstGeom prst="star5">
                  <a:avLst/>
                </a:prstGeom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 dirty="0" smtClean="0"/>
                </a:p>
              </p:txBody>
            </p:sp>
            <p:sp>
              <p:nvSpPr>
                <p:cNvPr id="29" name="5-Point Star 28"/>
                <p:cNvSpPr/>
                <p:nvPr/>
              </p:nvSpPr>
              <p:spPr>
                <a:xfrm>
                  <a:off x="761239" y="2766439"/>
                  <a:ext cx="138833" cy="138833"/>
                </a:xfrm>
                <a:prstGeom prst="star5">
                  <a:avLst/>
                </a:prstGeom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 dirty="0" smtClean="0"/>
                </a:p>
              </p:txBody>
            </p:sp>
            <p:sp>
              <p:nvSpPr>
                <p:cNvPr id="30" name="5-Point Star 29"/>
                <p:cNvSpPr/>
                <p:nvPr/>
              </p:nvSpPr>
              <p:spPr>
                <a:xfrm>
                  <a:off x="730782" y="3179258"/>
                  <a:ext cx="138833" cy="138833"/>
                </a:xfrm>
                <a:prstGeom prst="star5">
                  <a:avLst/>
                </a:prstGeom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 dirty="0" smtClean="0"/>
                </a:p>
              </p:txBody>
            </p:sp>
            <p:sp>
              <p:nvSpPr>
                <p:cNvPr id="31" name="5-Point Star 30"/>
                <p:cNvSpPr/>
                <p:nvPr/>
              </p:nvSpPr>
              <p:spPr>
                <a:xfrm>
                  <a:off x="731509" y="3667271"/>
                  <a:ext cx="138833" cy="138833"/>
                </a:xfrm>
                <a:prstGeom prst="star5">
                  <a:avLst/>
                </a:prstGeom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 dirty="0" smtClean="0"/>
                </a:p>
              </p:txBody>
            </p:sp>
            <p:sp>
              <p:nvSpPr>
                <p:cNvPr id="32" name="5-Point Star 31"/>
                <p:cNvSpPr/>
                <p:nvPr/>
              </p:nvSpPr>
              <p:spPr>
                <a:xfrm>
                  <a:off x="1127700" y="3459166"/>
                  <a:ext cx="138833" cy="138833"/>
                </a:xfrm>
                <a:prstGeom prst="star5">
                  <a:avLst/>
                </a:prstGeom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 dirty="0" smtClean="0"/>
                </a:p>
              </p:txBody>
            </p:sp>
            <p:sp>
              <p:nvSpPr>
                <p:cNvPr id="33" name="5-Point Star 32"/>
                <p:cNvSpPr/>
                <p:nvPr/>
              </p:nvSpPr>
              <p:spPr>
                <a:xfrm>
                  <a:off x="2142546" y="3422651"/>
                  <a:ext cx="138833" cy="138833"/>
                </a:xfrm>
                <a:prstGeom prst="star5">
                  <a:avLst/>
                </a:prstGeom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 dirty="0" smtClean="0"/>
                </a:p>
              </p:txBody>
            </p:sp>
            <p:sp>
              <p:nvSpPr>
                <p:cNvPr id="34" name="5-Point Star 33"/>
                <p:cNvSpPr/>
                <p:nvPr/>
              </p:nvSpPr>
              <p:spPr>
                <a:xfrm>
                  <a:off x="1496290" y="3283818"/>
                  <a:ext cx="138833" cy="138833"/>
                </a:xfrm>
                <a:prstGeom prst="star5">
                  <a:avLst/>
                </a:prstGeom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 dirty="0" smtClean="0"/>
                </a:p>
              </p:txBody>
            </p:sp>
            <p:sp>
              <p:nvSpPr>
                <p:cNvPr id="36" name="5-Point Star 35"/>
                <p:cNvSpPr/>
                <p:nvPr/>
              </p:nvSpPr>
              <p:spPr>
                <a:xfrm>
                  <a:off x="1884868" y="3071958"/>
                  <a:ext cx="138833" cy="138833"/>
                </a:xfrm>
                <a:prstGeom prst="star5">
                  <a:avLst/>
                </a:prstGeom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 dirty="0" smtClean="0"/>
                </a:p>
              </p:txBody>
            </p:sp>
            <p:sp>
              <p:nvSpPr>
                <p:cNvPr id="37" name="5-Point Star 36"/>
                <p:cNvSpPr/>
                <p:nvPr/>
              </p:nvSpPr>
              <p:spPr>
                <a:xfrm>
                  <a:off x="1110526" y="2814465"/>
                  <a:ext cx="138833" cy="138833"/>
                </a:xfrm>
                <a:prstGeom prst="star5">
                  <a:avLst/>
                </a:prstGeom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 dirty="0" smtClean="0"/>
                </a:p>
              </p:txBody>
            </p:sp>
            <p:sp>
              <p:nvSpPr>
                <p:cNvPr id="38" name="5-Point Star 37"/>
                <p:cNvSpPr/>
                <p:nvPr/>
              </p:nvSpPr>
              <p:spPr>
                <a:xfrm>
                  <a:off x="2136093" y="3016904"/>
                  <a:ext cx="138833" cy="138833"/>
                </a:xfrm>
                <a:prstGeom prst="star5">
                  <a:avLst/>
                </a:prstGeom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 dirty="0" smtClean="0"/>
                </a:p>
              </p:txBody>
            </p:sp>
            <p:sp>
              <p:nvSpPr>
                <p:cNvPr id="39" name="5-Point Star 38"/>
                <p:cNvSpPr/>
                <p:nvPr/>
              </p:nvSpPr>
              <p:spPr>
                <a:xfrm>
                  <a:off x="1843628" y="3369473"/>
                  <a:ext cx="138833" cy="138833"/>
                </a:xfrm>
                <a:prstGeom prst="star5">
                  <a:avLst/>
                </a:prstGeom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 dirty="0" smtClean="0"/>
                </a:p>
              </p:txBody>
            </p:sp>
            <p:sp>
              <p:nvSpPr>
                <p:cNvPr id="40" name="5-Point Star 39"/>
                <p:cNvSpPr/>
                <p:nvPr/>
              </p:nvSpPr>
              <p:spPr>
                <a:xfrm>
                  <a:off x="1711865" y="3629493"/>
                  <a:ext cx="138833" cy="138833"/>
                </a:xfrm>
                <a:prstGeom prst="star5">
                  <a:avLst/>
                </a:prstGeom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 dirty="0" smtClean="0"/>
                </a:p>
              </p:txBody>
            </p:sp>
            <p:sp>
              <p:nvSpPr>
                <p:cNvPr id="41" name="5-Point Star 40"/>
                <p:cNvSpPr/>
                <p:nvPr/>
              </p:nvSpPr>
              <p:spPr>
                <a:xfrm>
                  <a:off x="1496290" y="2598130"/>
                  <a:ext cx="138833" cy="138833"/>
                </a:xfrm>
                <a:prstGeom prst="star5">
                  <a:avLst/>
                </a:prstGeom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 dirty="0" smtClean="0"/>
                </a:p>
              </p:txBody>
            </p:sp>
            <p:sp>
              <p:nvSpPr>
                <p:cNvPr id="62" name="5-Point Star 61"/>
                <p:cNvSpPr/>
                <p:nvPr/>
              </p:nvSpPr>
              <p:spPr>
                <a:xfrm>
                  <a:off x="2575562" y="2367582"/>
                  <a:ext cx="346742" cy="346742"/>
                </a:xfrm>
                <a:prstGeom prst="star5">
                  <a:avLst/>
                </a:prstGeom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 dirty="0" smtClean="0"/>
                </a:p>
              </p:txBody>
            </p:sp>
            <p:sp>
              <p:nvSpPr>
                <p:cNvPr id="130" name="TextBox 129"/>
                <p:cNvSpPr txBox="1"/>
                <p:nvPr/>
              </p:nvSpPr>
              <p:spPr>
                <a:xfrm>
                  <a:off x="1850699" y="2035685"/>
                  <a:ext cx="1579008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dirty="0" smtClean="0"/>
                    <a:t>Familiar professors</a:t>
                  </a:r>
                  <a:endParaRPr lang="en-US" sz="1400" dirty="0"/>
                </a:p>
              </p:txBody>
            </p:sp>
          </p:grpSp>
        </p:grpSp>
      </p:grpSp>
      <p:pic>
        <p:nvPicPr>
          <p:cNvPr id="131" name="Picture 1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175" y="-475270"/>
            <a:ext cx="3649325" cy="2828554"/>
          </a:xfrm>
          <a:prstGeom prst="rect">
            <a:avLst/>
          </a:prstGeom>
          <a:effectLst>
            <a:softEdge rad="977900"/>
          </a:effectLst>
        </p:spPr>
      </p:pic>
      <p:pic>
        <p:nvPicPr>
          <p:cNvPr id="132" name="Picture 13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403" y="480316"/>
            <a:ext cx="552889" cy="777239"/>
          </a:xfrm>
          <a:prstGeom prst="rect">
            <a:avLst/>
          </a:prstGeom>
          <a:effectLst>
            <a:glow rad="482600">
              <a:srgbClr val="FFFF00">
                <a:alpha val="28000"/>
              </a:srgbClr>
            </a:glow>
            <a:softEdge rad="12700"/>
          </a:effectLst>
        </p:spPr>
      </p:pic>
      <p:grpSp>
        <p:nvGrpSpPr>
          <p:cNvPr id="186" name="Group 185"/>
          <p:cNvGrpSpPr/>
          <p:nvPr/>
        </p:nvGrpSpPr>
        <p:grpSpPr>
          <a:xfrm>
            <a:off x="2211962" y="1268798"/>
            <a:ext cx="3246286" cy="3502393"/>
            <a:chOff x="2211962" y="1268798"/>
            <a:chExt cx="3246286" cy="3502393"/>
          </a:xfrm>
        </p:grpSpPr>
        <p:cxnSp>
          <p:nvCxnSpPr>
            <p:cNvPr id="127" name="Straight Connector 126"/>
            <p:cNvCxnSpPr/>
            <p:nvPr/>
          </p:nvCxnSpPr>
          <p:spPr>
            <a:xfrm flipV="1">
              <a:off x="3901481" y="1268798"/>
              <a:ext cx="1556767" cy="1829706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grpSp>
          <p:nvGrpSpPr>
            <p:cNvPr id="146" name="Group 145"/>
            <p:cNvGrpSpPr/>
            <p:nvPr/>
          </p:nvGrpSpPr>
          <p:grpSpPr>
            <a:xfrm>
              <a:off x="2211962" y="2995610"/>
              <a:ext cx="3190408" cy="1775581"/>
              <a:chOff x="2211962" y="2995610"/>
              <a:chExt cx="3190408" cy="1775581"/>
            </a:xfrm>
          </p:grpSpPr>
          <p:sp>
            <p:nvSpPr>
              <p:cNvPr id="120" name="Trapezoid 119"/>
              <p:cNvSpPr/>
              <p:nvPr/>
            </p:nvSpPr>
            <p:spPr>
              <a:xfrm rot="17758525">
                <a:off x="4012223" y="2703500"/>
                <a:ext cx="988587" cy="1791706"/>
              </a:xfrm>
              <a:prstGeom prst="trapezoid">
                <a:avLst>
                  <a:gd name="adj" fmla="val 50000"/>
                </a:avLst>
              </a:prstGeom>
              <a:gradFill>
                <a:gsLst>
                  <a:gs pos="0">
                    <a:schemeClr val="accent4">
                      <a:tint val="70000"/>
                      <a:lumMod val="110000"/>
                      <a:alpha val="0"/>
                    </a:schemeClr>
                  </a:gs>
                  <a:gs pos="100000">
                    <a:schemeClr val="accent4">
                      <a:tint val="82000"/>
                      <a:alpha val="34000"/>
                    </a:schemeClr>
                  </a:gs>
                </a:gsLst>
              </a:gradFill>
              <a:ln>
                <a:solidFill>
                  <a:schemeClr val="accent4">
                    <a:alpha val="14000"/>
                  </a:schemeClr>
                </a:solidFill>
              </a:ln>
              <a:effectLst>
                <a:softEdge rad="101600"/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45" name="Group 144"/>
              <p:cNvGrpSpPr/>
              <p:nvPr/>
            </p:nvGrpSpPr>
            <p:grpSpPr>
              <a:xfrm>
                <a:off x="2211962" y="2995610"/>
                <a:ext cx="3047928" cy="1775581"/>
                <a:chOff x="2211962" y="2995610"/>
                <a:chExt cx="3047928" cy="1775581"/>
              </a:xfrm>
            </p:grpSpPr>
            <p:sp>
              <p:nvSpPr>
                <p:cNvPr id="70" name="5-Point Star 69"/>
                <p:cNvSpPr/>
                <p:nvPr/>
              </p:nvSpPr>
              <p:spPr>
                <a:xfrm>
                  <a:off x="3197073" y="3995819"/>
                  <a:ext cx="565874" cy="565874"/>
                </a:xfrm>
                <a:prstGeom prst="star5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 dirty="0" smtClean="0"/>
                </a:p>
              </p:txBody>
            </p:sp>
            <p:cxnSp>
              <p:nvCxnSpPr>
                <p:cNvPr id="112" name="Straight Connector 111"/>
                <p:cNvCxnSpPr/>
                <p:nvPr/>
              </p:nvCxnSpPr>
              <p:spPr>
                <a:xfrm>
                  <a:off x="2211962" y="3852276"/>
                  <a:ext cx="1123671" cy="249291"/>
                </a:xfrm>
                <a:prstGeom prst="line">
                  <a:avLst/>
                </a:prstGeom>
                <a:ln/>
              </p:spPr>
              <p:style>
                <a:lnRef idx="1">
                  <a:schemeClr val="accent2"/>
                </a:lnRef>
                <a:fillRef idx="0">
                  <a:schemeClr val="accent2"/>
                </a:fillRef>
                <a:effectRef idx="0">
                  <a:schemeClr val="accent2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Straight Connector 116"/>
                <p:cNvCxnSpPr/>
                <p:nvPr/>
              </p:nvCxnSpPr>
              <p:spPr>
                <a:xfrm flipV="1">
                  <a:off x="2392663" y="3353234"/>
                  <a:ext cx="1130640" cy="111624"/>
                </a:xfrm>
                <a:prstGeom prst="line">
                  <a:avLst/>
                </a:prstGeom>
                <a:ln/>
              </p:spPr>
              <p:style>
                <a:lnRef idx="1">
                  <a:schemeClr val="accent2"/>
                </a:lnRef>
                <a:fillRef idx="0">
                  <a:schemeClr val="accent2"/>
                </a:fillRef>
                <a:effectRef idx="0">
                  <a:schemeClr val="accent2"/>
                </a:effectRef>
                <a:fontRef idx="minor">
                  <a:schemeClr val="tx1"/>
                </a:fontRef>
              </p:style>
            </p:cxnSp>
            <p:grpSp>
              <p:nvGrpSpPr>
                <p:cNvPr id="144" name="Group 143"/>
                <p:cNvGrpSpPr/>
                <p:nvPr/>
              </p:nvGrpSpPr>
              <p:grpSpPr>
                <a:xfrm>
                  <a:off x="2700321" y="2995610"/>
                  <a:ext cx="2559569" cy="1775581"/>
                  <a:chOff x="2700321" y="2995610"/>
                  <a:chExt cx="2559569" cy="1775581"/>
                </a:xfrm>
              </p:grpSpPr>
              <p:sp>
                <p:nvSpPr>
                  <p:cNvPr id="143" name="5-Point Star 142"/>
                  <p:cNvSpPr/>
                  <p:nvPr/>
                </p:nvSpPr>
                <p:spPr>
                  <a:xfrm>
                    <a:off x="3348984" y="3376362"/>
                    <a:ext cx="302297" cy="302297"/>
                  </a:xfrm>
                  <a:prstGeom prst="star5">
                    <a:avLst/>
                  </a:prstGeom>
                  <a:gradFill>
                    <a:gsLst>
                      <a:gs pos="0">
                        <a:schemeClr val="accent2">
                          <a:tint val="70000"/>
                          <a:lumMod val="110000"/>
                          <a:alpha val="43000"/>
                        </a:schemeClr>
                      </a:gs>
                      <a:gs pos="100000">
                        <a:schemeClr val="accent2">
                          <a:tint val="82000"/>
                          <a:alpha val="74000"/>
                        </a:schemeClr>
                      </a:gs>
                    </a:gsLst>
                  </a:gradFill>
                  <a:ln>
                    <a:solidFill>
                      <a:schemeClr val="accent2">
                        <a:alpha val="37000"/>
                      </a:schemeClr>
                    </a:solidFill>
                  </a:ln>
                </p:spPr>
                <p:style>
                  <a:lnRef idx="1">
                    <a:schemeClr val="accent2"/>
                  </a:lnRef>
                  <a:fillRef idx="2">
                    <a:schemeClr val="accent2"/>
                  </a:fillRef>
                  <a:effectRef idx="1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00" dirty="0" smtClean="0"/>
                  </a:p>
                </p:txBody>
              </p:sp>
              <p:sp>
                <p:nvSpPr>
                  <p:cNvPr id="141" name="5-Point Star 140"/>
                  <p:cNvSpPr/>
                  <p:nvPr/>
                </p:nvSpPr>
                <p:spPr>
                  <a:xfrm>
                    <a:off x="3269956" y="3825772"/>
                    <a:ext cx="302297" cy="302297"/>
                  </a:xfrm>
                  <a:prstGeom prst="star5">
                    <a:avLst/>
                  </a:prstGeom>
                  <a:gradFill>
                    <a:gsLst>
                      <a:gs pos="0">
                        <a:schemeClr val="accent2">
                          <a:tint val="70000"/>
                          <a:lumMod val="110000"/>
                          <a:alpha val="54000"/>
                        </a:schemeClr>
                      </a:gs>
                      <a:gs pos="100000">
                        <a:schemeClr val="accent2">
                          <a:tint val="82000"/>
                          <a:alpha val="74000"/>
                        </a:schemeClr>
                      </a:gs>
                    </a:gsLst>
                  </a:gradFill>
                  <a:ln>
                    <a:solidFill>
                      <a:schemeClr val="accent2">
                        <a:alpha val="67000"/>
                      </a:schemeClr>
                    </a:solidFill>
                  </a:ln>
                </p:spPr>
                <p:style>
                  <a:lnRef idx="1">
                    <a:schemeClr val="accent2"/>
                  </a:lnRef>
                  <a:fillRef idx="2">
                    <a:schemeClr val="accent2"/>
                  </a:fillRef>
                  <a:effectRef idx="1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00" dirty="0" smtClean="0"/>
                  </a:p>
                </p:txBody>
              </p:sp>
              <p:sp>
                <p:nvSpPr>
                  <p:cNvPr id="71" name="5-Point Star 70"/>
                  <p:cNvSpPr/>
                  <p:nvPr/>
                </p:nvSpPr>
                <p:spPr>
                  <a:xfrm>
                    <a:off x="3453444" y="2995610"/>
                    <a:ext cx="565874" cy="565874"/>
                  </a:xfrm>
                  <a:prstGeom prst="star5">
                    <a:avLst/>
                  </a:prstGeom>
                </p:spPr>
                <p:style>
                  <a:lnRef idx="1">
                    <a:schemeClr val="accent2"/>
                  </a:lnRef>
                  <a:fillRef idx="2">
                    <a:schemeClr val="accent2"/>
                  </a:fillRef>
                  <a:effectRef idx="1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00" dirty="0" smtClean="0"/>
                  </a:p>
                </p:txBody>
              </p:sp>
              <p:sp>
                <p:nvSpPr>
                  <p:cNvPr id="121" name="Trapezoid 120"/>
                  <p:cNvSpPr/>
                  <p:nvPr/>
                </p:nvSpPr>
                <p:spPr>
                  <a:xfrm rot="16566175">
                    <a:off x="3825153" y="3336454"/>
                    <a:ext cx="965089" cy="1904385"/>
                  </a:xfrm>
                  <a:prstGeom prst="trapezoid">
                    <a:avLst>
                      <a:gd name="adj" fmla="val 50000"/>
                    </a:avLst>
                  </a:prstGeom>
                  <a:gradFill>
                    <a:gsLst>
                      <a:gs pos="0">
                        <a:schemeClr val="accent4">
                          <a:tint val="70000"/>
                          <a:lumMod val="110000"/>
                          <a:alpha val="0"/>
                        </a:schemeClr>
                      </a:gs>
                      <a:gs pos="100000">
                        <a:schemeClr val="accent4">
                          <a:tint val="82000"/>
                          <a:alpha val="34000"/>
                        </a:schemeClr>
                      </a:gs>
                    </a:gsLst>
                  </a:gradFill>
                  <a:ln>
                    <a:solidFill>
                      <a:schemeClr val="accent4">
                        <a:alpha val="14000"/>
                      </a:schemeClr>
                    </a:solidFill>
                  </a:ln>
                  <a:effectLst>
                    <a:softEdge rad="101600"/>
                  </a:effectLst>
                </p:spPr>
                <p:style>
                  <a:lnRef idx="1">
                    <a:schemeClr val="accent4"/>
                  </a:lnRef>
                  <a:fillRef idx="2">
                    <a:schemeClr val="accent4"/>
                  </a:fillRef>
                  <a:effectRef idx="1">
                    <a:schemeClr val="accent4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2" name="TextBox 121"/>
                  <p:cNvSpPr txBox="1"/>
                  <p:nvPr/>
                </p:nvSpPr>
                <p:spPr>
                  <a:xfrm>
                    <a:off x="2700321" y="3538495"/>
                    <a:ext cx="1663854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200" dirty="0" smtClean="0"/>
                      <a:t>Degree Assessments and Lectures</a:t>
                    </a:r>
                    <a:endParaRPr lang="en-US" sz="1200" dirty="0"/>
                  </a:p>
                </p:txBody>
              </p:sp>
              <p:sp>
                <p:nvSpPr>
                  <p:cNvPr id="142" name="5-Point Star 141"/>
                  <p:cNvSpPr/>
                  <p:nvPr/>
                </p:nvSpPr>
                <p:spPr>
                  <a:xfrm>
                    <a:off x="3819449" y="3353234"/>
                    <a:ext cx="302297" cy="302297"/>
                  </a:xfrm>
                  <a:prstGeom prst="star5">
                    <a:avLst/>
                  </a:prstGeom>
                  <a:gradFill>
                    <a:gsLst>
                      <a:gs pos="0">
                        <a:schemeClr val="accent2">
                          <a:tint val="70000"/>
                          <a:lumMod val="110000"/>
                          <a:alpha val="56000"/>
                        </a:schemeClr>
                      </a:gs>
                      <a:gs pos="100000">
                        <a:schemeClr val="accent2">
                          <a:tint val="82000"/>
                          <a:alpha val="74000"/>
                        </a:schemeClr>
                      </a:gs>
                    </a:gsLst>
                  </a:gradFill>
                  <a:ln>
                    <a:solidFill>
                      <a:schemeClr val="accent2">
                        <a:alpha val="42000"/>
                      </a:schemeClr>
                    </a:solidFill>
                  </a:ln>
                </p:spPr>
                <p:style>
                  <a:lnRef idx="1">
                    <a:schemeClr val="accent2"/>
                  </a:lnRef>
                  <a:fillRef idx="2">
                    <a:schemeClr val="accent2"/>
                  </a:fillRef>
                  <a:effectRef idx="1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00" dirty="0" smtClean="0"/>
                  </a:p>
                </p:txBody>
              </p:sp>
            </p:grpSp>
          </p:grpSp>
        </p:grpSp>
      </p:grpSp>
      <p:grpSp>
        <p:nvGrpSpPr>
          <p:cNvPr id="187" name="Group 186"/>
          <p:cNvGrpSpPr/>
          <p:nvPr/>
        </p:nvGrpSpPr>
        <p:grpSpPr>
          <a:xfrm>
            <a:off x="4661261" y="3408838"/>
            <a:ext cx="3356592" cy="1525816"/>
            <a:chOff x="4661261" y="3408838"/>
            <a:chExt cx="3356592" cy="1525816"/>
          </a:xfrm>
        </p:grpSpPr>
        <p:grpSp>
          <p:nvGrpSpPr>
            <p:cNvPr id="136" name="Group 135"/>
            <p:cNvGrpSpPr/>
            <p:nvPr/>
          </p:nvGrpSpPr>
          <p:grpSpPr>
            <a:xfrm>
              <a:off x="4746386" y="3408838"/>
              <a:ext cx="3271467" cy="1340065"/>
              <a:chOff x="4780750" y="3606017"/>
              <a:chExt cx="3271467" cy="1340065"/>
            </a:xfrm>
          </p:grpSpPr>
          <p:sp>
            <p:nvSpPr>
              <p:cNvPr id="6" name="5-Point Star 5"/>
              <p:cNvSpPr/>
              <p:nvPr/>
            </p:nvSpPr>
            <p:spPr>
              <a:xfrm>
                <a:off x="5412434" y="3755385"/>
                <a:ext cx="138833" cy="138833"/>
              </a:xfrm>
              <a:prstGeom prst="star5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7" name="5-Point Star 6"/>
              <p:cNvSpPr/>
              <p:nvPr/>
            </p:nvSpPr>
            <p:spPr>
              <a:xfrm>
                <a:off x="5564834" y="3907785"/>
                <a:ext cx="138833" cy="138833"/>
              </a:xfrm>
              <a:prstGeom prst="star5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8" name="5-Point Star 7"/>
              <p:cNvSpPr/>
              <p:nvPr/>
            </p:nvSpPr>
            <p:spPr>
              <a:xfrm>
                <a:off x="5944028" y="4345866"/>
                <a:ext cx="138833" cy="138833"/>
              </a:xfrm>
              <a:prstGeom prst="star5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9" name="5-Point Star 8"/>
              <p:cNvSpPr/>
              <p:nvPr/>
            </p:nvSpPr>
            <p:spPr>
              <a:xfrm>
                <a:off x="6538631" y="3798643"/>
                <a:ext cx="138833" cy="138833"/>
              </a:xfrm>
              <a:prstGeom prst="star5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10" name="5-Point Star 9"/>
              <p:cNvSpPr/>
              <p:nvPr/>
            </p:nvSpPr>
            <p:spPr>
              <a:xfrm>
                <a:off x="5850221" y="3606017"/>
                <a:ext cx="138833" cy="138833"/>
              </a:xfrm>
              <a:prstGeom prst="star5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11" name="5-Point Star 10"/>
              <p:cNvSpPr/>
              <p:nvPr/>
            </p:nvSpPr>
            <p:spPr>
              <a:xfrm>
                <a:off x="5074620" y="4003685"/>
                <a:ext cx="138833" cy="138833"/>
              </a:xfrm>
              <a:prstGeom prst="star5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12" name="5-Point Star 11"/>
              <p:cNvSpPr/>
              <p:nvPr/>
            </p:nvSpPr>
            <p:spPr>
              <a:xfrm>
                <a:off x="5250437" y="4146775"/>
                <a:ext cx="138833" cy="138833"/>
              </a:xfrm>
              <a:prstGeom prst="star5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13" name="5-Point Star 12"/>
              <p:cNvSpPr/>
              <p:nvPr/>
            </p:nvSpPr>
            <p:spPr>
              <a:xfrm>
                <a:off x="5195956" y="4593585"/>
                <a:ext cx="138833" cy="138833"/>
              </a:xfrm>
              <a:prstGeom prst="star5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14" name="5-Point Star 13"/>
              <p:cNvSpPr/>
              <p:nvPr/>
            </p:nvSpPr>
            <p:spPr>
              <a:xfrm>
                <a:off x="5634250" y="4316785"/>
                <a:ext cx="138833" cy="138833"/>
              </a:xfrm>
              <a:prstGeom prst="star5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15" name="5-Point Star 14"/>
              <p:cNvSpPr/>
              <p:nvPr/>
            </p:nvSpPr>
            <p:spPr>
              <a:xfrm>
                <a:off x="6321302" y="4231784"/>
                <a:ext cx="138833" cy="138833"/>
              </a:xfrm>
              <a:prstGeom prst="star5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16" name="5-Point Star 15"/>
              <p:cNvSpPr/>
              <p:nvPr/>
            </p:nvSpPr>
            <p:spPr>
              <a:xfrm>
                <a:off x="6286323" y="4561693"/>
                <a:ext cx="138833" cy="138833"/>
              </a:xfrm>
              <a:prstGeom prst="star5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17" name="5-Point Star 16"/>
              <p:cNvSpPr/>
              <p:nvPr/>
            </p:nvSpPr>
            <p:spPr>
              <a:xfrm>
                <a:off x="6601680" y="4627934"/>
                <a:ext cx="138833" cy="138833"/>
              </a:xfrm>
              <a:prstGeom prst="star5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18" name="5-Point Star 17"/>
              <p:cNvSpPr/>
              <p:nvPr/>
            </p:nvSpPr>
            <p:spPr>
              <a:xfrm>
                <a:off x="6279501" y="3879215"/>
                <a:ext cx="138833" cy="138833"/>
              </a:xfrm>
              <a:prstGeom prst="star5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42" name="5-Point Star 41"/>
              <p:cNvSpPr/>
              <p:nvPr/>
            </p:nvSpPr>
            <p:spPr>
              <a:xfrm>
                <a:off x="6671096" y="4239500"/>
                <a:ext cx="138833" cy="138833"/>
              </a:xfrm>
              <a:prstGeom prst="star5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43" name="5-Point Star 42"/>
              <p:cNvSpPr/>
              <p:nvPr/>
            </p:nvSpPr>
            <p:spPr>
              <a:xfrm>
                <a:off x="5431913" y="4170083"/>
                <a:ext cx="138833" cy="138833"/>
              </a:xfrm>
              <a:prstGeom prst="star5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44" name="5-Point Star 43"/>
              <p:cNvSpPr/>
              <p:nvPr/>
            </p:nvSpPr>
            <p:spPr>
              <a:xfrm>
                <a:off x="5591918" y="4703484"/>
                <a:ext cx="138833" cy="138833"/>
              </a:xfrm>
              <a:prstGeom prst="star5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45" name="5-Point Star 44"/>
              <p:cNvSpPr/>
              <p:nvPr/>
            </p:nvSpPr>
            <p:spPr>
              <a:xfrm>
                <a:off x="4780750" y="3934700"/>
                <a:ext cx="138833" cy="138833"/>
              </a:xfrm>
              <a:prstGeom prst="star5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46" name="5-Point Star 45"/>
              <p:cNvSpPr/>
              <p:nvPr/>
            </p:nvSpPr>
            <p:spPr>
              <a:xfrm>
                <a:off x="5850221" y="3882602"/>
                <a:ext cx="138833" cy="138833"/>
              </a:xfrm>
              <a:prstGeom prst="star5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47" name="5-Point Star 46"/>
              <p:cNvSpPr/>
              <p:nvPr/>
            </p:nvSpPr>
            <p:spPr>
              <a:xfrm>
                <a:off x="5064372" y="3767583"/>
                <a:ext cx="138833" cy="138833"/>
              </a:xfrm>
              <a:prstGeom prst="star5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48" name="5-Point Star 47"/>
              <p:cNvSpPr/>
              <p:nvPr/>
            </p:nvSpPr>
            <p:spPr>
              <a:xfrm>
                <a:off x="5066583" y="4297915"/>
                <a:ext cx="138833" cy="138833"/>
              </a:xfrm>
              <a:prstGeom prst="star5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49" name="5-Point Star 48"/>
              <p:cNvSpPr/>
              <p:nvPr/>
            </p:nvSpPr>
            <p:spPr>
              <a:xfrm>
                <a:off x="5064371" y="4807249"/>
                <a:ext cx="138833" cy="138833"/>
              </a:xfrm>
              <a:prstGeom prst="star5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50" name="5-Point Star 49"/>
              <p:cNvSpPr/>
              <p:nvPr/>
            </p:nvSpPr>
            <p:spPr>
              <a:xfrm>
                <a:off x="5430833" y="4460310"/>
                <a:ext cx="138833" cy="138833"/>
              </a:xfrm>
              <a:prstGeom prst="star5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51" name="5-Point Star 50"/>
              <p:cNvSpPr/>
              <p:nvPr/>
            </p:nvSpPr>
            <p:spPr>
              <a:xfrm>
                <a:off x="6445679" y="4423795"/>
                <a:ext cx="138833" cy="138833"/>
              </a:xfrm>
              <a:prstGeom prst="star5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52" name="5-Point Star 51"/>
              <p:cNvSpPr/>
              <p:nvPr/>
            </p:nvSpPr>
            <p:spPr>
              <a:xfrm>
                <a:off x="5757320" y="4112285"/>
                <a:ext cx="138833" cy="138833"/>
              </a:xfrm>
              <a:prstGeom prst="star5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53" name="5-Point Star 52"/>
              <p:cNvSpPr/>
              <p:nvPr/>
            </p:nvSpPr>
            <p:spPr>
              <a:xfrm>
                <a:off x="6109801" y="4668416"/>
                <a:ext cx="138833" cy="138833"/>
              </a:xfrm>
              <a:prstGeom prst="star5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54" name="5-Point Star 53"/>
              <p:cNvSpPr/>
              <p:nvPr/>
            </p:nvSpPr>
            <p:spPr>
              <a:xfrm>
                <a:off x="6101499" y="4073101"/>
                <a:ext cx="138833" cy="138833"/>
              </a:xfrm>
              <a:prstGeom prst="star5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55" name="5-Point Star 54"/>
              <p:cNvSpPr/>
              <p:nvPr/>
            </p:nvSpPr>
            <p:spPr>
              <a:xfrm>
                <a:off x="5392412" y="3962734"/>
                <a:ext cx="138833" cy="138833"/>
              </a:xfrm>
              <a:prstGeom prst="star5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56" name="5-Point Star 55"/>
              <p:cNvSpPr/>
              <p:nvPr/>
            </p:nvSpPr>
            <p:spPr>
              <a:xfrm>
                <a:off x="6439226" y="4018048"/>
                <a:ext cx="138833" cy="138833"/>
              </a:xfrm>
              <a:prstGeom prst="star5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57" name="5-Point Star 56"/>
              <p:cNvSpPr/>
              <p:nvPr/>
            </p:nvSpPr>
            <p:spPr>
              <a:xfrm>
                <a:off x="6146761" y="4370617"/>
                <a:ext cx="138833" cy="138833"/>
              </a:xfrm>
              <a:prstGeom prst="star5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58" name="5-Point Star 57"/>
              <p:cNvSpPr/>
              <p:nvPr/>
            </p:nvSpPr>
            <p:spPr>
              <a:xfrm>
                <a:off x="5850221" y="4598999"/>
                <a:ext cx="138833" cy="138833"/>
              </a:xfrm>
              <a:prstGeom prst="star5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59" name="5-Point Star 58"/>
              <p:cNvSpPr/>
              <p:nvPr/>
            </p:nvSpPr>
            <p:spPr>
              <a:xfrm>
                <a:off x="6181548" y="3667355"/>
                <a:ext cx="138833" cy="138833"/>
              </a:xfrm>
              <a:prstGeom prst="star5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68" name="TextBox 67"/>
              <p:cNvSpPr txBox="1"/>
              <p:nvPr/>
            </p:nvSpPr>
            <p:spPr>
              <a:xfrm>
                <a:off x="6655553" y="3834059"/>
                <a:ext cx="13966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The students</a:t>
                </a:r>
                <a:endParaRPr lang="en-US" dirty="0"/>
              </a:p>
            </p:txBody>
          </p:sp>
        </p:grpSp>
        <p:grpSp>
          <p:nvGrpSpPr>
            <p:cNvPr id="147" name="Group 146"/>
            <p:cNvGrpSpPr/>
            <p:nvPr/>
          </p:nvGrpSpPr>
          <p:grpSpPr>
            <a:xfrm rot="8516613">
              <a:off x="4661261" y="3594589"/>
              <a:ext cx="2029179" cy="1340065"/>
              <a:chOff x="4780750" y="3606017"/>
              <a:chExt cx="2029179" cy="1340065"/>
            </a:xfrm>
            <a:solidFill>
              <a:schemeClr val="accent5">
                <a:lumMod val="60000"/>
                <a:lumOff val="40000"/>
                <a:alpha val="30000"/>
              </a:schemeClr>
            </a:solidFill>
          </p:grpSpPr>
          <p:sp>
            <p:nvSpPr>
              <p:cNvPr id="148" name="5-Point Star 147"/>
              <p:cNvSpPr/>
              <p:nvPr/>
            </p:nvSpPr>
            <p:spPr>
              <a:xfrm>
                <a:off x="5412434" y="3755385"/>
                <a:ext cx="138833" cy="138833"/>
              </a:xfrm>
              <a:prstGeom prst="star5">
                <a:avLst/>
              </a:prstGeom>
              <a:grpFill/>
              <a:ln>
                <a:solidFill>
                  <a:schemeClr val="accent5">
                    <a:alpha val="29000"/>
                  </a:schemeClr>
                </a:solidFill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149" name="5-Point Star 148"/>
              <p:cNvSpPr/>
              <p:nvPr/>
            </p:nvSpPr>
            <p:spPr>
              <a:xfrm>
                <a:off x="5564834" y="3907785"/>
                <a:ext cx="138833" cy="138833"/>
              </a:xfrm>
              <a:prstGeom prst="star5">
                <a:avLst/>
              </a:prstGeom>
              <a:grpFill/>
              <a:ln>
                <a:solidFill>
                  <a:schemeClr val="accent5">
                    <a:alpha val="29000"/>
                  </a:schemeClr>
                </a:solidFill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150" name="5-Point Star 149"/>
              <p:cNvSpPr/>
              <p:nvPr/>
            </p:nvSpPr>
            <p:spPr>
              <a:xfrm>
                <a:off x="5944028" y="4345866"/>
                <a:ext cx="138833" cy="138833"/>
              </a:xfrm>
              <a:prstGeom prst="star5">
                <a:avLst/>
              </a:prstGeom>
              <a:grpFill/>
              <a:ln>
                <a:solidFill>
                  <a:schemeClr val="accent5">
                    <a:alpha val="29000"/>
                  </a:schemeClr>
                </a:solidFill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151" name="5-Point Star 150"/>
              <p:cNvSpPr/>
              <p:nvPr/>
            </p:nvSpPr>
            <p:spPr>
              <a:xfrm>
                <a:off x="6538631" y="3798643"/>
                <a:ext cx="138833" cy="138833"/>
              </a:xfrm>
              <a:prstGeom prst="star5">
                <a:avLst/>
              </a:prstGeom>
              <a:grpFill/>
              <a:ln>
                <a:solidFill>
                  <a:schemeClr val="accent5">
                    <a:alpha val="29000"/>
                  </a:schemeClr>
                </a:solidFill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152" name="5-Point Star 151"/>
              <p:cNvSpPr/>
              <p:nvPr/>
            </p:nvSpPr>
            <p:spPr>
              <a:xfrm>
                <a:off x="5850221" y="3606017"/>
                <a:ext cx="138833" cy="138833"/>
              </a:xfrm>
              <a:prstGeom prst="star5">
                <a:avLst/>
              </a:prstGeom>
              <a:grpFill/>
              <a:ln>
                <a:solidFill>
                  <a:schemeClr val="accent5">
                    <a:alpha val="29000"/>
                  </a:schemeClr>
                </a:solidFill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153" name="5-Point Star 152"/>
              <p:cNvSpPr/>
              <p:nvPr/>
            </p:nvSpPr>
            <p:spPr>
              <a:xfrm>
                <a:off x="5074620" y="4003685"/>
                <a:ext cx="138833" cy="138833"/>
              </a:xfrm>
              <a:prstGeom prst="star5">
                <a:avLst/>
              </a:prstGeom>
              <a:grpFill/>
              <a:ln>
                <a:solidFill>
                  <a:schemeClr val="accent5">
                    <a:alpha val="29000"/>
                  </a:schemeClr>
                </a:solidFill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154" name="5-Point Star 153"/>
              <p:cNvSpPr/>
              <p:nvPr/>
            </p:nvSpPr>
            <p:spPr>
              <a:xfrm>
                <a:off x="5250437" y="4146775"/>
                <a:ext cx="138833" cy="138833"/>
              </a:xfrm>
              <a:prstGeom prst="star5">
                <a:avLst/>
              </a:prstGeom>
              <a:grpFill/>
              <a:ln>
                <a:solidFill>
                  <a:schemeClr val="accent5">
                    <a:alpha val="29000"/>
                  </a:schemeClr>
                </a:solidFill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155" name="5-Point Star 154"/>
              <p:cNvSpPr/>
              <p:nvPr/>
            </p:nvSpPr>
            <p:spPr>
              <a:xfrm>
                <a:off x="5195956" y="4593585"/>
                <a:ext cx="138833" cy="138833"/>
              </a:xfrm>
              <a:prstGeom prst="star5">
                <a:avLst/>
              </a:prstGeom>
              <a:grpFill/>
              <a:ln>
                <a:solidFill>
                  <a:schemeClr val="accent5">
                    <a:alpha val="29000"/>
                  </a:schemeClr>
                </a:solidFill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156" name="5-Point Star 155"/>
              <p:cNvSpPr/>
              <p:nvPr/>
            </p:nvSpPr>
            <p:spPr>
              <a:xfrm>
                <a:off x="5634250" y="4316785"/>
                <a:ext cx="138833" cy="138833"/>
              </a:xfrm>
              <a:prstGeom prst="star5">
                <a:avLst/>
              </a:prstGeom>
              <a:grpFill/>
              <a:ln>
                <a:solidFill>
                  <a:schemeClr val="accent5">
                    <a:alpha val="29000"/>
                  </a:schemeClr>
                </a:solidFill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157" name="5-Point Star 156"/>
              <p:cNvSpPr/>
              <p:nvPr/>
            </p:nvSpPr>
            <p:spPr>
              <a:xfrm>
                <a:off x="6321302" y="4231784"/>
                <a:ext cx="138833" cy="138833"/>
              </a:xfrm>
              <a:prstGeom prst="star5">
                <a:avLst/>
              </a:prstGeom>
              <a:grpFill/>
              <a:ln>
                <a:solidFill>
                  <a:schemeClr val="accent5">
                    <a:alpha val="29000"/>
                  </a:schemeClr>
                </a:solidFill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158" name="5-Point Star 157"/>
              <p:cNvSpPr/>
              <p:nvPr/>
            </p:nvSpPr>
            <p:spPr>
              <a:xfrm>
                <a:off x="6286323" y="4561693"/>
                <a:ext cx="138833" cy="138833"/>
              </a:xfrm>
              <a:prstGeom prst="star5">
                <a:avLst/>
              </a:prstGeom>
              <a:grpFill/>
              <a:ln>
                <a:solidFill>
                  <a:schemeClr val="accent5">
                    <a:alpha val="29000"/>
                  </a:schemeClr>
                </a:solidFill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159" name="5-Point Star 158"/>
              <p:cNvSpPr/>
              <p:nvPr/>
            </p:nvSpPr>
            <p:spPr>
              <a:xfrm>
                <a:off x="6601680" y="4627934"/>
                <a:ext cx="138833" cy="138833"/>
              </a:xfrm>
              <a:prstGeom prst="star5">
                <a:avLst/>
              </a:prstGeom>
              <a:grpFill/>
              <a:ln>
                <a:solidFill>
                  <a:schemeClr val="accent5">
                    <a:alpha val="29000"/>
                  </a:schemeClr>
                </a:solidFill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160" name="5-Point Star 159"/>
              <p:cNvSpPr/>
              <p:nvPr/>
            </p:nvSpPr>
            <p:spPr>
              <a:xfrm>
                <a:off x="6279501" y="3879215"/>
                <a:ext cx="138833" cy="138833"/>
              </a:xfrm>
              <a:prstGeom prst="star5">
                <a:avLst/>
              </a:prstGeom>
              <a:grpFill/>
              <a:ln>
                <a:solidFill>
                  <a:schemeClr val="accent5">
                    <a:alpha val="29000"/>
                  </a:schemeClr>
                </a:solidFill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161" name="5-Point Star 160"/>
              <p:cNvSpPr/>
              <p:nvPr/>
            </p:nvSpPr>
            <p:spPr>
              <a:xfrm>
                <a:off x="6671096" y="4239500"/>
                <a:ext cx="138833" cy="138833"/>
              </a:xfrm>
              <a:prstGeom prst="star5">
                <a:avLst/>
              </a:prstGeom>
              <a:grpFill/>
              <a:ln>
                <a:solidFill>
                  <a:schemeClr val="accent5">
                    <a:alpha val="29000"/>
                  </a:schemeClr>
                </a:solidFill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162" name="5-Point Star 161"/>
              <p:cNvSpPr/>
              <p:nvPr/>
            </p:nvSpPr>
            <p:spPr>
              <a:xfrm>
                <a:off x="5431913" y="4170083"/>
                <a:ext cx="138833" cy="138833"/>
              </a:xfrm>
              <a:prstGeom prst="star5">
                <a:avLst/>
              </a:prstGeom>
              <a:grpFill/>
              <a:ln>
                <a:solidFill>
                  <a:schemeClr val="accent5">
                    <a:alpha val="29000"/>
                  </a:schemeClr>
                </a:solidFill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163" name="5-Point Star 162"/>
              <p:cNvSpPr/>
              <p:nvPr/>
            </p:nvSpPr>
            <p:spPr>
              <a:xfrm>
                <a:off x="5591918" y="4703484"/>
                <a:ext cx="138833" cy="138833"/>
              </a:xfrm>
              <a:prstGeom prst="star5">
                <a:avLst/>
              </a:prstGeom>
              <a:grpFill/>
              <a:ln>
                <a:solidFill>
                  <a:schemeClr val="accent5">
                    <a:alpha val="29000"/>
                  </a:schemeClr>
                </a:solidFill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164" name="5-Point Star 163"/>
              <p:cNvSpPr/>
              <p:nvPr/>
            </p:nvSpPr>
            <p:spPr>
              <a:xfrm>
                <a:off x="4780750" y="3934700"/>
                <a:ext cx="138833" cy="138833"/>
              </a:xfrm>
              <a:prstGeom prst="star5">
                <a:avLst/>
              </a:prstGeom>
              <a:grpFill/>
              <a:ln>
                <a:solidFill>
                  <a:schemeClr val="accent5">
                    <a:alpha val="29000"/>
                  </a:schemeClr>
                </a:solidFill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165" name="5-Point Star 164"/>
              <p:cNvSpPr/>
              <p:nvPr/>
            </p:nvSpPr>
            <p:spPr>
              <a:xfrm>
                <a:off x="5850221" y="3882602"/>
                <a:ext cx="138833" cy="138833"/>
              </a:xfrm>
              <a:prstGeom prst="star5">
                <a:avLst/>
              </a:prstGeom>
              <a:grpFill/>
              <a:ln>
                <a:solidFill>
                  <a:schemeClr val="accent5">
                    <a:alpha val="29000"/>
                  </a:schemeClr>
                </a:solidFill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166" name="5-Point Star 165"/>
              <p:cNvSpPr/>
              <p:nvPr/>
            </p:nvSpPr>
            <p:spPr>
              <a:xfrm>
                <a:off x="5064372" y="3767583"/>
                <a:ext cx="138833" cy="138833"/>
              </a:xfrm>
              <a:prstGeom prst="star5">
                <a:avLst/>
              </a:prstGeom>
              <a:grpFill/>
              <a:ln>
                <a:solidFill>
                  <a:schemeClr val="accent5">
                    <a:alpha val="29000"/>
                  </a:schemeClr>
                </a:solidFill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167" name="5-Point Star 166"/>
              <p:cNvSpPr/>
              <p:nvPr/>
            </p:nvSpPr>
            <p:spPr>
              <a:xfrm>
                <a:off x="5066583" y="4297915"/>
                <a:ext cx="138833" cy="138833"/>
              </a:xfrm>
              <a:prstGeom prst="star5">
                <a:avLst/>
              </a:prstGeom>
              <a:grpFill/>
              <a:ln>
                <a:solidFill>
                  <a:schemeClr val="accent5">
                    <a:alpha val="29000"/>
                  </a:schemeClr>
                </a:solidFill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168" name="5-Point Star 167"/>
              <p:cNvSpPr/>
              <p:nvPr/>
            </p:nvSpPr>
            <p:spPr>
              <a:xfrm>
                <a:off x="5064371" y="4807249"/>
                <a:ext cx="138833" cy="138833"/>
              </a:xfrm>
              <a:prstGeom prst="star5">
                <a:avLst/>
              </a:prstGeom>
              <a:grpFill/>
              <a:ln>
                <a:solidFill>
                  <a:schemeClr val="accent5">
                    <a:alpha val="29000"/>
                  </a:schemeClr>
                </a:solidFill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169" name="5-Point Star 168"/>
              <p:cNvSpPr/>
              <p:nvPr/>
            </p:nvSpPr>
            <p:spPr>
              <a:xfrm>
                <a:off x="5430833" y="4460310"/>
                <a:ext cx="138833" cy="138833"/>
              </a:xfrm>
              <a:prstGeom prst="star5">
                <a:avLst/>
              </a:prstGeom>
              <a:grpFill/>
              <a:ln>
                <a:solidFill>
                  <a:schemeClr val="accent5">
                    <a:alpha val="29000"/>
                  </a:schemeClr>
                </a:solidFill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170" name="5-Point Star 169"/>
              <p:cNvSpPr/>
              <p:nvPr/>
            </p:nvSpPr>
            <p:spPr>
              <a:xfrm>
                <a:off x="6445679" y="4423795"/>
                <a:ext cx="138833" cy="138833"/>
              </a:xfrm>
              <a:prstGeom prst="star5">
                <a:avLst/>
              </a:prstGeom>
              <a:grpFill/>
              <a:ln>
                <a:solidFill>
                  <a:schemeClr val="accent5">
                    <a:alpha val="29000"/>
                  </a:schemeClr>
                </a:solidFill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171" name="5-Point Star 170"/>
              <p:cNvSpPr/>
              <p:nvPr/>
            </p:nvSpPr>
            <p:spPr>
              <a:xfrm>
                <a:off x="5757320" y="4112285"/>
                <a:ext cx="138833" cy="138833"/>
              </a:xfrm>
              <a:prstGeom prst="star5">
                <a:avLst/>
              </a:prstGeom>
              <a:grpFill/>
              <a:ln>
                <a:solidFill>
                  <a:schemeClr val="accent5">
                    <a:alpha val="29000"/>
                  </a:schemeClr>
                </a:solidFill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172" name="5-Point Star 171"/>
              <p:cNvSpPr/>
              <p:nvPr/>
            </p:nvSpPr>
            <p:spPr>
              <a:xfrm>
                <a:off x="6109801" y="4668416"/>
                <a:ext cx="138833" cy="138833"/>
              </a:xfrm>
              <a:prstGeom prst="star5">
                <a:avLst/>
              </a:prstGeom>
              <a:grpFill/>
              <a:ln>
                <a:solidFill>
                  <a:schemeClr val="accent5">
                    <a:alpha val="29000"/>
                  </a:schemeClr>
                </a:solidFill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173" name="5-Point Star 172"/>
              <p:cNvSpPr/>
              <p:nvPr/>
            </p:nvSpPr>
            <p:spPr>
              <a:xfrm>
                <a:off x="6101499" y="4073101"/>
                <a:ext cx="138833" cy="138833"/>
              </a:xfrm>
              <a:prstGeom prst="star5">
                <a:avLst/>
              </a:prstGeom>
              <a:grpFill/>
              <a:ln>
                <a:solidFill>
                  <a:schemeClr val="accent5">
                    <a:alpha val="29000"/>
                  </a:schemeClr>
                </a:solidFill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174" name="5-Point Star 173"/>
              <p:cNvSpPr/>
              <p:nvPr/>
            </p:nvSpPr>
            <p:spPr>
              <a:xfrm>
                <a:off x="5392412" y="3962734"/>
                <a:ext cx="138833" cy="138833"/>
              </a:xfrm>
              <a:prstGeom prst="star5">
                <a:avLst/>
              </a:prstGeom>
              <a:grpFill/>
              <a:ln>
                <a:solidFill>
                  <a:schemeClr val="accent5">
                    <a:alpha val="29000"/>
                  </a:schemeClr>
                </a:solidFill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175" name="5-Point Star 174"/>
              <p:cNvSpPr/>
              <p:nvPr/>
            </p:nvSpPr>
            <p:spPr>
              <a:xfrm>
                <a:off x="6439226" y="4018048"/>
                <a:ext cx="138833" cy="138833"/>
              </a:xfrm>
              <a:prstGeom prst="star5">
                <a:avLst/>
              </a:prstGeom>
              <a:grpFill/>
              <a:ln>
                <a:solidFill>
                  <a:schemeClr val="accent5">
                    <a:alpha val="29000"/>
                  </a:schemeClr>
                </a:solidFill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176" name="5-Point Star 175"/>
              <p:cNvSpPr/>
              <p:nvPr/>
            </p:nvSpPr>
            <p:spPr>
              <a:xfrm>
                <a:off x="6146761" y="4370617"/>
                <a:ext cx="138833" cy="138833"/>
              </a:xfrm>
              <a:prstGeom prst="star5">
                <a:avLst/>
              </a:prstGeom>
              <a:grpFill/>
              <a:ln>
                <a:solidFill>
                  <a:schemeClr val="accent5">
                    <a:alpha val="29000"/>
                  </a:schemeClr>
                </a:solidFill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177" name="5-Point Star 176"/>
              <p:cNvSpPr/>
              <p:nvPr/>
            </p:nvSpPr>
            <p:spPr>
              <a:xfrm>
                <a:off x="5850221" y="4598999"/>
                <a:ext cx="138833" cy="138833"/>
              </a:xfrm>
              <a:prstGeom prst="star5">
                <a:avLst/>
              </a:prstGeom>
              <a:grpFill/>
              <a:ln>
                <a:solidFill>
                  <a:schemeClr val="accent5">
                    <a:alpha val="29000"/>
                  </a:schemeClr>
                </a:solidFill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  <p:sp>
            <p:nvSpPr>
              <p:cNvPr id="178" name="5-Point Star 177"/>
              <p:cNvSpPr/>
              <p:nvPr/>
            </p:nvSpPr>
            <p:spPr>
              <a:xfrm>
                <a:off x="6181548" y="3667355"/>
                <a:ext cx="138833" cy="138833"/>
              </a:xfrm>
              <a:prstGeom prst="star5">
                <a:avLst/>
              </a:prstGeom>
              <a:grpFill/>
              <a:ln>
                <a:solidFill>
                  <a:schemeClr val="accent5">
                    <a:alpha val="29000"/>
                  </a:schemeClr>
                </a:solidFill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</p:txBody>
          </p:sp>
        </p:grpSp>
      </p:grpSp>
      <p:sp>
        <p:nvSpPr>
          <p:cNvPr id="182" name="Cloud 181"/>
          <p:cNvSpPr/>
          <p:nvPr/>
        </p:nvSpPr>
        <p:spPr>
          <a:xfrm rot="666193">
            <a:off x="7313689" y="4673418"/>
            <a:ext cx="4053926" cy="1870625"/>
          </a:xfrm>
          <a:prstGeom prst="cloud">
            <a:avLst/>
          </a:prstGeom>
          <a:gradFill>
            <a:gsLst>
              <a:gs pos="0">
                <a:schemeClr val="accent6">
                  <a:tint val="70000"/>
                  <a:lumMod val="110000"/>
                  <a:alpha val="4000"/>
                </a:schemeClr>
              </a:gs>
              <a:gs pos="100000">
                <a:schemeClr val="accent6">
                  <a:tint val="82000"/>
                  <a:alpha val="74000"/>
                </a:schemeClr>
              </a:gs>
            </a:gsLst>
          </a:gradFill>
          <a:ln>
            <a:solidFill>
              <a:schemeClr val="accent6">
                <a:alpha val="27000"/>
              </a:schemeClr>
            </a:solidFill>
          </a:ln>
          <a:effectLst>
            <a:softEdge rad="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t"/>
            <a:endParaRPr lang="en-US" u="sng" dirty="0" smtClean="0">
              <a:solidFill>
                <a:schemeClr val="tx1">
                  <a:alpha val="50000"/>
                </a:schemeClr>
              </a:solidFill>
            </a:endParaRPr>
          </a:p>
          <a:p>
            <a:pPr algn="ctr" fontAlgn="t"/>
            <a:r>
              <a:rPr lang="en-US" sz="2000" u="sng" dirty="0" smtClean="0">
                <a:solidFill>
                  <a:schemeClr val="tx1">
                    <a:alpha val="50000"/>
                  </a:schemeClr>
                </a:solidFill>
              </a:rPr>
              <a:t>Student expectations</a:t>
            </a:r>
          </a:p>
          <a:p>
            <a:pPr algn="ctr" fontAlgn="t"/>
            <a:r>
              <a:rPr lang="en-US" dirty="0" smtClean="0">
                <a:solidFill>
                  <a:schemeClr val="tx1">
                    <a:alpha val="50000"/>
                  </a:schemeClr>
                </a:solidFill>
              </a:rPr>
              <a:t>Study at Liverpool</a:t>
            </a:r>
          </a:p>
          <a:p>
            <a:pPr algn="ctr" fontAlgn="t"/>
            <a:r>
              <a:rPr lang="en-US" dirty="0" smtClean="0">
                <a:solidFill>
                  <a:schemeClr val="tx1">
                    <a:alpha val="50000"/>
                  </a:schemeClr>
                </a:solidFill>
              </a:rPr>
              <a:t>Study at XJTLU</a:t>
            </a:r>
          </a:p>
          <a:p>
            <a:pPr algn="ctr" fontAlgn="t"/>
            <a:r>
              <a:rPr lang="en-US" dirty="0">
                <a:solidFill>
                  <a:schemeClr val="tx1">
                    <a:alpha val="50000"/>
                  </a:schemeClr>
                </a:solidFill>
              </a:rPr>
              <a:t>Study abroad</a:t>
            </a:r>
          </a:p>
          <a:p>
            <a:pPr algn="ctr" fontAlgn="t"/>
            <a:r>
              <a:rPr lang="en-US" dirty="0" smtClean="0">
                <a:solidFill>
                  <a:schemeClr val="tx1">
                    <a:alpha val="50000"/>
                  </a:schemeClr>
                </a:solidFill>
              </a:rPr>
              <a:t>Master’s degree</a:t>
            </a:r>
          </a:p>
          <a:p>
            <a:pPr algn="ctr" fontAlgn="t"/>
            <a:endParaRPr lang="en-US" u="sng" dirty="0">
              <a:solidFill>
                <a:schemeClr val="tx1">
                  <a:alpha val="50000"/>
                </a:schemeClr>
              </a:solidFill>
            </a:endParaRPr>
          </a:p>
        </p:txBody>
      </p:sp>
      <p:sp>
        <p:nvSpPr>
          <p:cNvPr id="183" name="Cloud 182"/>
          <p:cNvSpPr/>
          <p:nvPr/>
        </p:nvSpPr>
        <p:spPr>
          <a:xfrm>
            <a:off x="3940668" y="4961128"/>
            <a:ext cx="3263742" cy="1870625"/>
          </a:xfrm>
          <a:prstGeom prst="cloud">
            <a:avLst/>
          </a:prstGeom>
          <a:gradFill>
            <a:gsLst>
              <a:gs pos="0">
                <a:schemeClr val="bg1">
                  <a:lumMod val="65000"/>
                  <a:lumOff val="35000"/>
                  <a:alpha val="24000"/>
                </a:schemeClr>
              </a:gs>
              <a:gs pos="100000">
                <a:schemeClr val="bg1">
                  <a:lumMod val="95000"/>
                  <a:lumOff val="5000"/>
                </a:schemeClr>
              </a:gs>
            </a:gsLst>
          </a:gradFill>
          <a:ln>
            <a:solidFill>
              <a:schemeClr val="dk1">
                <a:alpha val="11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t"/>
            <a:r>
              <a:rPr lang="en-US" dirty="0" smtClean="0">
                <a:solidFill>
                  <a:schemeClr val="tx1">
                    <a:alpha val="50000"/>
                  </a:schemeClr>
                </a:solidFill>
              </a:rPr>
              <a:t>The Uncertain Future</a:t>
            </a:r>
            <a:endParaRPr lang="en-US" dirty="0">
              <a:solidFill>
                <a:schemeClr val="tx1">
                  <a:alpha val="50000"/>
                </a:schemeClr>
              </a:solidFill>
            </a:endParaRPr>
          </a:p>
        </p:txBody>
      </p:sp>
      <p:cxnSp>
        <p:nvCxnSpPr>
          <p:cNvPr id="184" name="Straight Connector 183"/>
          <p:cNvCxnSpPr/>
          <p:nvPr/>
        </p:nvCxnSpPr>
        <p:spPr>
          <a:xfrm flipV="1">
            <a:off x="2986239" y="1036655"/>
            <a:ext cx="4950841" cy="2226104"/>
          </a:xfrm>
          <a:prstGeom prst="line">
            <a:avLst/>
          </a:prstGeom>
          <a:ln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6846" y="-226620"/>
            <a:ext cx="2499560" cy="2499560"/>
          </a:xfrm>
          <a:prstGeom prst="rect">
            <a:avLst/>
          </a:prstGeom>
        </p:spPr>
      </p:pic>
      <p:sp>
        <p:nvSpPr>
          <p:cNvPr id="80" name="TextBox 79"/>
          <p:cNvSpPr txBox="1"/>
          <p:nvPr/>
        </p:nvSpPr>
        <p:spPr>
          <a:xfrm>
            <a:off x="11000050" y="1814100"/>
            <a:ext cx="11160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Planet XJTLU</a:t>
            </a:r>
            <a:endParaRPr lang="en-US" sz="1400" dirty="0"/>
          </a:p>
        </p:txBody>
      </p:sp>
      <p:sp>
        <p:nvSpPr>
          <p:cNvPr id="60" name="TextBox 59"/>
          <p:cNvSpPr txBox="1"/>
          <p:nvPr/>
        </p:nvSpPr>
        <p:spPr>
          <a:xfrm>
            <a:off x="282217" y="305860"/>
            <a:ext cx="25894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+mj-lt"/>
              </a:rPr>
              <a:t>STAR CHART</a:t>
            </a:r>
            <a:endParaRPr lang="en-US" sz="3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16098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5" grpId="0" animBg="1"/>
      <p:bldP spid="66" grpId="0" animBg="1"/>
      <p:bldP spid="182" grpId="0" animBg="1"/>
      <p:bldP spid="183" grpId="0" animBg="1"/>
      <p:bldP spid="8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Ground control to Major Rob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9487" y="1761067"/>
            <a:ext cx="11723913" cy="47377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smtClean="0"/>
              <a:t>Things people have said to me: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“Students want to know the right answer, but there isn’t only one right answer.” – </a:t>
            </a:r>
            <a:r>
              <a:rPr lang="en-US" sz="1600" i="1" dirty="0" smtClean="0"/>
              <a:t>a telecommunications professor</a:t>
            </a:r>
            <a:endParaRPr lang="en-US" i="1" dirty="0" smtClean="0"/>
          </a:p>
          <a:p>
            <a:pPr marL="0" indent="0">
              <a:buNone/>
            </a:pPr>
            <a:r>
              <a:rPr lang="en-US" dirty="0" smtClean="0"/>
              <a:t>“Students really struggle with writing lab reports.” – </a:t>
            </a:r>
            <a:r>
              <a:rPr lang="en-US" sz="1600" i="1" dirty="0" smtClean="0"/>
              <a:t>an electronic engineering professor</a:t>
            </a:r>
            <a:endParaRPr lang="en-US" i="1" dirty="0" smtClean="0"/>
          </a:p>
          <a:p>
            <a:pPr marL="0" indent="0">
              <a:buNone/>
            </a:pPr>
            <a:r>
              <a:rPr lang="en-US" dirty="0" smtClean="0"/>
              <a:t>“Teacher, can you recommend some books for learning how to write lab reports?” – </a:t>
            </a:r>
            <a:r>
              <a:rPr lang="en-US" sz="1600" i="1" dirty="0" smtClean="0"/>
              <a:t>an industrial design student</a:t>
            </a:r>
            <a:endParaRPr lang="en-US" i="1" dirty="0" smtClean="0"/>
          </a:p>
          <a:p>
            <a:pPr marL="0" indent="0">
              <a:buNone/>
            </a:pPr>
            <a:r>
              <a:rPr lang="en-US" dirty="0" smtClean="0"/>
              <a:t>“Feedback from Liverpool university says that XJTLU students aren’t good at communicating with their project groups. They are also bad at writing emails.” – </a:t>
            </a:r>
            <a:r>
              <a:rPr lang="en-US" sz="1600" i="1" dirty="0" smtClean="0"/>
              <a:t>a module leader</a:t>
            </a:r>
            <a:endParaRPr lang="en-US" i="1" dirty="0" smtClean="0"/>
          </a:p>
          <a:p>
            <a:pPr marL="0" indent="0">
              <a:buNone/>
            </a:pPr>
            <a:r>
              <a:rPr lang="en-US" dirty="0"/>
              <a:t>“Lab work takes a long time because the instructions are all in English” – </a:t>
            </a:r>
            <a:r>
              <a:rPr lang="en-US" sz="1600" i="1" dirty="0"/>
              <a:t>an electronics student</a:t>
            </a:r>
            <a:endParaRPr lang="en-US" i="1" dirty="0"/>
          </a:p>
          <a:p>
            <a:pPr marL="0" indent="0">
              <a:buNone/>
            </a:pPr>
            <a:r>
              <a:rPr lang="en-US" dirty="0" smtClean="0"/>
              <a:t>“What is the difference between a report and a lab report?” </a:t>
            </a:r>
            <a:r>
              <a:rPr lang="en-US" sz="1600" i="1" dirty="0" smtClean="0"/>
              <a:t>an EAP teacher</a:t>
            </a:r>
            <a:endParaRPr lang="en-US" i="1" dirty="0" smtClean="0"/>
          </a:p>
          <a:p>
            <a:pPr marL="0" indent="0">
              <a:buNone/>
            </a:pPr>
            <a:r>
              <a:rPr lang="en-US" dirty="0" smtClean="0"/>
              <a:t>“Our group project presentations are so difficult because the lecturer chooses the order we will speak and asks lots of questions” – </a:t>
            </a:r>
            <a:r>
              <a:rPr lang="en-US" sz="1600" i="1" dirty="0" smtClean="0"/>
              <a:t>an industrial design student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2471168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Plotting a Course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en-US" dirty="0" smtClean="0"/>
              <a:t>Encourage more open discourse with EAP tutors, degree professors and students</a:t>
            </a:r>
          </a:p>
          <a:p>
            <a:pPr>
              <a:buFontTx/>
              <a:buChar char="-"/>
            </a:pPr>
            <a:r>
              <a:rPr lang="en-US" dirty="0" smtClean="0"/>
              <a:t>Examine </a:t>
            </a:r>
            <a:r>
              <a:rPr lang="en-US" dirty="0"/>
              <a:t>the genres and communicative contexts of the </a:t>
            </a:r>
            <a:r>
              <a:rPr lang="en-US" dirty="0" smtClean="0"/>
              <a:t>students</a:t>
            </a:r>
          </a:p>
          <a:p>
            <a:pPr>
              <a:buFontTx/>
              <a:buChar char="-"/>
            </a:pPr>
            <a:r>
              <a:rPr lang="en-US" dirty="0" smtClean="0"/>
              <a:t>Talk to year 1 tutors about the relative weaknesses of the students</a:t>
            </a:r>
          </a:p>
          <a:p>
            <a:pPr>
              <a:buFontTx/>
              <a:buChar char="-"/>
            </a:pPr>
            <a:r>
              <a:rPr lang="en-US" dirty="0" smtClean="0"/>
              <a:t>Create assessments informed by these</a:t>
            </a:r>
          </a:p>
          <a:p>
            <a:pPr>
              <a:buFontTx/>
              <a:buChar char="-"/>
            </a:pPr>
            <a:r>
              <a:rPr lang="en-US" dirty="0" smtClean="0"/>
              <a:t>Revisit </a:t>
            </a:r>
            <a:r>
              <a:rPr lang="en-US" dirty="0"/>
              <a:t>the learning </a:t>
            </a:r>
            <a:r>
              <a:rPr lang="en-US" dirty="0" smtClean="0"/>
              <a:t>outcomes</a:t>
            </a:r>
          </a:p>
        </p:txBody>
      </p:sp>
    </p:spTree>
    <p:extLst>
      <p:ext uri="{BB962C8B-B14F-4D97-AF65-F5344CB8AC3E}">
        <p14:creationId xmlns:p14="http://schemas.microsoft.com/office/powerpoint/2010/main" val="2634800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5058046" y="5839217"/>
            <a:ext cx="1394958" cy="195823"/>
          </a:xfrm>
          <a:prstGeom prst="rect">
            <a:avLst/>
          </a:prstGeom>
          <a:gradFill>
            <a:gsLst>
              <a:gs pos="0">
                <a:schemeClr val="dk1">
                  <a:tint val="70000"/>
                  <a:lumMod val="110000"/>
                  <a:alpha val="0"/>
                </a:schemeClr>
              </a:gs>
              <a:gs pos="100000">
                <a:schemeClr val="dk1">
                  <a:tint val="82000"/>
                  <a:alpha val="74000"/>
                </a:schemeClr>
              </a:gs>
            </a:gsLst>
          </a:gra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4306928" y="4667794"/>
            <a:ext cx="1612676" cy="191865"/>
          </a:xfrm>
          <a:prstGeom prst="rect">
            <a:avLst/>
          </a:prstGeom>
          <a:gradFill>
            <a:gsLst>
              <a:gs pos="0">
                <a:schemeClr val="dk1">
                  <a:tint val="70000"/>
                  <a:lumMod val="110000"/>
                  <a:alpha val="0"/>
                </a:schemeClr>
              </a:gs>
              <a:gs pos="100000">
                <a:schemeClr val="dk1">
                  <a:tint val="82000"/>
                  <a:alpha val="74000"/>
                </a:schemeClr>
              </a:gs>
            </a:gsLst>
          </a:gra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3773532" y="3455246"/>
            <a:ext cx="1643190" cy="227545"/>
          </a:xfrm>
          <a:prstGeom prst="rect">
            <a:avLst/>
          </a:prstGeom>
          <a:gradFill>
            <a:gsLst>
              <a:gs pos="0">
                <a:schemeClr val="dk1">
                  <a:tint val="70000"/>
                  <a:lumMod val="110000"/>
                  <a:alpha val="0"/>
                </a:schemeClr>
              </a:gs>
              <a:gs pos="100000">
                <a:schemeClr val="dk1">
                  <a:tint val="82000"/>
                  <a:alpha val="74000"/>
                </a:schemeClr>
              </a:gs>
            </a:gsLst>
          </a:gra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3120389" y="2283822"/>
            <a:ext cx="1688872" cy="227545"/>
          </a:xfrm>
          <a:prstGeom prst="rect">
            <a:avLst/>
          </a:prstGeom>
          <a:gradFill>
            <a:gsLst>
              <a:gs pos="0">
                <a:schemeClr val="dk1">
                  <a:tint val="70000"/>
                  <a:lumMod val="110000"/>
                  <a:alpha val="0"/>
                </a:schemeClr>
              </a:gs>
              <a:gs pos="100000">
                <a:schemeClr val="dk1">
                  <a:tint val="82000"/>
                  <a:alpha val="74000"/>
                </a:schemeClr>
              </a:gs>
            </a:gsLst>
          </a:gra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Moonage</a:t>
            </a:r>
            <a:r>
              <a:rPr lang="en-US" dirty="0" smtClean="0"/>
              <a:t> Daydream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2303960" y="5474546"/>
            <a:ext cx="2754086" cy="100148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Leads into a written coursework assessment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1527893" y="4297679"/>
            <a:ext cx="2754086" cy="100148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Assessment at each stage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1019446" y="3126256"/>
            <a:ext cx="2754086" cy="100148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Break the project into stages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366303" y="1913708"/>
            <a:ext cx="2754086" cy="100148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Project with fuzzy/indeterminate outcomes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4809261" y="1806967"/>
            <a:ext cx="2718255" cy="104502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Several outcomes</a:t>
            </a:r>
          </a:p>
          <a:p>
            <a:pPr algn="ctr"/>
            <a:r>
              <a:rPr lang="en-US" sz="1400" dirty="0" smtClean="0"/>
              <a:t>Various success and fail states</a:t>
            </a:r>
          </a:p>
          <a:p>
            <a:pPr algn="ctr"/>
            <a:r>
              <a:rPr lang="en-US" sz="1400" dirty="0" smtClean="0"/>
              <a:t>More than one possible answer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16722" y="3019818"/>
            <a:ext cx="2718255" cy="104502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Each include aspects of language focus, group work, discussion, negotiation, goal setting and planning tasks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919604" y="4232669"/>
            <a:ext cx="2718255" cy="104502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Progress checks at each stage</a:t>
            </a:r>
          </a:p>
          <a:p>
            <a:pPr algn="ctr"/>
            <a:r>
              <a:rPr lang="en-US" sz="1400" dirty="0" smtClean="0"/>
              <a:t>Provides focus throughout</a:t>
            </a:r>
          </a:p>
          <a:p>
            <a:pPr algn="ctr"/>
            <a:r>
              <a:rPr lang="en-US" sz="1400" dirty="0" smtClean="0"/>
              <a:t>Assess a wide range of outcomes</a:t>
            </a:r>
          </a:p>
          <a:p>
            <a:pPr algn="ctr"/>
            <a:r>
              <a:rPr lang="en-US" sz="1400" dirty="0" smtClean="0"/>
              <a:t>Builds to create a portfolio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53004" y="5447088"/>
            <a:ext cx="2718255" cy="104502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This would match conventions of a genre identified students and professors as important or problematic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230237" y="1913708"/>
            <a:ext cx="2278379" cy="5718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Create opportunities for questioning and training</a:t>
            </a:r>
            <a:endParaRPr lang="en-US" sz="1600" dirty="0"/>
          </a:p>
        </p:txBody>
      </p:sp>
      <p:sp>
        <p:nvSpPr>
          <p:cNvPr id="22" name="Rounded Rectangle 21"/>
          <p:cNvSpPr/>
          <p:nvPr/>
        </p:nvSpPr>
        <p:spPr>
          <a:xfrm>
            <a:off x="8748304" y="3128630"/>
            <a:ext cx="2278379" cy="5718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Language, metacognitive and study skills</a:t>
            </a:r>
            <a:endParaRPr lang="en-US" sz="1400" dirty="0"/>
          </a:p>
        </p:txBody>
      </p:sp>
      <p:sp>
        <p:nvSpPr>
          <p:cNvPr id="23" name="Rounded Rectangle 22"/>
          <p:cNvSpPr/>
          <p:nvPr/>
        </p:nvSpPr>
        <p:spPr>
          <a:xfrm>
            <a:off x="9111345" y="4287859"/>
            <a:ext cx="2278379" cy="5718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Record of work</a:t>
            </a:r>
          </a:p>
          <a:p>
            <a:pPr algn="ctr"/>
            <a:r>
              <a:rPr lang="en-US" sz="1400" dirty="0" smtClean="0"/>
              <a:t>Useful for follow up tasks</a:t>
            </a:r>
            <a:endParaRPr lang="en-US" sz="1400" dirty="0"/>
          </a:p>
        </p:txBody>
      </p:sp>
      <p:sp>
        <p:nvSpPr>
          <p:cNvPr id="24" name="Rounded Rectangle 23"/>
          <p:cNvSpPr/>
          <p:nvPr/>
        </p:nvSpPr>
        <p:spPr>
          <a:xfrm>
            <a:off x="9438549" y="5553317"/>
            <a:ext cx="2278379" cy="5718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Could be genres of </a:t>
            </a:r>
            <a:r>
              <a:rPr lang="en-US" sz="1200" dirty="0"/>
              <a:t>assessment </a:t>
            </a:r>
            <a:r>
              <a:rPr lang="en-US" sz="1200" dirty="0" smtClean="0"/>
              <a:t>within disciplines or reflective essays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44797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man who fell to earth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What is humanly possible: we should push ourselves and the students, but expectations should be realistic</a:t>
            </a:r>
          </a:p>
          <a:p>
            <a:r>
              <a:rPr lang="en-US" sz="2400" dirty="0" smtClean="0"/>
              <a:t>Starting small: set a small project into a syllabus before rewriting the whole thing</a:t>
            </a:r>
          </a:p>
          <a:p>
            <a:r>
              <a:rPr lang="en-US" sz="2400" dirty="0" smtClean="0"/>
              <a:t>Assessment: check learning outcomes are covered, not just reacting to requests from beyond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35707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Teach what is teachable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1665" y="2245976"/>
            <a:ext cx="10131425" cy="3649133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/>
              <a:t>“Measure what is measurable, and make measurable what is not so.”</a:t>
            </a:r>
          </a:p>
          <a:p>
            <a:pPr lvl="2">
              <a:buFontTx/>
              <a:buChar char="-"/>
            </a:pPr>
            <a:r>
              <a:rPr lang="en-US" sz="1600" dirty="0" smtClean="0"/>
              <a:t>Galileo Galilei, circa 16</a:t>
            </a:r>
            <a:r>
              <a:rPr lang="en-US" sz="1600" baseline="30000" dirty="0" smtClean="0"/>
              <a:t>th</a:t>
            </a:r>
            <a:r>
              <a:rPr lang="en-US" sz="1600" dirty="0" smtClean="0"/>
              <a:t> century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 smtClean="0"/>
              <a:t>	“Teach what is teachable, and make teachable what is not so.”</a:t>
            </a:r>
          </a:p>
          <a:p>
            <a:pPr lvl="3">
              <a:buFontTx/>
              <a:buChar char="-"/>
            </a:pPr>
            <a:r>
              <a:rPr lang="en-US" dirty="0" smtClean="0"/>
              <a:t>Robert Holmes, circa Thursday afternoon 2016</a:t>
            </a:r>
          </a:p>
          <a:p>
            <a:pPr marL="0" indent="0"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803321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Conversational Frameworks diagram: from </a:t>
            </a:r>
            <a:r>
              <a:rPr lang="en-US" dirty="0" err="1"/>
              <a:t>Heinze</a:t>
            </a:r>
            <a:r>
              <a:rPr lang="en-US" dirty="0"/>
              <a:t>, A. &amp; Procter, C. (2004). Reflections on the use of blended </a:t>
            </a:r>
            <a:r>
              <a:rPr lang="en-US" dirty="0" smtClean="0"/>
              <a:t>learning</a:t>
            </a:r>
          </a:p>
          <a:p>
            <a:r>
              <a:rPr lang="en-US" dirty="0" smtClean="0"/>
              <a:t>Earth and asteroid images: </a:t>
            </a:r>
            <a:r>
              <a:rPr lang="en-US" dirty="0" err="1"/>
              <a:t>Northon</a:t>
            </a:r>
            <a:r>
              <a:rPr lang="en-US" dirty="0"/>
              <a:t>, K. (2015). NASA Captures "EPIC" Earth </a:t>
            </a:r>
            <a:r>
              <a:rPr lang="en-US" dirty="0" smtClean="0"/>
              <a:t>Image</a:t>
            </a:r>
          </a:p>
          <a:p>
            <a:r>
              <a:rPr lang="en-US" dirty="0" smtClean="0"/>
              <a:t>Star Wars poster: </a:t>
            </a:r>
            <a:r>
              <a:rPr lang="en-US" dirty="0" err="1" smtClean="0"/>
              <a:t>Lucasfilm</a:t>
            </a:r>
            <a:r>
              <a:rPr lang="en-US" dirty="0" smtClean="0"/>
              <a:t>, (1975)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07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576"/>
          <a:stretch/>
        </p:blipFill>
        <p:spPr>
          <a:xfrm>
            <a:off x="3379788" y="997662"/>
            <a:ext cx="4789170" cy="5564116"/>
          </a:xfrm>
          <a:effectLst>
            <a:softEdge rad="5461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16" t="2237" r="13286" b="25942"/>
          <a:stretch/>
        </p:blipFill>
        <p:spPr>
          <a:xfrm>
            <a:off x="5393691" y="2322379"/>
            <a:ext cx="505663" cy="712069"/>
          </a:xfrm>
          <a:prstGeom prst="rect">
            <a:avLst/>
          </a:prstGeom>
          <a:effectLst>
            <a:glow>
              <a:srgbClr val="FFFF00">
                <a:alpha val="28000"/>
              </a:srgbClr>
            </a:glow>
            <a:softEdge rad="0"/>
          </a:effectLst>
        </p:spPr>
      </p:pic>
      <p:sp>
        <p:nvSpPr>
          <p:cNvPr id="7" name="TextBox 6"/>
          <p:cNvSpPr txBox="1"/>
          <p:nvPr/>
        </p:nvSpPr>
        <p:spPr>
          <a:xfrm>
            <a:off x="2084339" y="531574"/>
            <a:ext cx="81676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Robert’s </a:t>
            </a:r>
            <a:r>
              <a:rPr lang="en-US" sz="40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C</a:t>
            </a:r>
            <a:r>
              <a:rPr lang="en-US" sz="4000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r</a:t>
            </a:r>
            <a:r>
              <a:rPr lang="en-US" sz="4000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a</a:t>
            </a:r>
            <a:r>
              <a:rPr lang="en-US" sz="4000" dirty="0" err="1" smtClean="0">
                <a:solidFill>
                  <a:srgbClr val="00B0F0"/>
                </a:solidFill>
                <a:latin typeface="Comic Sans MS" panose="030F0702030302020204" pitchFamily="66" charset="0"/>
              </a:rPr>
              <a:t>Z</a:t>
            </a:r>
            <a:r>
              <a:rPr lang="en-US" sz="4000" dirty="0" err="1" smtClean="0">
                <a:solidFill>
                  <a:srgbClr val="FFC000"/>
                </a:solidFill>
                <a:latin typeface="Comic Sans MS" panose="030F0702030302020204" pitchFamily="66" charset="0"/>
              </a:rPr>
              <a:t>y</a:t>
            </a:r>
            <a:r>
              <a:rPr lang="en-US" sz="4000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 Space Adventure!</a:t>
            </a:r>
            <a:endParaRPr lang="en-US" sz="40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0322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Star Man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Name: Robert Holmes</a:t>
            </a:r>
          </a:p>
          <a:p>
            <a:pPr marL="0" indent="0">
              <a:buNone/>
            </a:pPr>
            <a:r>
              <a:rPr lang="en-US" sz="3200" dirty="0" smtClean="0"/>
              <a:t>Occupation: English Tutor</a:t>
            </a:r>
          </a:p>
          <a:p>
            <a:pPr marL="0" indent="0">
              <a:buNone/>
            </a:pPr>
            <a:r>
              <a:rPr lang="en-US" sz="3200" dirty="0" smtClean="0"/>
              <a:t>Star sign: Taurus</a:t>
            </a:r>
          </a:p>
          <a:p>
            <a:pPr marL="0" indent="0">
              <a:buNone/>
            </a:pPr>
            <a:r>
              <a:rPr lang="en-US" sz="3200" dirty="0" smtClean="0"/>
              <a:t>Start date: XJTLU 24</a:t>
            </a:r>
            <a:r>
              <a:rPr lang="en-US" sz="3200" baseline="30000" dirty="0" smtClean="0"/>
              <a:t>th</a:t>
            </a:r>
            <a:r>
              <a:rPr lang="en-US" sz="3200" dirty="0" smtClean="0"/>
              <a:t> September 2015</a:t>
            </a:r>
          </a:p>
        </p:txBody>
      </p:sp>
    </p:spTree>
    <p:extLst>
      <p:ext uri="{BB962C8B-B14F-4D97-AF65-F5344CB8AC3E}">
        <p14:creationId xmlns:p14="http://schemas.microsoft.com/office/powerpoint/2010/main" val="2061806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Seven Wonders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1513" y="104317"/>
            <a:ext cx="4721199" cy="65686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400" dirty="0" smtClean="0"/>
              <a:t>The Great Pyramid of Giza</a:t>
            </a:r>
          </a:p>
          <a:p>
            <a:pPr marL="0" indent="0">
              <a:buFont typeface="Arial"/>
              <a:buNone/>
            </a:pPr>
            <a:r>
              <a:rPr lang="en-US" sz="2400" dirty="0" smtClean="0"/>
              <a:t>The Hanging Gardens of Babylon</a:t>
            </a:r>
          </a:p>
          <a:p>
            <a:pPr marL="0" indent="0">
              <a:buFont typeface="Arial"/>
              <a:buNone/>
            </a:pPr>
            <a:r>
              <a:rPr lang="en-US" sz="2400" dirty="0" smtClean="0"/>
              <a:t>The Temple of Artemis</a:t>
            </a:r>
          </a:p>
          <a:p>
            <a:pPr marL="0" indent="0">
              <a:buFont typeface="Arial"/>
              <a:buNone/>
            </a:pPr>
            <a:r>
              <a:rPr lang="en-US" sz="2400" dirty="0" smtClean="0"/>
              <a:t>The Statue of Zeus</a:t>
            </a:r>
          </a:p>
          <a:p>
            <a:pPr marL="0" indent="0">
              <a:buFont typeface="Arial"/>
              <a:buNone/>
            </a:pPr>
            <a:r>
              <a:rPr lang="en-US" sz="2400" dirty="0" smtClean="0"/>
              <a:t>The Mausoleum of Halicarnassus</a:t>
            </a:r>
          </a:p>
          <a:p>
            <a:pPr marL="0" indent="0">
              <a:buFont typeface="Arial"/>
              <a:buNone/>
            </a:pPr>
            <a:r>
              <a:rPr lang="en-US" sz="2400" dirty="0" smtClean="0"/>
              <a:t>The Colossus of Rhodes</a:t>
            </a:r>
          </a:p>
          <a:p>
            <a:pPr marL="0" indent="0">
              <a:buFont typeface="Arial"/>
              <a:buNone/>
            </a:pPr>
            <a:r>
              <a:rPr lang="en-US" sz="2400" dirty="0" smtClean="0"/>
              <a:t>The Lighthouse at Alexandria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5500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Seven Wonders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What would be your seven wonders of the modern world?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58449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Starlight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“Teacher! How do we define modern?”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2400" i="1" dirty="0" smtClean="0"/>
              <a:t>							Interesting for having more than one answer!</a:t>
            </a: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2574118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Constellations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623061"/>
            <a:ext cx="10835639" cy="49606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dirty="0"/>
              <a:t>W</a:t>
            </a:r>
            <a:r>
              <a:rPr lang="en-US" sz="3000" dirty="0" smtClean="0"/>
              <a:t>hat informs my perspective?</a:t>
            </a:r>
          </a:p>
          <a:p>
            <a:endParaRPr lang="en-US" sz="2600" dirty="0" smtClean="0"/>
          </a:p>
          <a:p>
            <a:r>
              <a:rPr lang="en-US" sz="2600" dirty="0" smtClean="0"/>
              <a:t>Interest in deep </a:t>
            </a:r>
            <a:r>
              <a:rPr lang="en-US" sz="2600" dirty="0"/>
              <a:t>pedagogy – </a:t>
            </a:r>
            <a:r>
              <a:rPr lang="en-US" sz="2200" dirty="0"/>
              <a:t>related to project based language </a:t>
            </a:r>
            <a:r>
              <a:rPr lang="en-US" sz="2200" dirty="0" smtClean="0"/>
              <a:t>learning</a:t>
            </a:r>
          </a:p>
          <a:p>
            <a:endParaRPr lang="en-US" sz="2200" dirty="0"/>
          </a:p>
          <a:p>
            <a:r>
              <a:rPr lang="en-US" sz="2200" dirty="0" smtClean="0"/>
              <a:t>Academic literacies and genre based models – </a:t>
            </a:r>
            <a:r>
              <a:rPr lang="en-US" sz="1900" dirty="0" smtClean="0"/>
              <a:t>Ursula Wingate and Christopher Tribble</a:t>
            </a:r>
            <a:endParaRPr lang="en-US" sz="2200" dirty="0" smtClean="0"/>
          </a:p>
          <a:p>
            <a:r>
              <a:rPr lang="en-US" sz="2200" dirty="0" smtClean="0"/>
              <a:t>Second Language Acquisition theory – </a:t>
            </a:r>
            <a:r>
              <a:rPr lang="en-US" sz="1900" dirty="0" smtClean="0"/>
              <a:t>focus on form in the right conditions (applied task based learning)</a:t>
            </a:r>
            <a:endParaRPr lang="en-US" sz="2200" dirty="0" smtClean="0"/>
          </a:p>
          <a:p>
            <a:r>
              <a:rPr lang="en-US" sz="2200" dirty="0" smtClean="0"/>
              <a:t>University mission statement – </a:t>
            </a:r>
            <a:r>
              <a:rPr lang="en-US" sz="1900" dirty="0" smtClean="0"/>
              <a:t>focusing on technical and business expertise</a:t>
            </a:r>
            <a:endParaRPr lang="en-US" sz="2200" dirty="0" smtClean="0"/>
          </a:p>
          <a:p>
            <a:r>
              <a:rPr lang="en-US" sz="2200" dirty="0" smtClean="0"/>
              <a:t>Module learning outcomes – </a:t>
            </a:r>
            <a:r>
              <a:rPr lang="en-US" sz="1900" dirty="0" smtClean="0"/>
              <a:t>including skills in independent research, critical writing, individual and group spoken communication, describing technology and technical processes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01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372" y="176358"/>
            <a:ext cx="10131425" cy="1456267"/>
          </a:xfrm>
        </p:spPr>
        <p:txBody>
          <a:bodyPr/>
          <a:lstStyle/>
          <a:p>
            <a:r>
              <a:rPr lang="en-US" dirty="0" smtClean="0"/>
              <a:t>The laws of astrophysics</a:t>
            </a:r>
            <a:endParaRPr lang="en-US" strike="sngStri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774" y="1102977"/>
            <a:ext cx="5874327" cy="40820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dirty="0" smtClean="0"/>
              <a:t>Contention between many forces.</a:t>
            </a:r>
          </a:p>
          <a:p>
            <a:pPr marL="0" indent="0">
              <a:buNone/>
            </a:pPr>
            <a:endParaRPr lang="en-US" sz="1400" dirty="0"/>
          </a:p>
          <a:p>
            <a:pPr>
              <a:buFontTx/>
              <a:buChar char="-"/>
            </a:pPr>
            <a:r>
              <a:rPr lang="en-US" dirty="0" smtClean="0"/>
              <a:t>The need for developing good general English skills</a:t>
            </a:r>
          </a:p>
          <a:p>
            <a:pPr>
              <a:buFontTx/>
              <a:buChar char="-"/>
            </a:pPr>
            <a:r>
              <a:rPr lang="en-US" dirty="0" smtClean="0"/>
              <a:t>The need to fulfilling the remit of the EAP course: </a:t>
            </a:r>
            <a:r>
              <a:rPr lang="en-US" i="1" dirty="0" smtClean="0"/>
              <a:t>academic</a:t>
            </a:r>
            <a:r>
              <a:rPr lang="en-US" dirty="0" smtClean="0"/>
              <a:t> English and study skills </a:t>
            </a:r>
          </a:p>
          <a:p>
            <a:pPr>
              <a:buFontTx/>
              <a:buChar char="-"/>
            </a:pPr>
            <a:r>
              <a:rPr lang="en-US" dirty="0" smtClean="0"/>
              <a:t>The learning outcomes</a:t>
            </a:r>
          </a:p>
          <a:p>
            <a:pPr>
              <a:buFontTx/>
              <a:buChar char="-"/>
            </a:pPr>
            <a:r>
              <a:rPr lang="en-US" dirty="0" smtClean="0"/>
              <a:t>Assessing </a:t>
            </a:r>
            <a:r>
              <a:rPr lang="en-US" dirty="0"/>
              <a:t>learning </a:t>
            </a:r>
            <a:r>
              <a:rPr lang="en-US" dirty="0" smtClean="0"/>
              <a:t>outcomes</a:t>
            </a:r>
          </a:p>
          <a:p>
            <a:pPr>
              <a:buFontTx/>
              <a:buChar char="-"/>
            </a:pPr>
            <a:endParaRPr lang="en-US" sz="1400" dirty="0" smtClean="0"/>
          </a:p>
          <a:p>
            <a:endParaRPr lang="en-US" sz="14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201540" y="1102977"/>
            <a:ext cx="6057899" cy="40820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r>
              <a:rPr lang="en-US" dirty="0" smtClean="0"/>
              <a:t>Constraints </a:t>
            </a:r>
            <a:r>
              <a:rPr lang="en-US" dirty="0"/>
              <a:t>of the institutions: time, facilities, numbers of students, </a:t>
            </a:r>
            <a:r>
              <a:rPr lang="en-US" dirty="0" smtClean="0"/>
              <a:t>university’s code of practice, rules for plagiarism, internal and external moderation process</a:t>
            </a:r>
            <a:endParaRPr lang="en-US" dirty="0"/>
          </a:p>
          <a:p>
            <a:pPr>
              <a:buFontTx/>
              <a:buChar char="-"/>
            </a:pPr>
            <a:r>
              <a:rPr lang="en-US" dirty="0"/>
              <a:t>Historical forces: what was taught before, </a:t>
            </a:r>
            <a:r>
              <a:rPr lang="en-US" dirty="0" smtClean="0"/>
              <a:t>student preferences for rote learning, </a:t>
            </a:r>
            <a:r>
              <a:rPr lang="en-US" dirty="0"/>
              <a:t>familiarity with existing methods and </a:t>
            </a:r>
            <a:r>
              <a:rPr lang="en-US" dirty="0" smtClean="0"/>
              <a:t>materials</a:t>
            </a:r>
          </a:p>
          <a:p>
            <a:pPr>
              <a:buFontTx/>
              <a:buChar char="-"/>
            </a:pPr>
            <a:endParaRPr lang="en-US" sz="1400" dirty="0"/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2130283" y="3618539"/>
            <a:ext cx="6057899" cy="40820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r>
              <a:rPr lang="en-US" dirty="0" smtClean="0"/>
              <a:t>Catering to the needs of students studying different disciplines sometimes with very different needs</a:t>
            </a:r>
          </a:p>
          <a:p>
            <a:pPr>
              <a:buFontTx/>
              <a:buChar char="-"/>
            </a:pPr>
            <a:r>
              <a:rPr lang="en-US" dirty="0" smtClean="0"/>
              <a:t>Responding </a:t>
            </a:r>
            <a:r>
              <a:rPr lang="en-US" dirty="0"/>
              <a:t>to requests </a:t>
            </a:r>
            <a:r>
              <a:rPr lang="en-US" dirty="0" smtClean="0"/>
              <a:t>from different  quarters for </a:t>
            </a:r>
            <a:r>
              <a:rPr lang="en-US" dirty="0"/>
              <a:t>specific </a:t>
            </a:r>
            <a:r>
              <a:rPr lang="en-US" dirty="0" smtClean="0"/>
              <a:t>skills: argumentative writing, lab report writing, email writing, group discussions</a:t>
            </a:r>
          </a:p>
          <a:p>
            <a:pPr lvl="1">
              <a:buFontTx/>
              <a:buChar char="-"/>
            </a:pPr>
            <a:r>
              <a:rPr lang="en-US" dirty="0" smtClean="0"/>
              <a:t>Finding space to address specific academic English skills (like writing a lab report)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2228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348343"/>
            <a:ext cx="10131425" cy="1456267"/>
          </a:xfrm>
        </p:spPr>
        <p:txBody>
          <a:bodyPr/>
          <a:lstStyle/>
          <a:p>
            <a:r>
              <a:rPr lang="en-US" dirty="0" smtClean="0"/>
              <a:t>Lost in space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632857"/>
            <a:ext cx="10131425" cy="483325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 smtClean="0"/>
              <a:t>The conditions that arise from these forces:</a:t>
            </a:r>
          </a:p>
          <a:p>
            <a:pPr marL="0" indent="0">
              <a:buNone/>
            </a:pPr>
            <a:r>
              <a:rPr lang="en-US" dirty="0" smtClean="0"/>
              <a:t>My context: teaching EAP to students of telecommunications, computer science, electronics and industrial design.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Constraints have lead to:</a:t>
            </a:r>
          </a:p>
          <a:p>
            <a:pPr marL="0" indent="0">
              <a:buNone/>
            </a:pPr>
            <a:endParaRPr lang="en-US" dirty="0" smtClean="0"/>
          </a:p>
          <a:p>
            <a:pPr>
              <a:buFontTx/>
              <a:buChar char="-"/>
            </a:pPr>
            <a:r>
              <a:rPr lang="en-US" dirty="0" smtClean="0"/>
              <a:t>A patchwork syllabus trying to cover requested and suggested needs one at a time</a:t>
            </a:r>
          </a:p>
          <a:p>
            <a:pPr>
              <a:buFontTx/>
              <a:buChar char="-"/>
            </a:pPr>
            <a:endParaRPr lang="en-US" dirty="0"/>
          </a:p>
          <a:p>
            <a:pPr>
              <a:buFontTx/>
              <a:buChar char="-"/>
            </a:pPr>
            <a:r>
              <a:rPr lang="en-US" dirty="0" smtClean="0"/>
              <a:t>Use of manufactured genres for bespoke assessments attempting practice use of technical language from all of the different disciplines our students study</a:t>
            </a:r>
          </a:p>
          <a:p>
            <a:pPr>
              <a:buFontTx/>
              <a:buChar char="-"/>
            </a:pPr>
            <a:endParaRPr lang="en-US" dirty="0"/>
          </a:p>
          <a:p>
            <a:pPr>
              <a:buFontTx/>
              <a:buChar char="-"/>
            </a:pPr>
            <a:r>
              <a:rPr lang="en-US" dirty="0"/>
              <a:t>G</a:t>
            </a:r>
            <a:r>
              <a:rPr lang="en-US" dirty="0" smtClean="0"/>
              <a:t>aps between what and how we teach and the types of writing and speaking demands on students for study and assessment in their disciplines</a:t>
            </a:r>
          </a:p>
          <a:p>
            <a:pPr>
              <a:buFontTx/>
              <a:buChar char="-"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9504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<p:properties xmlns:p="http://schemas.microsoft.com/office/2006/metadata/properties" xmlns:xsi="http://www.w3.org/2001/XMLSchema-instance" xmlns:pc="http://schemas.microsoft.com/office/infopath/2007/PartnerControls"><documentManagement><_DCDateModified xmlns="http://schemas.microsoft.com/sharepoint/v3/fields" xsi:nil="true"/><hc6d7eca65f9478abad7d03f5cf64e0f xmlns="$ListId:Shared Documents;"><Terms xmlns="http://schemas.microsoft.com/office/infopath/2007/PartnerControls"></Terms></hc6d7eca65f9478abad7d03f5cf64e0f><TaxCatchAll xmlns="e8331262-de25-436d-8f05-154a071bbe3b"/></documentManagement></p:properties>
</file>

<file path=customXml/item3.xml><?xml version="1.0" encoding="utf-8"?><ct:contentTypeSchema ct:_="" ma:_="" ma:contentTypeName="Document" ma:contentTypeID="0x010100817E5ABC87E0D5489B8E31CE589A6715" ma:contentTypeVersion="" ma:contentTypeDescription="Create a new document." ma:contentTypeScope="" ma:versionID="03a0275702d62a1656dfd9033a80b350" xmlns:ct="http://schemas.microsoft.com/office/2006/metadata/contentType" xmlns:ma="http://schemas.microsoft.com/office/2006/metadata/properties/metaAttributes">
<xsd:schema targetNamespace="http://schemas.microsoft.com/office/2006/metadata/properties" ma:root="true" ma:fieldsID="f72567e75db4b175af007ff6fc9fc347" ns2:_="" ns3:_="" ns4:_="" xmlns:xsd="http://www.w3.org/2001/XMLSchema" xmlns:xs="http://www.w3.org/2001/XMLSchema" xmlns:p="http://schemas.microsoft.com/office/2006/metadata/properties" xmlns:ns2="$ListId:Shared Documents;" xmlns:ns3="e8331262-de25-436d-8f05-154a071bbe3b" xmlns:ns4="http://schemas.microsoft.com/sharepoint/v3/fields">
<xsd:import namespace="$ListId:Shared Documents;"/>
<xsd:import namespace="e8331262-de25-436d-8f05-154a071bbe3b"/>
<xsd:import namespace="http://schemas.microsoft.com/sharepoint/v3/fields"/>
<xsd:element name="properties">
<xsd:complexType>
<xsd:sequence>
<xsd:element name="documentManagement">
<xsd:complexType>
<xsd:all>
<xsd:element ref="ns2:hc6d7eca65f9478abad7d03f5cf64e0f" minOccurs="0"/>
<xsd:element ref="ns3:TaxCatchAll" minOccurs="0"/>
<xsd:element ref="ns4:_DCDateModified" minOccurs="0"/>
</xsd:all>
</xsd:complexType>
</xsd:element>
</xsd:sequence>
</xsd:complexType>
</xsd:element>
</xsd:schema>
<xsd:schema targetNamespace="$ListId:Shared Documents;" elementFormDefault="qualified" xmlns:xsd="http://www.w3.org/2001/XMLSchema" xmlns:xs="http://www.w3.org/2001/XMLSchema" xmlns:dms="http://schemas.microsoft.com/office/2006/documentManagement/types" xmlns:pc="http://schemas.microsoft.com/office/infopath/2007/PartnerControls">
<xsd:import namespace="http://schemas.microsoft.com/office/2006/documentManagement/types"/>
<xsd:import namespace="http://schemas.microsoft.com/office/infopath/2007/PartnerControls"/>
<xsd:element name="hc6d7eca65f9478abad7d03f5cf64e0f" ma:index="9" nillable="true" ma:taxonomy="true" ma:internalName="hc6d7eca65f9478abad7d03f5cf64e0f" ma:taxonomyFieldName="Category" ma:displayName="Category" ma:default="" ma:fieldId="{1c6d7eca-65f9-478a-bad7-d03f5cf64e0f}" ma:sspId="415ee74b-2602-4e7a-8fdc-0d76d9df16f1" ma:termSetId="c9e38beb-e60a-46ec-a1a3-d119e6b2538e" ma:anchorId="00000000-0000-0000-0000-000000000000" ma:open="false" ma:isKeyword="false">
<xsd:complexType>
<xsd:sequence>
<xsd:element ref="pc:Terms" minOccurs="0" maxOccurs="1"></xsd:element>
</xsd:sequence>
</xsd:complexType>
</xsd:element>
</xsd:schema>
<xsd:schema targetNamespace="e8331262-de25-436d-8f05-154a071bbe3b" elementFormDefault="qualified" xmlns:xsd="http://www.w3.org/2001/XMLSchema" xmlns:xs="http://www.w3.org/2001/XMLSchema" xmlns:dms="http://schemas.microsoft.com/office/2006/documentManagement/types" xmlns:pc="http://schemas.microsoft.com/office/infopath/2007/PartnerControls">
<xsd:import namespace="http://schemas.microsoft.com/office/2006/documentManagement/types"/>
<xsd:import namespace="http://schemas.microsoft.com/office/infopath/2007/PartnerControls"/>
<xsd:element name="TaxCatchAll" ma:index="10" nillable="true" ma:displayName="Taxonomy Catch All Column" ma:hidden="true" ma:list="{700F16FF-FD2C-4247-9418-6E54F27050D4}" ma:internalName="TaxCatchAll" ma:showField="CatchAllData" ma:web="{dae5fd0f-c67d-47b3-b0e3-dde474aa98b4}">
<xsd:complexType>
<xsd:complexContent>
<xsd:extension base="dms:MultiChoiceLookup">
<xsd:sequence>
<xsd:element name="Value" type="dms:Lookup" maxOccurs="unbounded" minOccurs="0" nillable="true"/>
</xsd:sequence>
</xsd:extension>
</xsd:complexContent>
</xsd:complexType>
</xsd:element>
</xsd:schema>
<xsd:schema targetNamespace="http://schemas.microsoft.com/sharepoint/v3/fields" elementFormDefault="qualified" xmlns:xsd="http://www.w3.org/2001/XMLSchema" xmlns:xs="http://www.w3.org/2001/XMLSchema" xmlns:dms="http://schemas.microsoft.com/office/2006/documentManagement/types" xmlns:pc="http://schemas.microsoft.com/office/infopath/2007/PartnerControls">
<xsd:import namespace="http://schemas.microsoft.com/office/2006/documentManagement/types"/>
<xsd:import namespace="http://schemas.microsoft.com/office/infopath/2007/PartnerControls"/>
<xsd:element name="_DCDateModified" ma:index="11" nillable="true" ma:displayName="Date Modified" ma:description="The date on which this resource was last modified" ma:format="DateTime" ma:internalName="_DCDateModified">
<xsd:simpleType>
<xsd:restriction base="dms:DateTime"/>
</xsd:simpleType>
</xsd:element>
</xsd:schema>
<xsd:schema targetNamespace="http://schemas.openxmlformats.org/package/2006/metadata/core-properties" elementFormDefault="qualified" attributeFormDefault="unqualified" blockDefault="#all"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>
<xsd:import namespace="http://purl.org/dc/elements/1.1/" schemaLocation="http://dublincore.org/schemas/xmls/qdc/2003/04/02/dc.xsd"/>
<xsd:import namespace="http://purl.org/dc/terms/" schemaLocation="http://dublincore.org/schemas/xmls/qdc/2003/04/02/dcterms.xsd"/>
<xsd:element name="coreProperties" type="CT_coreProperties"/>
<xsd:complexType name="CT_coreProperties">
<xsd:all>
<xsd:element ref="dc:creator" minOccurs="0" maxOccurs="1"/>
<xsd:element ref="dcterms:created" minOccurs="0" maxOccurs="1"/>
<xsd:element ref="dc:identifier" minOccurs="0" maxOccurs="1"/>
<xsd:element name="contentType" minOccurs="0" maxOccurs="1" type="xsd:string" ma:index="0" ma:displayName="Content Type"/>
<xsd:element ref="dc:title" minOccurs="0" maxOccurs="1" ma:index="4" ma:displayName="Title"/>
<xsd:element ref="dc:subject" minOccurs="0" maxOccurs="1"/>
<xsd:element ref="dc:description" minOccurs="0" maxOccurs="1"/>
<xsd:element name="keywords" minOccurs="0" maxOccurs="1" type="xsd:string"/>
<xsd:element ref="dc:language" minOccurs="0" maxOccurs="1"/>
<xsd:element name="category" minOccurs="0" maxOccurs="1" type="xsd:string"/>
<xsd:element name="version" minOccurs="0" maxOccurs="1" type="xsd:string"/>
<xsd:element name="revision" minOccurs="0" maxOccurs="1" type="xsd:string">
<xsd:annotation>
<xsd:documentation>
                        This value indicates the number of saves or revisions. The application is responsible for updating this value after each revision.
                    </xsd:documentation>
</xsd:annotation>
</xsd:element>
<xsd:element name="lastModifiedBy" minOccurs="0" maxOccurs="1" type="xsd:string"/>
<xsd:element ref="dcterms:modified" minOccurs="0" maxOccurs="1"/>
<xsd:element name="contentStatus" minOccurs="0" maxOccurs="1" type="xsd:string"/>
</xsd:all>
</xsd:complexType>
</xsd:schema>
<xs:schema targetNamespace="http://schemas.microsoft.com/office/infopath/2007/PartnerControls" elementFormDefault="qualified" attributeFormDefault="unqualified" xmlns:pc="http://schemas.microsoft.com/office/infopath/2007/PartnerControls" xmlns:xs="http://www.w3.org/2001/XMLSchema">
<xs:element name="Person">
<xs:complexType>
<xs:sequence>
<xs:element ref="pc:DisplayName" minOccurs="0"></xs:element>
<xs:element ref="pc:AccountId" minOccurs="0"></xs:element>
<xs:element ref="pc:AccountType" minOccurs="0"></xs:element>
</xs:sequence>
</xs:complexType>
</xs:element>
<xs:element name="DisplayName" type="xs:string"></xs:element>
<xs:element name="AccountId" type="xs:string"></xs:element>
<xs:element name="AccountType" type="xs:string"></xs:element>
<xs:element name="BDCAssociatedEntity">
<xs:complexType>
<xs:sequence>
<xs:element ref="pc:BDCEntity" minOccurs="0" maxOccurs="unbounded"></xs:element>
</xs:sequence>
<xs:attribute ref="pc:EntityNamespace"></xs:attribute>
<xs:attribute ref="pc:EntityName"></xs:attribute>
<xs:attribute ref="pc:SystemInstanceName"></xs:attribute>
<xs:attribute ref="pc:AssociationName"></xs:attribute>
</xs:complexType>
</xs:element>
<xs:attribute name="EntityNamespace" type="xs:string"></xs:attribute>
<xs:attribute name="EntityName" type="xs:string"></xs:attribute>
<xs:attribute name="SystemInstanceName" type="xs:string"></xs:attribute>
<xs:attribute name="AssociationName" type="xs:string"></xs:attribute>
<xs:element name="BDCEntity">
<xs:complexType>
<xs:sequence>
<xs:element ref="pc:EntityDisplayName" minOccurs="0"></xs:element>
<xs:element ref="pc:EntityInstanceReference" minOccurs="0"></xs:element>
<xs:element ref="pc:EntityId1" minOccurs="0"></xs:element>
<xs:element ref="pc:EntityId2" minOccurs="0"></xs:element>
<xs:element ref="pc:EntityId3" minOccurs="0"></xs:element>
<xs:element ref="pc:EntityId4" minOccurs="0"></xs:element>
<xs:element ref="pc:EntityId5" minOccurs="0"></xs:element>
</xs:sequence>
</xs:complexType>
</xs:element>
<xs:element name="EntityDisplayName" type="xs:string"></xs:element>
<xs:element name="EntityInstanceReference" type="xs:string"></xs:element>
<xs:element name="EntityId1" type="xs:string"></xs:element>
<xs:element name="EntityId2" type="xs:string"></xs:element>
<xs:element name="EntityId3" type="xs:string"></xs:element>
<xs:element name="EntityId4" type="xs:string"></xs:element>
<xs:element name="EntityId5" type="xs:string"></xs:element>
<xs:element name="Terms">
<xs:complexType>
<xs:sequence>
<xs:element ref="pc:TermInfo" minOccurs="0" maxOccurs="unbounded"></xs:element>
</xs:sequence>
</xs:complexType>
</xs:element>
<xs:element name="TermInfo">
<xs:complexType>
<xs:sequence>
<xs:element ref="pc:TermName" minOccurs="0"></xs:element>
<xs:element ref="pc:TermId" minOccurs="0"></xs:element>
</xs:sequence>
</xs:complexType>
</xs:element>
<xs:element name="TermName" type="xs:string"></xs:element>
<xs:element name="TermId" type="xs:string"></xs:element>
</xs:schema>
</ct:contentTypeSchema>
</file>

<file path=customXml/itemProps1.xml><?xml version="1.0" encoding="utf-8"?>
<ds:datastoreItem xmlns:ds="http://schemas.openxmlformats.org/officeDocument/2006/customXml" ds:itemID="{3CB36105-BE9E-4C5E-AF57-A5848929169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1925054-0B4B-42EC-A647-04213E8C8FB1}">
  <ds:schemaRefs>
    <ds:schemaRef ds:uri="http://purl.org/dc/dcmitype/"/>
    <ds:schemaRef ds:uri="http://www.w3.org/XML/1998/namespace"/>
    <ds:schemaRef ds:uri="http://schemas.microsoft.com/office/2006/metadata/properties"/>
    <ds:schemaRef ds:uri="http://purl.org/dc/elements/1.1/"/>
    <ds:schemaRef ds:uri="$ListId:Shared Documents;"/>
    <ds:schemaRef ds:uri="http://schemas.microsoft.com/sharepoint/v3/fields"/>
    <ds:schemaRef ds:uri="e8331262-de25-436d-8f05-154a071bbe3b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E86DAF56-51FB-40AC-9A46-825C5996A47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$ListId:Shared Documents;"/>
    <ds:schemaRef ds:uri="e8331262-de25-436d-8f05-154a071bbe3b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TM03457452[[fn=Celestial]]</Template>
  <TotalTime>990</TotalTime>
  <Words>958</Words>
  <Application>Microsoft Office PowerPoint</Application>
  <PresentationFormat>Widescreen</PresentationFormat>
  <Paragraphs>147</Paragraphs>
  <Slides>17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Comic Sans MS</vt:lpstr>
      <vt:lpstr>Celestial</vt:lpstr>
      <vt:lpstr>Written in the Stars</vt:lpstr>
      <vt:lpstr>PowerPoint Presentation</vt:lpstr>
      <vt:lpstr>Star Man</vt:lpstr>
      <vt:lpstr>Seven Wonders</vt:lpstr>
      <vt:lpstr>Seven Wonders</vt:lpstr>
      <vt:lpstr>Starlight</vt:lpstr>
      <vt:lpstr>Constellations</vt:lpstr>
      <vt:lpstr>The laws of astrophysics</vt:lpstr>
      <vt:lpstr>Lost in space</vt:lpstr>
      <vt:lpstr>Astrology</vt:lpstr>
      <vt:lpstr>PowerPoint Presentation</vt:lpstr>
      <vt:lpstr>Ground control to Major Rob</vt:lpstr>
      <vt:lpstr>Plotting a Course</vt:lpstr>
      <vt:lpstr>Moonage Daydream</vt:lpstr>
      <vt:lpstr>The man who fell to earth</vt:lpstr>
      <vt:lpstr>Teach what is teachable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Written in the Stars</dc:title>
  <dc:creator>Robert Holmes</dc:creator>
  <cp:lastModifiedBy>Henk Huijser</cp:lastModifiedBy>
  <cp:revision>60</cp:revision>
  <cp:lastPrinted>2016-04-06T10:02:02Z</cp:lastPrinted>
  <dcterms:created xsi:type="dcterms:W3CDTF">2016-03-21T03:54:15Z</dcterms:created>
  <dcterms:modified xsi:type="dcterms:W3CDTF">2016-05-04T04:06:25Z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0x010100817E5ABC87E0D5489B8E31CE589A6715</vt:lpwstr>
  </property>
</Properties>
</file>