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4"/>
  </p:notesMasterIdLst>
  <p:handoutMasterIdLst>
    <p:handoutMasterId r:id="rId35"/>
  </p:handoutMasterIdLst>
  <p:sldIdLst>
    <p:sldId id="355" r:id="rId5"/>
    <p:sldId id="357" r:id="rId6"/>
    <p:sldId id="371" r:id="rId7"/>
    <p:sldId id="372" r:id="rId8"/>
    <p:sldId id="393" r:id="rId9"/>
    <p:sldId id="375" r:id="rId10"/>
    <p:sldId id="374" r:id="rId11"/>
    <p:sldId id="396" r:id="rId12"/>
    <p:sldId id="385" r:id="rId13"/>
    <p:sldId id="377" r:id="rId14"/>
    <p:sldId id="394" r:id="rId15"/>
    <p:sldId id="378" r:id="rId16"/>
    <p:sldId id="373" r:id="rId17"/>
    <p:sldId id="387" r:id="rId18"/>
    <p:sldId id="379" r:id="rId19"/>
    <p:sldId id="395" r:id="rId20"/>
    <p:sldId id="388" r:id="rId21"/>
    <p:sldId id="389" r:id="rId22"/>
    <p:sldId id="390" r:id="rId23"/>
    <p:sldId id="391" r:id="rId24"/>
    <p:sldId id="386" r:id="rId25"/>
    <p:sldId id="380" r:id="rId26"/>
    <p:sldId id="397" r:id="rId27"/>
    <p:sldId id="398" r:id="rId28"/>
    <p:sldId id="382" r:id="rId29"/>
    <p:sldId id="383" r:id="rId30"/>
    <p:sldId id="384" r:id="rId31"/>
    <p:sldId id="392" r:id="rId32"/>
    <p:sldId id="381" r:id="rId33"/>
  </p:sldIdLst>
  <p:sldSz cx="9144000" cy="6858000" type="screen4x3"/>
  <p:notesSz cx="6742113"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DD"/>
    <a:srgbClr val="B5A8FF"/>
    <a:srgbClr val="0000FE"/>
    <a:srgbClr val="000044"/>
    <a:srgbClr val="000544"/>
    <a:srgbClr val="CE57C1"/>
    <a:srgbClr val="1AC3B9"/>
    <a:srgbClr val="18B4AB"/>
    <a:srgbClr val="1FD9CF"/>
    <a:srgbClr val="D200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autoAdjust="0"/>
    <p:restoredTop sz="85447" autoAdjust="0"/>
  </p:normalViewPr>
  <p:slideViewPr>
    <p:cSldViewPr snapToGrid="0" snapToObjects="1">
      <p:cViewPr varScale="1">
        <p:scale>
          <a:sx n="78" d="100"/>
          <a:sy n="78" d="100"/>
        </p:scale>
        <p:origin x="-17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409977DE-BFCE-4E76-8F0E-EB50BDD99D69}" type="datetimeFigureOut">
              <a:rPr lang="en-US" smtClean="0"/>
              <a:t>6/23/2020</a:t>
            </a:fld>
            <a:endParaRPr lang="en-US" dirty="0"/>
          </a:p>
        </p:txBody>
      </p:sp>
      <p:sp>
        <p:nvSpPr>
          <p:cNvPr id="4" name="Footer Placeholder 3"/>
          <p:cNvSpPr>
            <a:spLocks noGrp="1"/>
          </p:cNvSpPr>
          <p:nvPr>
            <p:ph type="ftr" sz="quarter" idx="2"/>
          </p:nvPr>
        </p:nvSpPr>
        <p:spPr>
          <a:xfrm>
            <a:off x="0" y="9378950"/>
            <a:ext cx="2921000" cy="4953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19525" y="9378950"/>
            <a:ext cx="2921000" cy="495300"/>
          </a:xfrm>
          <a:prstGeom prst="rect">
            <a:avLst/>
          </a:prstGeom>
        </p:spPr>
        <p:txBody>
          <a:bodyPr vert="horz" lIns="91440" tIns="45720" rIns="91440" bIns="45720" rtlCol="0" anchor="b"/>
          <a:lstStyle>
            <a:lvl1pPr algn="r">
              <a:defRPr sz="1200"/>
            </a:lvl1pPr>
          </a:lstStyle>
          <a:p>
            <a:fld id="{821D4319-1CAD-4234-BACA-717E54675C87}" type="slidenum">
              <a:rPr lang="en-US" smtClean="0"/>
              <a:t>‹#›</a:t>
            </a:fld>
            <a:endParaRPr lang="en-US" dirty="0"/>
          </a:p>
        </p:txBody>
      </p:sp>
    </p:spTree>
    <p:extLst>
      <p:ext uri="{BB962C8B-B14F-4D97-AF65-F5344CB8AC3E}">
        <p14:creationId xmlns:p14="http://schemas.microsoft.com/office/powerpoint/2010/main" val="3043243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8971" y="0"/>
            <a:ext cx="2921582" cy="493713"/>
          </a:xfrm>
          <a:prstGeom prst="rect">
            <a:avLst/>
          </a:prstGeom>
        </p:spPr>
        <p:txBody>
          <a:bodyPr vert="horz" lIns="91440" tIns="45720" rIns="91440" bIns="45720" rtlCol="0"/>
          <a:lstStyle>
            <a:lvl1pPr algn="r">
              <a:defRPr sz="1200"/>
            </a:lvl1pPr>
          </a:lstStyle>
          <a:p>
            <a:fld id="{5C0BADF8-166D-464F-9CD6-EB1A92ACA0C7}" type="datetimeFigureOut">
              <a:rPr lang="en-US" smtClean="0"/>
              <a:t>6/23/2020</a:t>
            </a:fld>
            <a:endParaRPr lang="en-US" dirty="0"/>
          </a:p>
        </p:txBody>
      </p:sp>
      <p:sp>
        <p:nvSpPr>
          <p:cNvPr id="4" name="Slide Image Placeholder 3"/>
          <p:cNvSpPr>
            <a:spLocks noGrp="1" noRot="1" noChangeAspect="1"/>
          </p:cNvSpPr>
          <p:nvPr>
            <p:ph type="sldImg" idx="2"/>
          </p:nvPr>
        </p:nvSpPr>
        <p:spPr>
          <a:xfrm>
            <a:off x="903288" y="741363"/>
            <a:ext cx="4935537" cy="37020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4212" y="4690269"/>
            <a:ext cx="5393690" cy="4443413"/>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8824"/>
            <a:ext cx="2921582" cy="49371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8971" y="9378824"/>
            <a:ext cx="2921582" cy="493713"/>
          </a:xfrm>
          <a:prstGeom prst="rect">
            <a:avLst/>
          </a:prstGeom>
        </p:spPr>
        <p:txBody>
          <a:bodyPr vert="horz" lIns="91440" tIns="45720" rIns="91440" bIns="45720" rtlCol="0" anchor="b"/>
          <a:lstStyle>
            <a:lvl1pPr algn="r">
              <a:defRPr sz="1200"/>
            </a:lvl1pPr>
          </a:lstStyle>
          <a:p>
            <a:fld id="{5CF7EA8C-4442-2B43-BEFB-AB7F822E7733}" type="slidenum">
              <a:rPr lang="en-US" smtClean="0"/>
              <a:t>‹#›</a:t>
            </a:fld>
            <a:endParaRPr lang="en-US" dirty="0"/>
          </a:p>
        </p:txBody>
      </p:sp>
    </p:spTree>
    <p:extLst>
      <p:ext uri="{BB962C8B-B14F-4D97-AF65-F5344CB8AC3E}">
        <p14:creationId xmlns:p14="http://schemas.microsoft.com/office/powerpoint/2010/main" val="14276744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rezi.com/we_wlqcnal3v/chunk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r.educause.edu/blogs/2020/4/student-centered-remote-teaching-lessons-learned-from-online-educa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rezi.com/we_wlqcnal3v/chunk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rezi.com/we_wlqcnal3v/chunk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rezi.com/we_wlqcnal3v/chunk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rezi.com/we_wlqcnal3v/chunk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srn.com/abstract=2414478"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dx.doi.org/10.2139/ssrn.2414478"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rezi.com/we_wlqcnal3v/chunki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rezi.com/we_wlqcnal3v/chunkin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rezi.com/we_wlqcnal3v/chunkin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a:t>
            </a:r>
            <a:r>
              <a:rPr lang="en-GB" sz="1200" b="0" i="0" kern="1200" dirty="0" smtClean="0">
                <a:solidFill>
                  <a:schemeClr val="tx1"/>
                </a:solidFill>
                <a:effectLst/>
                <a:latin typeface="+mn-lt"/>
                <a:ea typeface="+mn-ea"/>
                <a:cs typeface="+mn-cs"/>
              </a:rPr>
              <a:t>©Ikon Images/Josep Serra</a:t>
            </a: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1</a:t>
            </a:fld>
            <a:endParaRPr lang="en-US" dirty="0"/>
          </a:p>
        </p:txBody>
      </p:sp>
    </p:spTree>
    <p:extLst>
      <p:ext uri="{BB962C8B-B14F-4D97-AF65-F5344CB8AC3E}">
        <p14:creationId xmlns:p14="http://schemas.microsoft.com/office/powerpoint/2010/main" val="3580860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https://prezi.com/we_wlqcnal3v/chunking/</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11</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12</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13</a:t>
            </a:fld>
            <a:endParaRPr lang="en-US" dirty="0"/>
          </a:p>
        </p:txBody>
      </p:sp>
    </p:spTree>
    <p:extLst>
      <p:ext uri="{BB962C8B-B14F-4D97-AF65-F5344CB8AC3E}">
        <p14:creationId xmlns:p14="http://schemas.microsoft.com/office/powerpoint/2010/main" val="1710233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a:t>
            </a:r>
            <a:r>
              <a:rPr lang="en-GB" dirty="0" smtClean="0">
                <a:hlinkClick r:id="rId3"/>
              </a:rPr>
              <a:t>https://er.educause.edu/blogs/2020/4/student-centered-remote-teaching-lessons-learned-from-online-education</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14</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https://prezi.com/we_wlqcnal3v/chunking/</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15</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https://prezi.com/we_wlqcnal3v/chunking/</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16</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https://prezi.com/we_wlqcnal3v/chunking/</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908840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https://prezi.com/we_wlqcnal3v/chunking/</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908840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 </a:t>
            </a:r>
            <a:endParaRPr lang="en-US" sz="2400" dirty="0"/>
          </a:p>
        </p:txBody>
      </p:sp>
      <p:sp>
        <p:nvSpPr>
          <p:cNvPr id="4" name="Slide Number Placeholder 3"/>
          <p:cNvSpPr>
            <a:spLocks noGrp="1"/>
          </p:cNvSpPr>
          <p:nvPr>
            <p:ph type="sldNum" sz="quarter" idx="10"/>
          </p:nvPr>
        </p:nvSpPr>
        <p:spPr/>
        <p:txBody>
          <a:bodyPr/>
          <a:lstStyle/>
          <a:p>
            <a:fld id="{5CF7EA8C-4442-2B43-BEFB-AB7F822E7733}"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224789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err="1" smtClean="0">
                <a:solidFill>
                  <a:schemeClr val="tx1"/>
                </a:solidFill>
                <a:effectLst/>
                <a:latin typeface="+mn-lt"/>
                <a:ea typeface="+mn-ea"/>
                <a:cs typeface="+mn-cs"/>
              </a:rPr>
              <a:t>Falchikov</a:t>
            </a:r>
            <a:r>
              <a:rPr lang="en-GB" sz="1200" b="0" i="0" u="none" strike="noStrike" kern="1200" dirty="0" smtClean="0">
                <a:solidFill>
                  <a:schemeClr val="tx1"/>
                </a:solidFill>
                <a:effectLst/>
                <a:latin typeface="+mn-lt"/>
                <a:ea typeface="+mn-ea"/>
                <a:cs typeface="+mn-cs"/>
              </a:rPr>
              <a:t>, N., &amp; </a:t>
            </a:r>
            <a:r>
              <a:rPr lang="en-GB" sz="1200" b="0" i="0" u="none" strike="noStrike" kern="1200" dirty="0" err="1" smtClean="0">
                <a:solidFill>
                  <a:schemeClr val="tx1"/>
                </a:solidFill>
                <a:effectLst/>
                <a:latin typeface="+mn-lt"/>
                <a:ea typeface="+mn-ea"/>
                <a:cs typeface="+mn-cs"/>
              </a:rPr>
              <a:t>Boud</a:t>
            </a:r>
            <a:r>
              <a:rPr lang="en-GB" sz="1200" b="0" i="0" u="none" strike="noStrike" kern="1200" dirty="0" smtClean="0">
                <a:solidFill>
                  <a:schemeClr val="tx1"/>
                </a:solidFill>
                <a:effectLst/>
                <a:latin typeface="+mn-lt"/>
                <a:ea typeface="+mn-ea"/>
                <a:cs typeface="+mn-cs"/>
              </a:rPr>
              <a:t>, D. (1989). Student Self-Assessment in Higher Education: A Meta-Analysis. Review of Educational Research, 59, 395-430. </a:t>
            </a:r>
            <a:r>
              <a:rPr lang="en-GB" dirty="0" smtClean="0"/>
              <a:t/>
            </a:r>
            <a:br>
              <a:rPr lang="en-GB" dirty="0" smtClean="0"/>
            </a:br>
            <a:r>
              <a:rPr lang="en-GB" sz="1200" b="0" i="0" u="none" strike="noStrike" kern="1200" dirty="0" smtClean="0">
                <a:solidFill>
                  <a:schemeClr val="tx1"/>
                </a:solidFill>
                <a:effectLst/>
                <a:latin typeface="+mn-lt"/>
                <a:ea typeface="+mn-ea"/>
                <a:cs typeface="+mn-cs"/>
              </a:rPr>
              <a:t>http://dx.doi.org/10.3102/00346543059004395 </a:t>
            </a:r>
          </a:p>
          <a:p>
            <a:r>
              <a:rPr lang="en-GB" dirty="0" err="1" smtClean="0"/>
              <a:t>Boud</a:t>
            </a:r>
            <a:r>
              <a:rPr lang="en-GB" dirty="0" smtClean="0"/>
              <a:t>, D. (1995) Assessment and Learning: contradictory</a:t>
            </a:r>
            <a:r>
              <a:rPr lang="en-GB" baseline="0" dirty="0" smtClean="0"/>
              <a:t> or complementary. In </a:t>
            </a:r>
            <a:r>
              <a:rPr lang="en-GB" i="1" baseline="0" dirty="0" smtClean="0"/>
              <a:t>Assessment for Learning in Higher Education</a:t>
            </a:r>
            <a:r>
              <a:rPr lang="en-GB" baseline="0" dirty="0" smtClean="0"/>
              <a:t>.</a:t>
            </a:r>
            <a:r>
              <a:rPr lang="en-GB" dirty="0" smtClean="0"/>
              <a:t> (</a:t>
            </a:r>
            <a:r>
              <a:rPr lang="en-GB" dirty="0" err="1" smtClean="0"/>
              <a:t>ed</a:t>
            </a:r>
            <a:r>
              <a:rPr lang="en-GB" dirty="0" smtClean="0"/>
              <a:t>) Knight, P.</a:t>
            </a:r>
            <a:r>
              <a:rPr lang="en-GB" baseline="0" dirty="0" smtClean="0"/>
              <a:t> </a:t>
            </a:r>
            <a:r>
              <a:rPr lang="en-GB" baseline="0" dirty="0" err="1" smtClean="0"/>
              <a:t>pp</a:t>
            </a:r>
            <a:r>
              <a:rPr lang="en-GB" baseline="0" dirty="0" smtClean="0"/>
              <a:t> 35-48. London, UK: </a:t>
            </a:r>
            <a:r>
              <a:rPr lang="en-GB" baseline="0" dirty="0" err="1" smtClean="0"/>
              <a:t>Kogan</a:t>
            </a:r>
            <a:r>
              <a:rPr lang="en-GB" baseline="0" dirty="0" smtClean="0"/>
              <a:t> Paige.</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21</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2</a:t>
            </a:fld>
            <a:endParaRPr lang="en-US" dirty="0"/>
          </a:p>
        </p:txBody>
      </p:sp>
    </p:spTree>
    <p:extLst>
      <p:ext uri="{BB962C8B-B14F-4D97-AF65-F5344CB8AC3E}">
        <p14:creationId xmlns:p14="http://schemas.microsoft.com/office/powerpoint/2010/main" val="3320500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Stefano, G. D., Gino, F., Pisano, G. &amp; </a:t>
            </a:r>
            <a:r>
              <a:rPr lang="en-GB" sz="1200" b="0" i="0" u="none" strike="noStrike" kern="1200" dirty="0" err="1" smtClean="0">
                <a:solidFill>
                  <a:schemeClr val="tx1"/>
                </a:solidFill>
                <a:effectLst/>
                <a:latin typeface="+mn-lt"/>
                <a:ea typeface="+mn-ea"/>
                <a:cs typeface="+mn-cs"/>
              </a:rPr>
              <a:t>Staats</a:t>
            </a:r>
            <a:r>
              <a:rPr lang="en-GB" sz="1200" b="0" i="0" u="none" strike="noStrike" kern="1200" dirty="0" smtClean="0">
                <a:solidFill>
                  <a:schemeClr val="tx1"/>
                </a:solidFill>
                <a:effectLst/>
                <a:latin typeface="+mn-lt"/>
                <a:ea typeface="+mn-ea"/>
                <a:cs typeface="+mn-cs"/>
              </a:rPr>
              <a:t>, B. (2014). </a:t>
            </a:r>
            <a:r>
              <a:rPr lang="en-GB" sz="1200" b="0" i="1" u="none" strike="noStrike" kern="1200" dirty="0" smtClean="0">
                <a:solidFill>
                  <a:schemeClr val="tx1"/>
                </a:solidFill>
                <a:effectLst/>
                <a:latin typeface="+mn-lt"/>
                <a:ea typeface="+mn-ea"/>
                <a:cs typeface="+mn-cs"/>
              </a:rPr>
              <a:t>Making Experience Count: The Role of Reflection in Individual Learning</a:t>
            </a:r>
            <a:r>
              <a:rPr lang="en-GB" sz="1200" b="0" i="0" u="none" strike="noStrike" kern="1200" dirty="0" smtClean="0">
                <a:solidFill>
                  <a:schemeClr val="tx1"/>
                </a:solidFill>
                <a:effectLst/>
                <a:latin typeface="+mn-lt"/>
                <a:ea typeface="+mn-ea"/>
                <a:cs typeface="+mn-cs"/>
              </a:rPr>
              <a:t> (June 14, 2016). Harvard Business School NOM Unit Working Paper No. 14-093; Harvard Business School Technology &amp; Operations Mgt. Unit Working Paper No. 14-093. Available at SSRN: </a:t>
            </a:r>
            <a:r>
              <a:rPr lang="en-GB" sz="1200" b="0" i="0" u="none" strike="noStrike" kern="1200" dirty="0" smtClean="0">
                <a:solidFill>
                  <a:schemeClr val="tx1"/>
                </a:solidFill>
                <a:effectLst/>
                <a:latin typeface="+mn-lt"/>
                <a:ea typeface="+mn-ea"/>
                <a:cs typeface="+mn-cs"/>
                <a:hlinkClick r:id="rId3"/>
              </a:rPr>
              <a:t>https://ssrn.com/abstract=2414478</a:t>
            </a:r>
            <a:r>
              <a:rPr lang="en-GB" sz="1200" b="0" i="0" u="none" strike="noStrike" kern="1200" dirty="0" smtClean="0">
                <a:solidFill>
                  <a:schemeClr val="tx1"/>
                </a:solidFill>
                <a:effectLst/>
                <a:latin typeface="+mn-lt"/>
                <a:ea typeface="+mn-ea"/>
                <a:cs typeface="+mn-cs"/>
              </a:rPr>
              <a:t> or </a:t>
            </a:r>
            <a:r>
              <a:rPr lang="en-GB" sz="1200" b="0" i="0" u="none" strike="noStrike" kern="1200" dirty="0" smtClean="0">
                <a:solidFill>
                  <a:schemeClr val="tx1"/>
                </a:solidFill>
                <a:effectLst/>
                <a:latin typeface="+mn-lt"/>
                <a:ea typeface="+mn-ea"/>
                <a:cs typeface="+mn-cs"/>
                <a:hlinkClick r:id="rId4"/>
              </a:rPr>
              <a:t>http://dx.doi.org/10.2139/ssrn.2414478</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22</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https://designshack.net/articles/business-articles/understanding-agile-design-and-why-its-important/</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23</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http://agilitylearningwalks.blogspot.com/</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24</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https://prezi.com/we_wlqcnal3v/chunking/</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25</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https://prezi.com/we_wlqcnal3v/chunking/</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26</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https://prezi.com/we_wlqcnal3v/chunking/</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27</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28</a:t>
            </a:fld>
            <a:endParaRPr lang="en-US" dirty="0"/>
          </a:p>
        </p:txBody>
      </p:sp>
    </p:spTree>
    <p:extLst>
      <p:ext uri="{BB962C8B-B14F-4D97-AF65-F5344CB8AC3E}">
        <p14:creationId xmlns:p14="http://schemas.microsoft.com/office/powerpoint/2010/main" val="3320500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29</a:t>
            </a:fld>
            <a:endParaRPr lang="en-US" dirty="0"/>
          </a:p>
        </p:txBody>
      </p:sp>
    </p:spTree>
    <p:extLst>
      <p:ext uri="{BB962C8B-B14F-4D97-AF65-F5344CB8AC3E}">
        <p14:creationId xmlns:p14="http://schemas.microsoft.com/office/powerpoint/2010/main" val="194795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4</a:t>
            </a:fld>
            <a:endParaRPr lang="en-US" dirty="0"/>
          </a:p>
        </p:txBody>
      </p:sp>
    </p:spTree>
    <p:extLst>
      <p:ext uri="{BB962C8B-B14F-4D97-AF65-F5344CB8AC3E}">
        <p14:creationId xmlns:p14="http://schemas.microsoft.com/office/powerpoint/2010/main" val="332050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Anticipatory</a:t>
            </a:r>
            <a:r>
              <a:rPr lang="en-GB" sz="1200" dirty="0" smtClean="0"/>
              <a:t> “[the design process] is proactive in considering the entitlements of all students in the design and delivery of all activity, considering prospective and existing students as well as the whole student life cycle, from admissions through induction, the course and beyond." </a:t>
            </a:r>
          </a:p>
          <a:p>
            <a:pPr defTabSz="914400" eaLnBrk="0" fontAlgn="base" hangingPunct="0">
              <a:spcBef>
                <a:spcPct val="20000"/>
              </a:spcBef>
              <a:spcAft>
                <a:spcPct val="0"/>
              </a:spcAft>
              <a:defRPr sz="2600"/>
            </a:pPr>
            <a:r>
              <a:rPr lang="en-GB" sz="1200" b="1" dirty="0" smtClean="0"/>
              <a:t>Flexible</a:t>
            </a:r>
            <a:r>
              <a:rPr lang="en-GB" sz="1200" dirty="0" smtClean="0"/>
              <a:t> “[the design process] is open, versatile and responsive to an evolving student population, and to changes in circumstances that may require adaptations to the timetable or delivery format to accommodate student availability, for instance blended learning." 	</a:t>
            </a:r>
          </a:p>
          <a:p>
            <a:pPr defTabSz="914400" eaLnBrk="0" fontAlgn="base" hangingPunct="0">
              <a:spcBef>
                <a:spcPct val="20000"/>
              </a:spcBef>
              <a:spcAft>
                <a:spcPct val="0"/>
              </a:spcAft>
              <a:defRPr sz="2600"/>
            </a:pPr>
            <a:r>
              <a:rPr lang="en-GB" sz="1200" b="1" dirty="0" smtClean="0"/>
              <a:t>Accountable</a:t>
            </a:r>
            <a:r>
              <a:rPr lang="en-GB" sz="1200" dirty="0" smtClean="0"/>
              <a:t> "[the design process] encourages staff and students to be responsible for the progress they have made against equality objectives and actions agreed." </a:t>
            </a:r>
          </a:p>
          <a:p>
            <a:pPr defTabSz="914400" eaLnBrk="0" fontAlgn="base" hangingPunct="0">
              <a:spcBef>
                <a:spcPct val="20000"/>
              </a:spcBef>
              <a:spcAft>
                <a:spcPct val="0"/>
              </a:spcAft>
              <a:defRPr sz="2600"/>
            </a:pPr>
            <a:r>
              <a:rPr lang="en-GB" sz="2600" b="1" dirty="0" smtClean="0"/>
              <a:t>Collaborative </a:t>
            </a:r>
            <a:r>
              <a:rPr lang="en-GB" sz="2600" dirty="0" smtClean="0"/>
              <a:t> "[the design process] builds on partnership between students, colleagues and other stakeholders including professional bodies, sector bodies, international partners and employers to enrich the curriculum content and relevance." 	</a:t>
            </a:r>
          </a:p>
          <a:p>
            <a:pPr defTabSz="914400" eaLnBrk="0" fontAlgn="base" hangingPunct="0">
              <a:spcBef>
                <a:spcPct val="20000"/>
              </a:spcBef>
              <a:spcAft>
                <a:spcPct val="0"/>
              </a:spcAft>
              <a:defRPr sz="2600"/>
            </a:pPr>
            <a:r>
              <a:rPr lang="en-GB" sz="2600" b="1" dirty="0" smtClean="0"/>
              <a:t>Transparent</a:t>
            </a:r>
            <a:r>
              <a:rPr lang="en-GB" sz="2600" dirty="0" smtClean="0"/>
              <a:t> "[the design process] makes clear the reason for design decisions by increasing general awareness of the benefits for all and reduces the possibility of misunderstandings based on perceived preferential treatment." 	</a:t>
            </a:r>
          </a:p>
          <a:p>
            <a:pPr defTabSz="914400" eaLnBrk="0" fontAlgn="base" hangingPunct="0">
              <a:spcBef>
                <a:spcPct val="20000"/>
              </a:spcBef>
              <a:spcAft>
                <a:spcPct val="0"/>
              </a:spcAft>
              <a:defRPr sz="2600"/>
            </a:pPr>
            <a:r>
              <a:rPr lang="en-GB" sz="2600" b="1" dirty="0" smtClean="0"/>
              <a:t>Equitable</a:t>
            </a:r>
            <a:r>
              <a:rPr lang="en-GB" sz="2600" dirty="0" smtClean="0"/>
              <a:t> "[the design process] ensures the processes and procedures used for students are the same and decisions are made in a fair, open and transparent way."</a:t>
            </a:r>
            <a:endParaRPr lang="en-US" sz="2800" kern="0" dirty="0" smtClean="0">
              <a:latin typeface="Calibri (Body)"/>
              <a:ea typeface="ＭＳ Ｐゴシック"/>
            </a:endParaRPr>
          </a:p>
          <a:p>
            <a:pPr defTabSz="914400" eaLnBrk="0" fontAlgn="base" hangingPunct="0">
              <a:spcBef>
                <a:spcPct val="20000"/>
              </a:spcBef>
              <a:spcAft>
                <a:spcPct val="0"/>
              </a:spcAft>
              <a:defRPr sz="2600"/>
            </a:pP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5</a:t>
            </a:fld>
            <a:endParaRPr lang="en-US" dirty="0"/>
          </a:p>
        </p:txBody>
      </p:sp>
    </p:spTree>
    <p:extLst>
      <p:ext uri="{BB962C8B-B14F-4D97-AF65-F5344CB8AC3E}">
        <p14:creationId xmlns:p14="http://schemas.microsoft.com/office/powerpoint/2010/main" val="332050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6</a:t>
            </a:fld>
            <a:endParaRPr lang="en-US" dirty="0"/>
          </a:p>
        </p:txBody>
      </p:sp>
    </p:spTree>
    <p:extLst>
      <p:ext uri="{BB962C8B-B14F-4D97-AF65-F5344CB8AC3E}">
        <p14:creationId xmlns:p14="http://schemas.microsoft.com/office/powerpoint/2010/main" val="85817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7</a:t>
            </a:fld>
            <a:endParaRPr lang="en-US" dirty="0"/>
          </a:p>
        </p:txBody>
      </p:sp>
    </p:spTree>
    <p:extLst>
      <p:ext uri="{BB962C8B-B14F-4D97-AF65-F5344CB8AC3E}">
        <p14:creationId xmlns:p14="http://schemas.microsoft.com/office/powerpoint/2010/main" val="1710233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8</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9</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https://www.shiftelearning.com/blog/bid/354170/5-Killer-eLearning-Tips-To-Help-You-Dominate-Content-Chunking</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10</a:t>
            </a:fld>
            <a:endParaRPr lang="en-US" dirty="0"/>
          </a:p>
        </p:txBody>
      </p:sp>
    </p:spTree>
    <p:extLst>
      <p:ext uri="{BB962C8B-B14F-4D97-AF65-F5344CB8AC3E}">
        <p14:creationId xmlns:p14="http://schemas.microsoft.com/office/powerpoint/2010/main" val="90884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A5C86BE-12F9-46B7-A18E-40C8D864D229}" type="datetime1">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12711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BC3FC3A-1F53-4E03-AB18-38F77EF63577}" type="datetime1">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121066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E45CDE4-4421-4492-A162-23942F9DE2FC}" type="datetime1">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73515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74166CA-CDAD-4CE6-B41F-5500C2EFAD2E}" type="datetime1">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42444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4ECE64C-5032-4543-B761-E6A2FE14A775}" type="datetime1">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5880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C32408E-B9B4-4EC0-BCB6-D7BC77880D8C}" type="datetime1">
              <a:rPr lang="en-US" smtClean="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63283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5DD957F-B019-4CB7-9A7A-D93A7605C594}" type="datetime1">
              <a:rPr lang="en-US" smtClean="0"/>
              <a:t>6/23/2020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941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630826A-3DCA-4AC8-8636-8D1517D51B73}" type="datetime1">
              <a:rPr lang="en-US" smtClean="0"/>
              <a:t>6/23/2020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107132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842C9-E097-4B4B-92FC-1DE0DF31FB82}" type="datetime1">
              <a:rPr lang="en-US" smtClean="0"/>
              <a:t>6/23/2020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78382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700A04C-7308-43C4-8900-D6B6A82D5774}" type="datetime1">
              <a:rPr lang="en-US" smtClean="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00613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09E496D-35A3-4761-A5B7-0BFE0904C833}" type="datetime1">
              <a:rPr lang="en-US" smtClean="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61437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FC8BF-248B-4E35-AD2D-0904E343627A}" type="datetime1">
              <a:rPr lang="en-US" smtClean="0"/>
              <a:t>6/23/2020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4AB98-1115-2D49-A18E-6B66BF9F60CB}" type="slidenum">
              <a:rPr lang="en-US" smtClean="0"/>
              <a:t>‹#›</a:t>
            </a:fld>
            <a:endParaRPr lang="en-US" dirty="0"/>
          </a:p>
        </p:txBody>
      </p:sp>
    </p:spTree>
    <p:extLst>
      <p:ext uri="{BB962C8B-B14F-4D97-AF65-F5344CB8AC3E}">
        <p14:creationId xmlns:p14="http://schemas.microsoft.com/office/powerpoint/2010/main" val="2360156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ice.xjtlu.edu.cn/course/view.php?id=793&amp;section=2" TargetMode="Externa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ssrn.com/abstract=241447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hyperlink" Target="http://www.xjtlu.edu.cn/e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1.emf"/><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ice.xjtlu.edu.cn/mod/folder/view.php?id=86399"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8058F04E-2ED9-4D47-B48D-600B83EF9BA4}"/>
              </a:ext>
            </a:extLst>
          </p:cNvPr>
          <p:cNvSpPr>
            <a:spLocks noGrp="1"/>
          </p:cNvSpPr>
          <p:nvPr>
            <p:ph type="sldNum" sz="quarter" idx="12"/>
          </p:nvPr>
        </p:nvSpPr>
        <p:spPr/>
        <p:txBody>
          <a:bodyPr/>
          <a:lstStyle/>
          <a:p>
            <a:fld id="{E784AB98-1115-2D49-A18E-6B66BF9F60CB}" type="slidenum">
              <a:rPr lang="en-US" smtClean="0"/>
              <a:t>1</a:t>
            </a:fld>
            <a:endParaRPr lang="en-US" dirty="0"/>
          </a:p>
        </p:txBody>
      </p:sp>
      <p:sp>
        <p:nvSpPr>
          <p:cNvPr id="5" name="Title 1">
            <a:extLst>
              <a:ext uri="{FF2B5EF4-FFF2-40B4-BE49-F238E27FC236}">
                <a16:creationId xmlns="" xmlns:a16="http://schemas.microsoft.com/office/drawing/2014/main" id="{3377B76A-680F-1146-8DF6-C13DAF6FBC49}"/>
              </a:ext>
            </a:extLst>
          </p:cNvPr>
          <p:cNvSpPr txBox="1">
            <a:spLocks/>
          </p:cNvSpPr>
          <p:nvPr/>
        </p:nvSpPr>
        <p:spPr>
          <a:xfrm>
            <a:off x="3999068" y="895718"/>
            <a:ext cx="4687732" cy="24351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cap="all" dirty="0" smtClean="0">
                <a:solidFill>
                  <a:srgbClr val="000044"/>
                </a:solidFill>
                <a:latin typeface="+mn-lt"/>
                <a:cs typeface="DIN-Bold"/>
              </a:rPr>
              <a:t>Design and Structure for Online </a:t>
            </a:r>
            <a:r>
              <a:rPr lang="en-US" sz="5400" b="1" cap="all" dirty="0">
                <a:solidFill>
                  <a:srgbClr val="000044"/>
                </a:solidFill>
                <a:latin typeface="+mn-lt"/>
                <a:cs typeface="DIN-Bold"/>
              </a:rPr>
              <a:t>teaching and learning</a:t>
            </a:r>
          </a:p>
        </p:txBody>
      </p:sp>
      <p:pic>
        <p:nvPicPr>
          <p:cNvPr id="6" name="Picture 5">
            <a:extLst>
              <a:ext uri="{FF2B5EF4-FFF2-40B4-BE49-F238E27FC236}">
                <a16:creationId xmlns="" xmlns:a16="http://schemas.microsoft.com/office/drawing/2014/main" id="{6051CAF4-49BD-E941-A6BB-AF8EF317F8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4847" y="5952224"/>
            <a:ext cx="3356173" cy="717897"/>
          </a:xfrm>
          <a:prstGeom prst="rect">
            <a:avLst/>
          </a:prstGeom>
        </p:spPr>
      </p:pic>
      <p:sp>
        <p:nvSpPr>
          <p:cNvPr id="11" name="Subtitle 2"/>
          <p:cNvSpPr txBox="1">
            <a:spLocks/>
          </p:cNvSpPr>
          <p:nvPr/>
        </p:nvSpPr>
        <p:spPr>
          <a:xfrm>
            <a:off x="5318797" y="4422837"/>
            <a:ext cx="2048272" cy="139675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Charlie Reis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PGCert Director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June 2020</a:t>
            </a:r>
            <a:endParaRPr kumimoji="0" lang="en-GB" sz="20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499104" cy="677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 xmlns:a16="http://schemas.microsoft.com/office/drawing/2014/main" id="{76B9E2A3-43C7-104B-ADCD-62ACBE51897B}"/>
              </a:ext>
            </a:extLst>
          </p:cNvPr>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8508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0264" y="2974846"/>
            <a:ext cx="8331469" cy="3188625"/>
          </a:xfrm>
          <a:prstGeom prst="rect">
            <a:avLst/>
          </a:prstGeom>
          <a:noFill/>
        </p:spPr>
        <p:txBody>
          <a:bodyPr wrap="square" rtlCol="0">
            <a:noAutofit/>
          </a:bodyPr>
          <a:lstStyle/>
          <a:p>
            <a:pPr lvl="0" defTabSz="914400" eaLnBrk="0" fontAlgn="base" hangingPunct="0">
              <a:spcBef>
                <a:spcPct val="20000"/>
              </a:spcBef>
              <a:spcAft>
                <a:spcPct val="0"/>
              </a:spcAft>
            </a:pPr>
            <a:r>
              <a:rPr lang="en-US" sz="4400" b="1" kern="0" dirty="0" smtClean="0">
                <a:solidFill>
                  <a:srgbClr val="C00000"/>
                </a:solidFill>
                <a:latin typeface="+mj-lt"/>
                <a:ea typeface="ＭＳ Ｐゴシック"/>
              </a:rPr>
              <a:t>Chunking</a:t>
            </a:r>
            <a:endParaRPr lang="en-US" sz="4400" b="1" kern="0" dirty="0" smtClean="0">
              <a:solidFill>
                <a:srgbClr val="C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088" y="-1"/>
            <a:ext cx="5004696" cy="667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743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19286"/>
            <a:ext cx="48482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58460"/>
            <a:ext cx="7975330" cy="1143000"/>
          </a:xfrm>
        </p:spPr>
        <p:txBody>
          <a:bodyPr>
            <a:noAutofit/>
          </a:bodyPr>
          <a:lstStyle/>
          <a:p>
            <a:pPr algn="l"/>
            <a:r>
              <a:rPr lang="en-US" sz="2800" b="1" cap="all" dirty="0" smtClean="0">
                <a:solidFill>
                  <a:srgbClr val="C00000"/>
                </a:solidFill>
                <a:cs typeface="Calibri"/>
              </a:rPr>
              <a:t>Chunking </a:t>
            </a:r>
            <a:endParaRPr lang="en-US" sz="2800" b="1" cap="all" dirty="0">
              <a:solidFill>
                <a:srgbClr val="C00000"/>
              </a:solidFill>
              <a:latin typeface="Calibri"/>
              <a:cs typeface="Calibri"/>
            </a:endParaRPr>
          </a:p>
        </p:txBody>
      </p:sp>
      <p:sp>
        <p:nvSpPr>
          <p:cNvPr id="6" name="TextBox 5"/>
          <p:cNvSpPr txBox="1"/>
          <p:nvPr/>
        </p:nvSpPr>
        <p:spPr>
          <a:xfrm>
            <a:off x="457200" y="994991"/>
            <a:ext cx="8331469" cy="4968262"/>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In learning theory and memory studies, chunking means breaking larger texts into </a:t>
            </a:r>
            <a:r>
              <a:rPr lang="en-US" sz="2800" b="1" kern="0" dirty="0" smtClean="0">
                <a:solidFill>
                  <a:srgbClr val="000000"/>
                </a:solidFill>
                <a:latin typeface="+mj-lt"/>
                <a:ea typeface="ＭＳ Ｐゴシック"/>
              </a:rPr>
              <a:t>smaller bits </a:t>
            </a:r>
            <a:r>
              <a:rPr lang="en-US" sz="2800" kern="0" dirty="0" smtClean="0">
                <a:solidFill>
                  <a:srgbClr val="000000"/>
                </a:solidFill>
                <a:latin typeface="+mj-lt"/>
                <a:ea typeface="ＭＳ Ｐゴシック"/>
              </a:rPr>
              <a:t>so they are easier to understand. These chunks have </a:t>
            </a:r>
            <a:r>
              <a:rPr lang="en-US" sz="2800" b="1" kern="0" dirty="0" smtClean="0">
                <a:solidFill>
                  <a:srgbClr val="000000"/>
                </a:solidFill>
                <a:latin typeface="+mj-lt"/>
                <a:ea typeface="ＭＳ Ｐゴシック"/>
              </a:rPr>
              <a:t>thematic unity</a:t>
            </a:r>
            <a:r>
              <a:rPr lang="en-US" sz="2800" kern="0" dirty="0" smtClean="0">
                <a:solidFill>
                  <a:srgbClr val="000000"/>
                </a:solidFill>
                <a:latin typeface="+mj-lt"/>
                <a:ea typeface="ＭＳ Ｐゴシック"/>
              </a:rPr>
              <a:t>; they are held together by </a:t>
            </a:r>
            <a:r>
              <a:rPr lang="en-US" sz="2800" b="1" kern="0" dirty="0" smtClean="0">
                <a:solidFill>
                  <a:srgbClr val="000000"/>
                </a:solidFill>
                <a:latin typeface="+mj-lt"/>
                <a:ea typeface="ＭＳ Ｐゴシック"/>
              </a:rPr>
              <a:t>meaning</a:t>
            </a:r>
            <a:r>
              <a:rPr lang="en-US" sz="2800" kern="0" dirty="0" smtClean="0">
                <a:solidFill>
                  <a:srgbClr val="000000"/>
                </a:solidFill>
                <a:latin typeface="+mj-lt"/>
                <a:ea typeface="ＭＳ Ｐゴシック"/>
              </a:rPr>
              <a:t>, and they rely on previous organisations or properties of what is being learned to unify</a:t>
            </a:r>
            <a:r>
              <a:rPr lang="en-US" sz="2800" kern="0" dirty="0">
                <a:solidFill>
                  <a:srgbClr val="000000"/>
                </a:solidFill>
                <a:latin typeface="+mj-lt"/>
                <a:ea typeface="ＭＳ Ｐゴシック"/>
              </a:rPr>
              <a:t>/</a:t>
            </a:r>
            <a:r>
              <a:rPr lang="en-US" sz="2800" kern="0" dirty="0" smtClean="0">
                <a:solidFill>
                  <a:srgbClr val="000000"/>
                </a:solidFill>
                <a:latin typeface="+mj-lt"/>
                <a:ea typeface="ＭＳ Ｐゴシック"/>
              </a:rPr>
              <a:t>identify chunks.</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We should be chunking for student comprehension. </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5644896" y="5681472"/>
            <a:ext cx="3230880" cy="830997"/>
          </a:xfrm>
          <a:prstGeom prst="rect">
            <a:avLst/>
          </a:prstGeom>
          <a:noFill/>
        </p:spPr>
        <p:txBody>
          <a:bodyPr wrap="square" rtlCol="0">
            <a:spAutoFit/>
          </a:bodyPr>
          <a:lstStyle/>
          <a:p>
            <a:r>
              <a:rPr lang="en-GB" sz="1200" dirty="0"/>
              <a:t>Miller, G. A. (1956). The magical number seven plus or minus two. Some limits on our capacity for processing information. </a:t>
            </a:r>
            <a:r>
              <a:rPr lang="en-GB" sz="1200" i="1" dirty="0"/>
              <a:t>Psychol. Rev.</a:t>
            </a:r>
            <a:r>
              <a:rPr lang="en-GB" sz="1200" dirty="0"/>
              <a:t> 63, 81–97. doi: 10.1037/h0043158</a:t>
            </a:r>
          </a:p>
        </p:txBody>
      </p:sp>
    </p:spTree>
    <p:extLst>
      <p:ext uri="{BB962C8B-B14F-4D97-AF65-F5344CB8AC3E}">
        <p14:creationId xmlns:p14="http://schemas.microsoft.com/office/powerpoint/2010/main" val="1508082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What is meant by Chunking is not always agreed upon </a:t>
            </a:r>
            <a:endParaRPr lang="en-US" sz="2800" b="1" cap="all" dirty="0">
              <a:solidFill>
                <a:srgbClr val="C00000"/>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7303" y="1236105"/>
            <a:ext cx="4886325"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169728" y="4457700"/>
            <a:ext cx="1808018" cy="1938992"/>
          </a:xfrm>
          <a:prstGeom prst="rect">
            <a:avLst/>
          </a:prstGeom>
          <a:noFill/>
        </p:spPr>
        <p:txBody>
          <a:bodyPr wrap="square" rtlCol="0">
            <a:spAutoFit/>
          </a:bodyPr>
          <a:lstStyle/>
          <a:p>
            <a:r>
              <a:rPr lang="en-GB" sz="1200" dirty="0"/>
              <a:t>Gobet, Fernand, Lloyd-Kelly, Martyn and Lane, Peter C. R. (2016) What's in a name?: the multiple meanings of “chunk” and “chunking”. Frontiers in Psychology, 7. ISSN 1664-1078 https://doi.org/10.3389/fpsyg.2016.00102</a:t>
            </a:r>
          </a:p>
        </p:txBody>
      </p:sp>
    </p:spTree>
    <p:extLst>
      <p:ext uri="{BB962C8B-B14F-4D97-AF65-F5344CB8AC3E}">
        <p14:creationId xmlns:p14="http://schemas.microsoft.com/office/powerpoint/2010/main" val="3994006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8229600" cy="1143000"/>
          </a:xfrm>
        </p:spPr>
        <p:txBody>
          <a:bodyPr>
            <a:noAutofit/>
          </a:bodyPr>
          <a:lstStyle/>
          <a:p>
            <a:pPr algn="l"/>
            <a:r>
              <a:rPr lang="en-US" sz="2800" b="1" cap="all" dirty="0" smtClean="0">
                <a:solidFill>
                  <a:srgbClr val="C00000"/>
                </a:solidFill>
                <a:cs typeface="Calibri"/>
              </a:rPr>
              <a:t>Content must be pared with activity </a:t>
            </a:r>
            <a:endParaRPr lang="en-US" sz="2800" b="1" cap="all" dirty="0">
              <a:solidFill>
                <a:srgbClr val="000044"/>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E784AB98-1115-2D49-A18E-6B66BF9F60CB}" type="slidenum">
              <a:rPr lang="en-US" smtClean="0"/>
              <a:t>13</a:t>
            </a:fld>
            <a:endParaRPr lang="en-US" dirty="0"/>
          </a:p>
        </p:txBody>
      </p:sp>
      <p:sp>
        <p:nvSpPr>
          <p:cNvPr id="6" name="Text Placeholder 2">
            <a:extLst>
              <a:ext uri="{FF2B5EF4-FFF2-40B4-BE49-F238E27FC236}">
                <a16:creationId xmlns="" xmlns:a16="http://schemas.microsoft.com/office/drawing/2014/main" id="{325E7E7F-6C5F-7A41-9A38-A8A9956D23B3}"/>
              </a:ext>
            </a:extLst>
          </p:cNvPr>
          <p:cNvSpPr txBox="1">
            <a:spLocks/>
          </p:cNvSpPr>
          <p:nvPr/>
        </p:nvSpPr>
        <p:spPr>
          <a:xfrm>
            <a:off x="457200" y="1429428"/>
            <a:ext cx="8321040" cy="49956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dirty="0" smtClean="0"/>
              <a:t>Chunks alone are not enough. Ask </a:t>
            </a:r>
            <a:r>
              <a:rPr lang="en-GB" sz="2400" dirty="0"/>
              <a:t>students to do something with content in order to better </a:t>
            </a:r>
            <a:r>
              <a:rPr lang="en-GB" sz="2400" b="1" dirty="0"/>
              <a:t>contextualise</a:t>
            </a:r>
            <a:r>
              <a:rPr lang="en-GB" sz="2400" dirty="0"/>
              <a:t> it within understanding and fix it in long term </a:t>
            </a:r>
            <a:r>
              <a:rPr lang="en-GB" sz="2400" b="1" dirty="0" smtClean="0"/>
              <a:t>memory</a:t>
            </a:r>
            <a:r>
              <a:rPr lang="en-GB" sz="2400" dirty="0" smtClean="0"/>
              <a:t>.</a:t>
            </a:r>
          </a:p>
          <a:p>
            <a:pPr marL="0" indent="0">
              <a:buNone/>
            </a:pPr>
            <a:endParaRPr lang="en-GB" sz="2400" dirty="0" smtClean="0"/>
          </a:p>
          <a:p>
            <a:pPr marL="0" indent="0">
              <a:buNone/>
            </a:pPr>
            <a:r>
              <a:rPr lang="en-GB" sz="2400" dirty="0" smtClean="0"/>
              <a:t>When </a:t>
            </a:r>
            <a:r>
              <a:rPr lang="en-GB" sz="2400" dirty="0"/>
              <a:t>students are encouraged to engage </a:t>
            </a:r>
            <a:r>
              <a:rPr lang="en-GB" sz="2400" dirty="0" smtClean="0"/>
              <a:t>in the </a:t>
            </a:r>
            <a:r>
              <a:rPr lang="en-GB" sz="2400" dirty="0"/>
              <a:t>process of eliciting their ideas, they receive an opportunity to articulate and clarify their views and reflect critically on </a:t>
            </a:r>
            <a:r>
              <a:rPr lang="en-GB" sz="2400" dirty="0" smtClean="0"/>
              <a:t>them (Kearney</a:t>
            </a:r>
            <a:r>
              <a:rPr lang="en-GB" sz="2400" dirty="0"/>
              <a:t>, 2002</a:t>
            </a:r>
            <a:r>
              <a:rPr lang="en-GB" sz="2400" dirty="0" smtClean="0"/>
              <a:t>). </a:t>
            </a:r>
            <a:endParaRPr lang="en-GB" sz="2400" dirty="0"/>
          </a:p>
          <a:p>
            <a:pPr marL="0" indent="0">
              <a:buNone/>
            </a:pPr>
            <a:endParaRPr lang="en-GB" sz="2400" dirty="0" smtClean="0"/>
          </a:p>
          <a:p>
            <a:pPr marL="0" indent="0">
              <a:buNone/>
            </a:pPr>
            <a:endParaRPr lang="en-GB" sz="2400" dirty="0" smtClean="0"/>
          </a:p>
          <a:p>
            <a:pPr marL="0" indent="0">
              <a:buNone/>
            </a:pPr>
            <a:r>
              <a:rPr lang="en-GB" altLang="zh-CN" sz="2400" dirty="0" smtClean="0"/>
              <a:t>This can be done many ways</a:t>
            </a:r>
            <a:r>
              <a:rPr lang="en-GB" sz="2400" dirty="0" smtClean="0"/>
              <a:t>.</a:t>
            </a:r>
          </a:p>
          <a:p>
            <a:pPr marL="0" indent="0">
              <a:buNone/>
            </a:pPr>
            <a:endParaRPr lang="en-GB" sz="2400" dirty="0"/>
          </a:p>
          <a:p>
            <a:pPr marL="0" indent="0">
              <a:buNone/>
            </a:pPr>
            <a:r>
              <a:rPr lang="en-GB" sz="2400" b="1" dirty="0" smtClean="0"/>
              <a:t>Such as?</a:t>
            </a:r>
            <a:endParaRPr lang="en-GB" sz="2400" b="1" dirty="0" smtClean="0"/>
          </a:p>
          <a:p>
            <a:pPr marL="0" indent="0">
              <a:buNone/>
            </a:pPr>
            <a:endParaRPr lang="en-GB" altLang="zh-CN" sz="2400" dirty="0"/>
          </a:p>
        </p:txBody>
      </p:sp>
      <p:sp>
        <p:nvSpPr>
          <p:cNvPr id="4" name="TextBox 3"/>
          <p:cNvSpPr txBox="1"/>
          <p:nvPr/>
        </p:nvSpPr>
        <p:spPr>
          <a:xfrm>
            <a:off x="5548746" y="5035135"/>
            <a:ext cx="3595254" cy="1569660"/>
          </a:xfrm>
          <a:prstGeom prst="rect">
            <a:avLst/>
          </a:prstGeom>
          <a:noFill/>
        </p:spPr>
        <p:txBody>
          <a:bodyPr wrap="square" rtlCol="0">
            <a:spAutoFit/>
          </a:bodyPr>
          <a:lstStyle/>
          <a:p>
            <a:r>
              <a:rPr lang="en-GB" sz="1200" dirty="0"/>
              <a:t>Kearney, M. (2002). </a:t>
            </a:r>
            <a:r>
              <a:rPr lang="en-GB" sz="1200" i="1" dirty="0"/>
              <a:t>Classroom use of multimedia-supported predict-observe-explain tasks to elicit and promote discussion about students' physics conceptions. </a:t>
            </a:r>
            <a:r>
              <a:rPr lang="en-GB" sz="1200" dirty="0"/>
              <a:t>Perth: Doctoral</a:t>
            </a:r>
          </a:p>
          <a:p>
            <a:r>
              <a:rPr lang="en-GB" sz="1200" dirty="0"/>
              <a:t>dissertation), Curtin University of Technology. Retrieved from https://espace.curtin.edu.au/handle/20.500.11937/1543.</a:t>
            </a:r>
          </a:p>
        </p:txBody>
      </p:sp>
    </p:spTree>
    <p:extLst>
      <p:ext uri="{BB962C8B-B14F-4D97-AF65-F5344CB8AC3E}">
        <p14:creationId xmlns:p14="http://schemas.microsoft.com/office/powerpoint/2010/main" val="2739334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Activities to pair with content</a:t>
            </a:r>
            <a:endParaRPr lang="en-US" sz="2800" b="1" cap="all" dirty="0">
              <a:solidFill>
                <a:srgbClr val="C00000"/>
              </a:solidFill>
              <a:latin typeface="Calibri"/>
              <a:cs typeface="Calibri"/>
            </a:endParaRPr>
          </a:p>
        </p:txBody>
      </p:sp>
      <p:sp>
        <p:nvSpPr>
          <p:cNvPr id="6" name="TextBox 5"/>
          <p:cNvSpPr txBox="1"/>
          <p:nvPr/>
        </p:nvSpPr>
        <p:spPr>
          <a:xfrm>
            <a:off x="457200" y="1183019"/>
            <a:ext cx="8331469" cy="4968262"/>
          </a:xfrm>
          <a:prstGeom prst="rect">
            <a:avLst/>
          </a:prstGeom>
          <a:noFill/>
        </p:spPr>
        <p:txBody>
          <a:bodyPr wrap="square" rtlCol="0">
            <a:noAutofit/>
          </a:bodyPr>
          <a:lstStyle/>
          <a:p>
            <a:pPr lvl="0" defTabSz="914400" eaLnBrk="0" fontAlgn="base" hangingPunct="0">
              <a:spcBef>
                <a:spcPct val="20000"/>
              </a:spcBef>
              <a:spcAft>
                <a:spcPct val="0"/>
              </a:spcAft>
            </a:pPr>
            <a:r>
              <a:rPr lang="en-US" sz="2600" kern="0" dirty="0" smtClean="0">
                <a:solidFill>
                  <a:srgbClr val="000000"/>
                </a:solidFill>
                <a:latin typeface="+mj-lt"/>
                <a:ea typeface="ＭＳ Ｐゴシック"/>
              </a:rPr>
              <a:t>This should be varied in terms of who is interaction with whom/what (self, peers, teacher, other texts) and should reinforce to applicability of what you are learning to the real world. </a:t>
            </a:r>
            <a:endParaRPr lang="en-US" sz="2800" kern="0" dirty="0">
              <a:solidFill>
                <a:srgbClr val="000000"/>
              </a:solidFill>
              <a:latin typeface="+mj-lt"/>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881494" y="2912691"/>
            <a:ext cx="2852928" cy="3170099"/>
          </a:xfrm>
          <a:prstGeom prst="rect">
            <a:avLst/>
          </a:prstGeom>
          <a:noFill/>
          <a:ln>
            <a:solidFill>
              <a:schemeClr val="tx1"/>
            </a:solidFill>
          </a:ln>
        </p:spPr>
        <p:txBody>
          <a:bodyPr wrap="square" rtlCol="0">
            <a:spAutoFit/>
          </a:bodyPr>
          <a:lstStyle/>
          <a:p>
            <a:r>
              <a:rPr lang="en-GB" sz="2000" dirty="0" smtClean="0"/>
              <a:t>Supply </a:t>
            </a:r>
            <a:r>
              <a:rPr lang="en-GB" sz="2000" dirty="0"/>
              <a:t>appropriate content for learning online:</a:t>
            </a:r>
          </a:p>
          <a:p>
            <a:pPr marL="914400" lvl="1" indent="-457200">
              <a:buFont typeface="Arial" pitchFamily="34" charset="0"/>
              <a:buChar char="•"/>
            </a:pPr>
            <a:r>
              <a:rPr lang="en-GB" sz="2000" dirty="0"/>
              <a:t>Less lecture and text;</a:t>
            </a:r>
          </a:p>
          <a:p>
            <a:pPr marL="914400" lvl="1" indent="-457200">
              <a:buFont typeface="Arial" pitchFamily="34" charset="0"/>
              <a:buChar char="•"/>
            </a:pPr>
            <a:r>
              <a:rPr lang="en-GB" sz="2000" dirty="0"/>
              <a:t>More activities and videos/voice </a:t>
            </a:r>
            <a:r>
              <a:rPr lang="en-GB" sz="2000" dirty="0" smtClean="0"/>
              <a:t>threads</a:t>
            </a:r>
          </a:p>
          <a:p>
            <a:pPr marL="914400" lvl="1" indent="-457200">
              <a:buFont typeface="Arial" pitchFamily="34" charset="0"/>
              <a:buChar char="•"/>
            </a:pPr>
            <a:r>
              <a:rPr lang="en-GB" sz="2000" dirty="0" smtClean="0"/>
              <a:t>Appropriate for all teaching.</a:t>
            </a:r>
            <a:endParaRPr lang="en-GB"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817" y="2840391"/>
            <a:ext cx="362902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276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Activities to pair with content</a:t>
            </a:r>
            <a:endParaRPr lang="en-US" sz="2800" b="1" cap="all" dirty="0">
              <a:solidFill>
                <a:srgbClr val="C00000"/>
              </a:solidFill>
              <a:latin typeface="Calibri"/>
              <a:cs typeface="Calibri"/>
            </a:endParaRPr>
          </a:p>
        </p:txBody>
      </p:sp>
      <p:sp>
        <p:nvSpPr>
          <p:cNvPr id="6" name="TextBox 5"/>
          <p:cNvSpPr txBox="1"/>
          <p:nvPr/>
        </p:nvSpPr>
        <p:spPr>
          <a:xfrm>
            <a:off x="457200" y="1183019"/>
            <a:ext cx="8331469" cy="4968262"/>
          </a:xfrm>
          <a:prstGeom prst="rect">
            <a:avLst/>
          </a:prstGeom>
          <a:noFill/>
        </p:spPr>
        <p:txBody>
          <a:bodyPr wrap="square" rtlCol="0">
            <a:noAutofit/>
          </a:bodyPr>
          <a:lstStyle/>
          <a:p>
            <a:pPr lvl="0" defTabSz="914400" eaLnBrk="0" fontAlgn="base" hangingPunct="0">
              <a:spcBef>
                <a:spcPct val="20000"/>
              </a:spcBef>
              <a:spcAft>
                <a:spcPct val="0"/>
              </a:spcAft>
            </a:pPr>
            <a:r>
              <a:rPr lang="en-US" sz="2600" kern="0" dirty="0" smtClean="0">
                <a:solidFill>
                  <a:srgbClr val="000000"/>
                </a:solidFill>
                <a:latin typeface="+mj-lt"/>
                <a:ea typeface="ＭＳ Ｐゴシック"/>
              </a:rPr>
              <a:t>Ideas include:</a:t>
            </a:r>
          </a:p>
          <a:p>
            <a:pPr marL="457200" lvl="0" indent="-457200" defTabSz="914400" eaLnBrk="0" fontAlgn="base" hangingPunct="0">
              <a:spcBef>
                <a:spcPct val="20000"/>
              </a:spcBef>
              <a:spcAft>
                <a:spcPct val="0"/>
              </a:spcAft>
              <a:buFont typeface="Arial" pitchFamily="34" charset="0"/>
              <a:buChar char="•"/>
            </a:pPr>
            <a:r>
              <a:rPr lang="en-US" sz="2600" kern="0" dirty="0" smtClean="0">
                <a:solidFill>
                  <a:srgbClr val="000000"/>
                </a:solidFill>
                <a:latin typeface="+mj-lt"/>
                <a:ea typeface="ＭＳ Ｐゴシック"/>
              </a:rPr>
              <a:t>Self-guided quizzes</a:t>
            </a:r>
          </a:p>
          <a:p>
            <a:pPr marL="457200" lvl="0" indent="-457200" defTabSz="914400" eaLnBrk="0" fontAlgn="base" hangingPunct="0">
              <a:spcBef>
                <a:spcPct val="20000"/>
              </a:spcBef>
              <a:spcAft>
                <a:spcPct val="0"/>
              </a:spcAft>
              <a:buFont typeface="Arial" pitchFamily="34" charset="0"/>
              <a:buChar char="•"/>
            </a:pPr>
            <a:r>
              <a:rPr lang="en-US" sz="2600" kern="0" dirty="0" smtClean="0">
                <a:solidFill>
                  <a:srgbClr val="000000"/>
                </a:solidFill>
                <a:latin typeface="+mj-lt"/>
                <a:ea typeface="ＭＳ Ｐゴシック"/>
              </a:rPr>
              <a:t>Discussion/discussion forums</a:t>
            </a:r>
          </a:p>
          <a:p>
            <a:pPr marL="457200" lvl="0" indent="-457200" defTabSz="914400" eaLnBrk="0" fontAlgn="base" hangingPunct="0">
              <a:spcBef>
                <a:spcPct val="20000"/>
              </a:spcBef>
              <a:spcAft>
                <a:spcPct val="0"/>
              </a:spcAft>
              <a:buFont typeface="Arial" pitchFamily="34" charset="0"/>
              <a:buChar char="•"/>
            </a:pPr>
            <a:r>
              <a:rPr lang="en-US" sz="2600" kern="0" dirty="0" smtClean="0">
                <a:solidFill>
                  <a:srgbClr val="000000"/>
                </a:solidFill>
                <a:latin typeface="+mj-lt"/>
                <a:ea typeface="ＭＳ Ｐゴシック"/>
              </a:rPr>
              <a:t>Q&amp;A</a:t>
            </a:r>
          </a:p>
          <a:p>
            <a:pPr marL="457200" lvl="0" indent="-457200" defTabSz="914400" eaLnBrk="0" fontAlgn="base" hangingPunct="0">
              <a:spcBef>
                <a:spcPct val="20000"/>
              </a:spcBef>
              <a:spcAft>
                <a:spcPct val="0"/>
              </a:spcAft>
              <a:buFont typeface="Arial" pitchFamily="34" charset="0"/>
              <a:buChar char="•"/>
            </a:pPr>
            <a:r>
              <a:rPr lang="en-US" sz="2600" kern="0" dirty="0" smtClean="0">
                <a:solidFill>
                  <a:srgbClr val="000000"/>
                </a:solidFill>
                <a:latin typeface="+mj-lt"/>
                <a:ea typeface="ＭＳ Ｐゴシック"/>
              </a:rPr>
              <a:t>Exemplification activities </a:t>
            </a:r>
          </a:p>
          <a:p>
            <a:pPr marL="457200" lvl="0" indent="-457200" defTabSz="914400" eaLnBrk="0" fontAlgn="base" hangingPunct="0">
              <a:spcBef>
                <a:spcPct val="20000"/>
              </a:spcBef>
              <a:spcAft>
                <a:spcPct val="0"/>
              </a:spcAft>
              <a:buFont typeface="Arial" pitchFamily="34" charset="0"/>
              <a:buChar char="•"/>
            </a:pPr>
            <a:r>
              <a:rPr lang="en-US" sz="2600" kern="0" dirty="0" smtClean="0">
                <a:solidFill>
                  <a:srgbClr val="000000"/>
                </a:solidFill>
                <a:latin typeface="+mj-lt"/>
                <a:ea typeface="ＭＳ Ｐゴシック"/>
              </a:rPr>
              <a:t>Role play</a:t>
            </a:r>
          </a:p>
          <a:p>
            <a:pPr marL="457200" lvl="0" indent="-457200" defTabSz="914400" eaLnBrk="0" fontAlgn="base" hangingPunct="0">
              <a:spcBef>
                <a:spcPct val="20000"/>
              </a:spcBef>
              <a:spcAft>
                <a:spcPct val="0"/>
              </a:spcAft>
              <a:buFont typeface="Arial" pitchFamily="34" charset="0"/>
              <a:buChar char="•"/>
            </a:pPr>
            <a:r>
              <a:rPr lang="en-US" sz="2600" kern="0" dirty="0" smtClean="0">
                <a:solidFill>
                  <a:srgbClr val="000000"/>
                </a:solidFill>
                <a:latin typeface="+mj-lt"/>
                <a:ea typeface="ＭＳ Ｐゴシック"/>
              </a:rPr>
              <a:t>Application to case studies</a:t>
            </a:r>
          </a:p>
          <a:p>
            <a:pPr marL="457200" lvl="0" indent="-457200" defTabSz="914400" eaLnBrk="0" fontAlgn="base" hangingPunct="0">
              <a:spcBef>
                <a:spcPct val="20000"/>
              </a:spcBef>
              <a:spcAft>
                <a:spcPct val="0"/>
              </a:spcAft>
              <a:buFont typeface="Arial" pitchFamily="34" charset="0"/>
              <a:buChar char="•"/>
            </a:pPr>
            <a:r>
              <a:rPr lang="en-US" sz="2600" kern="0" dirty="0" smtClean="0">
                <a:solidFill>
                  <a:srgbClr val="000000"/>
                </a:solidFill>
                <a:latin typeface="+mj-lt"/>
                <a:ea typeface="ＭＳ Ｐゴシック"/>
              </a:rPr>
              <a:t>Problem solving/diagramming </a:t>
            </a:r>
          </a:p>
          <a:p>
            <a:pPr marL="457200" lvl="0" indent="-457200" defTabSz="914400" eaLnBrk="0" fontAlgn="base" hangingPunct="0">
              <a:spcBef>
                <a:spcPct val="20000"/>
              </a:spcBef>
              <a:spcAft>
                <a:spcPct val="0"/>
              </a:spcAft>
              <a:buFont typeface="Arial" pitchFamily="34" charset="0"/>
              <a:buChar char="•"/>
            </a:pPr>
            <a:r>
              <a:rPr lang="en-US" sz="2600" b="1" kern="0" dirty="0">
                <a:solidFill>
                  <a:srgbClr val="000000"/>
                </a:solidFill>
                <a:latin typeface="+mj-lt"/>
                <a:ea typeface="ＭＳ Ｐゴシック"/>
              </a:rPr>
              <a:t>More? </a:t>
            </a:r>
            <a:endParaRPr lang="en-US" sz="2600" b="1" kern="0" dirty="0" smtClean="0">
              <a:solidFill>
                <a:srgbClr val="000000"/>
              </a:solidFill>
              <a:latin typeface="+mj-lt"/>
              <a:ea typeface="ＭＳ Ｐゴシック"/>
            </a:endParaRPr>
          </a:p>
          <a:p>
            <a:pPr marL="457200" lvl="0" indent="-457200" defTabSz="914400" eaLnBrk="0" fontAlgn="base" hangingPunct="0">
              <a:spcBef>
                <a:spcPct val="20000"/>
              </a:spcBef>
              <a:spcAft>
                <a:spcPct val="0"/>
              </a:spcAft>
              <a:buFont typeface="Arial" pitchFamily="34" charset="0"/>
              <a:buChar char="•"/>
            </a:pPr>
            <a:endParaRPr lang="en-US" sz="2600" b="1" kern="0" dirty="0">
              <a:solidFill>
                <a:srgbClr val="000000"/>
              </a:solidFill>
              <a:latin typeface="+mj-lt"/>
              <a:ea typeface="ＭＳ Ｐゴシック"/>
            </a:endParaRPr>
          </a:p>
          <a:p>
            <a:pPr lvl="0" defTabSz="914400" eaLnBrk="0" fontAlgn="base" hangingPunct="0">
              <a:spcBef>
                <a:spcPct val="20000"/>
              </a:spcBef>
              <a:spcAft>
                <a:spcPct val="0"/>
              </a:spcAft>
            </a:pPr>
            <a:r>
              <a:rPr lang="en-US" sz="2400" b="1" kern="0" dirty="0" smtClean="0">
                <a:solidFill>
                  <a:srgbClr val="000000"/>
                </a:solidFill>
                <a:latin typeface="+mj-lt"/>
                <a:ea typeface="ＭＳ Ｐゴシック"/>
              </a:rPr>
              <a:t>https</a:t>
            </a:r>
            <a:r>
              <a:rPr lang="en-US" sz="2400" b="1" kern="0" dirty="0">
                <a:solidFill>
                  <a:srgbClr val="000000"/>
                </a:solidFill>
                <a:latin typeface="+mj-lt"/>
                <a:ea typeface="ＭＳ Ｐゴシック"/>
              </a:rPr>
              <a:t>://ice.xjtlu.edu.cn/mod/folder/view.php?id=87735</a:t>
            </a:r>
            <a:endParaRPr lang="en-US" sz="2400" b="1"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6500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8703" y="2487166"/>
            <a:ext cx="2844009" cy="3188625"/>
          </a:xfrm>
          <a:prstGeom prst="rect">
            <a:avLst/>
          </a:prstGeom>
          <a:noFill/>
        </p:spPr>
        <p:txBody>
          <a:bodyPr wrap="square" rtlCol="0">
            <a:noAutofit/>
          </a:bodyPr>
          <a:lstStyle/>
          <a:p>
            <a:pPr lvl="0" algn="ctr" defTabSz="914400" eaLnBrk="0" fontAlgn="base" hangingPunct="0">
              <a:spcBef>
                <a:spcPct val="20000"/>
              </a:spcBef>
              <a:spcAft>
                <a:spcPct val="0"/>
              </a:spcAft>
            </a:pPr>
            <a:r>
              <a:rPr lang="en-US" sz="4400" b="1" kern="0" dirty="0" smtClean="0">
                <a:solidFill>
                  <a:srgbClr val="C00000"/>
                </a:solidFill>
                <a:latin typeface="+mj-lt"/>
                <a:ea typeface="ＭＳ Ｐゴシック"/>
              </a:rPr>
              <a:t>Chunking Sample</a:t>
            </a:r>
            <a:endParaRPr lang="en-US" sz="4400" b="1" kern="0" dirty="0" smtClean="0">
              <a:solidFill>
                <a:srgbClr val="C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2713" y="-1"/>
            <a:ext cx="6001287" cy="667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661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7" y="57150"/>
            <a:ext cx="9046464" cy="674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6" name="TextBox 5"/>
          <p:cNvSpPr txBox="1"/>
          <p:nvPr/>
        </p:nvSpPr>
        <p:spPr>
          <a:xfrm>
            <a:off x="457200" y="1183019"/>
            <a:ext cx="8331469" cy="4968262"/>
          </a:xfrm>
          <a:prstGeom prst="rect">
            <a:avLst/>
          </a:prstGeom>
          <a:noFill/>
        </p:spPr>
        <p:txBody>
          <a:bodyPr wrap="square" rtlCol="0">
            <a:noAutofit/>
          </a:bodyPr>
          <a:lstStyle/>
          <a:p>
            <a:pPr defTabSz="914400" eaLnBrk="0" fontAlgn="base" hangingPunct="0">
              <a:spcBef>
                <a:spcPct val="20000"/>
              </a:spcBef>
              <a:spcAft>
                <a:spcPct val="0"/>
              </a:spcAft>
            </a:pPr>
            <a:endParaRPr lang="en-US" sz="2800" b="1" kern="0" dirty="0">
              <a:solidFill>
                <a:srgbClr val="000000"/>
              </a:solidFill>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6120384" y="5689616"/>
            <a:ext cx="2912125" cy="923330"/>
          </a:xfrm>
          <a:prstGeom prst="rect">
            <a:avLst/>
          </a:prstGeom>
          <a:noFill/>
          <a:ln>
            <a:solidFill>
              <a:schemeClr val="tx1"/>
            </a:solidFill>
          </a:ln>
        </p:spPr>
        <p:txBody>
          <a:bodyPr wrap="square" rtlCol="0">
            <a:spAutoFit/>
          </a:bodyPr>
          <a:lstStyle/>
          <a:p>
            <a:r>
              <a:rPr lang="en-GB" dirty="0">
                <a:hlinkClick r:id="rId5"/>
              </a:rPr>
              <a:t>https://</a:t>
            </a:r>
            <a:r>
              <a:rPr lang="en-GB" dirty="0" smtClean="0">
                <a:hlinkClick r:id="rId5"/>
              </a:rPr>
              <a:t>ice.xjtlu.edu.cn/course/view.php?id=793&amp;section=2</a:t>
            </a:r>
            <a:r>
              <a:rPr lang="en-GB" dirty="0" smtClean="0"/>
              <a:t> </a:t>
            </a:r>
            <a:endParaRPr lang="en-GB" dirty="0"/>
          </a:p>
        </p:txBody>
      </p:sp>
    </p:spTree>
    <p:extLst>
      <p:ext uri="{BB962C8B-B14F-4D97-AF65-F5344CB8AC3E}">
        <p14:creationId xmlns:p14="http://schemas.microsoft.com/office/powerpoint/2010/main" val="3441384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33425"/>
            <a:ext cx="9144000"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Right Arrow 1"/>
          <p:cNvSpPr/>
          <p:nvPr/>
        </p:nvSpPr>
        <p:spPr>
          <a:xfrm rot="7802590">
            <a:off x="512064" y="329185"/>
            <a:ext cx="524256" cy="536448"/>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3319" y="5603081"/>
            <a:ext cx="3011487"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596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539" y="146304"/>
            <a:ext cx="4427853" cy="328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6310" y="3433382"/>
            <a:ext cx="4528312" cy="339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6016" y="5172837"/>
            <a:ext cx="2041398" cy="168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230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1" y="1177922"/>
            <a:ext cx="8452184" cy="3525412"/>
          </a:xfrm>
          <a:prstGeom prst="rect">
            <a:avLst/>
          </a:prstGeom>
          <a:noFill/>
        </p:spPr>
        <p:txBody>
          <a:bodyPr wrap="square" rtlCol="0">
            <a:noAutofit/>
          </a:bodyPr>
          <a:lstStyle/>
          <a:p>
            <a:pPr marL="457200" lvl="0" indent="-457200" defTabSz="914400" eaLnBrk="0" fontAlgn="base" hangingPunct="0">
              <a:spcBef>
                <a:spcPct val="20000"/>
              </a:spcBef>
              <a:spcAft>
                <a:spcPct val="0"/>
              </a:spcAft>
              <a:buFont typeface="Arial" panose="020B0604020202020204" pitchFamily="34" charset="0"/>
              <a:buChar char="•"/>
              <a:defRPr sz="2600"/>
            </a:pPr>
            <a:r>
              <a:rPr lang="en-US" sz="2800" kern="0" dirty="0" smtClean="0">
                <a:latin typeface="Calibri (Body)"/>
                <a:ea typeface="ＭＳ Ｐゴシック"/>
              </a:rPr>
              <a:t>Begin to design for easy navigation;</a:t>
            </a:r>
            <a:endParaRPr lang="en-US" sz="2800" kern="0" dirty="0">
              <a:latin typeface="Calibri (Body)"/>
              <a:ea typeface="ＭＳ Ｐゴシック"/>
            </a:endParaRPr>
          </a:p>
          <a:p>
            <a:pPr marL="457200" lvl="0" indent="-457200" defTabSz="914400" eaLnBrk="0" fontAlgn="base" hangingPunct="0">
              <a:spcBef>
                <a:spcPct val="20000"/>
              </a:spcBef>
              <a:spcAft>
                <a:spcPct val="0"/>
              </a:spcAft>
              <a:buFont typeface="Arial" panose="020B0604020202020204" pitchFamily="34" charset="0"/>
              <a:buChar char="•"/>
              <a:defRPr sz="2600"/>
            </a:pPr>
            <a:r>
              <a:rPr lang="en-US" sz="2800" kern="0" dirty="0" smtClean="0">
                <a:latin typeface="Calibri (Body)"/>
                <a:ea typeface="ＭＳ Ｐゴシック"/>
              </a:rPr>
              <a:t>Ensure clarity of communications and expectations;</a:t>
            </a:r>
          </a:p>
          <a:p>
            <a:pPr marL="457200" lvl="0" indent="-457200" defTabSz="914400" eaLnBrk="0" fontAlgn="base" hangingPunct="0">
              <a:spcBef>
                <a:spcPct val="20000"/>
              </a:spcBef>
              <a:spcAft>
                <a:spcPct val="0"/>
              </a:spcAft>
              <a:buFont typeface="Arial" panose="020B0604020202020204" pitchFamily="34" charset="0"/>
              <a:buChar char="•"/>
              <a:defRPr sz="2600"/>
            </a:pPr>
            <a:r>
              <a:rPr lang="en-US" sz="2800" kern="0" dirty="0" smtClean="0">
                <a:latin typeface="Calibri (Body)"/>
                <a:ea typeface="ＭＳ Ｐゴシック"/>
              </a:rPr>
              <a:t>Chunking of all content paired with student opportunities for:</a:t>
            </a:r>
            <a:endParaRPr lang="en-US" sz="2800" kern="0" dirty="0">
              <a:latin typeface="Calibri (Body)"/>
              <a:ea typeface="ＭＳ Ｐゴシック"/>
            </a:endParaRPr>
          </a:p>
          <a:p>
            <a:pPr marL="914400" lvl="1" indent="-457200" defTabSz="914400" eaLnBrk="0" fontAlgn="base" hangingPunct="0">
              <a:spcBef>
                <a:spcPct val="20000"/>
              </a:spcBef>
              <a:spcAft>
                <a:spcPct val="0"/>
              </a:spcAft>
              <a:buFont typeface="Arial" panose="020B0604020202020204" pitchFamily="34" charset="0"/>
              <a:buChar char="•"/>
              <a:defRPr sz="2600"/>
            </a:pPr>
            <a:r>
              <a:rPr lang="en-US" sz="2800" kern="0" dirty="0">
                <a:latin typeface="Calibri (Body)"/>
                <a:ea typeface="ＭＳ Ｐゴシック"/>
              </a:rPr>
              <a:t>Application, Interaction, </a:t>
            </a:r>
            <a:r>
              <a:rPr lang="en-US" sz="2800" kern="0" dirty="0" smtClean="0">
                <a:latin typeface="Calibri (Body)"/>
                <a:ea typeface="ＭＳ Ｐゴシック"/>
              </a:rPr>
              <a:t>Reflection;</a:t>
            </a:r>
            <a:endParaRPr lang="en-US" sz="2800" kern="0" dirty="0">
              <a:latin typeface="Calibri (Body)"/>
              <a:ea typeface="ＭＳ Ｐゴシック"/>
            </a:endParaRPr>
          </a:p>
          <a:p>
            <a:pPr marL="457200" lvl="0" indent="-457200" defTabSz="914400" eaLnBrk="0" fontAlgn="base" hangingPunct="0">
              <a:spcBef>
                <a:spcPct val="20000"/>
              </a:spcBef>
              <a:spcAft>
                <a:spcPct val="0"/>
              </a:spcAft>
              <a:buFont typeface="Arial" panose="020B0604020202020204" pitchFamily="34" charset="0"/>
              <a:buChar char="•"/>
              <a:defRPr sz="2600"/>
            </a:pPr>
            <a:r>
              <a:rPr lang="en-US" sz="2800" kern="0" dirty="0" smtClean="0">
                <a:latin typeface="Calibri (Body)"/>
                <a:ea typeface="ＭＳ Ｐゴシック"/>
              </a:rPr>
              <a:t>Build-in agility to be able to respond to learning;</a:t>
            </a:r>
          </a:p>
          <a:p>
            <a:pPr marL="914400" lvl="1" indent="-457200" defTabSz="914400" eaLnBrk="0" fontAlgn="base" hangingPunct="0">
              <a:spcBef>
                <a:spcPct val="20000"/>
              </a:spcBef>
              <a:spcAft>
                <a:spcPct val="0"/>
              </a:spcAft>
              <a:buFont typeface="Arial" panose="020B0604020202020204" pitchFamily="34" charset="0"/>
              <a:buChar char="•"/>
              <a:defRPr sz="2600"/>
            </a:pPr>
            <a:r>
              <a:rPr lang="en-US" sz="2800" kern="0" dirty="0" smtClean="0">
                <a:latin typeface="Calibri (Body)"/>
                <a:ea typeface="ＭＳ Ｐゴシック"/>
              </a:rPr>
              <a:t>Co-creation and incorporation of student voice</a:t>
            </a:r>
          </a:p>
          <a:p>
            <a:pPr marL="457200" indent="-457200" defTabSz="914400" eaLnBrk="0" fontAlgn="base" hangingPunct="0">
              <a:spcBef>
                <a:spcPct val="20000"/>
              </a:spcBef>
              <a:spcAft>
                <a:spcPct val="0"/>
              </a:spcAft>
              <a:buFont typeface="Arial" panose="020B0604020202020204" pitchFamily="34" charset="0"/>
              <a:buChar char="•"/>
              <a:defRPr sz="2600"/>
            </a:pPr>
            <a:r>
              <a:rPr lang="en-US" sz="2800" kern="0" dirty="0" smtClean="0">
                <a:latin typeface="Calibri (Body)"/>
                <a:ea typeface="ＭＳ Ｐゴシック"/>
              </a:rPr>
              <a:t>Internalisation of the question and outlook of: </a:t>
            </a:r>
          </a:p>
          <a:p>
            <a:pPr defTabSz="914400" eaLnBrk="0" fontAlgn="base" hangingPunct="0">
              <a:spcBef>
                <a:spcPct val="20000"/>
              </a:spcBef>
              <a:spcAft>
                <a:spcPct val="0"/>
              </a:spcAft>
              <a:defRPr sz="2600"/>
            </a:pPr>
            <a:r>
              <a:rPr lang="en-GB" sz="2800" i="1" dirty="0" smtClean="0"/>
              <a:t>What </a:t>
            </a:r>
            <a:r>
              <a:rPr lang="en-GB" sz="2800" i="1" dirty="0"/>
              <a:t>else can we do to support student learning through better design</a:t>
            </a:r>
            <a:r>
              <a:rPr lang="en-GB" sz="2800" i="1" dirty="0" smtClean="0"/>
              <a:t>?</a:t>
            </a:r>
            <a:endParaRPr lang="en-US" sz="2800" i="1" kern="0" dirty="0" smtClean="0">
              <a:ea typeface="ＭＳ Ｐゴシック"/>
            </a:endParaRPr>
          </a:p>
          <a:p>
            <a:pPr marL="457200" lvl="0" indent="-457200" defTabSz="914400" eaLnBrk="0" fontAlgn="base" hangingPunct="0">
              <a:spcBef>
                <a:spcPct val="20000"/>
              </a:spcBef>
              <a:spcAft>
                <a:spcPct val="0"/>
              </a:spcAft>
              <a:buFont typeface="Arial" panose="020B0604020202020204" pitchFamily="34" charset="0"/>
              <a:buChar char="•"/>
              <a:defRPr sz="2600"/>
            </a:pPr>
            <a:endParaRPr lang="en-US" sz="2800" kern="0" dirty="0">
              <a:latin typeface="Calibri (Body)"/>
              <a:ea typeface="ＭＳ Ｐゴシック"/>
            </a:endParaRPr>
          </a:p>
          <a:p>
            <a:pPr marL="457200" lvl="0" indent="-457200" defTabSz="914400" eaLnBrk="0" fontAlgn="base" hangingPunct="0">
              <a:spcBef>
                <a:spcPct val="20000"/>
              </a:spcBef>
              <a:spcAft>
                <a:spcPct val="0"/>
              </a:spcAft>
              <a:buFont typeface="Arial" panose="020B0604020202020204" pitchFamily="34" charset="0"/>
              <a:buChar char="•"/>
              <a:defRPr sz="2600"/>
            </a:pPr>
            <a:endParaRPr lang="en-US" sz="2800" kern="0" dirty="0">
              <a:latin typeface="Calibri (Body)"/>
              <a:ea typeface="ＭＳ Ｐゴシック"/>
            </a:endParaRPr>
          </a:p>
        </p:txBody>
      </p:sp>
      <p:sp>
        <p:nvSpPr>
          <p:cNvPr id="3" name="Slide Number Placeholder 2"/>
          <p:cNvSpPr>
            <a:spLocks noGrp="1"/>
          </p:cNvSpPr>
          <p:nvPr>
            <p:ph type="sldNum" sz="quarter" idx="12"/>
          </p:nvPr>
        </p:nvSpPr>
        <p:spPr/>
        <p:txBody>
          <a:bodyPr/>
          <a:lstStyle/>
          <a:p>
            <a:fld id="{E784AB98-1115-2D49-A18E-6B66BF9F60CB}" type="slidenum">
              <a:rPr lang="en-US" smtClean="0"/>
              <a:t>2</a:t>
            </a:fld>
            <a:endParaRPr lang="en-US" dirty="0"/>
          </a:p>
        </p:txBody>
      </p:sp>
      <p:sp>
        <p:nvSpPr>
          <p:cNvPr id="7" name="Title 1"/>
          <p:cNvSpPr txBox="1">
            <a:spLocks/>
          </p:cNvSpPr>
          <p:nvPr/>
        </p:nvSpPr>
        <p:spPr>
          <a:xfrm>
            <a:off x="581328" y="1479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Session outcomes</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372833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022080" cy="231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87" y="2234768"/>
            <a:ext cx="8851393" cy="445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28650" y="1556792"/>
            <a:ext cx="7886700" cy="4824536"/>
          </a:xfrm>
        </p:spPr>
        <p:txBody>
          <a:bodyPr>
            <a:normAutofit/>
          </a:bodyPr>
          <a:lstStyle/>
          <a:p>
            <a:endParaRPr lang="en-GB" dirty="0"/>
          </a:p>
          <a:p>
            <a:pPr marL="0" indent="0">
              <a:buNone/>
            </a:pPr>
            <a:endParaRPr lang="en-GB" sz="2400" dirty="0"/>
          </a:p>
        </p:txBody>
      </p:sp>
      <p:sp>
        <p:nvSpPr>
          <p:cNvPr id="4" name="Rectangle 3"/>
          <p:cNvSpPr/>
          <p:nvPr/>
        </p:nvSpPr>
        <p:spPr>
          <a:xfrm rot="10800000">
            <a:off x="1" y="6687402"/>
            <a:ext cx="9143999" cy="161125"/>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5" name="Picture 4"/>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537141" y="109303"/>
            <a:ext cx="1385428" cy="6544944"/>
          </a:xfrm>
          <a:prstGeom prst="rect">
            <a:avLst/>
          </a:prstGeom>
        </p:spPr>
      </p:pic>
    </p:spTree>
    <p:extLst>
      <p:ext uri="{BB962C8B-B14F-4D97-AF65-F5344CB8AC3E}">
        <p14:creationId xmlns:p14="http://schemas.microsoft.com/office/powerpoint/2010/main" val="909228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Reflection and self-assessment</a:t>
            </a:r>
            <a:endParaRPr lang="en-US" sz="2800" b="1" cap="all" dirty="0">
              <a:solidFill>
                <a:srgbClr val="C00000"/>
              </a:solidFill>
              <a:latin typeface="Calibri"/>
              <a:cs typeface="Calibri"/>
            </a:endParaRPr>
          </a:p>
        </p:txBody>
      </p:sp>
      <p:sp>
        <p:nvSpPr>
          <p:cNvPr id="6" name="TextBox 5"/>
          <p:cNvSpPr txBox="1"/>
          <p:nvPr/>
        </p:nvSpPr>
        <p:spPr>
          <a:xfrm>
            <a:off x="239843" y="1022104"/>
            <a:ext cx="8664314" cy="4968262"/>
          </a:xfrm>
          <a:prstGeom prst="rect">
            <a:avLst/>
          </a:prstGeom>
          <a:noFill/>
        </p:spPr>
        <p:txBody>
          <a:bodyPr wrap="square" rtlCol="0">
            <a:noAutofit/>
          </a:bodyPr>
          <a:lstStyle/>
          <a:p>
            <a:r>
              <a:rPr lang="en-GB" sz="2800" dirty="0" smtClean="0"/>
              <a:t>“Self-assessment </a:t>
            </a:r>
            <a:r>
              <a:rPr lang="en-GB" sz="2800" dirty="0"/>
              <a:t>is defined as ‘the involvement of learners in making judgements </a:t>
            </a:r>
            <a:r>
              <a:rPr lang="en-GB" sz="2800" dirty="0" smtClean="0"/>
              <a:t>about their </a:t>
            </a:r>
            <a:r>
              <a:rPr lang="en-GB" sz="2800" dirty="0"/>
              <a:t>achievements and the outcomes of their learning’ (Boud and Falchikov (1989; </a:t>
            </a:r>
            <a:r>
              <a:rPr lang="en-GB" sz="2800" dirty="0" smtClean="0"/>
              <a:t>p 529</a:t>
            </a:r>
            <a:r>
              <a:rPr lang="en-GB" sz="2800" dirty="0"/>
              <a:t>) and ‘identifying standards and/or criteria to apply to their work and </a:t>
            </a:r>
            <a:r>
              <a:rPr lang="en-GB" sz="2800" dirty="0" smtClean="0"/>
              <a:t>making judgements </a:t>
            </a:r>
            <a:r>
              <a:rPr lang="en-GB" sz="2800" dirty="0"/>
              <a:t>about the extent to which they have met these criteria and standards’ </a:t>
            </a:r>
            <a:r>
              <a:rPr lang="en-GB" sz="2800" dirty="0" smtClean="0"/>
              <a:t>Boud (</a:t>
            </a:r>
            <a:r>
              <a:rPr lang="en-GB" sz="2800" dirty="0"/>
              <a:t>1995; p4</a:t>
            </a:r>
            <a:r>
              <a:rPr lang="en-GB" sz="2800" dirty="0" smtClean="0"/>
              <a:t>).”</a:t>
            </a:r>
            <a:endParaRPr lang="en-GB" sz="2800" dirty="0"/>
          </a:p>
          <a:p>
            <a:pPr algn="r"/>
            <a:r>
              <a:rPr lang="en-GB" sz="2800" kern="0" dirty="0" smtClean="0">
                <a:latin typeface="+mj-lt"/>
                <a:ea typeface="ＭＳ Ｐゴシック"/>
              </a:rPr>
              <a:t>(Wride, 2017)</a:t>
            </a:r>
          </a:p>
          <a:p>
            <a:pPr algn="r"/>
            <a:endParaRPr lang="en-GB" sz="2800" kern="0" dirty="0">
              <a:solidFill>
                <a:srgbClr val="000000"/>
              </a:solidFill>
              <a:latin typeface="+mj-lt"/>
              <a:ea typeface="ＭＳ Ｐゴシック"/>
            </a:endParaRPr>
          </a:p>
          <a:p>
            <a:pPr marL="457200" indent="-457200">
              <a:buFont typeface="Arial" pitchFamily="34" charset="0"/>
              <a:buChar char="•"/>
            </a:pPr>
            <a:r>
              <a:rPr lang="en-GB" sz="2800" kern="0" dirty="0" smtClean="0">
                <a:solidFill>
                  <a:srgbClr val="000000"/>
                </a:solidFill>
                <a:latin typeface="+mj-lt"/>
                <a:ea typeface="ＭＳ Ｐゴシック"/>
              </a:rPr>
              <a:t>Learner-centred, not teacher-centred;</a:t>
            </a:r>
          </a:p>
          <a:p>
            <a:pPr marL="457200" indent="-457200">
              <a:buFont typeface="Arial" pitchFamily="34" charset="0"/>
              <a:buChar char="•"/>
            </a:pPr>
            <a:r>
              <a:rPr lang="en-GB" sz="2800" kern="0" dirty="0" smtClean="0">
                <a:solidFill>
                  <a:srgbClr val="000000"/>
                </a:solidFill>
                <a:latin typeface="+mj-lt"/>
                <a:ea typeface="ＭＳ Ｐゴシック"/>
              </a:rPr>
              <a:t>Deeper learning;</a:t>
            </a:r>
          </a:p>
          <a:p>
            <a:pPr marL="457200" indent="-457200">
              <a:buFont typeface="Arial" pitchFamily="34" charset="0"/>
              <a:buChar char="•"/>
            </a:pPr>
            <a:r>
              <a:rPr lang="en-GB" sz="2800" kern="0" dirty="0" smtClean="0">
                <a:solidFill>
                  <a:srgbClr val="000000"/>
                </a:solidFill>
                <a:latin typeface="+mj-lt"/>
                <a:ea typeface="ＭＳ Ｐゴシック"/>
              </a:rPr>
              <a:t>Capacity building.</a:t>
            </a:r>
          </a:p>
          <a:p>
            <a:pPr algn="r"/>
            <a:endParaRPr lang="en-GB" sz="2800" kern="0" dirty="0">
              <a:solidFill>
                <a:srgbClr val="000000"/>
              </a:solidFill>
              <a:latin typeface="+mj-lt"/>
              <a:ea typeface="ＭＳ Ｐゴシック"/>
            </a:endParaRPr>
          </a:p>
          <a:p>
            <a:pPr lvl="0" algn="r" defTabSz="914400" eaLnBrk="0" fontAlgn="base" hangingPunct="0">
              <a:spcBef>
                <a:spcPct val="20000"/>
              </a:spcBef>
              <a:spcAft>
                <a:spcPct val="0"/>
              </a:spcAft>
            </a:pPr>
            <a:endParaRPr lang="en-US" sz="2800" kern="0" dirty="0">
              <a:solidFill>
                <a:srgbClr val="000000"/>
              </a:solidFill>
              <a:latin typeface="+mj-lt"/>
              <a:ea typeface="ＭＳ Ｐゴシック"/>
            </a:endParaRPr>
          </a:p>
          <a:p>
            <a:pPr algn="r"/>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6855901" y="5047488"/>
            <a:ext cx="2048256" cy="1446550"/>
          </a:xfrm>
          <a:prstGeom prst="rect">
            <a:avLst/>
          </a:prstGeom>
          <a:noFill/>
        </p:spPr>
        <p:txBody>
          <a:bodyPr wrap="square" rtlCol="0">
            <a:spAutoFit/>
          </a:bodyPr>
          <a:lstStyle/>
          <a:p>
            <a:r>
              <a:rPr lang="en-GB" sz="1100" dirty="0" err="1" smtClean="0"/>
              <a:t>Wride</a:t>
            </a:r>
            <a:r>
              <a:rPr lang="en-GB" sz="1100" dirty="0" smtClean="0"/>
              <a:t>, M. (2017) Guide to Self-Assessment. [Trinity College Dublin. [online] Available at</a:t>
            </a:r>
            <a:r>
              <a:rPr lang="en-GB" sz="1100" dirty="0"/>
              <a:t>: https://www.tcd.ie/CAPSL/assets/pdf/Academic%20Practice%20Resources/Guide%20to%20Student%20Self%20Assessment.pdf Accessed </a:t>
            </a:r>
            <a:r>
              <a:rPr lang="en-GB" sz="1100" dirty="0" smtClean="0"/>
              <a:t>23 June, 2020.</a:t>
            </a:r>
            <a:endParaRPr lang="en-GB" sz="1100" dirty="0"/>
          </a:p>
        </p:txBody>
      </p:sp>
    </p:spTree>
    <p:extLst>
      <p:ext uri="{BB962C8B-B14F-4D97-AF65-F5344CB8AC3E}">
        <p14:creationId xmlns:p14="http://schemas.microsoft.com/office/powerpoint/2010/main" val="1683556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95036"/>
            <a:ext cx="7975330" cy="829895"/>
          </a:xfrm>
        </p:spPr>
        <p:txBody>
          <a:bodyPr>
            <a:noAutofit/>
          </a:bodyPr>
          <a:lstStyle/>
          <a:p>
            <a:pPr algn="l"/>
            <a:r>
              <a:rPr lang="en-US" sz="2800" b="1" cap="all" dirty="0" smtClean="0">
                <a:solidFill>
                  <a:srgbClr val="C00000"/>
                </a:solidFill>
                <a:cs typeface="Calibri"/>
              </a:rPr>
              <a:t>reflection</a:t>
            </a:r>
            <a:endParaRPr lang="en-US" sz="2800" b="1" cap="all" dirty="0">
              <a:solidFill>
                <a:srgbClr val="C00000"/>
              </a:solidFill>
              <a:latin typeface="Calibri"/>
              <a:cs typeface="Calibri"/>
            </a:endParaRPr>
          </a:p>
        </p:txBody>
      </p:sp>
      <p:sp>
        <p:nvSpPr>
          <p:cNvPr id="6" name="TextBox 5"/>
          <p:cNvSpPr txBox="1"/>
          <p:nvPr/>
        </p:nvSpPr>
        <p:spPr>
          <a:xfrm>
            <a:off x="414731" y="694944"/>
            <a:ext cx="8331469" cy="5198249"/>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In order to monitor their learning students most receive both feedback from instructors and peers as well as opportunities to reflect on their learning, attitudes and beliefs.</a:t>
            </a:r>
            <a:r>
              <a:rPr lang="en-GB" sz="2800" i="1" dirty="0" smtClean="0"/>
              <a:t> </a:t>
            </a:r>
            <a:endParaRPr lang="en-US" sz="2800" kern="0" dirty="0">
              <a:solidFill>
                <a:srgbClr val="000000"/>
              </a:solidFill>
              <a:latin typeface="+mj-lt"/>
              <a:ea typeface="ＭＳ Ｐゴシック"/>
            </a:endParaRPr>
          </a:p>
          <a:p>
            <a:pPr marL="514350" lvl="0" indent="-514350" defTabSz="914400" eaLnBrk="0" fontAlgn="base" hangingPunct="0">
              <a:spcBef>
                <a:spcPct val="20000"/>
              </a:spcBef>
              <a:spcAft>
                <a:spcPct val="0"/>
              </a:spcAft>
              <a:buFont typeface="+mj-lt"/>
              <a:buAutoNum type="arabicPeriod"/>
            </a:pPr>
            <a:r>
              <a:rPr lang="en-US" sz="2800" b="1" kern="0" dirty="0" smtClean="0">
                <a:solidFill>
                  <a:srgbClr val="000000"/>
                </a:solidFill>
                <a:latin typeface="+mj-lt"/>
                <a:ea typeface="ＭＳ Ｐゴシック"/>
              </a:rPr>
              <a:t>How are they seeing themselves/their progress?</a:t>
            </a:r>
          </a:p>
          <a:p>
            <a:pPr marL="514350" lvl="0" indent="-514350" defTabSz="914400" eaLnBrk="0" fontAlgn="base" hangingPunct="0">
              <a:spcBef>
                <a:spcPct val="20000"/>
              </a:spcBef>
              <a:spcAft>
                <a:spcPct val="0"/>
              </a:spcAft>
              <a:buFont typeface="+mj-lt"/>
              <a:buAutoNum type="arabicPeriod"/>
            </a:pPr>
            <a:endParaRPr lang="en-US" sz="2800" b="1" kern="0" dirty="0">
              <a:solidFill>
                <a:srgbClr val="000000"/>
              </a:solidFill>
              <a:latin typeface="+mj-lt"/>
              <a:ea typeface="ＭＳ Ｐゴシック"/>
            </a:endParaRPr>
          </a:p>
          <a:p>
            <a:pPr marL="514350" lvl="0" indent="-514350" defTabSz="914400" eaLnBrk="0" fontAlgn="base" hangingPunct="0">
              <a:spcBef>
                <a:spcPct val="20000"/>
              </a:spcBef>
              <a:spcAft>
                <a:spcPct val="0"/>
              </a:spcAft>
              <a:buFont typeface="+mj-lt"/>
              <a:buAutoNum type="arabicPeriod"/>
            </a:pPr>
            <a:r>
              <a:rPr lang="en-US" sz="2800" b="1" kern="0" dirty="0" smtClean="0">
                <a:solidFill>
                  <a:srgbClr val="000000"/>
                </a:solidFill>
                <a:latin typeface="+mj-lt"/>
                <a:ea typeface="ＭＳ Ｐゴシック"/>
              </a:rPr>
              <a:t>How are they able to identify gaps in learning/broader conceptual confusions?</a:t>
            </a:r>
          </a:p>
          <a:p>
            <a:pPr marL="514350" lvl="0" indent="-514350" defTabSz="914400" eaLnBrk="0" fontAlgn="base" hangingPunct="0">
              <a:spcBef>
                <a:spcPct val="20000"/>
              </a:spcBef>
              <a:spcAft>
                <a:spcPct val="0"/>
              </a:spcAft>
              <a:buFont typeface="+mj-lt"/>
              <a:buAutoNum type="arabicPeriod"/>
            </a:pPr>
            <a:endParaRPr lang="en-US" sz="2800" b="1" kern="0" dirty="0">
              <a:solidFill>
                <a:srgbClr val="000000"/>
              </a:solidFill>
              <a:latin typeface="+mj-lt"/>
              <a:ea typeface="ＭＳ Ｐゴシック"/>
            </a:endParaRPr>
          </a:p>
          <a:p>
            <a:pPr marL="514350" lvl="0" indent="-514350" defTabSz="914400" eaLnBrk="0" fontAlgn="base" hangingPunct="0">
              <a:spcBef>
                <a:spcPct val="20000"/>
              </a:spcBef>
              <a:spcAft>
                <a:spcPct val="0"/>
              </a:spcAft>
              <a:buFont typeface="+mj-lt"/>
              <a:buAutoNum type="arabicPeriod"/>
            </a:pPr>
            <a:r>
              <a:rPr lang="en-US" sz="2800" b="1" kern="0" dirty="0" smtClean="0">
                <a:solidFill>
                  <a:srgbClr val="000000"/>
                </a:solidFill>
                <a:latin typeface="+mj-lt"/>
                <a:ea typeface="ＭＳ Ｐゴシック"/>
              </a:rPr>
              <a:t>How are you facilitating reflection on membership in your discipline?</a:t>
            </a:r>
            <a:endParaRPr lang="en-US" sz="2800" b="1" kern="0" dirty="0">
              <a:solidFill>
                <a:srgbClr val="000000"/>
              </a:solidFill>
              <a:latin typeface="+mj-lt"/>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4690193" y="5502250"/>
            <a:ext cx="4283119" cy="1200329"/>
          </a:xfrm>
          <a:prstGeom prst="rect">
            <a:avLst/>
          </a:prstGeom>
          <a:noFill/>
        </p:spPr>
        <p:txBody>
          <a:bodyPr wrap="square" rtlCol="0">
            <a:spAutoFit/>
          </a:bodyPr>
          <a:lstStyle/>
          <a:p>
            <a:r>
              <a:rPr lang="en-GB" sz="1200" dirty="0"/>
              <a:t>Stefano, G. D., Gino, F., Pisano, G. &amp; </a:t>
            </a:r>
            <a:r>
              <a:rPr lang="en-GB" sz="1200" dirty="0" err="1"/>
              <a:t>Staats</a:t>
            </a:r>
            <a:r>
              <a:rPr lang="en-GB" sz="1200" dirty="0"/>
              <a:t>, B. (2014). </a:t>
            </a:r>
            <a:r>
              <a:rPr lang="en-GB" sz="1200" i="1" dirty="0"/>
              <a:t>Making Experience Count: The Role of Reflection in Individual Learning</a:t>
            </a:r>
            <a:r>
              <a:rPr lang="en-GB" sz="1200" dirty="0"/>
              <a:t> (June 14, 2016). Harvard Business School NOM Unit Working Paper No. 14-093; Harvard Business School Technology &amp; Operations Mgt. Unit Working Paper No. 14-093. Available at SSRN: </a:t>
            </a:r>
            <a:r>
              <a:rPr lang="en-GB" sz="1200" dirty="0">
                <a:hlinkClick r:id="rId4"/>
              </a:rPr>
              <a:t>https://</a:t>
            </a:r>
            <a:r>
              <a:rPr lang="en-GB" sz="1200" dirty="0" smtClean="0">
                <a:hlinkClick r:id="rId4"/>
              </a:rPr>
              <a:t>ssrn.com/abstract=2414478</a:t>
            </a:r>
            <a:r>
              <a:rPr lang="en-GB" sz="1200" dirty="0" smtClean="0"/>
              <a:t>.</a:t>
            </a:r>
            <a:endParaRPr lang="en-GB" sz="1200" dirty="0"/>
          </a:p>
        </p:txBody>
      </p:sp>
    </p:spTree>
    <p:extLst>
      <p:ext uri="{BB962C8B-B14F-4D97-AF65-F5344CB8AC3E}">
        <p14:creationId xmlns:p14="http://schemas.microsoft.com/office/powerpoint/2010/main" val="703559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8702" y="2670046"/>
            <a:ext cx="2844009" cy="3188625"/>
          </a:xfrm>
          <a:prstGeom prst="rect">
            <a:avLst/>
          </a:prstGeom>
          <a:noFill/>
        </p:spPr>
        <p:txBody>
          <a:bodyPr wrap="square" rtlCol="0">
            <a:noAutofit/>
          </a:bodyPr>
          <a:lstStyle/>
          <a:p>
            <a:pPr lvl="0" algn="ctr" defTabSz="914400" eaLnBrk="0" fontAlgn="base" hangingPunct="0">
              <a:spcBef>
                <a:spcPct val="20000"/>
              </a:spcBef>
              <a:spcAft>
                <a:spcPct val="0"/>
              </a:spcAft>
            </a:pPr>
            <a:r>
              <a:rPr lang="en-US" sz="4400" b="1" kern="0" dirty="0" smtClean="0">
                <a:solidFill>
                  <a:srgbClr val="C00000"/>
                </a:solidFill>
                <a:latin typeface="+mj-lt"/>
                <a:ea typeface="ＭＳ Ｐゴシック"/>
              </a:rPr>
              <a:t>Agile Design</a:t>
            </a:r>
            <a:endParaRPr lang="en-US" sz="4400" b="1" kern="0" dirty="0" smtClean="0">
              <a:solidFill>
                <a:srgbClr val="C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74"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2713" y="0"/>
            <a:ext cx="6069020" cy="6672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48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4195911"/>
            <a:ext cx="28575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58460"/>
            <a:ext cx="7975330" cy="709636"/>
          </a:xfrm>
        </p:spPr>
        <p:txBody>
          <a:bodyPr>
            <a:noAutofit/>
          </a:bodyPr>
          <a:lstStyle/>
          <a:p>
            <a:pPr algn="l"/>
            <a:r>
              <a:rPr lang="en-US" sz="2800" b="1" cap="all" dirty="0" smtClean="0">
                <a:solidFill>
                  <a:srgbClr val="C00000"/>
                </a:solidFill>
                <a:cs typeface="Calibri"/>
              </a:rPr>
              <a:t>Agile design</a:t>
            </a:r>
            <a:endParaRPr lang="en-US" sz="2800" b="1" cap="all" dirty="0">
              <a:solidFill>
                <a:srgbClr val="C00000"/>
              </a:solidFill>
              <a:latin typeface="Calibri"/>
              <a:cs typeface="Calibri"/>
            </a:endParaRPr>
          </a:p>
        </p:txBody>
      </p:sp>
      <p:sp>
        <p:nvSpPr>
          <p:cNvPr id="6" name="TextBox 5"/>
          <p:cNvSpPr txBox="1"/>
          <p:nvPr/>
        </p:nvSpPr>
        <p:spPr>
          <a:xfrm>
            <a:off x="276690" y="829056"/>
            <a:ext cx="8607552" cy="4724817"/>
          </a:xfrm>
          <a:prstGeom prst="rect">
            <a:avLst/>
          </a:prstGeom>
          <a:noFill/>
        </p:spPr>
        <p:txBody>
          <a:bodyPr wrap="square" rtlCol="0">
            <a:noAutofit/>
          </a:bodyPr>
          <a:lstStyle/>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marL="514350" lvl="0" indent="-514350" defTabSz="914400" eaLnBrk="0" fontAlgn="base" hangingPunct="0">
              <a:spcBef>
                <a:spcPct val="20000"/>
              </a:spcBef>
              <a:spcAft>
                <a:spcPct val="0"/>
              </a:spcAft>
              <a:buFont typeface="+mj-lt"/>
              <a:buAutoNum type="arabicPeriod"/>
            </a:pPr>
            <a:r>
              <a:rPr lang="en-US" sz="2800" b="1" kern="0" dirty="0" smtClean="0">
                <a:solidFill>
                  <a:srgbClr val="000000"/>
                </a:solidFill>
                <a:latin typeface="+mj-lt"/>
                <a:ea typeface="ＭＳ Ｐゴシック"/>
              </a:rPr>
              <a:t>What </a:t>
            </a:r>
            <a:r>
              <a:rPr lang="en-US" sz="2800" b="1" kern="0" dirty="0" smtClean="0">
                <a:solidFill>
                  <a:srgbClr val="000000"/>
                </a:solidFill>
                <a:latin typeface="+mj-lt"/>
                <a:ea typeface="ＭＳ Ｐゴシック"/>
              </a:rPr>
              <a:t>is your understanding of agile design?</a:t>
            </a:r>
            <a:endParaRPr lang="en-US" sz="2800" b="1" kern="0" dirty="0" smtClean="0">
              <a:solidFill>
                <a:srgbClr val="000000"/>
              </a:solidFill>
              <a:latin typeface="+mj-lt"/>
              <a:ea typeface="ＭＳ Ｐゴシック"/>
            </a:endParaRPr>
          </a:p>
          <a:p>
            <a:pPr marL="514350" lvl="0" indent="-514350" defTabSz="914400" eaLnBrk="0" fontAlgn="base" hangingPunct="0">
              <a:spcBef>
                <a:spcPct val="20000"/>
              </a:spcBef>
              <a:spcAft>
                <a:spcPct val="0"/>
              </a:spcAft>
              <a:buFont typeface="+mj-lt"/>
              <a:buAutoNum type="arabicPeriod"/>
            </a:pPr>
            <a:endParaRPr lang="en-US" sz="2800" b="1" kern="0" dirty="0">
              <a:solidFill>
                <a:srgbClr val="000000"/>
              </a:solidFill>
              <a:latin typeface="+mj-lt"/>
              <a:ea typeface="ＭＳ Ｐゴシック"/>
            </a:endParaRPr>
          </a:p>
          <a:p>
            <a:pPr marL="514350" lvl="0" indent="-514350" defTabSz="914400" eaLnBrk="0" fontAlgn="base" hangingPunct="0">
              <a:spcBef>
                <a:spcPct val="20000"/>
              </a:spcBef>
              <a:spcAft>
                <a:spcPct val="0"/>
              </a:spcAft>
              <a:buFont typeface="+mj-lt"/>
              <a:buAutoNum type="arabicPeriod"/>
            </a:pPr>
            <a:r>
              <a:rPr lang="en-US" sz="2800" b="1" kern="0" dirty="0" smtClean="0">
                <a:solidFill>
                  <a:srgbClr val="000000"/>
                </a:solidFill>
                <a:latin typeface="+mj-lt"/>
                <a:ea typeface="ＭＳ Ｐゴシック"/>
              </a:rPr>
              <a:t>Why is agile design important; how does it fit into your vision of learning and teaching?</a:t>
            </a:r>
          </a:p>
          <a:p>
            <a:pPr marL="514350" lvl="0" indent="-514350" defTabSz="914400" eaLnBrk="0" fontAlgn="base" hangingPunct="0">
              <a:spcBef>
                <a:spcPct val="20000"/>
              </a:spcBef>
              <a:spcAft>
                <a:spcPct val="0"/>
              </a:spcAft>
              <a:buFont typeface="+mj-lt"/>
              <a:buAutoNum type="arabicPeriod"/>
            </a:pPr>
            <a:endParaRPr lang="en-US" sz="2800" b="1" kern="0" dirty="0">
              <a:solidFill>
                <a:srgbClr val="000000"/>
              </a:solidFill>
              <a:latin typeface="+mj-lt"/>
              <a:ea typeface="ＭＳ Ｐゴシック"/>
            </a:endParaRPr>
          </a:p>
          <a:p>
            <a:pPr marL="514350" lvl="0" indent="-514350" defTabSz="914400" eaLnBrk="0" fontAlgn="base" hangingPunct="0">
              <a:spcBef>
                <a:spcPct val="20000"/>
              </a:spcBef>
              <a:spcAft>
                <a:spcPct val="0"/>
              </a:spcAft>
              <a:buFont typeface="+mj-lt"/>
              <a:buAutoNum type="arabicPeriod"/>
            </a:pPr>
            <a:r>
              <a:rPr lang="en-US" sz="2800" b="1" kern="0" dirty="0" smtClean="0">
                <a:solidFill>
                  <a:srgbClr val="000000"/>
                </a:solidFill>
                <a:latin typeface="+mj-lt"/>
                <a:ea typeface="ＭＳ Ｐゴシック"/>
              </a:rPr>
              <a:t>How does the student voice impact instructor agility?</a:t>
            </a:r>
            <a:endParaRPr lang="en-US" sz="2800" b="1" kern="0" dirty="0" smtClean="0">
              <a:solidFill>
                <a:srgbClr val="000000"/>
              </a:solidFill>
              <a:latin typeface="+mj-lt"/>
              <a:ea typeface="ＭＳ Ｐゴシック"/>
            </a:endParaRPr>
          </a:p>
          <a:p>
            <a:pPr marL="514350" lvl="0" indent="-514350" defTabSz="914400" eaLnBrk="0" fontAlgn="base" hangingPunct="0">
              <a:spcBef>
                <a:spcPct val="20000"/>
              </a:spcBef>
              <a:spcAft>
                <a:spcPct val="0"/>
              </a:spcAft>
              <a:buFont typeface="+mj-lt"/>
              <a:buAutoNum type="arabicPeriod"/>
            </a:pPr>
            <a:endParaRPr lang="en-US" sz="2800" b="1" kern="0" dirty="0">
              <a:solidFill>
                <a:srgbClr val="000000"/>
              </a:solidFill>
              <a:latin typeface="+mj-lt"/>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468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58460"/>
            <a:ext cx="7975330" cy="709636"/>
          </a:xfrm>
        </p:spPr>
        <p:txBody>
          <a:bodyPr>
            <a:noAutofit/>
          </a:bodyPr>
          <a:lstStyle/>
          <a:p>
            <a:pPr algn="l"/>
            <a:r>
              <a:rPr lang="en-US" sz="2800" b="1" cap="all" dirty="0" smtClean="0">
                <a:solidFill>
                  <a:srgbClr val="C00000"/>
                </a:solidFill>
                <a:cs typeface="Calibri"/>
              </a:rPr>
              <a:t>Agile design</a:t>
            </a:r>
            <a:endParaRPr lang="en-US" sz="2800" b="1" cap="all" dirty="0">
              <a:solidFill>
                <a:srgbClr val="C00000"/>
              </a:solidFill>
              <a:latin typeface="Calibri"/>
              <a:cs typeface="Calibri"/>
            </a:endParaRPr>
          </a:p>
        </p:txBody>
      </p:sp>
      <p:sp>
        <p:nvSpPr>
          <p:cNvPr id="6" name="TextBox 5"/>
          <p:cNvSpPr txBox="1"/>
          <p:nvPr/>
        </p:nvSpPr>
        <p:spPr>
          <a:xfrm>
            <a:off x="304800" y="621792"/>
            <a:ext cx="8607552" cy="5529489"/>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One issue with so much attention to learning design is that over-planning might </a:t>
            </a:r>
            <a:r>
              <a:rPr lang="en-US" sz="2800" kern="0" dirty="0" smtClean="0">
                <a:solidFill>
                  <a:srgbClr val="000000"/>
                </a:solidFill>
                <a:latin typeface="+mj-lt"/>
                <a:ea typeface="ＭＳ Ｐゴシック"/>
              </a:rPr>
              <a:t>kill any spontaneity and leave no room </a:t>
            </a:r>
            <a:r>
              <a:rPr lang="en-US" sz="2800" kern="0" dirty="0" smtClean="0">
                <a:solidFill>
                  <a:srgbClr val="000000"/>
                </a:solidFill>
                <a:latin typeface="+mj-lt"/>
                <a:ea typeface="ＭＳ Ｐゴシック"/>
              </a:rPr>
              <a:t>for responses to student </a:t>
            </a:r>
            <a:r>
              <a:rPr lang="en-US" sz="2800" kern="0" dirty="0" smtClean="0">
                <a:solidFill>
                  <a:srgbClr val="000000"/>
                </a:solidFill>
                <a:latin typeface="+mj-lt"/>
                <a:ea typeface="ＭＳ Ｐゴシック"/>
              </a:rPr>
              <a:t>needs.</a:t>
            </a: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marL="514350" lvl="0" indent="-514350" defTabSz="914400" eaLnBrk="0" fontAlgn="base" hangingPunct="0">
              <a:spcBef>
                <a:spcPct val="20000"/>
              </a:spcBef>
              <a:spcAft>
                <a:spcPct val="0"/>
              </a:spcAft>
              <a:buFont typeface="+mj-lt"/>
              <a:buAutoNum type="arabicPeriod"/>
            </a:pPr>
            <a:r>
              <a:rPr lang="en-US" sz="2800" b="1" kern="0" dirty="0" smtClean="0">
                <a:solidFill>
                  <a:srgbClr val="000000"/>
                </a:solidFill>
                <a:latin typeface="+mj-lt"/>
                <a:ea typeface="ＭＳ Ｐゴシック"/>
              </a:rPr>
              <a:t>What are the opportunities for student voices to be heard in you learning and teaching?</a:t>
            </a:r>
          </a:p>
          <a:p>
            <a:pPr marL="514350" lvl="0" indent="-514350" defTabSz="914400" eaLnBrk="0" fontAlgn="base" hangingPunct="0">
              <a:spcBef>
                <a:spcPct val="20000"/>
              </a:spcBef>
              <a:spcAft>
                <a:spcPct val="0"/>
              </a:spcAft>
              <a:buFont typeface="+mj-lt"/>
              <a:buAutoNum type="arabicPeriod"/>
            </a:pPr>
            <a:endParaRPr lang="en-US" sz="2800" b="1" kern="0" dirty="0">
              <a:solidFill>
                <a:srgbClr val="000000"/>
              </a:solidFill>
              <a:latin typeface="+mj-lt"/>
              <a:ea typeface="ＭＳ Ｐゴシック"/>
            </a:endParaRPr>
          </a:p>
          <a:p>
            <a:pPr marL="514350" lvl="0" indent="-514350" defTabSz="914400" eaLnBrk="0" fontAlgn="base" hangingPunct="0">
              <a:spcBef>
                <a:spcPct val="20000"/>
              </a:spcBef>
              <a:spcAft>
                <a:spcPct val="0"/>
              </a:spcAft>
              <a:buFont typeface="+mj-lt"/>
              <a:buAutoNum type="arabicPeriod"/>
            </a:pPr>
            <a:r>
              <a:rPr lang="en-US" sz="2800" b="1" kern="0" dirty="0" smtClean="0">
                <a:solidFill>
                  <a:srgbClr val="000000"/>
                </a:solidFill>
                <a:latin typeface="+mj-lt"/>
                <a:ea typeface="ＭＳ Ｐゴシック"/>
              </a:rPr>
              <a:t>How are we leaving space for students to lead learning and teaching or what the teacher does?</a:t>
            </a:r>
          </a:p>
          <a:p>
            <a:pPr marL="514350" lvl="0" indent="-514350" defTabSz="914400" eaLnBrk="0" fontAlgn="base" hangingPunct="0">
              <a:spcBef>
                <a:spcPct val="20000"/>
              </a:spcBef>
              <a:spcAft>
                <a:spcPct val="0"/>
              </a:spcAft>
              <a:buFont typeface="+mj-lt"/>
              <a:buAutoNum type="arabicPeriod"/>
            </a:pPr>
            <a:endParaRPr lang="en-US" sz="2800" b="1" kern="0" dirty="0">
              <a:solidFill>
                <a:srgbClr val="000000"/>
              </a:solidFill>
              <a:latin typeface="+mj-lt"/>
              <a:ea typeface="ＭＳ Ｐゴシック"/>
            </a:endParaRPr>
          </a:p>
          <a:p>
            <a:pPr marL="514350" lvl="0" indent="-514350" defTabSz="914400" eaLnBrk="0" fontAlgn="base" hangingPunct="0">
              <a:spcBef>
                <a:spcPct val="20000"/>
              </a:spcBef>
              <a:spcAft>
                <a:spcPct val="0"/>
              </a:spcAft>
              <a:buFont typeface="+mj-lt"/>
              <a:buAutoNum type="arabicPeriod"/>
            </a:pPr>
            <a:r>
              <a:rPr lang="en-US" sz="2800" b="1" kern="0" dirty="0" smtClean="0">
                <a:solidFill>
                  <a:srgbClr val="000000"/>
                </a:solidFill>
                <a:latin typeface="+mj-lt"/>
                <a:ea typeface="ＭＳ Ｐゴシック"/>
              </a:rPr>
              <a:t>How are we maximizing technology and ICE to support autonomous learning?</a:t>
            </a:r>
            <a:endParaRPr lang="en-US" sz="2800" b="1" kern="0" dirty="0">
              <a:solidFill>
                <a:srgbClr val="000000"/>
              </a:solidFill>
              <a:latin typeface="+mj-lt"/>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6144768" y="5841414"/>
            <a:ext cx="2767584" cy="830997"/>
          </a:xfrm>
          <a:prstGeom prst="rect">
            <a:avLst/>
          </a:prstGeom>
          <a:noFill/>
        </p:spPr>
        <p:txBody>
          <a:bodyPr wrap="square" rtlCol="0">
            <a:spAutoFit/>
          </a:bodyPr>
          <a:lstStyle/>
          <a:p>
            <a:r>
              <a:rPr lang="en-GB" sz="1200" dirty="0"/>
              <a:t>Bates, A.W. (2019). </a:t>
            </a:r>
            <a:r>
              <a:rPr lang="en-GB" sz="1200" i="1" dirty="0"/>
              <a:t>Teaching in a Digital Age – Second Edition</a:t>
            </a:r>
            <a:r>
              <a:rPr lang="en-GB" sz="1200" dirty="0"/>
              <a:t>. Vancouver, B.C.: Tony Bates Associates Ltd. Retrieved from https://pressbooks.bccampu</a:t>
            </a:r>
          </a:p>
        </p:txBody>
      </p:sp>
    </p:spTree>
    <p:extLst>
      <p:ext uri="{BB962C8B-B14F-4D97-AF65-F5344CB8AC3E}">
        <p14:creationId xmlns:p14="http://schemas.microsoft.com/office/powerpoint/2010/main" val="4245659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Co-creation of learning</a:t>
            </a:r>
            <a:endParaRPr lang="en-US" sz="2800" b="1" cap="all" dirty="0">
              <a:solidFill>
                <a:srgbClr val="C00000"/>
              </a:solidFill>
              <a:latin typeface="Calibri"/>
              <a:cs typeface="Calibri"/>
            </a:endParaRPr>
          </a:p>
        </p:txBody>
      </p:sp>
      <p:sp>
        <p:nvSpPr>
          <p:cNvPr id="6" name="TextBox 5"/>
          <p:cNvSpPr txBox="1"/>
          <p:nvPr/>
        </p:nvSpPr>
        <p:spPr>
          <a:xfrm>
            <a:off x="457200" y="1183019"/>
            <a:ext cx="8331469" cy="4968262"/>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As a developer in 2020, it seems that the pivot to online teaching is an opportunity to heighten the aspects of partnership in learning and teaching.</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marL="514350" lvl="0" indent="-514350" defTabSz="914400" eaLnBrk="0" fontAlgn="base" hangingPunct="0">
              <a:spcBef>
                <a:spcPct val="20000"/>
              </a:spcBef>
              <a:spcAft>
                <a:spcPct val="0"/>
              </a:spcAft>
              <a:buFont typeface="+mj-lt"/>
              <a:buAutoNum type="arabicPeriod"/>
            </a:pPr>
            <a:r>
              <a:rPr lang="en-US" sz="2800" b="1" kern="0" dirty="0" smtClean="0">
                <a:solidFill>
                  <a:srgbClr val="000000"/>
                </a:solidFill>
                <a:latin typeface="+mj-lt"/>
                <a:ea typeface="ＭＳ Ｐゴシック"/>
              </a:rPr>
              <a:t>What does partnership mean to you?</a:t>
            </a:r>
          </a:p>
          <a:p>
            <a:pPr marL="514350" lvl="0" indent="-514350" defTabSz="914400" eaLnBrk="0" fontAlgn="base" hangingPunct="0">
              <a:spcBef>
                <a:spcPct val="20000"/>
              </a:spcBef>
              <a:spcAft>
                <a:spcPct val="0"/>
              </a:spcAft>
              <a:buFont typeface="+mj-lt"/>
              <a:buAutoNum type="arabicPeriod"/>
            </a:pPr>
            <a:endParaRPr lang="en-US" sz="2800" b="1" kern="0" dirty="0">
              <a:solidFill>
                <a:srgbClr val="000000"/>
              </a:solidFill>
              <a:latin typeface="+mj-lt"/>
              <a:ea typeface="ＭＳ Ｐゴシック"/>
            </a:endParaRPr>
          </a:p>
          <a:p>
            <a:pPr marL="514350" lvl="0" indent="-514350" defTabSz="914400" eaLnBrk="0" fontAlgn="base" hangingPunct="0">
              <a:spcBef>
                <a:spcPct val="20000"/>
              </a:spcBef>
              <a:spcAft>
                <a:spcPct val="0"/>
              </a:spcAft>
              <a:buFont typeface="+mj-lt"/>
              <a:buAutoNum type="arabicPeriod"/>
            </a:pPr>
            <a:r>
              <a:rPr lang="en-US" sz="2800" b="1" kern="0" dirty="0" smtClean="0">
                <a:solidFill>
                  <a:srgbClr val="000000"/>
                </a:solidFill>
                <a:latin typeface="+mj-lt"/>
                <a:ea typeface="ＭＳ Ｐゴシック"/>
              </a:rPr>
              <a:t>Under XJTLU’s heavy QA requirements, what are our opportunities to partner with students? </a:t>
            </a:r>
            <a:endParaRPr lang="en-US" sz="2800" b="1" kern="0" dirty="0" smtClean="0">
              <a:solidFill>
                <a:srgbClr val="000000"/>
              </a:solidFill>
              <a:latin typeface="+mj-lt"/>
              <a:ea typeface="ＭＳ Ｐゴシック"/>
            </a:endParaRPr>
          </a:p>
          <a:p>
            <a:pPr marL="514350" lvl="0" indent="-514350" defTabSz="914400" eaLnBrk="0" fontAlgn="base" hangingPunct="0">
              <a:spcBef>
                <a:spcPct val="20000"/>
              </a:spcBef>
              <a:spcAft>
                <a:spcPct val="0"/>
              </a:spcAft>
              <a:buFont typeface="+mj-lt"/>
              <a:buAutoNum type="arabicPeriod"/>
            </a:pPr>
            <a:endParaRPr lang="en-US" sz="2800" b="1"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b="1" kern="0" dirty="0">
              <a:solidFill>
                <a:srgbClr val="000000"/>
              </a:solidFill>
              <a:latin typeface="+mj-lt"/>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6278880" y="5287416"/>
            <a:ext cx="2596896" cy="1107996"/>
          </a:xfrm>
          <a:prstGeom prst="rect">
            <a:avLst/>
          </a:prstGeom>
          <a:noFill/>
        </p:spPr>
        <p:txBody>
          <a:bodyPr wrap="square" rtlCol="0">
            <a:spAutoFit/>
          </a:bodyPr>
          <a:lstStyle/>
          <a:p>
            <a:r>
              <a:rPr lang="en-GB" sz="1100" dirty="0" err="1" smtClean="0"/>
              <a:t>Bovill</a:t>
            </a:r>
            <a:r>
              <a:rPr lang="en-GB" sz="1100" dirty="0"/>
              <a:t>, C. Co-creation in learning and teaching: the case for a whole-class approach in higher education. </a:t>
            </a:r>
            <a:r>
              <a:rPr lang="en-GB" sz="1100" i="1" dirty="0"/>
              <a:t>High </a:t>
            </a:r>
            <a:r>
              <a:rPr lang="en-GB" sz="1100" i="1" dirty="0" err="1"/>
              <a:t>Educ</a:t>
            </a:r>
            <a:r>
              <a:rPr lang="en-GB" sz="1100" dirty="0"/>
              <a:t> </a:t>
            </a:r>
            <a:r>
              <a:rPr lang="en-GB" sz="1100" b="1" dirty="0"/>
              <a:t>79, </a:t>
            </a:r>
            <a:r>
              <a:rPr lang="en-GB" sz="1100" dirty="0"/>
              <a:t>1023–1037 (2020). https://</a:t>
            </a:r>
            <a:r>
              <a:rPr lang="en-GB" sz="1100" dirty="0" smtClean="0"/>
              <a:t>doi.org/10.1007/s10734-019-00453-w</a:t>
            </a:r>
            <a:endParaRPr lang="en-GB" sz="1100" dirty="0"/>
          </a:p>
        </p:txBody>
      </p:sp>
    </p:spTree>
    <p:extLst>
      <p:ext uri="{BB962C8B-B14F-4D97-AF65-F5344CB8AC3E}">
        <p14:creationId xmlns:p14="http://schemas.microsoft.com/office/powerpoint/2010/main" val="1759543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What Else can we do?</a:t>
            </a:r>
            <a:endParaRPr lang="en-US" sz="2800" b="1" cap="all" dirty="0">
              <a:solidFill>
                <a:srgbClr val="C00000"/>
              </a:solidFill>
              <a:latin typeface="Calibri"/>
              <a:cs typeface="Calibri"/>
            </a:endParaRPr>
          </a:p>
        </p:txBody>
      </p:sp>
      <p:sp>
        <p:nvSpPr>
          <p:cNvPr id="6" name="TextBox 5"/>
          <p:cNvSpPr txBox="1"/>
          <p:nvPr/>
        </p:nvSpPr>
        <p:spPr>
          <a:xfrm>
            <a:off x="457199" y="1824153"/>
            <a:ext cx="8331469" cy="3906087"/>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This is a question that you should ask yourself often in order to continually improve. </a:t>
            </a:r>
            <a:endParaRPr lang="en-US" sz="2800" kern="0" dirty="0">
              <a:solidFill>
                <a:srgbClr val="000000"/>
              </a:solidFill>
              <a:latin typeface="+mj-lt"/>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100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1" y="1177922"/>
            <a:ext cx="8452184" cy="3525412"/>
          </a:xfrm>
          <a:prstGeom prst="rect">
            <a:avLst/>
          </a:prstGeom>
          <a:noFill/>
        </p:spPr>
        <p:txBody>
          <a:bodyPr wrap="square" rtlCol="0">
            <a:noAutofit/>
          </a:bodyPr>
          <a:lstStyle/>
          <a:p>
            <a:pPr marL="457200" lvl="0" indent="-457200" defTabSz="914400" eaLnBrk="0" fontAlgn="base" hangingPunct="0">
              <a:spcBef>
                <a:spcPct val="20000"/>
              </a:spcBef>
              <a:spcAft>
                <a:spcPct val="0"/>
              </a:spcAft>
              <a:buFont typeface="Arial" panose="020B0604020202020204" pitchFamily="34" charset="0"/>
              <a:buChar char="•"/>
              <a:defRPr sz="2600"/>
            </a:pPr>
            <a:r>
              <a:rPr lang="en-US" sz="2800" kern="0" dirty="0" smtClean="0">
                <a:latin typeface="Calibri (Body)"/>
                <a:ea typeface="ＭＳ Ｐゴシック"/>
              </a:rPr>
              <a:t>Begin to design for easy navigation;</a:t>
            </a:r>
            <a:endParaRPr lang="en-US" sz="2800" kern="0" dirty="0">
              <a:latin typeface="Calibri (Body)"/>
              <a:ea typeface="ＭＳ Ｐゴシック"/>
            </a:endParaRPr>
          </a:p>
          <a:p>
            <a:pPr marL="457200" lvl="0" indent="-457200" defTabSz="914400" eaLnBrk="0" fontAlgn="base" hangingPunct="0">
              <a:spcBef>
                <a:spcPct val="20000"/>
              </a:spcBef>
              <a:spcAft>
                <a:spcPct val="0"/>
              </a:spcAft>
              <a:buFont typeface="Arial" panose="020B0604020202020204" pitchFamily="34" charset="0"/>
              <a:buChar char="•"/>
              <a:defRPr sz="2600"/>
            </a:pPr>
            <a:r>
              <a:rPr lang="en-US" sz="2800" kern="0" dirty="0" smtClean="0">
                <a:latin typeface="Calibri (Body)"/>
                <a:ea typeface="ＭＳ Ｐゴシック"/>
              </a:rPr>
              <a:t>Ensure clarity of communications and expectations;</a:t>
            </a:r>
          </a:p>
          <a:p>
            <a:pPr marL="457200" lvl="0" indent="-457200" defTabSz="914400" eaLnBrk="0" fontAlgn="base" hangingPunct="0">
              <a:spcBef>
                <a:spcPct val="20000"/>
              </a:spcBef>
              <a:spcAft>
                <a:spcPct val="0"/>
              </a:spcAft>
              <a:buFont typeface="Arial" panose="020B0604020202020204" pitchFamily="34" charset="0"/>
              <a:buChar char="•"/>
              <a:defRPr sz="2600"/>
            </a:pPr>
            <a:r>
              <a:rPr lang="en-US" sz="2800" kern="0" dirty="0" smtClean="0">
                <a:latin typeface="Calibri (Body)"/>
                <a:ea typeface="ＭＳ Ｐゴシック"/>
              </a:rPr>
              <a:t>Chunking of all content paired with student opportunities for:</a:t>
            </a:r>
            <a:endParaRPr lang="en-US" sz="2800" kern="0" dirty="0">
              <a:latin typeface="Calibri (Body)"/>
              <a:ea typeface="ＭＳ Ｐゴシック"/>
            </a:endParaRPr>
          </a:p>
          <a:p>
            <a:pPr marL="914400" lvl="1" indent="-457200" defTabSz="914400" eaLnBrk="0" fontAlgn="base" hangingPunct="0">
              <a:spcBef>
                <a:spcPct val="20000"/>
              </a:spcBef>
              <a:spcAft>
                <a:spcPct val="0"/>
              </a:spcAft>
              <a:buFont typeface="Arial" panose="020B0604020202020204" pitchFamily="34" charset="0"/>
              <a:buChar char="•"/>
              <a:defRPr sz="2600"/>
            </a:pPr>
            <a:r>
              <a:rPr lang="en-US" sz="2800" kern="0" dirty="0">
                <a:latin typeface="Calibri (Body)"/>
                <a:ea typeface="ＭＳ Ｐゴシック"/>
              </a:rPr>
              <a:t>Application, Interaction, </a:t>
            </a:r>
            <a:r>
              <a:rPr lang="en-US" sz="2800" kern="0" dirty="0" smtClean="0">
                <a:latin typeface="Calibri (Body)"/>
                <a:ea typeface="ＭＳ Ｐゴシック"/>
              </a:rPr>
              <a:t>Reflection;</a:t>
            </a:r>
            <a:endParaRPr lang="en-US" sz="2800" kern="0" dirty="0">
              <a:latin typeface="Calibri (Body)"/>
              <a:ea typeface="ＭＳ Ｐゴシック"/>
            </a:endParaRPr>
          </a:p>
          <a:p>
            <a:pPr marL="457200" lvl="0" indent="-457200" defTabSz="914400" eaLnBrk="0" fontAlgn="base" hangingPunct="0">
              <a:spcBef>
                <a:spcPct val="20000"/>
              </a:spcBef>
              <a:spcAft>
                <a:spcPct val="0"/>
              </a:spcAft>
              <a:buFont typeface="Arial" panose="020B0604020202020204" pitchFamily="34" charset="0"/>
              <a:buChar char="•"/>
              <a:defRPr sz="2600"/>
            </a:pPr>
            <a:r>
              <a:rPr lang="en-US" sz="2800" kern="0" dirty="0" smtClean="0">
                <a:latin typeface="Calibri (Body)"/>
                <a:ea typeface="ＭＳ Ｐゴシック"/>
              </a:rPr>
              <a:t>Build-in agility to be able to respond to learning;</a:t>
            </a:r>
          </a:p>
          <a:p>
            <a:pPr marL="914400" lvl="1" indent="-457200" defTabSz="914400" eaLnBrk="0" fontAlgn="base" hangingPunct="0">
              <a:spcBef>
                <a:spcPct val="20000"/>
              </a:spcBef>
              <a:spcAft>
                <a:spcPct val="0"/>
              </a:spcAft>
              <a:buFont typeface="Arial" panose="020B0604020202020204" pitchFamily="34" charset="0"/>
              <a:buChar char="•"/>
              <a:defRPr sz="2600"/>
            </a:pPr>
            <a:r>
              <a:rPr lang="en-US" sz="2800" kern="0" dirty="0" smtClean="0">
                <a:latin typeface="Calibri (Body)"/>
                <a:ea typeface="ＭＳ Ｐゴシック"/>
              </a:rPr>
              <a:t>Co-creation and incorporation of student voice</a:t>
            </a:r>
          </a:p>
          <a:p>
            <a:pPr marL="457200" indent="-457200" defTabSz="914400" eaLnBrk="0" fontAlgn="base" hangingPunct="0">
              <a:spcBef>
                <a:spcPct val="20000"/>
              </a:spcBef>
              <a:spcAft>
                <a:spcPct val="0"/>
              </a:spcAft>
              <a:buFont typeface="Arial" panose="020B0604020202020204" pitchFamily="34" charset="0"/>
              <a:buChar char="•"/>
              <a:defRPr sz="2600"/>
            </a:pPr>
            <a:r>
              <a:rPr lang="en-US" sz="2800" kern="0" dirty="0" smtClean="0">
                <a:latin typeface="Calibri (Body)"/>
                <a:ea typeface="ＭＳ Ｐゴシック"/>
              </a:rPr>
              <a:t>Internalisation of the question and outlook of: </a:t>
            </a:r>
          </a:p>
          <a:p>
            <a:pPr defTabSz="914400" eaLnBrk="0" fontAlgn="base" hangingPunct="0">
              <a:spcBef>
                <a:spcPct val="20000"/>
              </a:spcBef>
              <a:spcAft>
                <a:spcPct val="0"/>
              </a:spcAft>
              <a:defRPr sz="2600"/>
            </a:pPr>
            <a:r>
              <a:rPr lang="en-GB" sz="2800" i="1" dirty="0" smtClean="0"/>
              <a:t>What </a:t>
            </a:r>
            <a:r>
              <a:rPr lang="en-GB" sz="2800" i="1" dirty="0"/>
              <a:t>else can we do to support student learning through better design</a:t>
            </a:r>
            <a:r>
              <a:rPr lang="en-GB" sz="2800" i="1" dirty="0" smtClean="0"/>
              <a:t>?</a:t>
            </a:r>
            <a:endParaRPr lang="en-US" sz="2800" i="1" kern="0" dirty="0" smtClean="0">
              <a:ea typeface="ＭＳ Ｐゴシック"/>
            </a:endParaRPr>
          </a:p>
          <a:p>
            <a:pPr marL="457200" lvl="0" indent="-457200" defTabSz="914400" eaLnBrk="0" fontAlgn="base" hangingPunct="0">
              <a:spcBef>
                <a:spcPct val="20000"/>
              </a:spcBef>
              <a:spcAft>
                <a:spcPct val="0"/>
              </a:spcAft>
              <a:buFont typeface="Arial" panose="020B0604020202020204" pitchFamily="34" charset="0"/>
              <a:buChar char="•"/>
              <a:defRPr sz="2600"/>
            </a:pPr>
            <a:endParaRPr lang="en-US" sz="2800" kern="0" dirty="0">
              <a:latin typeface="Calibri (Body)"/>
              <a:ea typeface="ＭＳ Ｐゴシック"/>
            </a:endParaRPr>
          </a:p>
          <a:p>
            <a:pPr marL="457200" lvl="0" indent="-457200" defTabSz="914400" eaLnBrk="0" fontAlgn="base" hangingPunct="0">
              <a:spcBef>
                <a:spcPct val="20000"/>
              </a:spcBef>
              <a:spcAft>
                <a:spcPct val="0"/>
              </a:spcAft>
              <a:buFont typeface="Arial" panose="020B0604020202020204" pitchFamily="34" charset="0"/>
              <a:buChar char="•"/>
              <a:defRPr sz="2600"/>
            </a:pPr>
            <a:endParaRPr lang="en-US" sz="2800" kern="0" dirty="0">
              <a:latin typeface="Calibri (Body)"/>
              <a:ea typeface="ＭＳ Ｐゴシック"/>
            </a:endParaRPr>
          </a:p>
        </p:txBody>
      </p:sp>
      <p:sp>
        <p:nvSpPr>
          <p:cNvPr id="3" name="Slide Number Placeholder 2"/>
          <p:cNvSpPr>
            <a:spLocks noGrp="1"/>
          </p:cNvSpPr>
          <p:nvPr>
            <p:ph type="sldNum" sz="quarter" idx="12"/>
          </p:nvPr>
        </p:nvSpPr>
        <p:spPr/>
        <p:txBody>
          <a:bodyPr/>
          <a:lstStyle/>
          <a:p>
            <a:fld id="{E784AB98-1115-2D49-A18E-6B66BF9F60CB}" type="slidenum">
              <a:rPr lang="en-US" smtClean="0"/>
              <a:t>28</a:t>
            </a:fld>
            <a:endParaRPr lang="en-US" dirty="0"/>
          </a:p>
        </p:txBody>
      </p:sp>
      <p:sp>
        <p:nvSpPr>
          <p:cNvPr id="7" name="Title 1"/>
          <p:cNvSpPr txBox="1">
            <a:spLocks/>
          </p:cNvSpPr>
          <p:nvPr/>
        </p:nvSpPr>
        <p:spPr>
          <a:xfrm>
            <a:off x="581328" y="1479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review</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2107837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b="24119"/>
          <a:stretch/>
        </p:blipFill>
        <p:spPr>
          <a:xfrm>
            <a:off x="-79828" y="-1328240"/>
            <a:ext cx="9325429" cy="4719848"/>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Subtitle 2"/>
          <p:cNvSpPr txBox="1">
            <a:spLocks/>
          </p:cNvSpPr>
          <p:nvPr/>
        </p:nvSpPr>
        <p:spPr>
          <a:xfrm>
            <a:off x="2456823" y="4837602"/>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2400" b="1" cap="all" dirty="0" smtClean="0">
                <a:solidFill>
                  <a:srgbClr val="000044"/>
                </a:solidFill>
                <a:cs typeface="DIN-Regular"/>
              </a:rPr>
              <a:t>Visit us</a:t>
            </a:r>
            <a:endParaRPr lang="en-US" sz="2400" b="1" cap="all" dirty="0">
              <a:solidFill>
                <a:srgbClr val="000044"/>
              </a:solidFill>
              <a:cs typeface="DIN-Regular"/>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941" y="4571019"/>
            <a:ext cx="984882" cy="984882"/>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00965" y="5905716"/>
            <a:ext cx="2342070" cy="500977"/>
          </a:xfrm>
          <a:prstGeom prst="rect">
            <a:avLst/>
          </a:prstGeom>
        </p:spPr>
      </p:pic>
      <p:sp>
        <p:nvSpPr>
          <p:cNvPr id="34" name="Rectangle 33"/>
          <p:cNvSpPr/>
          <p:nvPr/>
        </p:nvSpPr>
        <p:spPr>
          <a:xfrm>
            <a:off x="2198074" y="2828773"/>
            <a:ext cx="4732741" cy="1146627"/>
          </a:xfrm>
          <a:prstGeom prst="rect">
            <a:avLst/>
          </a:prstGeom>
          <a:solidFill>
            <a:srgbClr val="00054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Title 1"/>
          <p:cNvSpPr txBox="1">
            <a:spLocks/>
          </p:cNvSpPr>
          <p:nvPr/>
        </p:nvSpPr>
        <p:spPr>
          <a:xfrm>
            <a:off x="685800" y="2632672"/>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cap="all" dirty="0" smtClean="0">
                <a:solidFill>
                  <a:schemeClr val="bg1"/>
                </a:solidFill>
                <a:latin typeface="Calibri"/>
                <a:cs typeface="Calibri"/>
              </a:rPr>
              <a:t>THANK YOU</a:t>
            </a:r>
            <a:endParaRPr lang="en-US" sz="6000" b="1" cap="all" spc="300" dirty="0">
              <a:solidFill>
                <a:schemeClr val="bg1"/>
              </a:solidFill>
              <a:latin typeface="Calibri"/>
              <a:cs typeface="Calibri"/>
            </a:endParaRPr>
          </a:p>
        </p:txBody>
      </p:sp>
      <p:sp>
        <p:nvSpPr>
          <p:cNvPr id="35" name="Rectangle 34"/>
          <p:cNvSpPr/>
          <p:nvPr/>
        </p:nvSpPr>
        <p:spPr>
          <a:xfrm>
            <a:off x="2559433"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6" name="Subtitle 2"/>
          <p:cNvSpPr txBox="1">
            <a:spLocks/>
          </p:cNvSpPr>
          <p:nvPr/>
        </p:nvSpPr>
        <p:spPr>
          <a:xfrm>
            <a:off x="6649477" y="4830345"/>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2400" b="1" cap="all" dirty="0" smtClean="0">
                <a:solidFill>
                  <a:srgbClr val="000044"/>
                </a:solidFill>
                <a:cs typeface="DIN-Regular"/>
              </a:rPr>
              <a:t>FOLLOW us</a:t>
            </a:r>
            <a:endParaRPr lang="en-US" sz="2400" b="1" cap="all" dirty="0">
              <a:solidFill>
                <a:srgbClr val="000044"/>
              </a:solidFill>
              <a:cs typeface="DIN-Regular"/>
            </a:endParaRPr>
          </a:p>
        </p:txBody>
      </p:sp>
      <p:sp>
        <p:nvSpPr>
          <p:cNvPr id="37" name="Rectangle 36"/>
          <p:cNvSpPr/>
          <p:nvPr/>
        </p:nvSpPr>
        <p:spPr>
          <a:xfrm>
            <a:off x="6752087"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26" name="Group 25"/>
          <p:cNvGrpSpPr/>
          <p:nvPr/>
        </p:nvGrpSpPr>
        <p:grpSpPr>
          <a:xfrm>
            <a:off x="5621188" y="4571019"/>
            <a:ext cx="1037081" cy="974527"/>
            <a:chOff x="7496912" y="3906329"/>
            <a:chExt cx="1093174" cy="1027237"/>
          </a:xfrm>
        </p:grpSpPr>
        <p:pic>
          <p:nvPicPr>
            <p:cNvPr id="28" name="Picture 27"/>
            <p:cNvPicPr>
              <a:picLocks noChangeAspect="1"/>
            </p:cNvPicPr>
            <p:nvPr/>
          </p:nvPicPr>
          <p:blipFill rotWithShape="1">
            <a:blip r:embed="rId6">
              <a:extLst>
                <a:ext uri="{28A0092B-C50C-407E-A947-70E740481C1C}">
                  <a14:useLocalDpi xmlns:a14="http://schemas.microsoft.com/office/drawing/2010/main" val="0"/>
                </a:ext>
              </a:extLst>
            </a:blip>
            <a:srcRect r="51558" b="75832"/>
            <a:stretch/>
          </p:blipFill>
          <p:spPr>
            <a:xfrm>
              <a:off x="7496912" y="3906329"/>
              <a:ext cx="1093174" cy="531499"/>
            </a:xfrm>
            <a:prstGeom prst="rect">
              <a:avLst/>
            </a:prstGeom>
          </p:spPr>
        </p:pic>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l="48522" t="-22" r="27371" b="76543"/>
            <a:stretch/>
          </p:blipFill>
          <p:spPr>
            <a:xfrm>
              <a:off x="7505704" y="4441198"/>
              <a:ext cx="518747" cy="492368"/>
            </a:xfrm>
            <a:prstGeom prst="rect">
              <a:avLst/>
            </a:prstGeom>
          </p:spPr>
        </p:pic>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25036" t="23779" r="51266" b="51483"/>
            <a:stretch/>
          </p:blipFill>
          <p:spPr>
            <a:xfrm>
              <a:off x="8078919" y="4414820"/>
              <a:ext cx="509954" cy="518746"/>
            </a:xfrm>
            <a:prstGeom prst="rect">
              <a:avLst/>
            </a:prstGeom>
          </p:spPr>
        </p:pic>
      </p:grpSp>
      <p:sp>
        <p:nvSpPr>
          <p:cNvPr id="17" name="Subtitle 2"/>
          <p:cNvSpPr txBox="1">
            <a:spLocks/>
          </p:cNvSpPr>
          <p:nvPr/>
        </p:nvSpPr>
        <p:spPr>
          <a:xfrm>
            <a:off x="2462221"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1200" b="1" cap="all" dirty="0" smtClean="0">
                <a:solidFill>
                  <a:srgbClr val="FFFF00"/>
                </a:solidFill>
                <a:cs typeface="DIN-Regular"/>
                <a:hlinkClick r:id="rId7"/>
              </a:rPr>
              <a:t>www.xjtlu.edu.cn</a:t>
            </a:r>
            <a:endParaRPr lang="en-US" sz="1100" b="1" cap="all" dirty="0">
              <a:solidFill>
                <a:srgbClr val="FFFF00"/>
              </a:solidFill>
              <a:cs typeface="DIN-Regular"/>
            </a:endParaRPr>
          </a:p>
        </p:txBody>
      </p:sp>
      <p:sp>
        <p:nvSpPr>
          <p:cNvPr id="19" name="Subtitle 2"/>
          <p:cNvSpPr txBox="1">
            <a:spLocks/>
          </p:cNvSpPr>
          <p:nvPr/>
        </p:nvSpPr>
        <p:spPr>
          <a:xfrm>
            <a:off x="6670473"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1200" b="1" cap="all" spc="50" dirty="0" smtClean="0">
                <a:solidFill>
                  <a:srgbClr val="BA55A0"/>
                </a:solidFill>
                <a:cs typeface="DIN-Regular"/>
              </a:rPr>
              <a:t>@xjtlu</a:t>
            </a:r>
            <a:endParaRPr lang="en-US" sz="1200" b="1" cap="all" spc="50" dirty="0">
              <a:solidFill>
                <a:srgbClr val="BA55A0"/>
              </a:solidFill>
              <a:cs typeface="DIN-Regular"/>
            </a:endParaRPr>
          </a:p>
        </p:txBody>
      </p:sp>
    </p:spTree>
    <p:extLst>
      <p:ext uri="{BB962C8B-B14F-4D97-AF65-F5344CB8AC3E}">
        <p14:creationId xmlns:p14="http://schemas.microsoft.com/office/powerpoint/2010/main" val="2129973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E784AB98-1115-2D49-A18E-6B66BF9F60CB}" type="slidenum">
              <a:rPr lang="en-US" smtClean="0"/>
              <a:t>3</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9" y="498764"/>
            <a:ext cx="9090891" cy="622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255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8032" y="3856631"/>
            <a:ext cx="4383024" cy="300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latin typeface="Calibri"/>
                <a:cs typeface="Calibri"/>
              </a:rPr>
              <a:t>Lessons </a:t>
            </a:r>
            <a:r>
              <a:rPr lang="en-US" sz="2800" b="1" cap="all" dirty="0" smtClean="0">
                <a:solidFill>
                  <a:srgbClr val="C00000"/>
                </a:solidFill>
                <a:latin typeface="Calibri"/>
                <a:cs typeface="Calibri"/>
              </a:rPr>
              <a:t>learned</a:t>
            </a:r>
            <a:endParaRPr lang="en-US" sz="2800" b="1" cap="all" dirty="0">
              <a:solidFill>
                <a:srgbClr val="C00000"/>
              </a:solidFill>
              <a:latin typeface="Calibri"/>
              <a:cs typeface="Calibri"/>
            </a:endParaRPr>
          </a:p>
        </p:txBody>
      </p:sp>
      <p:sp>
        <p:nvSpPr>
          <p:cNvPr id="6" name="TextBox 5"/>
          <p:cNvSpPr txBox="1"/>
          <p:nvPr/>
        </p:nvSpPr>
        <p:spPr>
          <a:xfrm>
            <a:off x="342901" y="1313004"/>
            <a:ext cx="8452184" cy="3525412"/>
          </a:xfrm>
          <a:prstGeom prst="rect">
            <a:avLst/>
          </a:prstGeom>
          <a:noFill/>
        </p:spPr>
        <p:txBody>
          <a:bodyPr wrap="square" rtlCol="0">
            <a:noAutofit/>
          </a:bodyPr>
          <a:lstStyle/>
          <a:p>
            <a:pPr lvl="0" defTabSz="914400" eaLnBrk="0" fontAlgn="base" hangingPunct="0">
              <a:spcBef>
                <a:spcPct val="20000"/>
              </a:spcBef>
              <a:spcAft>
                <a:spcPct val="0"/>
              </a:spcAft>
              <a:defRPr sz="2600"/>
            </a:pPr>
            <a:r>
              <a:rPr lang="en-US" sz="2800" kern="0" dirty="0" smtClean="0">
                <a:latin typeface="Calibri (Body)"/>
                <a:ea typeface="ＭＳ Ｐゴシック"/>
              </a:rPr>
              <a:t>In the chat, please </a:t>
            </a:r>
            <a:r>
              <a:rPr lang="en-US" sz="2800" b="1" kern="0" dirty="0" smtClean="0">
                <a:latin typeface="Calibri (Body)"/>
                <a:ea typeface="ＭＳ Ｐゴシック"/>
              </a:rPr>
              <a:t>post</a:t>
            </a:r>
            <a:r>
              <a:rPr lang="en-US" sz="2800" kern="0" dirty="0" smtClean="0">
                <a:latin typeface="Calibri (Body)"/>
                <a:ea typeface="ＭＳ Ｐゴシック"/>
              </a:rPr>
              <a:t> a lesson or two you have learned from the pivot to online teaching last semester.</a:t>
            </a:r>
          </a:p>
          <a:p>
            <a:pPr lvl="0" defTabSz="914400" eaLnBrk="0" fontAlgn="base" hangingPunct="0">
              <a:spcBef>
                <a:spcPct val="20000"/>
              </a:spcBef>
              <a:spcAft>
                <a:spcPct val="0"/>
              </a:spcAft>
              <a:defRPr sz="2600"/>
            </a:pPr>
            <a:endParaRPr lang="en-US" sz="2800" kern="0" dirty="0">
              <a:latin typeface="Calibri (Body)"/>
              <a:ea typeface="ＭＳ Ｐゴシック"/>
            </a:endParaRPr>
          </a:p>
          <a:p>
            <a:pPr marL="514350" lvl="0" indent="-514350" defTabSz="914400" eaLnBrk="0" fontAlgn="base" hangingPunct="0">
              <a:spcBef>
                <a:spcPct val="20000"/>
              </a:spcBef>
              <a:spcAft>
                <a:spcPct val="0"/>
              </a:spcAft>
              <a:buFont typeface="+mj-lt"/>
              <a:buAutoNum type="arabicPeriod"/>
              <a:defRPr sz="2600"/>
            </a:pPr>
            <a:r>
              <a:rPr lang="en-US" sz="2800" kern="0" dirty="0" smtClean="0">
                <a:latin typeface="Calibri (Body)"/>
                <a:ea typeface="ＭＳ Ｐゴシック"/>
              </a:rPr>
              <a:t>How will you take this learning into next semester? What will you </a:t>
            </a:r>
            <a:r>
              <a:rPr lang="en-US" sz="2800" b="1" kern="0" dirty="0" smtClean="0">
                <a:latin typeface="Calibri (Body)"/>
                <a:ea typeface="ＭＳ Ｐゴシック"/>
              </a:rPr>
              <a:t>do</a:t>
            </a:r>
            <a:r>
              <a:rPr lang="en-US" sz="2800" kern="0" dirty="0" smtClean="0">
                <a:latin typeface="Calibri (Body)"/>
                <a:ea typeface="ＭＳ Ｐゴシック"/>
              </a:rPr>
              <a:t>?</a:t>
            </a:r>
          </a:p>
          <a:p>
            <a:pPr marL="514350" lvl="0" indent="-514350" defTabSz="914400" eaLnBrk="0" fontAlgn="base" hangingPunct="0">
              <a:spcBef>
                <a:spcPct val="20000"/>
              </a:spcBef>
              <a:spcAft>
                <a:spcPct val="0"/>
              </a:spcAft>
              <a:buFont typeface="+mj-lt"/>
              <a:buAutoNum type="arabicPeriod"/>
              <a:defRPr sz="2600"/>
            </a:pPr>
            <a:endParaRPr lang="en-US" sz="2800" kern="0" dirty="0">
              <a:latin typeface="Calibri (Body)"/>
              <a:ea typeface="ＭＳ Ｐゴシック"/>
            </a:endParaRPr>
          </a:p>
          <a:p>
            <a:pPr marL="514350" lvl="0" indent="-514350" defTabSz="914400" eaLnBrk="0" fontAlgn="base" hangingPunct="0">
              <a:spcBef>
                <a:spcPct val="20000"/>
              </a:spcBef>
              <a:spcAft>
                <a:spcPct val="0"/>
              </a:spcAft>
              <a:buFont typeface="+mj-lt"/>
              <a:buAutoNum type="arabicPeriod"/>
              <a:defRPr sz="2600"/>
            </a:pPr>
            <a:r>
              <a:rPr lang="en-US" sz="2800" kern="0" dirty="0" smtClean="0">
                <a:latin typeface="Calibri (Body)"/>
                <a:ea typeface="ＭＳ Ｐゴシック"/>
              </a:rPr>
              <a:t>What will you </a:t>
            </a:r>
            <a:r>
              <a:rPr lang="en-US" sz="2800" b="1" kern="0" dirty="0" smtClean="0">
                <a:latin typeface="Calibri (Body)"/>
                <a:ea typeface="ＭＳ Ｐゴシック"/>
              </a:rPr>
              <a:t>avoid</a:t>
            </a:r>
            <a:r>
              <a:rPr lang="en-US" sz="2800" kern="0" dirty="0" smtClean="0">
                <a:latin typeface="Calibri (Body)"/>
                <a:ea typeface="ＭＳ Ｐゴシック"/>
              </a:rPr>
              <a:t>?</a:t>
            </a:r>
          </a:p>
          <a:p>
            <a:pPr marL="514350" lvl="0" indent="-514350" defTabSz="914400" eaLnBrk="0" fontAlgn="base" hangingPunct="0">
              <a:spcBef>
                <a:spcPct val="20000"/>
              </a:spcBef>
              <a:spcAft>
                <a:spcPct val="0"/>
              </a:spcAft>
              <a:buFont typeface="+mj-lt"/>
              <a:buAutoNum type="arabicPeriod"/>
              <a:defRPr sz="2600"/>
            </a:pPr>
            <a:endParaRPr lang="en-US" sz="2800" kern="0" dirty="0">
              <a:latin typeface="Calibri (Body)"/>
              <a:ea typeface="ＭＳ Ｐゴシック"/>
            </a:endParaRPr>
          </a:p>
          <a:p>
            <a:pPr marL="514350" lvl="0" indent="-514350" defTabSz="914400" eaLnBrk="0" fontAlgn="base" hangingPunct="0">
              <a:spcBef>
                <a:spcPct val="20000"/>
              </a:spcBef>
              <a:spcAft>
                <a:spcPct val="0"/>
              </a:spcAft>
              <a:buFont typeface="+mj-lt"/>
              <a:buAutoNum type="arabicPeriod"/>
              <a:defRPr sz="2600"/>
            </a:pPr>
            <a:r>
              <a:rPr lang="en-US" sz="2800" kern="0" dirty="0" smtClean="0">
                <a:latin typeface="Calibri (Body)"/>
                <a:ea typeface="ＭＳ Ｐゴシック"/>
              </a:rPr>
              <a:t>Any design </a:t>
            </a:r>
            <a:r>
              <a:rPr lang="en-US" sz="2800" b="1" kern="0" dirty="0" smtClean="0">
                <a:latin typeface="Calibri (Body)"/>
                <a:ea typeface="ＭＳ Ｐゴシック"/>
              </a:rPr>
              <a:t>principles?</a:t>
            </a:r>
            <a:endParaRPr lang="en-US" sz="2800" kern="0" dirty="0">
              <a:latin typeface="Calibri (Body)"/>
              <a:ea typeface="ＭＳ Ｐゴシック"/>
            </a:endParaRPr>
          </a:p>
          <a:p>
            <a:pPr marL="457200" lvl="0" indent="-457200" defTabSz="914400" eaLnBrk="0" fontAlgn="base" hangingPunct="0">
              <a:spcBef>
                <a:spcPct val="20000"/>
              </a:spcBef>
              <a:spcAft>
                <a:spcPct val="0"/>
              </a:spcAft>
              <a:buFont typeface="Arial" panose="020B0604020202020204" pitchFamily="34" charset="0"/>
              <a:buChar char="•"/>
              <a:defRPr sz="2600"/>
            </a:pPr>
            <a:endParaRPr lang="en-US" sz="2800" kern="0" dirty="0">
              <a:latin typeface="Calibri (Body)"/>
              <a:ea typeface="ＭＳ Ｐゴシック"/>
            </a:endParaRPr>
          </a:p>
        </p:txBody>
      </p:sp>
      <p:sp>
        <p:nvSpPr>
          <p:cNvPr id="3" name="Slide Number Placeholder 2"/>
          <p:cNvSpPr>
            <a:spLocks noGrp="1"/>
          </p:cNvSpPr>
          <p:nvPr>
            <p:ph type="sldNum" sz="quarter" idx="12"/>
          </p:nvPr>
        </p:nvSpPr>
        <p:spPr/>
        <p:txBody>
          <a:bodyPr/>
          <a:lstStyle/>
          <a:p>
            <a:fld id="{E784AB98-1115-2D49-A18E-6B66BF9F60CB}" type="slidenum">
              <a:rPr lang="en-US" smtClean="0"/>
              <a:t>4</a:t>
            </a:fld>
            <a:endParaRPr lang="en-US" dirty="0"/>
          </a:p>
        </p:txBody>
      </p:sp>
      <p:sp>
        <p:nvSpPr>
          <p:cNvPr id="4" name="TextBox 3"/>
          <p:cNvSpPr txBox="1"/>
          <p:nvPr/>
        </p:nvSpPr>
        <p:spPr>
          <a:xfrm>
            <a:off x="5279136" y="3986784"/>
            <a:ext cx="646176" cy="60960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19621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latin typeface="Calibri"/>
                <a:cs typeface="Calibri"/>
              </a:rPr>
              <a:t>Six principles of inclusive curriculum design (after Morgan and Houghton, 2011)</a:t>
            </a:r>
            <a:r>
              <a:rPr lang="en-GB" sz="2800" dirty="0" smtClean="0"/>
              <a:t> </a:t>
            </a:r>
            <a:endParaRPr lang="en-US" sz="2800" b="1" cap="all" dirty="0">
              <a:solidFill>
                <a:srgbClr val="C00000"/>
              </a:solidFill>
              <a:latin typeface="Calibri"/>
              <a:cs typeface="Calibri"/>
            </a:endParaRPr>
          </a:p>
        </p:txBody>
      </p:sp>
      <p:sp>
        <p:nvSpPr>
          <p:cNvPr id="6" name="TextBox 5"/>
          <p:cNvSpPr txBox="1"/>
          <p:nvPr/>
        </p:nvSpPr>
        <p:spPr>
          <a:xfrm>
            <a:off x="342901" y="1313004"/>
            <a:ext cx="8452184" cy="3525412"/>
          </a:xfrm>
          <a:prstGeom prst="rect">
            <a:avLst/>
          </a:prstGeom>
          <a:noFill/>
        </p:spPr>
        <p:txBody>
          <a:bodyPr wrap="square" rtlCol="0">
            <a:noAutofit/>
          </a:bodyPr>
          <a:lstStyle/>
          <a:p>
            <a:pPr marL="514350" indent="-514350" defTabSz="914400" eaLnBrk="0" fontAlgn="base" hangingPunct="0">
              <a:spcBef>
                <a:spcPct val="20000"/>
              </a:spcBef>
              <a:spcAft>
                <a:spcPct val="0"/>
              </a:spcAft>
              <a:buFont typeface="+mj-lt"/>
              <a:buAutoNum type="arabicPeriod"/>
              <a:defRPr sz="2600"/>
            </a:pPr>
            <a:r>
              <a:rPr lang="en-GB" sz="2600" b="1" dirty="0" smtClean="0"/>
              <a:t>Anticipatory</a:t>
            </a:r>
            <a:r>
              <a:rPr lang="en-GB" sz="2600" dirty="0" smtClean="0"/>
              <a:t> proactive, UDL-minded, lifelong; </a:t>
            </a:r>
            <a:r>
              <a:rPr lang="en-GB" sz="2600" dirty="0"/>
              <a:t>	</a:t>
            </a:r>
          </a:p>
          <a:p>
            <a:pPr marL="514350" indent="-514350" defTabSz="914400" eaLnBrk="0" fontAlgn="base" hangingPunct="0">
              <a:spcBef>
                <a:spcPct val="20000"/>
              </a:spcBef>
              <a:spcAft>
                <a:spcPct val="0"/>
              </a:spcAft>
              <a:buFont typeface="+mj-lt"/>
              <a:buAutoNum type="arabicPeriod"/>
              <a:defRPr sz="2600"/>
            </a:pPr>
            <a:r>
              <a:rPr lang="en-GB" sz="2600" b="1" dirty="0" smtClean="0"/>
              <a:t>Flexible</a:t>
            </a:r>
            <a:r>
              <a:rPr lang="en-GB" sz="2600" dirty="0" smtClean="0"/>
              <a:t> open</a:t>
            </a:r>
            <a:r>
              <a:rPr lang="en-GB" sz="2600" dirty="0"/>
              <a:t>, versatile and </a:t>
            </a:r>
            <a:r>
              <a:rPr lang="en-GB" sz="2600" dirty="0" smtClean="0"/>
              <a:t>responsive, may </a:t>
            </a:r>
            <a:r>
              <a:rPr lang="en-GB" sz="2600" dirty="0"/>
              <a:t>require adaptations to the timetable or </a:t>
            </a:r>
            <a:r>
              <a:rPr lang="en-GB" sz="2600" dirty="0" smtClean="0"/>
              <a:t>format; </a:t>
            </a:r>
          </a:p>
          <a:p>
            <a:pPr marL="514350" indent="-514350" defTabSz="914400" eaLnBrk="0" fontAlgn="base" hangingPunct="0">
              <a:spcBef>
                <a:spcPct val="20000"/>
              </a:spcBef>
              <a:spcAft>
                <a:spcPct val="0"/>
              </a:spcAft>
              <a:buFont typeface="+mj-lt"/>
              <a:buAutoNum type="arabicPeriod"/>
              <a:defRPr sz="2600"/>
            </a:pPr>
            <a:r>
              <a:rPr lang="en-GB" sz="2600" b="1" dirty="0" smtClean="0"/>
              <a:t>Accountable</a:t>
            </a:r>
            <a:r>
              <a:rPr lang="en-GB" sz="2600" dirty="0" smtClean="0"/>
              <a:t> responsibility of staff and students to QA and actions;</a:t>
            </a:r>
          </a:p>
          <a:p>
            <a:pPr marL="514350" indent="-514350" defTabSz="914400" eaLnBrk="0" fontAlgn="base" hangingPunct="0">
              <a:spcBef>
                <a:spcPct val="20000"/>
              </a:spcBef>
              <a:spcAft>
                <a:spcPct val="0"/>
              </a:spcAft>
              <a:buFont typeface="+mj-lt"/>
              <a:buAutoNum type="arabicPeriod"/>
              <a:defRPr sz="2600"/>
            </a:pPr>
            <a:r>
              <a:rPr lang="en-GB" sz="2600" b="1" dirty="0"/>
              <a:t>Collaborative </a:t>
            </a:r>
            <a:r>
              <a:rPr lang="en-GB" sz="2600" dirty="0"/>
              <a:t> </a:t>
            </a:r>
            <a:r>
              <a:rPr lang="en-GB" sz="2600" dirty="0" smtClean="0"/>
              <a:t>builds </a:t>
            </a:r>
            <a:r>
              <a:rPr lang="en-GB" sz="2600" dirty="0"/>
              <a:t>on partnership </a:t>
            </a:r>
            <a:r>
              <a:rPr lang="en-GB" sz="2600" dirty="0" smtClean="0"/>
              <a:t>to </a:t>
            </a:r>
            <a:r>
              <a:rPr lang="en-GB" sz="2600" dirty="0"/>
              <a:t>enrich </a:t>
            </a:r>
            <a:r>
              <a:rPr lang="en-GB" sz="2600" dirty="0" smtClean="0"/>
              <a:t>content </a:t>
            </a:r>
            <a:r>
              <a:rPr lang="en-GB" sz="2600" dirty="0"/>
              <a:t>and </a:t>
            </a:r>
            <a:r>
              <a:rPr lang="en-GB" sz="2600" dirty="0" smtClean="0"/>
              <a:t>relevance;</a:t>
            </a:r>
            <a:endParaRPr lang="en-GB" sz="2600" dirty="0"/>
          </a:p>
          <a:p>
            <a:pPr marL="514350" indent="-514350" defTabSz="914400" eaLnBrk="0" fontAlgn="base" hangingPunct="0">
              <a:spcBef>
                <a:spcPct val="20000"/>
              </a:spcBef>
              <a:spcAft>
                <a:spcPct val="0"/>
              </a:spcAft>
              <a:buFont typeface="+mj-lt"/>
              <a:buAutoNum type="arabicPeriod"/>
              <a:defRPr sz="2600"/>
            </a:pPr>
            <a:r>
              <a:rPr lang="en-GB" sz="2600" b="1" dirty="0"/>
              <a:t>Transparent</a:t>
            </a:r>
            <a:r>
              <a:rPr lang="en-GB" sz="2600" dirty="0"/>
              <a:t> </a:t>
            </a:r>
            <a:r>
              <a:rPr lang="en-GB" sz="2600" dirty="0" smtClean="0"/>
              <a:t>makes design reasons clear and </a:t>
            </a:r>
            <a:r>
              <a:rPr lang="en-GB" sz="2600" dirty="0"/>
              <a:t>reduces the possibility of </a:t>
            </a:r>
            <a:r>
              <a:rPr lang="en-GB" sz="2600" dirty="0" smtClean="0"/>
              <a:t>misunderstandings;</a:t>
            </a:r>
            <a:endParaRPr lang="en-GB" sz="2600" dirty="0"/>
          </a:p>
          <a:p>
            <a:pPr marL="514350" indent="-514350" defTabSz="914400" eaLnBrk="0" fontAlgn="base" hangingPunct="0">
              <a:spcBef>
                <a:spcPct val="20000"/>
              </a:spcBef>
              <a:spcAft>
                <a:spcPct val="0"/>
              </a:spcAft>
              <a:buFont typeface="+mj-lt"/>
              <a:buAutoNum type="arabicPeriod"/>
              <a:defRPr sz="2600"/>
            </a:pPr>
            <a:r>
              <a:rPr lang="en-GB" sz="2600" b="1" dirty="0"/>
              <a:t>Equitable</a:t>
            </a:r>
            <a:r>
              <a:rPr lang="en-GB" sz="2600" dirty="0"/>
              <a:t> </a:t>
            </a:r>
            <a:r>
              <a:rPr lang="en-GB" sz="2600" dirty="0" smtClean="0"/>
              <a:t>processes </a:t>
            </a:r>
            <a:r>
              <a:rPr lang="en-GB" sz="2600" dirty="0"/>
              <a:t>and procedures </a:t>
            </a:r>
            <a:r>
              <a:rPr lang="en-GB" sz="2600" dirty="0" smtClean="0"/>
              <a:t>fair</a:t>
            </a:r>
            <a:r>
              <a:rPr lang="en-GB" sz="2600" dirty="0"/>
              <a:t>, open and </a:t>
            </a:r>
            <a:r>
              <a:rPr lang="en-GB" sz="2600" dirty="0" smtClean="0"/>
              <a:t>transparent.</a:t>
            </a:r>
            <a:endParaRPr lang="en-US" sz="2800" kern="0" dirty="0">
              <a:latin typeface="Calibri (Body)"/>
              <a:ea typeface="ＭＳ Ｐゴシック"/>
            </a:endParaRPr>
          </a:p>
          <a:p>
            <a:pPr defTabSz="914400" eaLnBrk="0" fontAlgn="base" hangingPunct="0">
              <a:spcBef>
                <a:spcPct val="20000"/>
              </a:spcBef>
              <a:spcAft>
                <a:spcPct val="0"/>
              </a:spcAft>
              <a:defRPr sz="2600"/>
            </a:pPr>
            <a:r>
              <a:rPr lang="en-GB" sz="2600" dirty="0"/>
              <a:t>	</a:t>
            </a:r>
          </a:p>
          <a:p>
            <a:pPr defTabSz="914400" eaLnBrk="0" fontAlgn="base" hangingPunct="0">
              <a:spcBef>
                <a:spcPct val="20000"/>
              </a:spcBef>
              <a:spcAft>
                <a:spcPct val="0"/>
              </a:spcAft>
              <a:defRPr sz="2600"/>
            </a:pPr>
            <a:endParaRPr lang="en-GB" sz="2600" dirty="0"/>
          </a:p>
          <a:p>
            <a:pPr lvl="0" defTabSz="914400" eaLnBrk="0" fontAlgn="base" hangingPunct="0">
              <a:spcBef>
                <a:spcPct val="20000"/>
              </a:spcBef>
              <a:spcAft>
                <a:spcPct val="0"/>
              </a:spcAft>
              <a:defRPr sz="2600"/>
            </a:pPr>
            <a:endParaRPr lang="en-US" sz="2800" kern="0" dirty="0">
              <a:latin typeface="Calibri (Body)"/>
              <a:ea typeface="ＭＳ Ｐゴシック"/>
            </a:endParaRPr>
          </a:p>
        </p:txBody>
      </p:sp>
      <p:sp>
        <p:nvSpPr>
          <p:cNvPr id="3" name="Slide Number Placeholder 2"/>
          <p:cNvSpPr>
            <a:spLocks noGrp="1"/>
          </p:cNvSpPr>
          <p:nvPr>
            <p:ph type="sldNum" sz="quarter" idx="12"/>
          </p:nvPr>
        </p:nvSpPr>
        <p:spPr/>
        <p:txBody>
          <a:bodyPr/>
          <a:lstStyle/>
          <a:p>
            <a:fld id="{E784AB98-1115-2D49-A18E-6B66BF9F60CB}" type="slidenum">
              <a:rPr lang="en-US" smtClean="0"/>
              <a:t>5</a:t>
            </a:fld>
            <a:endParaRPr lang="en-US" dirty="0"/>
          </a:p>
        </p:txBody>
      </p:sp>
      <p:sp>
        <p:nvSpPr>
          <p:cNvPr id="5" name="TextBox 4"/>
          <p:cNvSpPr txBox="1"/>
          <p:nvPr/>
        </p:nvSpPr>
        <p:spPr>
          <a:xfrm>
            <a:off x="4047744" y="5730196"/>
            <a:ext cx="5010912" cy="1015663"/>
          </a:xfrm>
          <a:prstGeom prst="rect">
            <a:avLst/>
          </a:prstGeom>
          <a:noFill/>
        </p:spPr>
        <p:txBody>
          <a:bodyPr wrap="square" rtlCol="0">
            <a:spAutoFit/>
          </a:bodyPr>
          <a:lstStyle/>
          <a:p>
            <a:r>
              <a:rPr lang="en-GB" sz="1200" dirty="0"/>
              <a:t>Brown, G. &amp; Parkin, D. (2020). Design and Delivery – Creating Socially Distanced Campuses and Education Project Leadership Intelligence Report [online] Available at: https://connect.advance-he.ac.uk/topics/18107/media_center/folders/4ed8609b-8ac7-46d1-95eb-f84d446952d0 Accessed </a:t>
            </a:r>
            <a:r>
              <a:rPr lang="en-GB" sz="1200" dirty="0" smtClean="0"/>
              <a:t>24 June</a:t>
            </a:r>
            <a:r>
              <a:rPr lang="en-GB" sz="1200" dirty="0"/>
              <a:t>, 2020. </a:t>
            </a:r>
            <a:r>
              <a:rPr lang="en-GB" sz="1200" dirty="0" smtClean="0"/>
              <a:t>pp. 7-8</a:t>
            </a:r>
            <a:endParaRPr lang="en-GB" sz="1200" dirty="0"/>
          </a:p>
        </p:txBody>
      </p:sp>
    </p:spTree>
    <p:extLst>
      <p:ext uri="{BB962C8B-B14F-4D97-AF65-F5344CB8AC3E}">
        <p14:creationId xmlns:p14="http://schemas.microsoft.com/office/powerpoint/2010/main" val="3380435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Support for communications</a:t>
            </a:r>
            <a:endParaRPr lang="en-US" sz="2800" b="1" cap="all" dirty="0">
              <a:solidFill>
                <a:srgbClr val="C00000"/>
              </a:solidFill>
              <a:latin typeface="Calibri"/>
              <a:cs typeface="Calibri"/>
            </a:endParaRPr>
          </a:p>
        </p:txBody>
      </p:sp>
      <p:sp>
        <p:nvSpPr>
          <p:cNvPr id="6" name="TextBox 5"/>
          <p:cNvSpPr txBox="1"/>
          <p:nvPr/>
        </p:nvSpPr>
        <p:spPr>
          <a:xfrm>
            <a:off x="457198" y="1153611"/>
            <a:ext cx="8223505" cy="1661993"/>
          </a:xfrm>
          <a:prstGeom prst="rect">
            <a:avLst/>
          </a:prstGeom>
          <a:noFill/>
        </p:spPr>
        <p:txBody>
          <a:bodyPr wrap="square" rtlCol="0">
            <a:noAutofit/>
          </a:bodyPr>
          <a:lstStyle/>
          <a:p>
            <a:pPr marL="457200" lvl="0" indent="-457200">
              <a:buFont typeface="Arial" pitchFamily="34" charset="0"/>
              <a:buChar char="•"/>
            </a:pPr>
            <a:r>
              <a:rPr lang="en-GB" sz="2800" dirty="0" smtClean="0"/>
              <a:t>The literature is clear </a:t>
            </a:r>
            <a:r>
              <a:rPr lang="en-GB" sz="2800" dirty="0"/>
              <a:t>– online teaching </a:t>
            </a:r>
            <a:r>
              <a:rPr lang="en-GB" sz="2800" dirty="0" smtClean="0"/>
              <a:t>is isolating;</a:t>
            </a:r>
            <a:endParaRPr lang="en-GB" sz="2800" dirty="0" smtClean="0"/>
          </a:p>
          <a:p>
            <a:pPr marL="457200" lvl="0" indent="-457200">
              <a:buFont typeface="Arial" pitchFamily="34" charset="0"/>
              <a:buChar char="•"/>
            </a:pPr>
            <a:r>
              <a:rPr lang="en-GB" sz="2800" dirty="0" smtClean="0"/>
              <a:t>ICE is not a content dump;</a:t>
            </a:r>
          </a:p>
          <a:p>
            <a:pPr marL="457200" lvl="0" indent="-457200">
              <a:buFont typeface="Arial" pitchFamily="34" charset="0"/>
              <a:buChar char="•"/>
            </a:pPr>
            <a:r>
              <a:rPr lang="en-GB" sz="2800" dirty="0" smtClean="0"/>
              <a:t>Posting a lecture video is not teaching;</a:t>
            </a:r>
          </a:p>
          <a:p>
            <a:pPr marL="914400" lvl="1" indent="-457200">
              <a:buFont typeface="Arial" pitchFamily="34" charset="0"/>
              <a:buChar char="•"/>
            </a:pPr>
            <a:r>
              <a:rPr lang="en-GB" sz="2400" dirty="0" smtClean="0"/>
              <a:t>Scaffolding and extension should be designed;</a:t>
            </a:r>
          </a:p>
          <a:p>
            <a:pPr marL="457200" lvl="0" indent="-457200">
              <a:buFont typeface="Arial" pitchFamily="34" charset="0"/>
              <a:buChar char="•"/>
            </a:pPr>
            <a:r>
              <a:rPr lang="en-GB" sz="2800" dirty="0" smtClean="0"/>
              <a:t>Design for connections and interactions at all times;</a:t>
            </a:r>
          </a:p>
          <a:p>
            <a:pPr marL="457200" lvl="0" indent="-457200">
              <a:buFont typeface="Arial" pitchFamily="34" charset="0"/>
              <a:buChar char="•"/>
            </a:pPr>
            <a:r>
              <a:rPr lang="en-GB" sz="2800" dirty="0" smtClean="0"/>
              <a:t>Have multiple channels of communication;</a:t>
            </a:r>
          </a:p>
          <a:p>
            <a:pPr marL="457200" lvl="0" indent="-457200">
              <a:buFont typeface="Arial" pitchFamily="34" charset="0"/>
              <a:buChar char="•"/>
            </a:pPr>
            <a:r>
              <a:rPr lang="en-GB" sz="2800" dirty="0" smtClean="0"/>
              <a:t>Show up when you promise;</a:t>
            </a:r>
          </a:p>
          <a:p>
            <a:pPr marL="914400" lvl="1" indent="-457200">
              <a:buFont typeface="Arial" pitchFamily="34" charset="0"/>
              <a:buChar char="•"/>
            </a:pPr>
            <a:r>
              <a:rPr lang="en-GB" sz="2400" dirty="0" smtClean="0"/>
              <a:t>Time management is part of curriculum;</a:t>
            </a:r>
          </a:p>
          <a:p>
            <a:pPr marL="457200" lvl="0" indent="-457200">
              <a:buFont typeface="Arial" pitchFamily="34" charset="0"/>
              <a:buChar char="•"/>
            </a:pPr>
            <a:r>
              <a:rPr lang="en-GB" sz="2800" dirty="0" smtClean="0"/>
              <a:t>Be present and curate</a:t>
            </a:r>
          </a:p>
          <a:p>
            <a:pPr marL="914400" lvl="1" indent="-457200">
              <a:buFont typeface="Arial" pitchFamily="34" charset="0"/>
              <a:buChar char="•"/>
            </a:pPr>
            <a:r>
              <a:rPr lang="en-GB" sz="2400" dirty="0" smtClean="0"/>
              <a:t>Communications policy;</a:t>
            </a:r>
          </a:p>
          <a:p>
            <a:pPr marL="914400" lvl="1" indent="-457200">
              <a:buFont typeface="Arial" pitchFamily="34" charset="0"/>
              <a:buChar char="•"/>
            </a:pPr>
            <a:r>
              <a:rPr lang="en-GB" sz="2400" dirty="0" smtClean="0"/>
              <a:t>Netiquette aspect: </a:t>
            </a:r>
            <a:r>
              <a:rPr lang="en-GB" sz="2400" dirty="0">
                <a:hlinkClick r:id="rId4"/>
              </a:rPr>
              <a:t>https://</a:t>
            </a:r>
            <a:r>
              <a:rPr lang="en-GB" sz="2400" dirty="0" smtClean="0">
                <a:hlinkClick r:id="rId4"/>
              </a:rPr>
              <a:t>ice.xjtlu.edu.cn/mod/folder/view.php?id=86399</a:t>
            </a:r>
            <a:r>
              <a:rPr lang="en-GB" sz="2400" dirty="0" smtClean="0"/>
              <a:t>.</a:t>
            </a:r>
            <a:endParaRPr lang="en-GB" sz="2400" dirty="0"/>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1669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8229600" cy="1143000"/>
          </a:xfrm>
        </p:spPr>
        <p:txBody>
          <a:bodyPr>
            <a:noAutofit/>
          </a:bodyPr>
          <a:lstStyle/>
          <a:p>
            <a:pPr algn="l"/>
            <a:r>
              <a:rPr lang="en-US" sz="2800" b="1" cap="all" dirty="0" smtClean="0">
                <a:solidFill>
                  <a:srgbClr val="C00000"/>
                </a:solidFill>
                <a:latin typeface="Calibri"/>
                <a:cs typeface="Calibri"/>
              </a:rPr>
              <a:t>Clarity of expectations and communications </a:t>
            </a:r>
            <a:endParaRPr lang="en-US" sz="2800" b="1" cap="all" dirty="0">
              <a:solidFill>
                <a:srgbClr val="C00000"/>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E784AB98-1115-2D49-A18E-6B66BF9F60CB}" type="slidenum">
              <a:rPr lang="en-US" smtClean="0"/>
              <a:t>7</a:t>
            </a:fld>
            <a:endParaRPr lang="en-US" dirty="0"/>
          </a:p>
        </p:txBody>
      </p:sp>
      <p:sp>
        <p:nvSpPr>
          <p:cNvPr id="6" name="Text Placeholder 2">
            <a:extLst>
              <a:ext uri="{FF2B5EF4-FFF2-40B4-BE49-F238E27FC236}">
                <a16:creationId xmlns="" xmlns:a16="http://schemas.microsoft.com/office/drawing/2014/main" id="{325E7E7F-6C5F-7A41-9A38-A8A9956D23B3}"/>
              </a:ext>
            </a:extLst>
          </p:cNvPr>
          <p:cNvSpPr txBox="1">
            <a:spLocks/>
          </p:cNvSpPr>
          <p:nvPr/>
        </p:nvSpPr>
        <p:spPr>
          <a:xfrm>
            <a:off x="814503" y="1267731"/>
            <a:ext cx="7311187" cy="455223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defTabSz="914400" eaLnBrk="0" fontAlgn="base" hangingPunct="0">
              <a:spcAft>
                <a:spcPct val="0"/>
              </a:spcAft>
              <a:buFont typeface="Arial" panose="020B0604020202020204" pitchFamily="34" charset="0"/>
              <a:buChar char="•"/>
              <a:defRPr sz="2600"/>
            </a:pPr>
            <a:r>
              <a:rPr lang="en-US" sz="2600" kern="0" dirty="0">
                <a:latin typeface="Calibri (Body)"/>
                <a:ea typeface="ＭＳ Ｐゴシック"/>
              </a:rPr>
              <a:t>Put essential information and documents at the top;</a:t>
            </a:r>
          </a:p>
          <a:p>
            <a:pPr marL="457200" lvl="0" indent="-457200" defTabSz="914400" eaLnBrk="0" fontAlgn="base" hangingPunct="0">
              <a:spcAft>
                <a:spcPct val="0"/>
              </a:spcAft>
              <a:buFont typeface="Arial" panose="020B0604020202020204" pitchFamily="34" charset="0"/>
              <a:buChar char="•"/>
              <a:defRPr sz="2600"/>
            </a:pPr>
            <a:r>
              <a:rPr lang="en-US" sz="2600" kern="0" dirty="0" smtClean="0">
                <a:latin typeface="Calibri (Body)"/>
                <a:ea typeface="ＭＳ Ｐゴシック"/>
              </a:rPr>
              <a:t>Order </a:t>
            </a:r>
            <a:r>
              <a:rPr lang="en-US" sz="2600" kern="0" dirty="0">
                <a:latin typeface="Calibri (Body)"/>
                <a:ea typeface="ＭＳ Ｐゴシック"/>
              </a:rPr>
              <a:t>contents in a logical </a:t>
            </a:r>
            <a:r>
              <a:rPr lang="en-US" sz="2600" kern="0" dirty="0" smtClean="0">
                <a:latin typeface="Calibri (Body)"/>
                <a:ea typeface="ＭＳ Ｐゴシック"/>
              </a:rPr>
              <a:t>way for scrolling;</a:t>
            </a:r>
          </a:p>
          <a:p>
            <a:pPr marL="457200" lvl="0" indent="-457200" defTabSz="914400" eaLnBrk="0" fontAlgn="base" hangingPunct="0">
              <a:spcAft>
                <a:spcPct val="0"/>
              </a:spcAft>
              <a:buFont typeface="Arial" panose="020B0604020202020204" pitchFamily="34" charset="0"/>
              <a:buChar char="•"/>
              <a:defRPr sz="2600"/>
            </a:pPr>
            <a:r>
              <a:rPr lang="en-US" sz="2600" kern="0" dirty="0" smtClean="0">
                <a:latin typeface="Calibri (Body)"/>
                <a:ea typeface="ＭＳ Ｐゴシック"/>
              </a:rPr>
              <a:t>Break </a:t>
            </a:r>
            <a:r>
              <a:rPr lang="en-US" sz="2600" kern="0" dirty="0">
                <a:latin typeface="Calibri (Body)"/>
                <a:ea typeface="ＭＳ Ｐゴシック"/>
              </a:rPr>
              <a:t>up a big topic into smaller </a:t>
            </a:r>
            <a:r>
              <a:rPr lang="en-US" sz="2600" kern="0" dirty="0" smtClean="0">
                <a:latin typeface="Calibri (Body)"/>
                <a:ea typeface="ＭＳ Ｐゴシック"/>
              </a:rPr>
              <a:t>pieces;</a:t>
            </a:r>
            <a:endParaRPr lang="en-US" sz="2600" kern="0" dirty="0">
              <a:latin typeface="Calibri (Body)"/>
              <a:ea typeface="ＭＳ Ｐゴシック"/>
            </a:endParaRPr>
          </a:p>
          <a:p>
            <a:pPr marL="457200" indent="-457200" defTabSz="914400" eaLnBrk="0" fontAlgn="base" hangingPunct="0">
              <a:spcAft>
                <a:spcPct val="0"/>
              </a:spcAft>
              <a:buFont typeface="Arial" panose="020B0604020202020204" pitchFamily="34" charset="0"/>
              <a:buChar char="•"/>
              <a:defRPr sz="2600"/>
            </a:pPr>
            <a:r>
              <a:rPr lang="en-US" sz="2600" kern="0" dirty="0" smtClean="0">
                <a:latin typeface="Calibri (Body)"/>
                <a:ea typeface="ＭＳ Ｐゴシック"/>
              </a:rPr>
              <a:t>Use links to add resources, rather than putting too many on a page, to make the page navigable; </a:t>
            </a:r>
          </a:p>
          <a:p>
            <a:pPr marL="457200" indent="-457200" defTabSz="914400" eaLnBrk="0" fontAlgn="base" hangingPunct="0">
              <a:spcAft>
                <a:spcPct val="0"/>
              </a:spcAft>
              <a:buFont typeface="Arial" panose="020B0604020202020204" pitchFamily="34" charset="0"/>
              <a:buChar char="•"/>
              <a:defRPr sz="2600"/>
            </a:pPr>
            <a:r>
              <a:rPr lang="en-US" sz="2600" kern="0" dirty="0" smtClean="0">
                <a:latin typeface="Calibri (Body)"/>
                <a:ea typeface="ＭＳ Ｐゴシック"/>
              </a:rPr>
              <a:t>When having students shift from one activity to another (reading/watching to forum/quiz), give instructions in both places</a:t>
            </a:r>
            <a:r>
              <a:rPr lang="en-US" sz="2600" kern="0" dirty="0" smtClean="0">
                <a:latin typeface="Calibri (Body)"/>
                <a:ea typeface="ＭＳ Ｐゴシック"/>
              </a:rPr>
              <a:t>.</a:t>
            </a:r>
          </a:p>
          <a:p>
            <a:pPr marL="457200" indent="-457200" defTabSz="914400" eaLnBrk="0" fontAlgn="base" hangingPunct="0">
              <a:spcAft>
                <a:spcPct val="0"/>
              </a:spcAft>
              <a:buFont typeface="Arial" panose="020B0604020202020204" pitchFamily="34" charset="0"/>
              <a:buChar char="•"/>
              <a:defRPr sz="2600"/>
            </a:pPr>
            <a:r>
              <a:rPr lang="en-US" sz="2600" b="1" kern="0" dirty="0" smtClean="0">
                <a:latin typeface="Calibri (Body)"/>
                <a:ea typeface="ＭＳ Ｐゴシック"/>
              </a:rPr>
              <a:t>More?</a:t>
            </a:r>
            <a:endParaRPr lang="en-US" sz="2600" b="1" kern="0" dirty="0">
              <a:latin typeface="Calibri (Body)"/>
              <a:ea typeface="ＭＳ Ｐゴシック"/>
            </a:endParaRPr>
          </a:p>
          <a:p>
            <a:endParaRPr lang="zh-CN" altLang="en-US" sz="2400" dirty="0"/>
          </a:p>
        </p:txBody>
      </p:sp>
    </p:spTree>
    <p:extLst>
      <p:ext uri="{BB962C8B-B14F-4D97-AF65-F5344CB8AC3E}">
        <p14:creationId xmlns:p14="http://schemas.microsoft.com/office/powerpoint/2010/main" val="3618354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22139"/>
          </a:xfrm>
        </p:spPr>
        <p:txBody>
          <a:bodyPr>
            <a:noAutofit/>
          </a:bodyPr>
          <a:lstStyle/>
          <a:p>
            <a:pPr algn="l"/>
            <a:r>
              <a:rPr lang="en-US" sz="2800" b="1" cap="all" dirty="0" smtClean="0">
                <a:solidFill>
                  <a:srgbClr val="C00000"/>
                </a:solidFill>
                <a:cs typeface="Calibri"/>
              </a:rPr>
              <a:t>communications </a:t>
            </a:r>
            <a:r>
              <a:rPr lang="en-US" sz="2800" b="1" cap="all" dirty="0" smtClean="0">
                <a:solidFill>
                  <a:srgbClr val="C00000"/>
                </a:solidFill>
                <a:cs typeface="Calibri"/>
              </a:rPr>
              <a:t>policy</a:t>
            </a:r>
            <a:endParaRPr lang="en-US" sz="2800" b="1" cap="all" dirty="0">
              <a:solidFill>
                <a:srgbClr val="C00000"/>
              </a:solidFill>
              <a:latin typeface="Calibri"/>
              <a:cs typeface="Calibri"/>
            </a:endParaRPr>
          </a:p>
        </p:txBody>
      </p:sp>
      <p:sp>
        <p:nvSpPr>
          <p:cNvPr id="6" name="TextBox 5"/>
          <p:cNvSpPr txBox="1"/>
          <p:nvPr/>
        </p:nvSpPr>
        <p:spPr>
          <a:xfrm>
            <a:off x="523297" y="2292095"/>
            <a:ext cx="7783194" cy="3927619"/>
          </a:xfrm>
          <a:prstGeom prst="rect">
            <a:avLst/>
          </a:prstGeom>
          <a:noFill/>
        </p:spPr>
        <p:txBody>
          <a:bodyPr wrap="square" rtlCol="0">
            <a:noAutofit/>
          </a:bodyPr>
          <a:lstStyle/>
          <a:p>
            <a:r>
              <a:rPr lang="en-GB" sz="2800" b="1" dirty="0" smtClean="0"/>
              <a:t>Why have a communications policy?</a:t>
            </a:r>
          </a:p>
          <a:p>
            <a:endParaRPr lang="en-GB" sz="2800" b="1" dirty="0"/>
          </a:p>
          <a:p>
            <a:r>
              <a:rPr lang="en-GB" sz="2800" b="1" dirty="0" smtClean="0"/>
              <a:t>What should go into communications policies or instructions? </a:t>
            </a:r>
            <a:endParaRPr lang="en-GB" sz="2800" b="1"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3137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22139"/>
          </a:xfrm>
        </p:spPr>
        <p:txBody>
          <a:bodyPr>
            <a:noAutofit/>
          </a:bodyPr>
          <a:lstStyle/>
          <a:p>
            <a:pPr algn="l"/>
            <a:r>
              <a:rPr lang="en-US" sz="2800" b="1" cap="all" dirty="0" smtClean="0">
                <a:solidFill>
                  <a:srgbClr val="C00000"/>
                </a:solidFill>
                <a:cs typeface="Calibri"/>
              </a:rPr>
              <a:t>Sample </a:t>
            </a:r>
            <a:r>
              <a:rPr lang="en-US" sz="2800" b="1" cap="all" dirty="0" smtClean="0">
                <a:solidFill>
                  <a:srgbClr val="C00000"/>
                </a:solidFill>
                <a:cs typeface="Calibri"/>
              </a:rPr>
              <a:t>communications </a:t>
            </a:r>
            <a:r>
              <a:rPr lang="en-US" sz="2800" b="1" cap="all" dirty="0" smtClean="0">
                <a:solidFill>
                  <a:srgbClr val="C00000"/>
                </a:solidFill>
                <a:cs typeface="Calibri"/>
              </a:rPr>
              <a:t>policy</a:t>
            </a:r>
            <a:endParaRPr lang="en-US" sz="2800" b="1" cap="all" dirty="0">
              <a:solidFill>
                <a:srgbClr val="C00000"/>
              </a:solidFill>
              <a:latin typeface="Calibri"/>
              <a:cs typeface="Calibri"/>
            </a:endParaRPr>
          </a:p>
        </p:txBody>
      </p:sp>
      <p:sp>
        <p:nvSpPr>
          <p:cNvPr id="6" name="TextBox 5"/>
          <p:cNvSpPr txBox="1"/>
          <p:nvPr/>
        </p:nvSpPr>
        <p:spPr>
          <a:xfrm>
            <a:off x="523297" y="941973"/>
            <a:ext cx="3838841" cy="5277742"/>
          </a:xfrm>
          <a:prstGeom prst="rect">
            <a:avLst/>
          </a:prstGeom>
          <a:noFill/>
        </p:spPr>
        <p:txBody>
          <a:bodyPr wrap="square" rtlCol="0">
            <a:noAutofit/>
          </a:bodyPr>
          <a:lstStyle/>
          <a:p>
            <a:r>
              <a:rPr lang="en-GB" sz="2400" dirty="0" smtClean="0"/>
              <a:t>Hi students,</a:t>
            </a:r>
          </a:p>
          <a:p>
            <a:r>
              <a:rPr lang="en-GB" sz="2400" dirty="0" smtClean="0"/>
              <a:t>During our six weeks of online learning, I am going to ask you to participate in many </a:t>
            </a:r>
            <a:r>
              <a:rPr lang="en-GB" sz="2400" b="1" dirty="0" smtClean="0"/>
              <a:t>ICE-based chat forums</a:t>
            </a:r>
            <a:r>
              <a:rPr lang="en-GB" sz="2400" dirty="0" smtClean="0"/>
              <a:t>. I would like all original posts to deal with the forum topic, not other thoughts, and for you to reply to two others after you post an original response to the forum topic. </a:t>
            </a:r>
          </a:p>
          <a:p>
            <a:r>
              <a:rPr lang="en-GB" sz="2400" b="1" dirty="0" smtClean="0"/>
              <a:t>Respond to the forum topic once, reply to others twice!</a:t>
            </a:r>
          </a:p>
          <a:p>
            <a:r>
              <a:rPr lang="en-GB" sz="2400" dirty="0"/>
              <a:t>Response posts to the topic should be 80-100 words; </a:t>
            </a:r>
            <a:endParaRPr lang="en-GB" sz="2400" b="1"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4580466" y="941973"/>
            <a:ext cx="4413632" cy="5909310"/>
          </a:xfrm>
          <a:prstGeom prst="rect">
            <a:avLst/>
          </a:prstGeom>
          <a:noFill/>
        </p:spPr>
        <p:txBody>
          <a:bodyPr wrap="square" rtlCol="0">
            <a:spAutoFit/>
          </a:bodyPr>
          <a:lstStyle/>
          <a:p>
            <a:r>
              <a:rPr lang="en-GB" sz="2400" dirty="0" smtClean="0"/>
              <a:t>Replies</a:t>
            </a:r>
            <a:r>
              <a:rPr lang="en-GB" sz="2400" b="1" dirty="0" smtClean="0"/>
              <a:t> </a:t>
            </a:r>
            <a:r>
              <a:rPr lang="en-GB" sz="2400" dirty="0" smtClean="0"/>
              <a:t>to the posts of others should be 30-50 words.</a:t>
            </a:r>
          </a:p>
          <a:p>
            <a:r>
              <a:rPr lang="en-GB" sz="2400" dirty="0" smtClean="0"/>
              <a:t>I </a:t>
            </a:r>
            <a:r>
              <a:rPr lang="en-GB" sz="2400" dirty="0"/>
              <a:t>will respond to all response posts </a:t>
            </a:r>
            <a:r>
              <a:rPr lang="en-GB" sz="2400" b="1" dirty="0"/>
              <a:t>within 24 hours </a:t>
            </a:r>
            <a:r>
              <a:rPr lang="en-GB" sz="2400" dirty="0"/>
              <a:t>during the appropriate week to provide feedback.</a:t>
            </a:r>
          </a:p>
          <a:p>
            <a:r>
              <a:rPr lang="en-GB" sz="2400" dirty="0"/>
              <a:t>When posting, please respect everyone and remember </a:t>
            </a:r>
            <a:r>
              <a:rPr lang="en-GB" sz="2400" dirty="0" smtClean="0"/>
              <a:t>our </a:t>
            </a:r>
            <a:r>
              <a:rPr lang="en-GB" sz="2400" b="1" dirty="0"/>
              <a:t>netiquette</a:t>
            </a:r>
            <a:r>
              <a:rPr lang="en-GB" sz="2400" dirty="0"/>
              <a:t> rules. Remember, you can </a:t>
            </a:r>
            <a:r>
              <a:rPr lang="en-GB" sz="2400" dirty="0" smtClean="0"/>
              <a:t>always email </a:t>
            </a:r>
            <a:r>
              <a:rPr lang="en-GB" sz="2400" dirty="0"/>
              <a:t>me with </a:t>
            </a:r>
            <a:r>
              <a:rPr lang="en-GB" sz="2400" dirty="0" smtClean="0"/>
              <a:t>questions or contact me during my </a:t>
            </a:r>
            <a:r>
              <a:rPr lang="en-GB" sz="2400" b="1" dirty="0" smtClean="0"/>
              <a:t>virtual office hours </a:t>
            </a:r>
            <a:r>
              <a:rPr lang="en-GB" sz="2400" dirty="0" smtClean="0"/>
              <a:t>on Tuesdays from 3-5 AM.</a:t>
            </a:r>
            <a:endParaRPr lang="en-GB" sz="2400" dirty="0"/>
          </a:p>
          <a:p>
            <a:r>
              <a:rPr lang="en-GB" sz="2400" dirty="0"/>
              <a:t>Thank you,</a:t>
            </a:r>
          </a:p>
          <a:p>
            <a:r>
              <a:rPr lang="en-GB" sz="2400" dirty="0"/>
              <a:t>Teacher X</a:t>
            </a:r>
          </a:p>
          <a:p>
            <a:endParaRPr lang="en-GB" dirty="0"/>
          </a:p>
        </p:txBody>
      </p:sp>
    </p:spTree>
    <p:extLst>
      <p:ext uri="{BB962C8B-B14F-4D97-AF65-F5344CB8AC3E}">
        <p14:creationId xmlns:p14="http://schemas.microsoft.com/office/powerpoint/2010/main" val="3776829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ct:contentTypeSchema ct:_="" ma:_="" ma:contentTypeName="Document" ma:contentTypeID="0x0101000C92E395E8E08542BE84397FDFC4739E" ma:contentTypeVersion="" ma:contentTypeDescription="Create a new document." ma:contentTypeScope="" ma:versionID="a6c32c42d6b9b054ce49606a6ea29a96" xmlns:ct="http://schemas.microsoft.com/office/2006/metadata/contentType" xmlns:ma="http://schemas.microsoft.com/office/2006/metadata/properties/metaAttributes">
<xsd:schema targetNamespace="http://schemas.microsoft.com/office/2006/metadata/properties" ma:root="true" ma:fieldsID="7503db7f5557d481fda480109d4de2ef" ns2:_="" ns3:_="" xmlns:xsd="http://www.w3.org/2001/XMLSchema" xmlns:xs="http://www.w3.org/2001/XMLSchema" xmlns:p="http://schemas.microsoft.com/office/2006/metadata/properties" xmlns:ns2="$ListId:Shared Documents;" xmlns:ns3="e8331262-de25-436d-8f05-154a071bbe3b">
<xsd:import namespace="$ListId:Shared Documents;"/>
<xsd:import namespace="e8331262-de25-436d-8f05-154a071bbe3b"/>
<xsd:element name="properties">
<xsd:complexType>
<xsd:sequence>
<xsd:element name="documentManagement">
<xsd:complexType>
<xsd:all>
<xsd:element ref="ns2:hc6d7eca65f9478abad7d03f5cf64e0f" minOccurs="0"/>
<xsd:element ref="ns3:TaxCatchAll" minOccurs="0"/>
</xsd:all>
</xsd:complexType>
</xsd:element>
</xsd:sequence>
</xsd:complex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hc6d7eca65f9478abad7d03f5cf64e0f" ma:index="9" nillable="true" ma:taxonomy="true" ma:internalName="hc6d7eca65f9478abad7d03f5cf64e0f" ma:taxonomyFieldName="Category" ma:displayName="Category" ma:default="" ma:fieldId="{1c6d7eca-65f9-478a-bad7-d03f5cf64e0f}" ma:sspId="415ee74b-2602-4e7a-8fdc-0d76d9df16f1" ma:termSetId="c9e38beb-e60a-46ec-a1a3-d119e6b2538e" ma:anchorId="00000000-0000-0000-0000-000000000000" ma:open="false" ma:isKeyword="false">
<xsd:complexType>
<xsd:sequence>
<xsd:element ref="pc:Terms" minOccurs="0" maxOccurs="1"></xsd:element>
</xsd:sequence>
</xsd:complexType>
</xsd:element>
</xsd:schema>
<xsd:schema targetNamespace="e8331262-de25-436d-8f05-154a071bbe3b"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TaxCatchAll" ma:index="10" nillable="true" ma:displayName="Taxonomy Catch All Column" ma:hidden="true" ma:list="{1B25C4DA-95C3-46C8-9C47-A37510700FC4}" ma:internalName="TaxCatchAll" ma:showField="CatchAllData" ma:web="{94c9b129-8f0b-4efd-a3a7-0f552c179199}">
<xsd:complexType>
<xsd:complexContent>
<xsd:extension base="dms:MultiChoiceLookup">
<xsd:sequence>
<xsd:element name="Value" type="dms:Lookup" maxOccurs="unbounded" minOccurs="0" nillable="true"/>
</xsd:sequence>
</xsd:extension>
</xsd:complexContent>
</xsd:complex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p:properties xmlns:p="http://schemas.microsoft.com/office/2006/metadata/properties" xmlns:xsi="http://www.w3.org/2001/XMLSchema-instance" xmlns:pc="http://schemas.microsoft.com/office/infopath/2007/PartnerControls"><documentManagement><hc6d7eca65f9478abad7d03f5cf64e0f xmlns="$ListId:Shared Documents;"><Terms xmlns="http://schemas.microsoft.com/office/infopath/2007/PartnerControls"></Terms></hc6d7eca65f9478abad7d03f5cf64e0f><TaxCatchAll xmlns="e8331262-de25-436d-8f05-154a071bbe3b"/></documentManagement></p:properties>
</file>

<file path=customXml/itemProps1.xml><?xml version="1.0" encoding="utf-8"?>
<ds:datastoreItem xmlns:ds="http://schemas.openxmlformats.org/officeDocument/2006/customXml" ds:itemID="{63C8E77D-B8E2-43BF-A607-672D88FF0D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Shared Documents;"/>
    <ds:schemaRef ds:uri="e8331262-de25-436d-8f05-154a071bbe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CF8A76-1436-47FC-9370-1D27FEBE2EE6}">
  <ds:schemaRefs>
    <ds:schemaRef ds:uri="http://schemas.microsoft.com/sharepoint/v3/contenttype/forms"/>
  </ds:schemaRefs>
</ds:datastoreItem>
</file>

<file path=customXml/itemProps3.xml><?xml version="1.0" encoding="utf-8"?>
<ds:datastoreItem xmlns:ds="http://schemas.openxmlformats.org/officeDocument/2006/customXml" ds:itemID="{64E0F55A-5ACE-4E81-A452-A8FF73E0354A}">
  <ds:schemaRefs>
    <ds:schemaRef ds:uri="http://schemas.openxmlformats.org/package/2006/metadata/core-properties"/>
    <ds:schemaRef ds:uri="http://purl.org/dc/terms/"/>
    <ds:schemaRef ds:uri="http://schemas.microsoft.com/office/2006/documentManagement/types"/>
    <ds:schemaRef ds:uri="$ListId:Shared Documents;"/>
    <ds:schemaRef ds:uri="http://schemas.microsoft.com/office/infopath/2007/PartnerControls"/>
    <ds:schemaRef ds:uri="http://purl.org/dc/elements/1.1/"/>
    <ds:schemaRef ds:uri="http://schemas.microsoft.com/office/2006/metadata/properties"/>
    <ds:schemaRef ds:uri="e8331262-de25-436d-8f05-154a071bbe3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8404</TotalTime>
  <Words>1748</Words>
  <Application>Microsoft Office PowerPoint</Application>
  <PresentationFormat>On-screen Show (4:3)</PresentationFormat>
  <Paragraphs>217</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Theme</vt:lpstr>
      <vt:lpstr>PowerPoint Presentation</vt:lpstr>
      <vt:lpstr>PowerPoint Presentation</vt:lpstr>
      <vt:lpstr>PowerPoint Presentation</vt:lpstr>
      <vt:lpstr>Lessons learned</vt:lpstr>
      <vt:lpstr>Six principles of inclusive curriculum design (after Morgan and Houghton, 2011) </vt:lpstr>
      <vt:lpstr>Support for communications</vt:lpstr>
      <vt:lpstr>Clarity of expectations and communications </vt:lpstr>
      <vt:lpstr>communications policy</vt:lpstr>
      <vt:lpstr>Sample communications policy</vt:lpstr>
      <vt:lpstr>PowerPoint Presentation</vt:lpstr>
      <vt:lpstr>Chunking </vt:lpstr>
      <vt:lpstr>What is meant by Chunking is not always agreed upon </vt:lpstr>
      <vt:lpstr>Content must be pared with activity </vt:lpstr>
      <vt:lpstr>Activities to pair with content</vt:lpstr>
      <vt:lpstr>Activities to pair with content</vt:lpstr>
      <vt:lpstr>PowerPoint Presentation</vt:lpstr>
      <vt:lpstr>PowerPoint Presentation</vt:lpstr>
      <vt:lpstr>PowerPoint Presentation</vt:lpstr>
      <vt:lpstr>PowerPoint Presentation</vt:lpstr>
      <vt:lpstr>PowerPoint Presentation</vt:lpstr>
      <vt:lpstr>Reflection and self-assessment</vt:lpstr>
      <vt:lpstr>reflection</vt:lpstr>
      <vt:lpstr>PowerPoint Presentation</vt:lpstr>
      <vt:lpstr>Agile design</vt:lpstr>
      <vt:lpstr>Agile design</vt:lpstr>
      <vt:lpstr>Co-creation of learning</vt:lpstr>
      <vt:lpstr>What Else can we do?</vt:lpstr>
      <vt:lpstr>PowerPoint Presentation</vt:lpstr>
      <vt:lpstr>PowerPoint Presentation</vt:lpstr>
    </vt:vector>
  </TitlesOfParts>
  <Company>Xi'an Jiaotong-Liverpool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XJTLU</dc:title>
  <dc:creator>Tom Ennis</dc:creator>
  <cp:lastModifiedBy>Julie</cp:lastModifiedBy>
  <cp:revision>671</cp:revision>
  <cp:lastPrinted>2017-09-14T05:15:08Z</cp:lastPrinted>
  <dcterms:created xsi:type="dcterms:W3CDTF">2016-01-19T04:00:20Z</dcterms:created>
  <dcterms:modified xsi:type="dcterms:W3CDTF">2020-06-24T01:04:57Z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0x0101000C92E395E8E08542BE84397FDFC4739E</vt:lpwstr>
  </property>
  <property fmtid="{D5CDD505-2E9C-101B-9397-08002B2CF9AE}" pid="3" name="Category">
    <vt:lpwstr/>
  </property>
</Properties>
</file>