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5"/>
  </p:notesMasterIdLst>
  <p:handoutMasterIdLst>
    <p:handoutMasterId r:id="rId46"/>
  </p:handoutMasterIdLst>
  <p:sldIdLst>
    <p:sldId id="355" r:id="rId5"/>
    <p:sldId id="357" r:id="rId6"/>
    <p:sldId id="399" r:id="rId7"/>
    <p:sldId id="400" r:id="rId8"/>
    <p:sldId id="404" r:id="rId9"/>
    <p:sldId id="406" r:id="rId10"/>
    <p:sldId id="393" r:id="rId11"/>
    <p:sldId id="403" r:id="rId12"/>
    <p:sldId id="405" r:id="rId13"/>
    <p:sldId id="401" r:id="rId14"/>
    <p:sldId id="402" r:id="rId15"/>
    <p:sldId id="407" r:id="rId16"/>
    <p:sldId id="375" r:id="rId17"/>
    <p:sldId id="374" r:id="rId18"/>
    <p:sldId id="409" r:id="rId19"/>
    <p:sldId id="410" r:id="rId20"/>
    <p:sldId id="417" r:id="rId21"/>
    <p:sldId id="413" r:id="rId22"/>
    <p:sldId id="411" r:id="rId23"/>
    <p:sldId id="418" r:id="rId24"/>
    <p:sldId id="415" r:id="rId25"/>
    <p:sldId id="419" r:id="rId26"/>
    <p:sldId id="420" r:id="rId27"/>
    <p:sldId id="423" r:id="rId28"/>
    <p:sldId id="408" r:id="rId29"/>
    <p:sldId id="416" r:id="rId30"/>
    <p:sldId id="412" r:id="rId31"/>
    <p:sldId id="414" r:id="rId32"/>
    <p:sldId id="421" r:id="rId33"/>
    <p:sldId id="422" r:id="rId34"/>
    <p:sldId id="377" r:id="rId35"/>
    <p:sldId id="394" r:id="rId36"/>
    <p:sldId id="373" r:id="rId37"/>
    <p:sldId id="387" r:id="rId38"/>
    <p:sldId id="379" r:id="rId39"/>
    <p:sldId id="386" r:id="rId40"/>
    <p:sldId id="380" r:id="rId41"/>
    <p:sldId id="384" r:id="rId42"/>
    <p:sldId id="392" r:id="rId43"/>
    <p:sldId id="381" r:id="rId44"/>
  </p:sldIdLst>
  <p:sldSz cx="9144000" cy="6858000" type="screen4x3"/>
  <p:notesSz cx="6742113"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AADD"/>
    <a:srgbClr val="B5A8FF"/>
    <a:srgbClr val="0000FE"/>
    <a:srgbClr val="000044"/>
    <a:srgbClr val="000544"/>
    <a:srgbClr val="CE57C1"/>
    <a:srgbClr val="1AC3B9"/>
    <a:srgbClr val="18B4AB"/>
    <a:srgbClr val="1FD9CF"/>
    <a:srgbClr val="D200F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9" autoAdjust="0"/>
    <p:restoredTop sz="85447" autoAdjust="0"/>
  </p:normalViewPr>
  <p:slideViewPr>
    <p:cSldViewPr snapToGrid="0" snapToObjects="1">
      <p:cViewPr varScale="1">
        <p:scale>
          <a:sx n="98" d="100"/>
          <a:sy n="98" d="100"/>
        </p:scale>
        <p:origin x="2046"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000" cy="4953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19525" y="0"/>
            <a:ext cx="2921000" cy="495300"/>
          </a:xfrm>
          <a:prstGeom prst="rect">
            <a:avLst/>
          </a:prstGeom>
        </p:spPr>
        <p:txBody>
          <a:bodyPr vert="horz" lIns="91440" tIns="45720" rIns="91440" bIns="45720" rtlCol="0"/>
          <a:lstStyle>
            <a:lvl1pPr algn="r">
              <a:defRPr sz="1200"/>
            </a:lvl1pPr>
          </a:lstStyle>
          <a:p>
            <a:fld id="{409977DE-BFCE-4E76-8F0E-EB50BDD99D69}" type="datetimeFigureOut">
              <a:rPr lang="en-US" smtClean="0"/>
              <a:t>8/23/2021</a:t>
            </a:fld>
            <a:endParaRPr lang="en-US" dirty="0"/>
          </a:p>
        </p:txBody>
      </p:sp>
      <p:sp>
        <p:nvSpPr>
          <p:cNvPr id="4" name="Footer Placeholder 3"/>
          <p:cNvSpPr>
            <a:spLocks noGrp="1"/>
          </p:cNvSpPr>
          <p:nvPr>
            <p:ph type="ftr" sz="quarter" idx="2"/>
          </p:nvPr>
        </p:nvSpPr>
        <p:spPr>
          <a:xfrm>
            <a:off x="0" y="9378950"/>
            <a:ext cx="2921000" cy="4953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19525" y="9378950"/>
            <a:ext cx="2921000" cy="495300"/>
          </a:xfrm>
          <a:prstGeom prst="rect">
            <a:avLst/>
          </a:prstGeom>
        </p:spPr>
        <p:txBody>
          <a:bodyPr vert="horz" lIns="91440" tIns="45720" rIns="91440" bIns="45720" rtlCol="0" anchor="b"/>
          <a:lstStyle>
            <a:lvl1pPr algn="r">
              <a:defRPr sz="1200"/>
            </a:lvl1pPr>
          </a:lstStyle>
          <a:p>
            <a:fld id="{821D4319-1CAD-4234-BACA-717E54675C87}" type="slidenum">
              <a:rPr lang="en-US" smtClean="0"/>
              <a:t>‹#›</a:t>
            </a:fld>
            <a:endParaRPr lang="en-US" dirty="0"/>
          </a:p>
        </p:txBody>
      </p:sp>
    </p:spTree>
    <p:extLst>
      <p:ext uri="{BB962C8B-B14F-4D97-AF65-F5344CB8AC3E}">
        <p14:creationId xmlns:p14="http://schemas.microsoft.com/office/powerpoint/2010/main" val="3043243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371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18971" y="0"/>
            <a:ext cx="2921582" cy="493713"/>
          </a:xfrm>
          <a:prstGeom prst="rect">
            <a:avLst/>
          </a:prstGeom>
        </p:spPr>
        <p:txBody>
          <a:bodyPr vert="horz" lIns="91440" tIns="45720" rIns="91440" bIns="45720" rtlCol="0"/>
          <a:lstStyle>
            <a:lvl1pPr algn="r">
              <a:defRPr sz="1200"/>
            </a:lvl1pPr>
          </a:lstStyle>
          <a:p>
            <a:fld id="{5C0BADF8-166D-464F-9CD6-EB1A92ACA0C7}" type="datetimeFigureOut">
              <a:rPr lang="en-US" smtClean="0"/>
              <a:t>8/23/2021</a:t>
            </a:fld>
            <a:endParaRPr lang="en-US" dirty="0"/>
          </a:p>
        </p:txBody>
      </p:sp>
      <p:sp>
        <p:nvSpPr>
          <p:cNvPr id="4" name="Slide Image Placeholder 3"/>
          <p:cNvSpPr>
            <a:spLocks noGrp="1" noRot="1" noChangeAspect="1"/>
          </p:cNvSpPr>
          <p:nvPr>
            <p:ph type="sldImg" idx="2"/>
          </p:nvPr>
        </p:nvSpPr>
        <p:spPr>
          <a:xfrm>
            <a:off x="903288" y="741363"/>
            <a:ext cx="4935537" cy="37020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4212" y="4690269"/>
            <a:ext cx="5393690" cy="4443413"/>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78824"/>
            <a:ext cx="2921582" cy="49371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18971" y="9378824"/>
            <a:ext cx="2921582" cy="493713"/>
          </a:xfrm>
          <a:prstGeom prst="rect">
            <a:avLst/>
          </a:prstGeom>
        </p:spPr>
        <p:txBody>
          <a:bodyPr vert="horz" lIns="91440" tIns="45720" rIns="91440" bIns="45720" rtlCol="0" anchor="b"/>
          <a:lstStyle>
            <a:lvl1pPr algn="r">
              <a:defRPr sz="1200"/>
            </a:lvl1pPr>
          </a:lstStyle>
          <a:p>
            <a:fld id="{5CF7EA8C-4442-2B43-BEFB-AB7F822E7733}" type="slidenum">
              <a:rPr lang="en-US" smtClean="0"/>
              <a:t>‹#›</a:t>
            </a:fld>
            <a:endParaRPr lang="en-US" dirty="0"/>
          </a:p>
        </p:txBody>
      </p:sp>
    </p:spTree>
    <p:extLst>
      <p:ext uri="{BB962C8B-B14F-4D97-AF65-F5344CB8AC3E}">
        <p14:creationId xmlns:p14="http://schemas.microsoft.com/office/powerpoint/2010/main" val="1427674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biologyonline.com/dictionary/cytoplasm"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biologyonline.com/dictionary/cell-wall" TargetMode="External"/><Relationship Id="rId5" Type="http://schemas.openxmlformats.org/officeDocument/2006/relationships/hyperlink" Target="https://www.biologyonline.com/dictionary/phospholipid" TargetMode="External"/><Relationship Id="rId4" Type="http://schemas.openxmlformats.org/officeDocument/2006/relationships/hyperlink" Target="https://www.biologyonline.com/dictionary/cell-membran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biologyonline.com/dictionary/cytoplasm"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www.biologyonline.com/dictionary/cell-wall" TargetMode="External"/><Relationship Id="rId5" Type="http://schemas.openxmlformats.org/officeDocument/2006/relationships/hyperlink" Target="https://www.biologyonline.com/dictionary/phospholipid" TargetMode="External"/><Relationship Id="rId4" Type="http://schemas.openxmlformats.org/officeDocument/2006/relationships/hyperlink" Target="https://www.biologyonline.com/dictionary/cell-membrane"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biologyonline.com/dictionary/cytoplas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biologyonline.com/dictionary/cell-wall" TargetMode="External"/><Relationship Id="rId5" Type="http://schemas.openxmlformats.org/officeDocument/2006/relationships/hyperlink" Target="https://www.biologyonline.com/dictionary/phospholipid" TargetMode="External"/><Relationship Id="rId4" Type="http://schemas.openxmlformats.org/officeDocument/2006/relationships/hyperlink" Target="https://www.biologyonline.com/dictionary/cell-membrane"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biologyonline.com/dictionary/cytoplasm"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biologyonline.com/dictionary/cell-wall" TargetMode="External"/><Relationship Id="rId5" Type="http://schemas.openxmlformats.org/officeDocument/2006/relationships/hyperlink" Target="https://www.biologyonline.com/dictionary/phospholipid" TargetMode="External"/><Relationship Id="rId4" Type="http://schemas.openxmlformats.org/officeDocument/2006/relationships/hyperlink" Target="https://www.biologyonline.com/dictionary/cell-membrane" TargetMode="Externa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er.educause.edu/blogs/2020/4/student-centered-remote-teaching-lessons-learned-from-online-education"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ssrn.com/abstract=2414478"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dx.doi.org/10.2139/ssrn.2414478" TargetMode="Externa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rezi.com/we_wlqcnal3v/chunking/"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sz="1200" b="0" i="0" kern="1200" dirty="0" smtClean="0">
                <a:solidFill>
                  <a:schemeClr val="tx1"/>
                </a:solidFill>
                <a:effectLst/>
                <a:latin typeface="+mn-lt"/>
                <a:ea typeface="+mn-ea"/>
                <a:cs typeface="+mn-cs"/>
              </a:rPr>
              <a:t>©Ikon Images/Josep Serra</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a:t>
            </a:fld>
            <a:endParaRPr lang="en-US" dirty="0"/>
          </a:p>
        </p:txBody>
      </p:sp>
    </p:spTree>
    <p:extLst>
      <p:ext uri="{BB962C8B-B14F-4D97-AF65-F5344CB8AC3E}">
        <p14:creationId xmlns:p14="http://schemas.microsoft.com/office/powerpoint/2010/main" val="3580860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10</a:t>
            </a:fld>
            <a:endParaRPr lang="en-US" dirty="0"/>
          </a:p>
        </p:txBody>
      </p:sp>
    </p:spTree>
    <p:extLst>
      <p:ext uri="{BB962C8B-B14F-4D97-AF65-F5344CB8AC3E}">
        <p14:creationId xmlns:p14="http://schemas.microsoft.com/office/powerpoint/2010/main" val="273139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t>Image: https://media-exp1.licdn.com/dms/image/C5612AQGlEbY102uN7Q/article-cover_image-shrink_600_2000/0/1520177137189?e=1634774400&amp;v=beta&amp;t=V3EcggqO-DF6l0zp2Z1P7pE6BG1Z23DfaTopiZKi_DU</a:t>
            </a:r>
            <a:endParaRPr lang="en-GB" b="0" dirty="0"/>
          </a:p>
        </p:txBody>
      </p:sp>
      <p:sp>
        <p:nvSpPr>
          <p:cNvPr id="4" name="Slide Number Placeholder 3"/>
          <p:cNvSpPr>
            <a:spLocks noGrp="1"/>
          </p:cNvSpPr>
          <p:nvPr>
            <p:ph type="sldNum" sz="quarter" idx="10"/>
          </p:nvPr>
        </p:nvSpPr>
        <p:spPr/>
        <p:txBody>
          <a:bodyPr/>
          <a:lstStyle/>
          <a:p>
            <a:fld id="{5CF7EA8C-4442-2B43-BEFB-AB7F822E7733}" type="slidenum">
              <a:rPr lang="en-US" smtClean="0"/>
              <a:t>11</a:t>
            </a:fld>
            <a:endParaRPr lang="en-US" dirty="0"/>
          </a:p>
        </p:txBody>
      </p:sp>
    </p:spTree>
    <p:extLst>
      <p:ext uri="{BB962C8B-B14F-4D97-AF65-F5344CB8AC3E}">
        <p14:creationId xmlns:p14="http://schemas.microsoft.com/office/powerpoint/2010/main" val="3327326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Anticipatory</a:t>
            </a:r>
            <a:r>
              <a:rPr lang="en-GB" sz="1200" dirty="0" smtClean="0"/>
              <a:t> “[the design process] is proactive in considering the entitlements of all students in the design and delivery of all activity, considering prospective and existing students as well as the whole student life cycle, from admissions through induction, the course and beyond." </a:t>
            </a:r>
          </a:p>
          <a:p>
            <a:pPr defTabSz="914400" eaLnBrk="0" fontAlgn="base" hangingPunct="0">
              <a:spcBef>
                <a:spcPct val="20000"/>
              </a:spcBef>
              <a:spcAft>
                <a:spcPct val="0"/>
              </a:spcAft>
              <a:defRPr sz="2600"/>
            </a:pPr>
            <a:r>
              <a:rPr lang="en-GB" sz="1200" b="1" dirty="0" smtClean="0"/>
              <a:t>Flexible</a:t>
            </a:r>
            <a:r>
              <a:rPr lang="en-GB" sz="1200" dirty="0" smtClean="0"/>
              <a:t> “[the design process] is open, versatile and responsive to an evolving student population, and to changes in circumstances that may require adaptations to the timetable or delivery format to accommodate student availability, for instance blended learning." 	</a:t>
            </a:r>
          </a:p>
          <a:p>
            <a:pPr defTabSz="914400" eaLnBrk="0" fontAlgn="base" hangingPunct="0">
              <a:spcBef>
                <a:spcPct val="20000"/>
              </a:spcBef>
              <a:spcAft>
                <a:spcPct val="0"/>
              </a:spcAft>
              <a:defRPr sz="2600"/>
            </a:pPr>
            <a:r>
              <a:rPr lang="en-GB" sz="1200" b="1" dirty="0" smtClean="0"/>
              <a:t>Accountable</a:t>
            </a:r>
            <a:r>
              <a:rPr lang="en-GB" sz="1200" dirty="0" smtClean="0"/>
              <a:t> "[the design process] encourages staff and students to be responsible for the progress they have made against equality objectives and actions agreed." </a:t>
            </a:r>
          </a:p>
          <a:p>
            <a:pPr defTabSz="914400" eaLnBrk="0" fontAlgn="base" hangingPunct="0">
              <a:spcBef>
                <a:spcPct val="20000"/>
              </a:spcBef>
              <a:spcAft>
                <a:spcPct val="0"/>
              </a:spcAft>
              <a:defRPr sz="2600"/>
            </a:pPr>
            <a:r>
              <a:rPr lang="en-GB" sz="2600" b="1" dirty="0" smtClean="0"/>
              <a:t>Collaborative </a:t>
            </a:r>
            <a:r>
              <a:rPr lang="en-GB" sz="2600" dirty="0" smtClean="0"/>
              <a:t> "[the design process] builds on partnership between students, colleagues and other stakeholders including professional bodies, sector bodies, international partners and employers to enrich the curriculum content and relevance." 	</a:t>
            </a:r>
          </a:p>
          <a:p>
            <a:pPr defTabSz="914400" eaLnBrk="0" fontAlgn="base" hangingPunct="0">
              <a:spcBef>
                <a:spcPct val="20000"/>
              </a:spcBef>
              <a:spcAft>
                <a:spcPct val="0"/>
              </a:spcAft>
              <a:defRPr sz="2600"/>
            </a:pPr>
            <a:r>
              <a:rPr lang="en-GB" sz="2600" b="1" dirty="0" smtClean="0"/>
              <a:t>Transparent</a:t>
            </a:r>
            <a:r>
              <a:rPr lang="en-GB" sz="2600" dirty="0" smtClean="0"/>
              <a:t> "[the design process] makes clear the reason for design decisions by increasing general awareness of the benefits for all and reduces the possibility of misunderstandings based on perceived preferential treatment." 	</a:t>
            </a:r>
          </a:p>
          <a:p>
            <a:pPr defTabSz="914400" eaLnBrk="0" fontAlgn="base" hangingPunct="0">
              <a:spcBef>
                <a:spcPct val="20000"/>
              </a:spcBef>
              <a:spcAft>
                <a:spcPct val="0"/>
              </a:spcAft>
              <a:defRPr sz="2600"/>
            </a:pPr>
            <a:r>
              <a:rPr lang="en-GB" sz="2600" b="1" dirty="0" smtClean="0"/>
              <a:t>Equitable</a:t>
            </a:r>
            <a:r>
              <a:rPr lang="en-GB" sz="2600" dirty="0" smtClean="0"/>
              <a:t> "[the design process] ensures the processes and procedures used for students are the same and decisions are made in a fair, open and transparent way."</a:t>
            </a:r>
            <a:endParaRPr lang="en-US" sz="2800" kern="0" dirty="0" smtClean="0">
              <a:latin typeface="Calibri (Body)"/>
              <a:ea typeface="ＭＳ Ｐゴシック"/>
            </a:endParaRPr>
          </a:p>
          <a:p>
            <a:pPr defTabSz="914400" eaLnBrk="0" fontAlgn="base" hangingPunct="0">
              <a:spcBef>
                <a:spcPct val="20000"/>
              </a:spcBef>
              <a:spcAft>
                <a:spcPct val="0"/>
              </a:spcAft>
              <a:defRPr sz="2600"/>
            </a:pP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12</a:t>
            </a:fld>
            <a:endParaRPr lang="en-US" dirty="0"/>
          </a:p>
        </p:txBody>
      </p:sp>
    </p:spTree>
    <p:extLst>
      <p:ext uri="{BB962C8B-B14F-4D97-AF65-F5344CB8AC3E}">
        <p14:creationId xmlns:p14="http://schemas.microsoft.com/office/powerpoint/2010/main" val="1586939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13</a:t>
            </a:fld>
            <a:endParaRPr lang="en-US" dirty="0"/>
          </a:p>
        </p:txBody>
      </p:sp>
    </p:spTree>
    <p:extLst>
      <p:ext uri="{BB962C8B-B14F-4D97-AF65-F5344CB8AC3E}">
        <p14:creationId xmlns:p14="http://schemas.microsoft.com/office/powerpoint/2010/main" val="85817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14</a:t>
            </a:fld>
            <a:endParaRPr lang="en-US" dirty="0"/>
          </a:p>
        </p:txBody>
      </p:sp>
    </p:spTree>
    <p:extLst>
      <p:ext uri="{BB962C8B-B14F-4D97-AF65-F5344CB8AC3E}">
        <p14:creationId xmlns:p14="http://schemas.microsoft.com/office/powerpoint/2010/main" val="17102334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15</a:t>
            </a:fld>
            <a:endParaRPr lang="en-US" dirty="0"/>
          </a:p>
        </p:txBody>
      </p:sp>
    </p:spTree>
    <p:extLst>
      <p:ext uri="{BB962C8B-B14F-4D97-AF65-F5344CB8AC3E}">
        <p14:creationId xmlns:p14="http://schemas.microsoft.com/office/powerpoint/2010/main" val="3746220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16</a:t>
            </a:fld>
            <a:endParaRPr lang="en-US" dirty="0"/>
          </a:p>
        </p:txBody>
      </p:sp>
    </p:spTree>
    <p:extLst>
      <p:ext uri="{BB962C8B-B14F-4D97-AF65-F5344CB8AC3E}">
        <p14:creationId xmlns:p14="http://schemas.microsoft.com/office/powerpoint/2010/main" val="2341545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https://intermountainhealthcare.org/news/2020/03/utah-health-officials-announce-second-case-of-covid19/</a:t>
            </a:r>
          </a:p>
          <a:p>
            <a:r>
              <a:rPr lang="en-US" sz="1200" b="0" i="0" kern="1200" dirty="0" smtClean="0">
                <a:solidFill>
                  <a:schemeClr val="tx1"/>
                </a:solidFill>
                <a:effectLst/>
                <a:latin typeface="+mn-lt"/>
                <a:ea typeface="+mn-ea"/>
                <a:cs typeface="+mn-cs"/>
              </a:rPr>
              <a:t>Short for </a:t>
            </a:r>
            <a:r>
              <a:rPr lang="en-US" sz="1200" b="0" i="1" kern="1200" dirty="0" smtClean="0">
                <a:solidFill>
                  <a:schemeClr val="tx1"/>
                </a:solidFill>
                <a:effectLst/>
                <a:latin typeface="+mn-lt"/>
                <a:ea typeface="+mn-ea"/>
                <a:cs typeface="+mn-cs"/>
              </a:rPr>
              <a:t>co(rona)vi(rus) d(isease) (20)19,</a:t>
            </a:r>
            <a:r>
              <a:rPr lang="en-US" sz="1200" b="0" i="0" kern="1200" dirty="0" smtClean="0">
                <a:solidFill>
                  <a:schemeClr val="tx1"/>
                </a:solidFill>
                <a:effectLst/>
                <a:latin typeface="+mn-lt"/>
                <a:ea typeface="+mn-ea"/>
                <a:cs typeface="+mn-cs"/>
              </a:rPr>
              <a:t> the year in which the outbreak of the disease was first identified; so named by the World Health Organization in 2020</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17</a:t>
            </a:fld>
            <a:endParaRPr lang="en-US" dirty="0"/>
          </a:p>
        </p:txBody>
      </p:sp>
    </p:spTree>
    <p:extLst>
      <p:ext uri="{BB962C8B-B14F-4D97-AF65-F5344CB8AC3E}">
        <p14:creationId xmlns:p14="http://schemas.microsoft.com/office/powerpoint/2010/main" val="11954824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18</a:t>
            </a:fld>
            <a:endParaRPr lang="en-US" dirty="0"/>
          </a:p>
        </p:txBody>
      </p:sp>
    </p:spTree>
    <p:extLst>
      <p:ext uri="{BB962C8B-B14F-4D97-AF65-F5344CB8AC3E}">
        <p14:creationId xmlns:p14="http://schemas.microsoft.com/office/powerpoint/2010/main" val="1975767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cell is a membrane-bound structure containing </a:t>
            </a:r>
            <a:r>
              <a:rPr lang="en-US" sz="1200" b="0" i="0" u="none" strike="noStrike" kern="1200" dirty="0" smtClean="0">
                <a:solidFill>
                  <a:schemeClr val="tx1"/>
                </a:solidFill>
                <a:effectLst/>
                <a:latin typeface="+mn-lt"/>
                <a:ea typeface="+mn-ea"/>
                <a:cs typeface="+mn-cs"/>
                <a:hlinkClick r:id="rId3"/>
              </a:rPr>
              <a:t>cytoplasm</a:t>
            </a:r>
            <a:r>
              <a:rPr lang="en-US" sz="1200" b="0" i="0" kern="1200" dirty="0" smtClean="0">
                <a:solidFill>
                  <a:schemeClr val="tx1"/>
                </a:solidFill>
                <a:effectLst/>
                <a:latin typeface="+mn-lt"/>
                <a:ea typeface="+mn-ea"/>
                <a:cs typeface="+mn-cs"/>
              </a:rPr>
              <a:t> and cytoplasmic structures. The </a:t>
            </a:r>
            <a:r>
              <a:rPr lang="en-US" sz="1200" b="0" i="0" u="none" strike="noStrike" kern="1200" dirty="0" smtClean="0">
                <a:solidFill>
                  <a:schemeClr val="tx1"/>
                </a:solidFill>
                <a:effectLst/>
                <a:latin typeface="+mn-lt"/>
                <a:ea typeface="+mn-ea"/>
                <a:cs typeface="+mn-cs"/>
                <a:hlinkClick r:id="rId4"/>
              </a:rPr>
              <a:t>cell membrane</a:t>
            </a:r>
            <a:r>
              <a:rPr lang="en-US" sz="1200" b="0" i="0" kern="1200" dirty="0" smtClean="0">
                <a:solidFill>
                  <a:schemeClr val="tx1"/>
                </a:solidFill>
                <a:effectLst/>
                <a:latin typeface="+mn-lt"/>
                <a:ea typeface="+mn-ea"/>
                <a:cs typeface="+mn-cs"/>
              </a:rPr>
              <a:t> is made up of two layers of </a:t>
            </a:r>
            <a:r>
              <a:rPr lang="en-US" sz="1200" b="0" i="0" u="none" strike="noStrike" kern="1200" dirty="0" smtClean="0">
                <a:solidFill>
                  <a:schemeClr val="tx1"/>
                </a:solidFill>
                <a:effectLst/>
                <a:latin typeface="+mn-lt"/>
                <a:ea typeface="+mn-ea"/>
                <a:cs typeface="+mn-cs"/>
                <a:hlinkClick r:id="rId5"/>
              </a:rPr>
              <a:t>phospholipids</a:t>
            </a:r>
            <a:r>
              <a:rPr lang="en-US" sz="1200" b="0" i="0" kern="1200" dirty="0" smtClean="0">
                <a:solidFill>
                  <a:schemeClr val="tx1"/>
                </a:solidFill>
                <a:effectLst/>
                <a:latin typeface="+mn-lt"/>
                <a:ea typeface="+mn-ea"/>
                <a:cs typeface="+mn-cs"/>
              </a:rPr>
              <a:t> with embedded proteins. It separates the contents of the cell from its outside environment, as well as regulates what enters and exits the cell. Another interesting feature of the cell membrane is the presence of surface molecules (e.g. glycoproteins, glycolipids, etc.) that act as a ‘signature’ for a cell. Every cell has a different ‘signature’ or ‘marker’ that is thought to function in cell recognition, or in a sort of cellular identification system. Other cells have additional protective cell layers on top of the cell membrane, e.g. </a:t>
            </a:r>
            <a:r>
              <a:rPr lang="en-US" sz="1200" b="0" i="0" u="none" strike="noStrike" kern="1200" dirty="0" smtClean="0">
                <a:solidFill>
                  <a:schemeClr val="tx1"/>
                </a:solidFill>
                <a:effectLst/>
                <a:latin typeface="+mn-lt"/>
                <a:ea typeface="+mn-ea"/>
                <a:cs typeface="+mn-cs"/>
                <a:hlinkClick r:id="rId6"/>
              </a:rPr>
              <a:t>cell wall</a:t>
            </a:r>
            <a:r>
              <a:rPr lang="en-US" sz="1200" b="0" i="0" kern="1200" dirty="0" smtClean="0">
                <a:solidFill>
                  <a:schemeClr val="tx1"/>
                </a:solidFill>
                <a:effectLst/>
                <a:latin typeface="+mn-lt"/>
                <a:ea typeface="+mn-ea"/>
                <a:cs typeface="+mn-cs"/>
              </a:rPr>
              <a:t> in plants, algae, fungi, and certain prokaryotes. https://www.biologyonline.com/dictionary/cell</a:t>
            </a:r>
          </a:p>
          <a:p>
            <a:r>
              <a:rPr lang="en-US" sz="1200" b="0" i="0" kern="1200" dirty="0" smtClean="0">
                <a:solidFill>
                  <a:schemeClr val="tx1"/>
                </a:solidFill>
                <a:effectLst/>
                <a:latin typeface="+mn-lt"/>
                <a:ea typeface="+mn-ea"/>
                <a:cs typeface="+mn-cs"/>
              </a:rPr>
              <a:t>Image:</a:t>
            </a:r>
            <a:r>
              <a:rPr lang="en-US" sz="1200" b="0" i="0" kern="1200" baseline="0" dirty="0" smtClean="0">
                <a:solidFill>
                  <a:schemeClr val="tx1"/>
                </a:solidFill>
                <a:effectLst/>
                <a:latin typeface="+mn-lt"/>
                <a:ea typeface="+mn-ea"/>
                <a:cs typeface="+mn-cs"/>
              </a:rPr>
              <a:t> https://www.britannica.com/science/cell-biology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F7EA8C-4442-2B43-BEFB-AB7F822E7733}" type="slidenum">
              <a:rPr lang="en-US" smtClean="0"/>
              <a:t>19</a:t>
            </a:fld>
            <a:endParaRPr lang="en-US" dirty="0"/>
          </a:p>
        </p:txBody>
      </p:sp>
    </p:spTree>
    <p:extLst>
      <p:ext uri="{BB962C8B-B14F-4D97-AF65-F5344CB8AC3E}">
        <p14:creationId xmlns:p14="http://schemas.microsoft.com/office/powerpoint/2010/main" val="5572357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a:t>
            </a:fld>
            <a:endParaRPr lang="en-US" dirty="0"/>
          </a:p>
        </p:txBody>
      </p:sp>
    </p:spTree>
    <p:extLst>
      <p:ext uri="{BB962C8B-B14F-4D97-AF65-F5344CB8AC3E}">
        <p14:creationId xmlns:p14="http://schemas.microsoft.com/office/powerpoint/2010/main" val="33205009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cell is a membrane-bound structure containing </a:t>
            </a:r>
            <a:r>
              <a:rPr lang="en-US" sz="1200" b="0" i="0" u="none" strike="noStrike" kern="1200" dirty="0" smtClean="0">
                <a:solidFill>
                  <a:schemeClr val="tx1"/>
                </a:solidFill>
                <a:effectLst/>
                <a:latin typeface="+mn-lt"/>
                <a:ea typeface="+mn-ea"/>
                <a:cs typeface="+mn-cs"/>
                <a:hlinkClick r:id="rId3"/>
              </a:rPr>
              <a:t>cytoplasm</a:t>
            </a:r>
            <a:r>
              <a:rPr lang="en-US" sz="1200" b="0" i="0" kern="1200" dirty="0" smtClean="0">
                <a:solidFill>
                  <a:schemeClr val="tx1"/>
                </a:solidFill>
                <a:effectLst/>
                <a:latin typeface="+mn-lt"/>
                <a:ea typeface="+mn-ea"/>
                <a:cs typeface="+mn-cs"/>
              </a:rPr>
              <a:t> and cytoplasmic structures. The </a:t>
            </a:r>
            <a:r>
              <a:rPr lang="en-US" sz="1200" b="0" i="0" u="none" strike="noStrike" kern="1200" dirty="0" smtClean="0">
                <a:solidFill>
                  <a:schemeClr val="tx1"/>
                </a:solidFill>
                <a:effectLst/>
                <a:latin typeface="+mn-lt"/>
                <a:ea typeface="+mn-ea"/>
                <a:cs typeface="+mn-cs"/>
                <a:hlinkClick r:id="rId4"/>
              </a:rPr>
              <a:t>cell membrane</a:t>
            </a:r>
            <a:r>
              <a:rPr lang="en-US" sz="1200" b="0" i="0" kern="1200" dirty="0" smtClean="0">
                <a:solidFill>
                  <a:schemeClr val="tx1"/>
                </a:solidFill>
                <a:effectLst/>
                <a:latin typeface="+mn-lt"/>
                <a:ea typeface="+mn-ea"/>
                <a:cs typeface="+mn-cs"/>
              </a:rPr>
              <a:t> is made up of two layers of </a:t>
            </a:r>
            <a:r>
              <a:rPr lang="en-US" sz="1200" b="0" i="0" u="none" strike="noStrike" kern="1200" dirty="0" smtClean="0">
                <a:solidFill>
                  <a:schemeClr val="tx1"/>
                </a:solidFill>
                <a:effectLst/>
                <a:latin typeface="+mn-lt"/>
                <a:ea typeface="+mn-ea"/>
                <a:cs typeface="+mn-cs"/>
                <a:hlinkClick r:id="rId5"/>
              </a:rPr>
              <a:t>phospholipids</a:t>
            </a:r>
            <a:r>
              <a:rPr lang="en-US" sz="1200" b="0" i="0" kern="1200" dirty="0" smtClean="0">
                <a:solidFill>
                  <a:schemeClr val="tx1"/>
                </a:solidFill>
                <a:effectLst/>
                <a:latin typeface="+mn-lt"/>
                <a:ea typeface="+mn-ea"/>
                <a:cs typeface="+mn-cs"/>
              </a:rPr>
              <a:t> with embedded proteins. It separates the contents of the cell from its outside environment, as well as regulates what enters and exits the cell. Another interesting feature of the cell membrane is the presence of surface molecules (e.g. glycoproteins, glycolipids, etc.) that act as a ‘signature’ for a cell. Every cell has a different ‘signature’ or ‘marker’ that is thought to function in cell recognition, or in a sort of cellular identification system. Other cells have additional protective cell layers on top of the cell membrane, e.g. </a:t>
            </a:r>
            <a:r>
              <a:rPr lang="en-US" sz="1200" b="0" i="0" u="none" strike="noStrike" kern="1200" dirty="0" smtClean="0">
                <a:solidFill>
                  <a:schemeClr val="tx1"/>
                </a:solidFill>
                <a:effectLst/>
                <a:latin typeface="+mn-lt"/>
                <a:ea typeface="+mn-ea"/>
                <a:cs typeface="+mn-cs"/>
                <a:hlinkClick r:id="rId6"/>
              </a:rPr>
              <a:t>cell wall</a:t>
            </a:r>
            <a:r>
              <a:rPr lang="en-US" sz="1200" b="0" i="0" kern="1200" dirty="0" smtClean="0">
                <a:solidFill>
                  <a:schemeClr val="tx1"/>
                </a:solidFill>
                <a:effectLst/>
                <a:latin typeface="+mn-lt"/>
                <a:ea typeface="+mn-ea"/>
                <a:cs typeface="+mn-cs"/>
              </a:rPr>
              <a:t> in plants, algae, fungi, and certain prokaryotes. https://www.biologyonline.com/dictionary/cell</a:t>
            </a:r>
          </a:p>
          <a:p>
            <a:r>
              <a:rPr lang="en-US" sz="1200" b="0" i="0" kern="1200" dirty="0" smtClean="0">
                <a:solidFill>
                  <a:schemeClr val="tx1"/>
                </a:solidFill>
                <a:effectLst/>
                <a:latin typeface="+mn-lt"/>
                <a:ea typeface="+mn-ea"/>
                <a:cs typeface="+mn-cs"/>
              </a:rPr>
              <a:t>Image:</a:t>
            </a:r>
            <a:r>
              <a:rPr lang="en-US" sz="1200" b="0" i="0" kern="1200" baseline="0" dirty="0" smtClean="0">
                <a:solidFill>
                  <a:schemeClr val="tx1"/>
                </a:solidFill>
                <a:effectLst/>
                <a:latin typeface="+mn-lt"/>
                <a:ea typeface="+mn-ea"/>
                <a:cs typeface="+mn-cs"/>
              </a:rPr>
              <a:t> https://www.britannica.com/science/cell-biology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F7EA8C-4442-2B43-BEFB-AB7F822E7733}" type="slidenum">
              <a:rPr lang="en-US" smtClean="0"/>
              <a:t>20</a:t>
            </a:fld>
            <a:endParaRPr lang="en-US" dirty="0"/>
          </a:p>
        </p:txBody>
      </p:sp>
    </p:spTree>
    <p:extLst>
      <p:ext uri="{BB962C8B-B14F-4D97-AF65-F5344CB8AC3E}">
        <p14:creationId xmlns:p14="http://schemas.microsoft.com/office/powerpoint/2010/main" val="16269299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cell is a membrane-bound structure containing </a:t>
            </a:r>
            <a:r>
              <a:rPr lang="en-US" sz="1200" b="0" i="0" u="none" strike="noStrike" kern="1200" dirty="0" smtClean="0">
                <a:solidFill>
                  <a:schemeClr val="tx1"/>
                </a:solidFill>
                <a:effectLst/>
                <a:latin typeface="+mn-lt"/>
                <a:ea typeface="+mn-ea"/>
                <a:cs typeface="+mn-cs"/>
                <a:hlinkClick r:id="rId3"/>
              </a:rPr>
              <a:t>cytoplasm</a:t>
            </a:r>
            <a:r>
              <a:rPr lang="en-US" sz="1200" b="0" i="0" kern="1200" dirty="0" smtClean="0">
                <a:solidFill>
                  <a:schemeClr val="tx1"/>
                </a:solidFill>
                <a:effectLst/>
                <a:latin typeface="+mn-lt"/>
                <a:ea typeface="+mn-ea"/>
                <a:cs typeface="+mn-cs"/>
              </a:rPr>
              <a:t> and cytoplasmic structures. The </a:t>
            </a:r>
            <a:r>
              <a:rPr lang="en-US" sz="1200" b="0" i="0" u="none" strike="noStrike" kern="1200" dirty="0" smtClean="0">
                <a:solidFill>
                  <a:schemeClr val="tx1"/>
                </a:solidFill>
                <a:effectLst/>
                <a:latin typeface="+mn-lt"/>
                <a:ea typeface="+mn-ea"/>
                <a:cs typeface="+mn-cs"/>
                <a:hlinkClick r:id="rId4"/>
              </a:rPr>
              <a:t>cell membrane</a:t>
            </a:r>
            <a:r>
              <a:rPr lang="en-US" sz="1200" b="0" i="0" kern="1200" dirty="0" smtClean="0">
                <a:solidFill>
                  <a:schemeClr val="tx1"/>
                </a:solidFill>
                <a:effectLst/>
                <a:latin typeface="+mn-lt"/>
                <a:ea typeface="+mn-ea"/>
                <a:cs typeface="+mn-cs"/>
              </a:rPr>
              <a:t> is made up of two layers of </a:t>
            </a:r>
            <a:r>
              <a:rPr lang="en-US" sz="1200" b="0" i="0" u="none" strike="noStrike" kern="1200" dirty="0" smtClean="0">
                <a:solidFill>
                  <a:schemeClr val="tx1"/>
                </a:solidFill>
                <a:effectLst/>
                <a:latin typeface="+mn-lt"/>
                <a:ea typeface="+mn-ea"/>
                <a:cs typeface="+mn-cs"/>
                <a:hlinkClick r:id="rId5"/>
              </a:rPr>
              <a:t>phospholipids</a:t>
            </a:r>
            <a:r>
              <a:rPr lang="en-US" sz="1200" b="0" i="0" kern="1200" dirty="0" smtClean="0">
                <a:solidFill>
                  <a:schemeClr val="tx1"/>
                </a:solidFill>
                <a:effectLst/>
                <a:latin typeface="+mn-lt"/>
                <a:ea typeface="+mn-ea"/>
                <a:cs typeface="+mn-cs"/>
              </a:rPr>
              <a:t> with embedded proteins. It separates the contents of the cell from its outside environment, as well as regulates what enters and exits the cell. Another interesting feature of the cell membrane is the presence of surface molecules (e.g. glycoproteins, glycolipids, etc.) that act as a ‘signature’ for a cell. Every cell has a different ‘signature’ or ‘marker’ that is thought to function in cell recognition, or in a sort of cellular identification system. Other cells have additional protective cell layers on top of the cell membrane, e.g. </a:t>
            </a:r>
            <a:r>
              <a:rPr lang="en-US" sz="1200" b="0" i="0" u="none" strike="noStrike" kern="1200" dirty="0" smtClean="0">
                <a:solidFill>
                  <a:schemeClr val="tx1"/>
                </a:solidFill>
                <a:effectLst/>
                <a:latin typeface="+mn-lt"/>
                <a:ea typeface="+mn-ea"/>
                <a:cs typeface="+mn-cs"/>
                <a:hlinkClick r:id="rId6"/>
              </a:rPr>
              <a:t>cell wall</a:t>
            </a:r>
            <a:r>
              <a:rPr lang="en-US" sz="1200" b="0" i="0" kern="1200" dirty="0" smtClean="0">
                <a:solidFill>
                  <a:schemeClr val="tx1"/>
                </a:solidFill>
                <a:effectLst/>
                <a:latin typeface="+mn-lt"/>
                <a:ea typeface="+mn-ea"/>
                <a:cs typeface="+mn-cs"/>
              </a:rPr>
              <a:t> in plants, algae, fungi, and certain prokaryotes. https://www.biologyonline.com/dictionary/cell</a:t>
            </a:r>
          </a:p>
          <a:p>
            <a:r>
              <a:rPr lang="en-US" sz="1200" b="0" i="0" kern="1200" dirty="0" smtClean="0">
                <a:solidFill>
                  <a:schemeClr val="tx1"/>
                </a:solidFill>
                <a:effectLst/>
                <a:latin typeface="+mn-lt"/>
                <a:ea typeface="+mn-ea"/>
                <a:cs typeface="+mn-cs"/>
              </a:rPr>
              <a:t>Image:</a:t>
            </a:r>
            <a:r>
              <a:rPr lang="en-US" sz="1200" b="0" i="0" kern="1200" baseline="0" dirty="0" smtClean="0">
                <a:solidFill>
                  <a:schemeClr val="tx1"/>
                </a:solidFill>
                <a:effectLst/>
                <a:latin typeface="+mn-lt"/>
                <a:ea typeface="+mn-ea"/>
                <a:cs typeface="+mn-cs"/>
              </a:rPr>
              <a:t> https://www.britannica.com/science/cell-biology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F7EA8C-4442-2B43-BEFB-AB7F822E7733}" type="slidenum">
              <a:rPr lang="en-US" smtClean="0"/>
              <a:t>21</a:t>
            </a:fld>
            <a:endParaRPr lang="en-US" dirty="0"/>
          </a:p>
        </p:txBody>
      </p:sp>
    </p:spTree>
    <p:extLst>
      <p:ext uri="{BB962C8B-B14F-4D97-AF65-F5344CB8AC3E}">
        <p14:creationId xmlns:p14="http://schemas.microsoft.com/office/powerpoint/2010/main" val="1342966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22</a:t>
            </a:fld>
            <a:endParaRPr lang="en-US" dirty="0"/>
          </a:p>
        </p:txBody>
      </p:sp>
    </p:spTree>
    <p:extLst>
      <p:ext uri="{BB962C8B-B14F-4D97-AF65-F5344CB8AC3E}">
        <p14:creationId xmlns:p14="http://schemas.microsoft.com/office/powerpoint/2010/main" val="2425115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23</a:t>
            </a:fld>
            <a:endParaRPr lang="en-US" dirty="0"/>
          </a:p>
        </p:txBody>
      </p:sp>
    </p:spTree>
    <p:extLst>
      <p:ext uri="{BB962C8B-B14F-4D97-AF65-F5344CB8AC3E}">
        <p14:creationId xmlns:p14="http://schemas.microsoft.com/office/powerpoint/2010/main" val="2477269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24</a:t>
            </a:fld>
            <a:endParaRPr lang="en-US" dirty="0"/>
          </a:p>
        </p:txBody>
      </p:sp>
    </p:spTree>
    <p:extLst>
      <p:ext uri="{BB962C8B-B14F-4D97-AF65-F5344CB8AC3E}">
        <p14:creationId xmlns:p14="http://schemas.microsoft.com/office/powerpoint/2010/main" val="1861337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(The outer layer of a plant cell is called a cell wall.)</a:t>
            </a:r>
          </a:p>
        </p:txBody>
      </p:sp>
      <p:sp>
        <p:nvSpPr>
          <p:cNvPr id="4" name="Slide Number Placeholder 3"/>
          <p:cNvSpPr>
            <a:spLocks noGrp="1"/>
          </p:cNvSpPr>
          <p:nvPr>
            <p:ph type="sldNum" sz="quarter" idx="10"/>
          </p:nvPr>
        </p:nvSpPr>
        <p:spPr/>
        <p:txBody>
          <a:bodyPr/>
          <a:lstStyle/>
          <a:p>
            <a:fld id="{5CF7EA8C-4442-2B43-BEFB-AB7F822E7733}" type="slidenum">
              <a:rPr lang="en-US" smtClean="0"/>
              <a:t>25</a:t>
            </a:fld>
            <a:endParaRPr lang="en-US" dirty="0"/>
          </a:p>
        </p:txBody>
      </p:sp>
    </p:spTree>
    <p:extLst>
      <p:ext uri="{BB962C8B-B14F-4D97-AF65-F5344CB8AC3E}">
        <p14:creationId xmlns:p14="http://schemas.microsoft.com/office/powerpoint/2010/main" val="37836535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A cell is a membrane-bound structure containing </a:t>
            </a:r>
            <a:r>
              <a:rPr lang="en-US" sz="1200" b="0" i="0" u="none" strike="noStrike" kern="1200" dirty="0" smtClean="0">
                <a:solidFill>
                  <a:schemeClr val="tx1"/>
                </a:solidFill>
                <a:effectLst/>
                <a:latin typeface="+mn-lt"/>
                <a:ea typeface="+mn-ea"/>
                <a:cs typeface="+mn-cs"/>
                <a:hlinkClick r:id="rId3"/>
              </a:rPr>
              <a:t>cytoplasm</a:t>
            </a:r>
            <a:r>
              <a:rPr lang="en-US" sz="1200" b="0" i="0" kern="1200" dirty="0" smtClean="0">
                <a:solidFill>
                  <a:schemeClr val="tx1"/>
                </a:solidFill>
                <a:effectLst/>
                <a:latin typeface="+mn-lt"/>
                <a:ea typeface="+mn-ea"/>
                <a:cs typeface="+mn-cs"/>
              </a:rPr>
              <a:t> and cytoplasmic structures. The </a:t>
            </a:r>
            <a:r>
              <a:rPr lang="en-US" sz="1200" b="0" i="0" u="none" strike="noStrike" kern="1200" dirty="0" smtClean="0">
                <a:solidFill>
                  <a:schemeClr val="tx1"/>
                </a:solidFill>
                <a:effectLst/>
                <a:latin typeface="+mn-lt"/>
                <a:ea typeface="+mn-ea"/>
                <a:cs typeface="+mn-cs"/>
                <a:hlinkClick r:id="rId4"/>
              </a:rPr>
              <a:t>cell membrane</a:t>
            </a:r>
            <a:r>
              <a:rPr lang="en-US" sz="1200" b="0" i="0" kern="1200" dirty="0" smtClean="0">
                <a:solidFill>
                  <a:schemeClr val="tx1"/>
                </a:solidFill>
                <a:effectLst/>
                <a:latin typeface="+mn-lt"/>
                <a:ea typeface="+mn-ea"/>
                <a:cs typeface="+mn-cs"/>
              </a:rPr>
              <a:t> is made up of two layers of </a:t>
            </a:r>
            <a:r>
              <a:rPr lang="en-US" sz="1200" b="0" i="0" u="none" strike="noStrike" kern="1200" dirty="0" smtClean="0">
                <a:solidFill>
                  <a:schemeClr val="tx1"/>
                </a:solidFill>
                <a:effectLst/>
                <a:latin typeface="+mn-lt"/>
                <a:ea typeface="+mn-ea"/>
                <a:cs typeface="+mn-cs"/>
                <a:hlinkClick r:id="rId5"/>
              </a:rPr>
              <a:t>phospholipids</a:t>
            </a:r>
            <a:r>
              <a:rPr lang="en-US" sz="1200" b="0" i="0" kern="1200" dirty="0" smtClean="0">
                <a:solidFill>
                  <a:schemeClr val="tx1"/>
                </a:solidFill>
                <a:effectLst/>
                <a:latin typeface="+mn-lt"/>
                <a:ea typeface="+mn-ea"/>
                <a:cs typeface="+mn-cs"/>
              </a:rPr>
              <a:t> with embedded proteins. It separates the contents of the cell from its outside environment, as well as regulates what enters and exits the cell. Another interesting feature of the cell membrane is the presence of surface molecules (e.g. glycoproteins, glycolipids, etc.) that act as a ‘signature’ for a cell. Every cell has a different ‘signature’ or ‘marker’ that is thought to function in cell recognition, or in a sort of cellular identification system. Other cells have additional protective cell layers on top of the cell membrane, e.g. </a:t>
            </a:r>
            <a:r>
              <a:rPr lang="en-US" sz="1200" b="0" i="0" u="none" strike="noStrike" kern="1200" dirty="0" smtClean="0">
                <a:solidFill>
                  <a:schemeClr val="tx1"/>
                </a:solidFill>
                <a:effectLst/>
                <a:latin typeface="+mn-lt"/>
                <a:ea typeface="+mn-ea"/>
                <a:cs typeface="+mn-cs"/>
                <a:hlinkClick r:id="rId6"/>
              </a:rPr>
              <a:t>cell wall</a:t>
            </a:r>
            <a:r>
              <a:rPr lang="en-US" sz="1200" b="0" i="0" kern="1200" dirty="0" smtClean="0">
                <a:solidFill>
                  <a:schemeClr val="tx1"/>
                </a:solidFill>
                <a:effectLst/>
                <a:latin typeface="+mn-lt"/>
                <a:ea typeface="+mn-ea"/>
                <a:cs typeface="+mn-cs"/>
              </a:rPr>
              <a:t> in plants, algae, fungi, and certain prokaryotes. https://www.biologyonline.com/dictionary/cell</a:t>
            </a:r>
          </a:p>
          <a:p>
            <a:r>
              <a:rPr lang="en-US" sz="1200" b="0" i="0" kern="1200" dirty="0" smtClean="0">
                <a:solidFill>
                  <a:schemeClr val="tx1"/>
                </a:solidFill>
                <a:effectLst/>
                <a:latin typeface="+mn-lt"/>
                <a:ea typeface="+mn-ea"/>
                <a:cs typeface="+mn-cs"/>
              </a:rPr>
              <a:t>Image:</a:t>
            </a:r>
            <a:r>
              <a:rPr lang="en-US" sz="1200" b="0" i="0" kern="1200" baseline="0" dirty="0" smtClean="0">
                <a:solidFill>
                  <a:schemeClr val="tx1"/>
                </a:solidFill>
                <a:effectLst/>
                <a:latin typeface="+mn-lt"/>
                <a:ea typeface="+mn-ea"/>
                <a:cs typeface="+mn-cs"/>
              </a:rPr>
              <a:t> https://www.britannica.com/science/cell-biology </a:t>
            </a:r>
            <a:endParaRPr lang="en-US"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CF7EA8C-4442-2B43-BEFB-AB7F822E7733}" type="slidenum">
              <a:rPr lang="en-US" smtClean="0"/>
              <a:t>26</a:t>
            </a:fld>
            <a:endParaRPr lang="en-US" dirty="0"/>
          </a:p>
        </p:txBody>
      </p:sp>
    </p:spTree>
    <p:extLst>
      <p:ext uri="{BB962C8B-B14F-4D97-AF65-F5344CB8AC3E}">
        <p14:creationId xmlns:p14="http://schemas.microsoft.com/office/powerpoint/2010/main" val="9532071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27</a:t>
            </a:fld>
            <a:endParaRPr lang="en-US" dirty="0"/>
          </a:p>
        </p:txBody>
      </p:sp>
    </p:spTree>
    <p:extLst>
      <p:ext uri="{BB962C8B-B14F-4D97-AF65-F5344CB8AC3E}">
        <p14:creationId xmlns:p14="http://schemas.microsoft.com/office/powerpoint/2010/main" val="3225462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because I consider their presence and engagement essential to success, I typically make I-3s worth a significant portion of students’ final grade, between 10 and 20 per cent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28</a:t>
            </a:fld>
            <a:endParaRPr lang="en-US" dirty="0"/>
          </a:p>
        </p:txBody>
      </p:sp>
    </p:spTree>
    <p:extLst>
      <p:ext uri="{BB962C8B-B14F-4D97-AF65-F5344CB8AC3E}">
        <p14:creationId xmlns:p14="http://schemas.microsoft.com/office/powerpoint/2010/main" val="2475461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29</a:t>
            </a:fld>
            <a:endParaRPr lang="en-US" dirty="0"/>
          </a:p>
        </p:txBody>
      </p:sp>
    </p:spTree>
    <p:extLst>
      <p:ext uri="{BB962C8B-B14F-4D97-AF65-F5344CB8AC3E}">
        <p14:creationId xmlns:p14="http://schemas.microsoft.com/office/powerpoint/2010/main" val="682869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a:t>
            </a:fld>
            <a:endParaRPr lang="en-US" dirty="0"/>
          </a:p>
        </p:txBody>
      </p:sp>
    </p:spTree>
    <p:extLst>
      <p:ext uri="{BB962C8B-B14F-4D97-AF65-F5344CB8AC3E}">
        <p14:creationId xmlns:p14="http://schemas.microsoft.com/office/powerpoint/2010/main" val="31440574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30</a:t>
            </a:fld>
            <a:endParaRPr lang="en-US" dirty="0"/>
          </a:p>
        </p:txBody>
      </p:sp>
    </p:spTree>
    <p:extLst>
      <p:ext uri="{BB962C8B-B14F-4D97-AF65-F5344CB8AC3E}">
        <p14:creationId xmlns:p14="http://schemas.microsoft.com/office/powerpoint/2010/main" val="41603909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https://www.shiftelearning.com/blog/bid/354170/5-Killer-eLearning-Tips-To-Help-You-Dominate-Content-Chunking</a:t>
            </a:r>
          </a:p>
        </p:txBody>
      </p:sp>
      <p:sp>
        <p:nvSpPr>
          <p:cNvPr id="4" name="Slide Number Placeholder 3"/>
          <p:cNvSpPr>
            <a:spLocks noGrp="1"/>
          </p:cNvSpPr>
          <p:nvPr>
            <p:ph type="sldNum" sz="quarter" idx="10"/>
          </p:nvPr>
        </p:nvSpPr>
        <p:spPr/>
        <p:txBody>
          <a:bodyPr/>
          <a:lstStyle/>
          <a:p>
            <a:fld id="{5CF7EA8C-4442-2B43-BEFB-AB7F822E7733}" type="slidenum">
              <a:rPr lang="en-US" smtClean="0"/>
              <a:t>31</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32</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33</a:t>
            </a:fld>
            <a:endParaRPr lang="en-US" dirty="0"/>
          </a:p>
        </p:txBody>
      </p:sp>
    </p:spTree>
    <p:extLst>
      <p:ext uri="{BB962C8B-B14F-4D97-AF65-F5344CB8AC3E}">
        <p14:creationId xmlns:p14="http://schemas.microsoft.com/office/powerpoint/2010/main" val="17102334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a:t>
            </a:r>
            <a:r>
              <a:rPr lang="en-GB" dirty="0" smtClean="0">
                <a:hlinkClick r:id="rId3"/>
              </a:rPr>
              <a:t>https://er.educause.edu/blogs/2020/4/student-centered-remote-teaching-lessons-learned-from-online-education</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34</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35</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Falchikov, N., &amp; Boud, D. (1989). Student Self-Assessment in Higher Education: A Meta-Analysis. Review of Educational Research, 59, 395-430. </a:t>
            </a:r>
            <a:r>
              <a:rPr lang="en-GB" dirty="0" smtClean="0"/>
              <a:t/>
            </a:r>
            <a:br>
              <a:rPr lang="en-GB" dirty="0" smtClean="0"/>
            </a:br>
            <a:r>
              <a:rPr lang="en-GB" sz="1200" b="0" i="0" u="none" strike="noStrike" kern="1200" dirty="0" smtClean="0">
                <a:solidFill>
                  <a:schemeClr val="tx1"/>
                </a:solidFill>
                <a:effectLst/>
                <a:latin typeface="+mn-lt"/>
                <a:ea typeface="+mn-ea"/>
                <a:cs typeface="+mn-cs"/>
              </a:rPr>
              <a:t>http://dx.doi.org/10.3102/00346543059004395 </a:t>
            </a:r>
          </a:p>
          <a:p>
            <a:r>
              <a:rPr lang="en-GB" dirty="0" smtClean="0"/>
              <a:t>Boud, D. (1995) Assessment and Learning: contradictory</a:t>
            </a:r>
            <a:r>
              <a:rPr lang="en-GB" baseline="0" dirty="0" smtClean="0"/>
              <a:t> or complementary. In </a:t>
            </a:r>
            <a:r>
              <a:rPr lang="en-GB" i="1" baseline="0" dirty="0" smtClean="0"/>
              <a:t>Assessment for Learning in Higher Education</a:t>
            </a:r>
            <a:r>
              <a:rPr lang="en-GB" baseline="0" dirty="0" smtClean="0"/>
              <a:t>.</a:t>
            </a:r>
            <a:r>
              <a:rPr lang="en-GB" dirty="0" smtClean="0"/>
              <a:t> (ed) Knight, P.</a:t>
            </a:r>
            <a:r>
              <a:rPr lang="en-GB" baseline="0" dirty="0" smtClean="0"/>
              <a:t> pp 35-48. London, UK: Kogan Paige.</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36</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smtClean="0">
                <a:solidFill>
                  <a:schemeClr val="tx1"/>
                </a:solidFill>
                <a:effectLst/>
                <a:latin typeface="+mn-lt"/>
                <a:ea typeface="+mn-ea"/>
                <a:cs typeface="+mn-cs"/>
              </a:rPr>
              <a:t>Stefano, G. D., Gino, F., Pisano, G. &amp; Staats, B. (2014). </a:t>
            </a:r>
            <a:r>
              <a:rPr lang="en-GB" sz="1200" b="0" i="1" u="none" strike="noStrike" kern="1200" dirty="0" smtClean="0">
                <a:solidFill>
                  <a:schemeClr val="tx1"/>
                </a:solidFill>
                <a:effectLst/>
                <a:latin typeface="+mn-lt"/>
                <a:ea typeface="+mn-ea"/>
                <a:cs typeface="+mn-cs"/>
              </a:rPr>
              <a:t>Making Experience Count: The Role of Reflection in Individual Learning</a:t>
            </a:r>
            <a:r>
              <a:rPr lang="en-GB" sz="1200" b="0" i="0" u="none" strike="noStrike" kern="1200" dirty="0" smtClean="0">
                <a:solidFill>
                  <a:schemeClr val="tx1"/>
                </a:solidFill>
                <a:effectLst/>
                <a:latin typeface="+mn-lt"/>
                <a:ea typeface="+mn-ea"/>
                <a:cs typeface="+mn-cs"/>
              </a:rPr>
              <a:t> (June 14, 2016). Harvard Business School NOM Unit Working Paper No. 14-093; Harvard Business School Technology &amp; Operations Mgt. Unit Working Paper No. 14-093. Available at SSRN: </a:t>
            </a:r>
            <a:r>
              <a:rPr lang="en-GB" sz="1200" b="0" i="0" u="none" strike="noStrike" kern="1200" dirty="0" smtClean="0">
                <a:solidFill>
                  <a:schemeClr val="tx1"/>
                </a:solidFill>
                <a:effectLst/>
                <a:latin typeface="+mn-lt"/>
                <a:ea typeface="+mn-ea"/>
                <a:cs typeface="+mn-cs"/>
                <a:hlinkClick r:id="rId3"/>
              </a:rPr>
              <a:t>https://ssrn.com/abstract=2414478</a:t>
            </a:r>
            <a:r>
              <a:rPr lang="en-GB" sz="1200" b="0" i="0" u="none" strike="noStrike" kern="1200" dirty="0" smtClean="0">
                <a:solidFill>
                  <a:schemeClr val="tx1"/>
                </a:solidFill>
                <a:effectLst/>
                <a:latin typeface="+mn-lt"/>
                <a:ea typeface="+mn-ea"/>
                <a:cs typeface="+mn-cs"/>
              </a:rPr>
              <a:t> or </a:t>
            </a:r>
            <a:r>
              <a:rPr lang="en-GB" sz="1200" b="0" i="0" u="none" strike="noStrike" kern="1200" dirty="0" smtClean="0">
                <a:solidFill>
                  <a:schemeClr val="tx1"/>
                </a:solidFill>
                <a:effectLst/>
                <a:latin typeface="+mn-lt"/>
                <a:ea typeface="+mn-ea"/>
                <a:cs typeface="+mn-cs"/>
                <a:hlinkClick r:id="rId4"/>
              </a:rPr>
              <a:t>http://dx.doi.org/10.2139/ssrn.2414478</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37</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hlinkClick r:id="rId3"/>
              </a:rPr>
              <a:t>https://prezi.com/we_wlqcnal3v/chunking/</a:t>
            </a:r>
            <a:endParaRPr lang="en-GB"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38</a:t>
            </a:fld>
            <a:endParaRPr lang="en-US" dirty="0"/>
          </a:p>
        </p:txBody>
      </p:sp>
    </p:spTree>
    <p:extLst>
      <p:ext uri="{BB962C8B-B14F-4D97-AF65-F5344CB8AC3E}">
        <p14:creationId xmlns:p14="http://schemas.microsoft.com/office/powerpoint/2010/main" val="908840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39</a:t>
            </a:fld>
            <a:endParaRPr lang="en-US" dirty="0"/>
          </a:p>
        </p:txBody>
      </p:sp>
    </p:spTree>
    <p:extLst>
      <p:ext uri="{BB962C8B-B14F-4D97-AF65-F5344CB8AC3E}">
        <p14:creationId xmlns:p14="http://schemas.microsoft.com/office/powerpoint/2010/main" val="3320500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Image: https://blog.capterra.com/tips-to-facilitate-online-class-participation/</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4</a:t>
            </a:fld>
            <a:endParaRPr lang="en-US" dirty="0"/>
          </a:p>
        </p:txBody>
      </p:sp>
    </p:spTree>
    <p:extLst>
      <p:ext uri="{BB962C8B-B14F-4D97-AF65-F5344CB8AC3E}">
        <p14:creationId xmlns:p14="http://schemas.microsoft.com/office/powerpoint/2010/main" val="36030818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CF7EA8C-4442-2B43-BEFB-AB7F822E7733}" type="slidenum">
              <a:rPr lang="en-US" smtClean="0"/>
              <a:t>40</a:t>
            </a:fld>
            <a:endParaRPr lang="en-US" dirty="0"/>
          </a:p>
        </p:txBody>
      </p:sp>
    </p:spTree>
    <p:extLst>
      <p:ext uri="{BB962C8B-B14F-4D97-AF65-F5344CB8AC3E}">
        <p14:creationId xmlns:p14="http://schemas.microsoft.com/office/powerpoint/2010/main" val="194795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5</a:t>
            </a:fld>
            <a:endParaRPr lang="en-US" dirty="0"/>
          </a:p>
        </p:txBody>
      </p:sp>
    </p:spTree>
    <p:extLst>
      <p:ext uri="{BB962C8B-B14F-4D97-AF65-F5344CB8AC3E}">
        <p14:creationId xmlns:p14="http://schemas.microsoft.com/office/powerpoint/2010/main" val="336411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6</a:t>
            </a:fld>
            <a:endParaRPr lang="en-US" dirty="0"/>
          </a:p>
        </p:txBody>
      </p:sp>
    </p:spTree>
    <p:extLst>
      <p:ext uri="{BB962C8B-B14F-4D97-AF65-F5344CB8AC3E}">
        <p14:creationId xmlns:p14="http://schemas.microsoft.com/office/powerpoint/2010/main" val="8916962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smtClean="0"/>
              <a:t>Anticipatory</a:t>
            </a:r>
            <a:r>
              <a:rPr lang="en-GB" sz="1200" dirty="0" smtClean="0"/>
              <a:t> “[the design process] is proactive in considering the entitlements of all students in the design and delivery of all activity, considering prospective and existing students as well as the whole student life cycle, from admissions through induction, the course and beyond." </a:t>
            </a:r>
          </a:p>
          <a:p>
            <a:pPr defTabSz="914400" eaLnBrk="0" fontAlgn="base" hangingPunct="0">
              <a:spcBef>
                <a:spcPct val="20000"/>
              </a:spcBef>
              <a:spcAft>
                <a:spcPct val="0"/>
              </a:spcAft>
              <a:defRPr sz="2600"/>
            </a:pPr>
            <a:r>
              <a:rPr lang="en-GB" sz="1200" b="1" dirty="0" smtClean="0"/>
              <a:t>Flexible</a:t>
            </a:r>
            <a:r>
              <a:rPr lang="en-GB" sz="1200" dirty="0" smtClean="0"/>
              <a:t> “[the design process] is open, versatile and responsive to an evolving student population, and to changes in circumstances that may require adaptations to the timetable or delivery format to accommodate student availability, for instance blended learning." 	</a:t>
            </a:r>
          </a:p>
          <a:p>
            <a:pPr defTabSz="914400" eaLnBrk="0" fontAlgn="base" hangingPunct="0">
              <a:spcBef>
                <a:spcPct val="20000"/>
              </a:spcBef>
              <a:spcAft>
                <a:spcPct val="0"/>
              </a:spcAft>
              <a:defRPr sz="2600"/>
            </a:pPr>
            <a:r>
              <a:rPr lang="en-GB" sz="1200" b="1" dirty="0" smtClean="0"/>
              <a:t>Accountable</a:t>
            </a:r>
            <a:r>
              <a:rPr lang="en-GB" sz="1200" dirty="0" smtClean="0"/>
              <a:t> "[the design process] encourages staff and students to be responsible for the progress they have made against equality objectives and actions agreed." </a:t>
            </a:r>
          </a:p>
          <a:p>
            <a:pPr defTabSz="914400" eaLnBrk="0" fontAlgn="base" hangingPunct="0">
              <a:spcBef>
                <a:spcPct val="20000"/>
              </a:spcBef>
              <a:spcAft>
                <a:spcPct val="0"/>
              </a:spcAft>
              <a:defRPr sz="2600"/>
            </a:pPr>
            <a:r>
              <a:rPr lang="en-GB" sz="2600" b="1" dirty="0" smtClean="0"/>
              <a:t>Collaborative </a:t>
            </a:r>
            <a:r>
              <a:rPr lang="en-GB" sz="2600" dirty="0" smtClean="0"/>
              <a:t> "[the design process] builds on partnership between students, colleagues and other stakeholders including professional bodies, sector bodies, international partners and employers to enrich the curriculum content and relevance." 	</a:t>
            </a:r>
          </a:p>
          <a:p>
            <a:pPr defTabSz="914400" eaLnBrk="0" fontAlgn="base" hangingPunct="0">
              <a:spcBef>
                <a:spcPct val="20000"/>
              </a:spcBef>
              <a:spcAft>
                <a:spcPct val="0"/>
              </a:spcAft>
              <a:defRPr sz="2600"/>
            </a:pPr>
            <a:r>
              <a:rPr lang="en-GB" sz="2600" b="1" dirty="0" smtClean="0"/>
              <a:t>Transparent</a:t>
            </a:r>
            <a:r>
              <a:rPr lang="en-GB" sz="2600" dirty="0" smtClean="0"/>
              <a:t> "[the design process] makes clear the reason for design decisions by increasing general awareness of the benefits for all and reduces the possibility of misunderstandings based on perceived preferential treatment." 	</a:t>
            </a:r>
          </a:p>
          <a:p>
            <a:pPr defTabSz="914400" eaLnBrk="0" fontAlgn="base" hangingPunct="0">
              <a:spcBef>
                <a:spcPct val="20000"/>
              </a:spcBef>
              <a:spcAft>
                <a:spcPct val="0"/>
              </a:spcAft>
              <a:defRPr sz="2600"/>
            </a:pPr>
            <a:r>
              <a:rPr lang="en-GB" sz="2600" b="1" dirty="0" smtClean="0"/>
              <a:t>Equitable</a:t>
            </a:r>
            <a:r>
              <a:rPr lang="en-GB" sz="2600" dirty="0" smtClean="0"/>
              <a:t> "[the design process] ensures the processes and procedures used for students are the same and decisions are made in a fair, open and transparent way."</a:t>
            </a:r>
            <a:endParaRPr lang="en-US" sz="2800" kern="0" dirty="0" smtClean="0">
              <a:latin typeface="Calibri (Body)"/>
              <a:ea typeface="ＭＳ Ｐゴシック"/>
            </a:endParaRPr>
          </a:p>
          <a:p>
            <a:pPr defTabSz="914400" eaLnBrk="0" fontAlgn="base" hangingPunct="0">
              <a:spcBef>
                <a:spcPct val="20000"/>
              </a:spcBef>
              <a:spcAft>
                <a:spcPct val="0"/>
              </a:spcAft>
              <a:defRPr sz="2600"/>
            </a:pP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7</a:t>
            </a:fld>
            <a:endParaRPr lang="en-US" dirty="0"/>
          </a:p>
        </p:txBody>
      </p:sp>
    </p:spTree>
    <p:extLst>
      <p:ext uri="{BB962C8B-B14F-4D97-AF65-F5344CB8AC3E}">
        <p14:creationId xmlns:p14="http://schemas.microsoft.com/office/powerpoint/2010/main" val="3320500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eaLnBrk="0" fontAlgn="base" hangingPunct="0">
              <a:spcBef>
                <a:spcPct val="20000"/>
              </a:spcBef>
              <a:spcAft>
                <a:spcPct val="0"/>
              </a:spcAft>
              <a:defRPr sz="2600"/>
            </a:pPr>
            <a:r>
              <a:rPr lang="en-GB" dirty="0" smtClean="0"/>
              <a:t>Image: https://letstalkscience.ca/educational-resources/hands-on-activities/why-can-we-see-shadows-night</a:t>
            </a:r>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8</a:t>
            </a:fld>
            <a:endParaRPr lang="en-US" dirty="0"/>
          </a:p>
        </p:txBody>
      </p:sp>
    </p:spTree>
    <p:extLst>
      <p:ext uri="{BB962C8B-B14F-4D97-AF65-F5344CB8AC3E}">
        <p14:creationId xmlns:p14="http://schemas.microsoft.com/office/powerpoint/2010/main" val="830499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CF7EA8C-4442-2B43-BEFB-AB7F822E7733}" type="slidenum">
              <a:rPr lang="en-US" smtClean="0"/>
              <a:t>9</a:t>
            </a:fld>
            <a:endParaRPr lang="en-US" dirty="0"/>
          </a:p>
        </p:txBody>
      </p:sp>
    </p:spTree>
    <p:extLst>
      <p:ext uri="{BB962C8B-B14F-4D97-AF65-F5344CB8AC3E}">
        <p14:creationId xmlns:p14="http://schemas.microsoft.com/office/powerpoint/2010/main" val="3304393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4A5C86BE-12F9-46B7-A18E-40C8D864D229}"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127119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4BC3FC3A-1F53-4E03-AB18-38F77EF63577}"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21066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E45CDE4-4421-4492-A162-23942F9DE2FC}"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735155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74166CA-CDAD-4CE6-B41F-5500C2EFAD2E}"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424444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4ECE64C-5032-4543-B761-E6A2FE14A775}" type="datetime1">
              <a:rPr lang="en-US" smtClean="0"/>
              <a:t>8/23/2021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5880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DC32408E-B9B4-4EC0-BCB6-D7BC77880D8C}" type="datetime1">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632838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95DD957F-B019-4CB7-9A7A-D93A7605C594}" type="datetime1">
              <a:rPr lang="en-US" smtClean="0"/>
              <a:t>8/23/2021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39417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630826A-3DCA-4AC8-8636-8D1517D51B73}" type="datetime1">
              <a:rPr lang="en-US" smtClean="0"/>
              <a:t>8/23/2021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1071329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A842C9-E097-4B4B-92FC-1DE0DF31FB82}" type="datetime1">
              <a:rPr lang="en-US" smtClean="0"/>
              <a:t>8/23/2021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783829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A700A04C-7308-43C4-8900-D6B6A82D5774}" type="datetime1">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0061333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09E496D-35A3-4761-A5B7-0BFE0904C833}" type="datetime1">
              <a:rPr lang="en-US" smtClean="0"/>
              <a:t>8/23/2021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784AB98-1115-2D49-A18E-6B66BF9F60CB}" type="slidenum">
              <a:rPr lang="en-US" smtClean="0"/>
              <a:t>‹#›</a:t>
            </a:fld>
            <a:endParaRPr lang="en-US" dirty="0"/>
          </a:p>
        </p:txBody>
      </p:sp>
    </p:spTree>
    <p:extLst>
      <p:ext uri="{BB962C8B-B14F-4D97-AF65-F5344CB8AC3E}">
        <p14:creationId xmlns:p14="http://schemas.microsoft.com/office/powerpoint/2010/main" val="2614378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FFC8BF-248B-4E35-AD2D-0904E343627A}" type="datetime1">
              <a:rPr lang="en-US" smtClean="0"/>
              <a:t>8/23/2021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4AB98-1115-2D49-A18E-6B66BF9F60CB}" type="slidenum">
              <a:rPr lang="en-US" smtClean="0"/>
              <a:t>‹#›</a:t>
            </a:fld>
            <a:endParaRPr lang="en-US" dirty="0"/>
          </a:p>
        </p:txBody>
      </p:sp>
    </p:spTree>
    <p:extLst>
      <p:ext uri="{BB962C8B-B14F-4D97-AF65-F5344CB8AC3E}">
        <p14:creationId xmlns:p14="http://schemas.microsoft.com/office/powerpoint/2010/main" val="23601565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doi.org/10.1515/eurodl-2017-00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2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2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www.xjtlu.edu.cn/en/"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emf"/><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hyperlink" Target="https://ssrn.com/abstract=2414478"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hyperlink" Target="http://www.xjtlu.edu.cn/en/"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emf"/><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hyperlink" Target="https://www.insidehighered.com/news/2021/08/17/most-incoming-freshmen-are-mentally-exhausted?utm_campaign=ihesocial&amp;utm_content=a_new_survey_finds_that_i&amp;utm_medium=social&amp;utm_source=facebook,linkedin,twitter"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dictionary.cambridge.org/dictionary/english/lur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a:stretch>
            <a:fillRect/>
          </a:stretch>
        </p:blipFill>
        <p:spPr>
          <a:xfrm>
            <a:off x="-50800" y="496111"/>
            <a:ext cx="5070272" cy="4668459"/>
          </a:xfrm>
          <a:prstGeom prst="rect">
            <a:avLst/>
          </a:prstGeom>
        </p:spPr>
      </p:pic>
      <p:sp>
        <p:nvSpPr>
          <p:cNvPr id="5" name="Title 1">
            <a:extLst>
              <a:ext uri="{FF2B5EF4-FFF2-40B4-BE49-F238E27FC236}">
                <a16:creationId xmlns:a16="http://schemas.microsoft.com/office/drawing/2014/main" id="{3377B76A-680F-1146-8DF6-C13DAF6FBC49}"/>
              </a:ext>
            </a:extLst>
          </p:cNvPr>
          <p:cNvSpPr txBox="1">
            <a:spLocks/>
          </p:cNvSpPr>
          <p:nvPr/>
        </p:nvSpPr>
        <p:spPr>
          <a:xfrm>
            <a:off x="4251987" y="1479378"/>
            <a:ext cx="4687732" cy="24351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b="1" cap="all" dirty="0" smtClean="0">
                <a:solidFill>
                  <a:srgbClr val="000044"/>
                </a:solidFill>
                <a:latin typeface="+mn-lt"/>
                <a:cs typeface="DIN-Bold"/>
              </a:rPr>
              <a:t>Undoing Leaning Through Lurking: A 3-L Framework</a:t>
            </a:r>
            <a:endParaRPr lang="en-US" sz="5400" b="1" cap="all" dirty="0">
              <a:solidFill>
                <a:srgbClr val="000044"/>
              </a:solidFill>
              <a:latin typeface="+mn-lt"/>
              <a:cs typeface="DIN-Bold"/>
            </a:endParaRPr>
          </a:p>
        </p:txBody>
      </p:sp>
      <p:sp>
        <p:nvSpPr>
          <p:cNvPr id="11" name="Subtitle 2"/>
          <p:cNvSpPr txBox="1">
            <a:spLocks/>
          </p:cNvSpPr>
          <p:nvPr/>
        </p:nvSpPr>
        <p:spPr>
          <a:xfrm>
            <a:off x="6796392" y="5235453"/>
            <a:ext cx="2048272" cy="139675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Charlie Reis</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GB"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PGCert Director</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GB" sz="2000" dirty="0" smtClean="0">
                <a:solidFill>
                  <a:sysClr val="windowText" lastClr="000000">
                    <a:tint val="75000"/>
                  </a:sysClr>
                </a:solidFill>
                <a:latin typeface="Calibri"/>
              </a:rPr>
              <a:t>August </a:t>
            </a:r>
            <a:r>
              <a:rPr kumimoji="0" lang="en-GB" sz="2000" b="0" i="0" u="none" strike="noStrike" kern="1200" cap="none" spc="0" normalizeH="0" baseline="0" noProof="0" dirty="0" smtClean="0">
                <a:ln>
                  <a:noFill/>
                </a:ln>
                <a:solidFill>
                  <a:sysClr val="windowText" lastClr="000000">
                    <a:tint val="75000"/>
                  </a:sysClr>
                </a:solidFill>
                <a:effectLst/>
                <a:uLnTx/>
                <a:uFillTx/>
                <a:latin typeface="Calibri"/>
                <a:ea typeface="+mn-ea"/>
                <a:cs typeface="+mn-cs"/>
              </a:rPr>
              <a:t>2021</a:t>
            </a:r>
            <a:endParaRPr kumimoji="0" lang="en-GB" sz="2000" b="0" i="0" u="none" strike="noStrike" kern="1200" cap="none" spc="0" normalizeH="0" baseline="0" noProof="0" dirty="0">
              <a:ln>
                <a:noFill/>
              </a:ln>
              <a:solidFill>
                <a:sysClr val="windowText" lastClr="000000">
                  <a:tint val="75000"/>
                </a:sysClr>
              </a:solidFill>
              <a:effectLst/>
              <a:uLnTx/>
              <a:uFillTx/>
              <a:latin typeface="Calibri"/>
              <a:ea typeface="+mn-ea"/>
              <a:cs typeface="+mn-cs"/>
            </a:endParaRPr>
          </a:p>
        </p:txBody>
      </p:sp>
      <p:sp>
        <p:nvSpPr>
          <p:cNvPr id="10" name="Rectangle 9">
            <a:extLst>
              <a:ext uri="{FF2B5EF4-FFF2-40B4-BE49-F238E27FC236}">
                <a16:creationId xmlns:a16="http://schemas.microsoft.com/office/drawing/2014/main" id="{76B9E2A3-43C7-104B-ADCD-62ACBE51897B}"/>
              </a:ext>
            </a:extLst>
          </p:cNvPr>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608" y="5383220"/>
            <a:ext cx="5716166" cy="124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8508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stretch>
            <a:fillRect/>
          </a:stretch>
        </p:blipFill>
        <p:spPr>
          <a:xfrm>
            <a:off x="418289" y="1036137"/>
            <a:ext cx="8138369" cy="5627310"/>
          </a:xfrm>
          <a:prstGeom prst="rect">
            <a:avLst/>
          </a:prstGeom>
        </p:spPr>
      </p:pic>
      <p:sp>
        <p:nvSpPr>
          <p:cNvPr id="6" name="TextBox 5"/>
          <p:cNvSpPr txBox="1"/>
          <p:nvPr/>
        </p:nvSpPr>
        <p:spPr>
          <a:xfrm>
            <a:off x="82337" y="1036137"/>
            <a:ext cx="8973311" cy="3525412"/>
          </a:xfrm>
          <a:prstGeom prst="rect">
            <a:avLst/>
          </a:prstGeom>
          <a:noFill/>
        </p:spPr>
        <p:txBody>
          <a:bodyPr wrap="square" rtlCol="0">
            <a:noAutofit/>
          </a:bodyPr>
          <a:lstStyle/>
          <a:p>
            <a:pPr lvl="0" defTabSz="914400" eaLnBrk="0" fontAlgn="base" hangingPunct="0">
              <a:spcBef>
                <a:spcPct val="20000"/>
              </a:spcBef>
              <a:spcAft>
                <a:spcPct val="0"/>
              </a:spcAft>
              <a:defRPr sz="2600"/>
            </a:pPr>
            <a:endParaRPr lang="en-US" sz="2800" kern="0" dirty="0">
              <a:latin typeface="Calibri (Body)"/>
              <a:ea typeface="ＭＳ Ｐゴシック"/>
            </a:endParaRPr>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A Framework for Participation Online</a:t>
            </a:r>
            <a:endParaRPr lang="en-US" sz="2800" b="1" cap="all" dirty="0">
              <a:solidFill>
                <a:srgbClr val="C00000"/>
              </a:solidFill>
              <a:latin typeface="Calibri"/>
              <a:cs typeface="Calibri"/>
            </a:endParaRPr>
          </a:p>
        </p:txBody>
      </p:sp>
      <p:sp>
        <p:nvSpPr>
          <p:cNvPr id="2" name="TextBox 1"/>
          <p:cNvSpPr txBox="1"/>
          <p:nvPr/>
        </p:nvSpPr>
        <p:spPr>
          <a:xfrm>
            <a:off x="7219453" y="3566929"/>
            <a:ext cx="1673157" cy="1785104"/>
          </a:xfrm>
          <a:prstGeom prst="rect">
            <a:avLst/>
          </a:prstGeom>
          <a:noFill/>
          <a:ln>
            <a:solidFill>
              <a:schemeClr val="tx1"/>
            </a:solidFill>
          </a:ln>
        </p:spPr>
        <p:txBody>
          <a:bodyPr wrap="square" rtlCol="0">
            <a:spAutoFit/>
          </a:bodyPr>
          <a:lstStyle/>
          <a:p>
            <a:r>
              <a:rPr lang="en-US" sz="1100" dirty="0" smtClean="0"/>
              <a:t>Honeychurch, S. Bozkurt, A. Singh, L. Koutropoulos, A. (2018) ‘</a:t>
            </a:r>
            <a:r>
              <a:rPr lang="en-US" sz="1100" dirty="0"/>
              <a:t>Learners on the Periphery: Lurkers as Invisible </a:t>
            </a:r>
            <a:r>
              <a:rPr lang="en-US" sz="1100" dirty="0" smtClean="0"/>
              <a:t>Learners.‘ European </a:t>
            </a:r>
            <a:r>
              <a:rPr lang="en-US" sz="1100" dirty="0"/>
              <a:t>Journal of Open, Distance and </a:t>
            </a:r>
            <a:r>
              <a:rPr lang="en-US" sz="1100" dirty="0" smtClean="0"/>
              <a:t>e-Learning. 20:1 </a:t>
            </a:r>
            <a:r>
              <a:rPr lang="en-US" sz="1100" dirty="0" smtClean="0">
                <a:hlinkClick r:id="rId4"/>
              </a:rPr>
              <a:t>https</a:t>
            </a:r>
            <a:r>
              <a:rPr lang="en-US" sz="1100" dirty="0">
                <a:hlinkClick r:id="rId4"/>
              </a:rPr>
              <a:t>://doi.org/10.1515/eurodl-2017-0012</a:t>
            </a:r>
            <a:endParaRPr lang="en-US" sz="1100" dirty="0"/>
          </a:p>
        </p:txBody>
      </p:sp>
    </p:spTree>
    <p:extLst>
      <p:ext uri="{BB962C8B-B14F-4D97-AF65-F5344CB8AC3E}">
        <p14:creationId xmlns:p14="http://schemas.microsoft.com/office/powerpoint/2010/main" val="433441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latin typeface="Calibri"/>
                <a:cs typeface="Calibri"/>
              </a:rPr>
              <a:t>Is Lurking Always bad?</a:t>
            </a:r>
            <a:endParaRPr lang="en-US" sz="2800" b="1" cap="all" dirty="0">
              <a:solidFill>
                <a:srgbClr val="C00000"/>
              </a:solidFill>
              <a:latin typeface="Calibri"/>
              <a:cs typeface="Calibri"/>
            </a:endParaRPr>
          </a:p>
        </p:txBody>
      </p:sp>
      <p:sp>
        <p:nvSpPr>
          <p:cNvPr id="6" name="TextBox 5"/>
          <p:cNvSpPr txBox="1"/>
          <p:nvPr/>
        </p:nvSpPr>
        <p:spPr>
          <a:xfrm>
            <a:off x="342901" y="1141494"/>
            <a:ext cx="8452184" cy="3525412"/>
          </a:xfrm>
          <a:prstGeom prst="rect">
            <a:avLst/>
          </a:prstGeom>
          <a:noFill/>
        </p:spPr>
        <p:txBody>
          <a:bodyPr wrap="square" rtlCol="0">
            <a:noAutofit/>
          </a:bodyPr>
          <a:lstStyle/>
          <a:p>
            <a:pPr defTabSz="914400" eaLnBrk="0" fontAlgn="base" hangingPunct="0">
              <a:spcBef>
                <a:spcPct val="20000"/>
              </a:spcBef>
              <a:spcAft>
                <a:spcPct val="0"/>
              </a:spcAft>
              <a:defRPr sz="2600"/>
            </a:pPr>
            <a:r>
              <a:rPr lang="en-US" sz="2600" dirty="0"/>
              <a:t>Some studies have </a:t>
            </a:r>
            <a:r>
              <a:rPr lang="en-US" sz="2600" dirty="0" smtClean="0"/>
              <a:t>characterised </a:t>
            </a:r>
            <a:r>
              <a:rPr lang="en-US" sz="2600" dirty="0"/>
              <a:t>lurkers as </a:t>
            </a:r>
            <a:r>
              <a:rPr lang="en-US" sz="2600" dirty="0" smtClean="0"/>
              <a:t>free-riders, parasites undermining the sharing vital to online learning communities </a:t>
            </a:r>
            <a:r>
              <a:rPr lang="en-US" sz="2600" dirty="0"/>
              <a:t>who benefit from the </a:t>
            </a:r>
            <a:r>
              <a:rPr lang="en-US" sz="2600" dirty="0" smtClean="0"/>
              <a:t>contributions of </a:t>
            </a:r>
            <a:r>
              <a:rPr lang="en-US" sz="2600" dirty="0"/>
              <a:t>other students without generating any value </a:t>
            </a:r>
            <a:r>
              <a:rPr lang="en-US" sz="2600" dirty="0" smtClean="0"/>
              <a:t>themselves. (Kollock </a:t>
            </a:r>
            <a:r>
              <a:rPr lang="en-US" sz="2600" dirty="0"/>
              <a:t>&amp; Smith, 1996; Morris &amp; Ogan, 1996; Van Mierlo, 2014). </a:t>
            </a:r>
            <a:r>
              <a:rPr lang="en-GB" sz="2600" dirty="0"/>
              <a:t>	</a:t>
            </a:r>
          </a:p>
          <a:p>
            <a:pPr defTabSz="914400" eaLnBrk="0" fontAlgn="base" hangingPunct="0">
              <a:spcBef>
                <a:spcPct val="20000"/>
              </a:spcBef>
              <a:spcAft>
                <a:spcPct val="0"/>
              </a:spcAft>
              <a:defRPr sz="2600"/>
            </a:pPr>
            <a:endParaRPr lang="en-GB" sz="2600" dirty="0"/>
          </a:p>
          <a:p>
            <a:pPr lvl="0" defTabSz="914400" eaLnBrk="0" fontAlgn="base" hangingPunct="0">
              <a:spcBef>
                <a:spcPct val="20000"/>
              </a:spcBef>
              <a:spcAft>
                <a:spcPct val="0"/>
              </a:spcAft>
              <a:defRPr sz="2600"/>
            </a:pPr>
            <a:endParaRPr lang="en-US" sz="2800" kern="0" dirty="0">
              <a:latin typeface="Calibri (Body)"/>
              <a:ea typeface="ＭＳ Ｐゴシック"/>
            </a:endParaRPr>
          </a:p>
        </p:txBody>
      </p:sp>
      <p:sp>
        <p:nvSpPr>
          <p:cNvPr id="5" name="TextBox 4"/>
          <p:cNvSpPr txBox="1"/>
          <p:nvPr/>
        </p:nvSpPr>
        <p:spPr>
          <a:xfrm>
            <a:off x="3997938" y="5938382"/>
            <a:ext cx="5010912" cy="769441"/>
          </a:xfrm>
          <a:prstGeom prst="rect">
            <a:avLst/>
          </a:prstGeom>
          <a:noFill/>
          <a:ln>
            <a:solidFill>
              <a:schemeClr val="tx1"/>
            </a:solidFill>
          </a:ln>
        </p:spPr>
        <p:txBody>
          <a:bodyPr wrap="square" rtlCol="0">
            <a:spAutoFit/>
          </a:bodyPr>
          <a:lstStyle/>
          <a:p>
            <a:r>
              <a:rPr lang="en-US" sz="1100" dirty="0"/>
              <a:t>Ruthotto, I. Quintin Kreth, Q. Stevens, J. Trively, C. Melkers, J. (2020) ‘Lurking and participation in the virtual classroom: The effects of gender, race, and age among graduate students in computer science .‘ Computers &amp; Education 151 https://doi.org/10.1016/j.compedu.2020.103854</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21" y="3584620"/>
            <a:ext cx="3990772" cy="2145576"/>
          </a:xfrm>
          <a:prstGeom prst="rect">
            <a:avLst/>
          </a:prstGeom>
        </p:spPr>
      </p:pic>
    </p:spTree>
    <p:extLst>
      <p:ext uri="{BB962C8B-B14F-4D97-AF65-F5344CB8AC3E}">
        <p14:creationId xmlns:p14="http://schemas.microsoft.com/office/powerpoint/2010/main" val="3399175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latin typeface="Calibri"/>
                <a:cs typeface="Calibri"/>
              </a:rPr>
              <a:t>Is Lurking Always bad?</a:t>
            </a:r>
            <a:endParaRPr lang="en-US" sz="2800" b="1" cap="all" dirty="0">
              <a:solidFill>
                <a:srgbClr val="C00000"/>
              </a:solidFill>
              <a:latin typeface="Calibri"/>
              <a:cs typeface="Calibri"/>
            </a:endParaRPr>
          </a:p>
        </p:txBody>
      </p:sp>
      <p:sp>
        <p:nvSpPr>
          <p:cNvPr id="6" name="TextBox 5"/>
          <p:cNvSpPr txBox="1"/>
          <p:nvPr/>
        </p:nvSpPr>
        <p:spPr>
          <a:xfrm>
            <a:off x="342901" y="1313004"/>
            <a:ext cx="8452184" cy="3525412"/>
          </a:xfrm>
          <a:prstGeom prst="rect">
            <a:avLst/>
          </a:prstGeom>
          <a:noFill/>
        </p:spPr>
        <p:txBody>
          <a:bodyPr wrap="square" rtlCol="0">
            <a:noAutofit/>
          </a:bodyPr>
          <a:lstStyle/>
          <a:p>
            <a:pPr defTabSz="914400" eaLnBrk="0" fontAlgn="base" hangingPunct="0">
              <a:spcBef>
                <a:spcPct val="20000"/>
              </a:spcBef>
              <a:spcAft>
                <a:spcPct val="0"/>
              </a:spcAft>
              <a:defRPr sz="2600"/>
            </a:pPr>
            <a:r>
              <a:rPr lang="en-US" sz="2600" dirty="0" smtClean="0"/>
              <a:t>“Other </a:t>
            </a:r>
            <a:r>
              <a:rPr lang="en-US" sz="2600" dirty="0"/>
              <a:t>studies object, arguing that lurkers are participants since they are not absent from the virtual classroom but visit the course site and observe discussions (Edelmann, 2013). As such, lurking reflects a different learning style, where students choose to participate in a less formal, quieter way, yet may still engage deeply with learning materials and discussions (Dennen, 2008; Hrastinski, 2009; Nonnecke; Preece, 2000; Teo; Johri, &amp; Lohani, 2017; Xie, Yu, &amp; Bradshaw, 2014</a:t>
            </a:r>
            <a:r>
              <a:rPr lang="en-US" sz="2600" dirty="0" smtClean="0"/>
              <a:t>).”</a:t>
            </a:r>
            <a:endParaRPr lang="en-US" sz="2800" kern="0" dirty="0">
              <a:latin typeface="Calibri (Body)"/>
              <a:ea typeface="ＭＳ Ｐゴシック"/>
            </a:endParaRPr>
          </a:p>
        </p:txBody>
      </p:sp>
      <p:sp>
        <p:nvSpPr>
          <p:cNvPr id="7" name="TextBox 6"/>
          <p:cNvSpPr txBox="1"/>
          <p:nvPr/>
        </p:nvSpPr>
        <p:spPr>
          <a:xfrm>
            <a:off x="4066032" y="5730196"/>
            <a:ext cx="5010912" cy="769441"/>
          </a:xfrm>
          <a:prstGeom prst="rect">
            <a:avLst/>
          </a:prstGeom>
          <a:noFill/>
          <a:ln>
            <a:solidFill>
              <a:schemeClr val="tx1"/>
            </a:solidFill>
          </a:ln>
        </p:spPr>
        <p:txBody>
          <a:bodyPr wrap="square" rtlCol="0">
            <a:spAutoFit/>
          </a:bodyPr>
          <a:lstStyle/>
          <a:p>
            <a:r>
              <a:rPr lang="en-US" sz="1100" dirty="0"/>
              <a:t>Ruthotto, I. Quintin Kreth, Q. Stevens, J. Trively, C. Melkers, J. (2020) ‘Lurking and participation in the virtual classroom: The effects of gender, race, and age among graduate students in computer science .‘ Computers &amp; Education 151 https://doi.org/10.1016/j.compedu.2020.103854</a:t>
            </a:r>
          </a:p>
        </p:txBody>
      </p:sp>
    </p:spTree>
    <p:extLst>
      <p:ext uri="{BB962C8B-B14F-4D97-AF65-F5344CB8AC3E}">
        <p14:creationId xmlns:p14="http://schemas.microsoft.com/office/powerpoint/2010/main" val="577027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Activity 4 – Why do people lurk online? </a:t>
            </a:r>
            <a:endParaRPr lang="en-US" sz="2800" b="1" cap="all" dirty="0">
              <a:solidFill>
                <a:srgbClr val="C00000"/>
              </a:solidFill>
              <a:latin typeface="Calibri"/>
              <a:cs typeface="Calibri"/>
            </a:endParaRPr>
          </a:p>
        </p:txBody>
      </p:sp>
      <p:sp>
        <p:nvSpPr>
          <p:cNvPr id="6" name="TextBox 5"/>
          <p:cNvSpPr txBox="1"/>
          <p:nvPr/>
        </p:nvSpPr>
        <p:spPr>
          <a:xfrm>
            <a:off x="457198" y="1153611"/>
            <a:ext cx="8223505" cy="1661993"/>
          </a:xfrm>
          <a:prstGeom prst="rect">
            <a:avLst/>
          </a:prstGeom>
          <a:noFill/>
        </p:spPr>
        <p:txBody>
          <a:bodyPr wrap="square" rtlCol="0">
            <a:noAutofit/>
          </a:bodyPr>
          <a:lstStyle/>
          <a:p>
            <a:pPr lvl="0"/>
            <a:r>
              <a:rPr lang="en-GB" sz="2600" dirty="0" smtClean="0"/>
              <a:t>In the chat, please share a few reasons students might lurk; you can be as concise or loquacious as you like.</a:t>
            </a:r>
          </a:p>
          <a:p>
            <a:pPr lvl="0"/>
            <a:endParaRPr lang="en-GB" sz="2400" dirty="0"/>
          </a:p>
          <a:p>
            <a:pPr lvl="0"/>
            <a:endParaRPr lang="en-GB" sz="2400" dirty="0"/>
          </a:p>
          <a:p>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3199724" y="2296611"/>
            <a:ext cx="2490281" cy="4247317"/>
          </a:xfrm>
          <a:prstGeom prst="rect">
            <a:avLst/>
          </a:prstGeom>
          <a:noFill/>
          <a:ln>
            <a:solidFill>
              <a:schemeClr val="tx1"/>
            </a:solidFill>
          </a:ln>
        </p:spPr>
        <p:txBody>
          <a:bodyPr wrap="square" rtlCol="0">
            <a:spAutoFit/>
          </a:bodyPr>
          <a:lstStyle/>
          <a:p>
            <a:r>
              <a:rPr lang="en-US" dirty="0" smtClean="0"/>
              <a:t>Non-native speaker/decoding</a:t>
            </a:r>
          </a:p>
          <a:p>
            <a:endParaRPr lang="en-US" dirty="0" smtClean="0"/>
          </a:p>
          <a:p>
            <a:pPr algn="r"/>
            <a:r>
              <a:rPr lang="en-US" dirty="0" smtClean="0"/>
              <a:t>Lack of confidence</a:t>
            </a:r>
          </a:p>
          <a:p>
            <a:pPr algn="r"/>
            <a:endParaRPr lang="en-US" dirty="0" smtClean="0"/>
          </a:p>
          <a:p>
            <a:r>
              <a:rPr lang="en-US" dirty="0" smtClean="0"/>
              <a:t>Faith in teacher to prepare them for assessments</a:t>
            </a:r>
          </a:p>
          <a:p>
            <a:endParaRPr lang="en-US" dirty="0"/>
          </a:p>
          <a:p>
            <a:pPr algn="r"/>
            <a:r>
              <a:rPr lang="en-US" dirty="0" smtClean="0"/>
              <a:t>Normal part of online behavior</a:t>
            </a:r>
          </a:p>
          <a:p>
            <a:pPr algn="r"/>
            <a:endParaRPr lang="en-US" dirty="0"/>
          </a:p>
          <a:p>
            <a:r>
              <a:rPr lang="en-US" dirty="0" smtClean="0"/>
              <a:t>Quiet learners</a:t>
            </a:r>
          </a:p>
          <a:p>
            <a:endParaRPr lang="en-US" dirty="0"/>
          </a:p>
          <a:p>
            <a:pPr algn="r"/>
            <a:r>
              <a:rPr lang="en-US" dirty="0" smtClean="0"/>
              <a:t>Desire for anonymity</a:t>
            </a:r>
            <a:endParaRPr lang="en-US" dirty="0"/>
          </a:p>
        </p:txBody>
      </p:sp>
    </p:spTree>
    <p:extLst>
      <p:ext uri="{BB962C8B-B14F-4D97-AF65-F5344CB8AC3E}">
        <p14:creationId xmlns:p14="http://schemas.microsoft.com/office/powerpoint/2010/main" val="2501669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I-3’s Framework</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1" y="1267730"/>
            <a:ext cx="7668490"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a:t>Eleanor </a:t>
            </a:r>
            <a:r>
              <a:rPr lang="en-US" sz="2600" dirty="0" smtClean="0"/>
              <a:t>Shoreman-Ouimet </a:t>
            </a:r>
            <a:r>
              <a:rPr lang="en-US" sz="2600" dirty="0"/>
              <a:t>(2021</a:t>
            </a:r>
            <a:r>
              <a:rPr lang="en-US" sz="2600" dirty="0" smtClean="0"/>
              <a:t>) presented a I-3’s framework for engaging students in a large classroom to address student participation and engagement in learning about anthropogenic </a:t>
            </a:r>
            <a:r>
              <a:rPr lang="en-US" sz="2600" dirty="0"/>
              <a:t>climate change in social science classrooms. </a:t>
            </a:r>
            <a:endParaRPr lang="en-US" sz="2600" dirty="0" smtClean="0"/>
          </a:p>
          <a:p>
            <a:pPr marL="0" indent="0">
              <a:buNone/>
            </a:pPr>
            <a:endParaRPr lang="en-US" sz="2600" dirty="0" smtClean="0"/>
          </a:p>
          <a:p>
            <a:pPr marL="0" indent="0">
              <a:buNone/>
            </a:pPr>
            <a:r>
              <a:rPr lang="en-US" sz="2600" dirty="0" smtClean="0"/>
              <a:t>The I-3’s are ‘I’m </a:t>
            </a:r>
            <a:r>
              <a:rPr lang="en-US" sz="2600" dirty="0"/>
              <a:t>here, I’m listening, I’m thinking</a:t>
            </a:r>
            <a:r>
              <a:rPr lang="en-US" sz="2600" dirty="0" smtClean="0"/>
              <a:t>’ and serve </a:t>
            </a:r>
            <a:r>
              <a:rPr lang="en-US" sz="2600" dirty="0"/>
              <a:t>as students’ first concentrated interaction with a </a:t>
            </a:r>
            <a:r>
              <a:rPr lang="en-US" sz="2600" dirty="0" smtClean="0"/>
              <a:t>topic to </a:t>
            </a:r>
            <a:r>
              <a:rPr lang="en-US" sz="2600" dirty="0"/>
              <a:t>provide the first step on a gradient towards higher-level mastery of </a:t>
            </a:r>
            <a:r>
              <a:rPr lang="en-US" sz="2600" dirty="0" smtClean="0"/>
              <a:t>material.  </a:t>
            </a:r>
            <a:endParaRPr lang="zh-CN" alt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
        <p:nvSpPr>
          <p:cNvPr id="4" name="TextBox 3"/>
          <p:cNvSpPr txBox="1"/>
          <p:nvPr/>
        </p:nvSpPr>
        <p:spPr>
          <a:xfrm>
            <a:off x="6274340" y="5475683"/>
            <a:ext cx="2529191" cy="1107996"/>
          </a:xfrm>
          <a:prstGeom prst="rect">
            <a:avLst/>
          </a:prstGeom>
          <a:noFill/>
          <a:ln>
            <a:solidFill>
              <a:schemeClr val="tx1"/>
            </a:solidFill>
          </a:ln>
        </p:spPr>
        <p:txBody>
          <a:bodyPr wrap="square" rtlCol="0">
            <a:spAutoFit/>
          </a:bodyPr>
          <a:lstStyle/>
          <a:p>
            <a:r>
              <a:rPr lang="en-US" sz="1100" dirty="0"/>
              <a:t>Shoreman-Ouimet, E. (2021) It’s time to (climate) change the way we teach Addressing anthropogenic climate change in social science classrooms. </a:t>
            </a:r>
            <a:r>
              <a:rPr lang="en-US" sz="1100" i="1" dirty="0"/>
              <a:t>Learning and Teaching</a:t>
            </a:r>
            <a:r>
              <a:rPr lang="en-US" sz="1100" dirty="0"/>
              <a:t>. 14:2: 76–86 doi: </a:t>
            </a:r>
            <a:r>
              <a:rPr lang="en-US" sz="1100" dirty="0" smtClean="0"/>
              <a:t>10.3167/latiss.2021.140205</a:t>
            </a:r>
            <a:endParaRPr lang="en-US" sz="1100" dirty="0"/>
          </a:p>
        </p:txBody>
      </p:sp>
    </p:spTree>
    <p:extLst>
      <p:ext uri="{BB962C8B-B14F-4D97-AF65-F5344CB8AC3E}">
        <p14:creationId xmlns:p14="http://schemas.microsoft.com/office/powerpoint/2010/main" val="3618354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267730"/>
            <a:ext cx="8229599"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dirty="0" smtClean="0"/>
              <a:t>Getting students to present/represent themselves online in a structured way in order to build to greater interaction with content and peers makes a lot of sense for online learning. Thinking about undoing or prevent the behavior of lurking, we propose a 3-L framework as a ‘gradient’ towards more sophisticated mental activity and cognitive engagement, made visible.</a:t>
            </a:r>
          </a:p>
          <a:p>
            <a:pPr marL="0" indent="0">
              <a:buNone/>
            </a:pPr>
            <a:endParaRPr lang="en-US"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287543" y="0"/>
            <a:ext cx="1847237" cy="6956365"/>
          </a:xfrm>
          <a:prstGeom prst="rect">
            <a:avLst/>
          </a:prstGeom>
        </p:spPr>
      </p:pic>
      <p:cxnSp>
        <p:nvCxnSpPr>
          <p:cNvPr id="4" name="Straight Connector 3"/>
          <p:cNvCxnSpPr/>
          <p:nvPr/>
        </p:nvCxnSpPr>
        <p:spPr>
          <a:xfrm>
            <a:off x="603115" y="6245157"/>
            <a:ext cx="17023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2305455" y="5732834"/>
            <a:ext cx="17023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4007795" y="5217269"/>
            <a:ext cx="170234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2305455" y="5732834"/>
            <a:ext cx="0" cy="5123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4007795" y="5220511"/>
            <a:ext cx="0" cy="512323"/>
          </a:xfrm>
          <a:prstGeom prst="line">
            <a:avLst/>
          </a:prstGeom>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65761" y="5787093"/>
            <a:ext cx="1439694" cy="369332"/>
          </a:xfrm>
          <a:prstGeom prst="rect">
            <a:avLst/>
          </a:prstGeom>
          <a:noFill/>
        </p:spPr>
        <p:txBody>
          <a:bodyPr wrap="square" rtlCol="0">
            <a:spAutoFit/>
          </a:bodyPr>
          <a:lstStyle/>
          <a:p>
            <a:r>
              <a:rPr lang="en-US" dirty="0" smtClean="0"/>
              <a:t>Listening</a:t>
            </a:r>
            <a:endParaRPr lang="en-US" dirty="0"/>
          </a:p>
        </p:txBody>
      </p:sp>
      <p:sp>
        <p:nvSpPr>
          <p:cNvPr id="15" name="TextBox 14"/>
          <p:cNvSpPr txBox="1"/>
          <p:nvPr/>
        </p:nvSpPr>
        <p:spPr>
          <a:xfrm>
            <a:off x="2636194" y="5342369"/>
            <a:ext cx="1439694" cy="369332"/>
          </a:xfrm>
          <a:prstGeom prst="rect">
            <a:avLst/>
          </a:prstGeom>
          <a:noFill/>
        </p:spPr>
        <p:txBody>
          <a:bodyPr wrap="square" rtlCol="0">
            <a:spAutoFit/>
          </a:bodyPr>
          <a:lstStyle/>
          <a:p>
            <a:r>
              <a:rPr lang="en-US" dirty="0" smtClean="0"/>
              <a:t>Learning</a:t>
            </a:r>
            <a:endParaRPr lang="en-US" dirty="0"/>
          </a:p>
        </p:txBody>
      </p:sp>
      <p:sp>
        <p:nvSpPr>
          <p:cNvPr id="16" name="TextBox 15"/>
          <p:cNvSpPr txBox="1"/>
          <p:nvPr/>
        </p:nvSpPr>
        <p:spPr>
          <a:xfrm>
            <a:off x="4280498" y="4800652"/>
            <a:ext cx="1439694" cy="369332"/>
          </a:xfrm>
          <a:prstGeom prst="rect">
            <a:avLst/>
          </a:prstGeom>
          <a:noFill/>
        </p:spPr>
        <p:txBody>
          <a:bodyPr wrap="square" rtlCol="0">
            <a:spAutoFit/>
          </a:bodyPr>
          <a:lstStyle/>
          <a:p>
            <a:r>
              <a:rPr lang="en-US" dirty="0" smtClean="0"/>
              <a:t>Leveraging</a:t>
            </a:r>
            <a:endParaRPr lang="en-US" dirty="0"/>
          </a:p>
        </p:txBody>
      </p:sp>
      <p:sp>
        <p:nvSpPr>
          <p:cNvPr id="20" name="Right Arrow 19"/>
          <p:cNvSpPr/>
          <p:nvPr/>
        </p:nvSpPr>
        <p:spPr>
          <a:xfrm>
            <a:off x="457199" y="6226958"/>
            <a:ext cx="8088623" cy="427254"/>
          </a:xfrm>
          <a:prstGeom prst="rightArrow">
            <a:avLst/>
          </a:prstGeom>
          <a:solidFill>
            <a:srgbClr val="78AADD"/>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6819088" y="4876507"/>
            <a:ext cx="1867711" cy="1200329"/>
          </a:xfrm>
          <a:prstGeom prst="rect">
            <a:avLst/>
          </a:prstGeom>
          <a:noFill/>
          <a:ln>
            <a:solidFill>
              <a:schemeClr val="tx1"/>
            </a:solidFill>
          </a:ln>
        </p:spPr>
        <p:txBody>
          <a:bodyPr wrap="square" rtlCol="0">
            <a:spAutoFit/>
          </a:bodyPr>
          <a:lstStyle/>
          <a:p>
            <a:r>
              <a:rPr lang="en-US" dirty="0" smtClean="0"/>
              <a:t>Engagement, student-centeredness and mental activity</a:t>
            </a:r>
            <a:endParaRPr lang="en-US" dirty="0"/>
          </a:p>
        </p:txBody>
      </p:sp>
    </p:spTree>
    <p:extLst>
      <p:ext uri="{BB962C8B-B14F-4D97-AF65-F5344CB8AC3E}">
        <p14:creationId xmlns:p14="http://schemas.microsoft.com/office/powerpoint/2010/main" val="3341163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267730"/>
            <a:ext cx="8229599" cy="53159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Listening</a:t>
            </a:r>
            <a:r>
              <a:rPr lang="en-US" sz="2600" dirty="0"/>
              <a:t> – evidencing memory or recognition of content; could be a quiz, poll or a student-generated </a:t>
            </a:r>
            <a:r>
              <a:rPr lang="en-US" sz="2600" dirty="0" smtClean="0"/>
              <a:t>question;</a:t>
            </a:r>
          </a:p>
          <a:p>
            <a:pPr marL="0" indent="0">
              <a:buNone/>
            </a:pPr>
            <a:endParaRPr lang="en-US" sz="2600" dirty="0"/>
          </a:p>
          <a:p>
            <a:pPr marL="0" indent="0">
              <a:buNone/>
            </a:pPr>
            <a:r>
              <a:rPr lang="en-US" sz="2600" b="1" dirty="0" smtClean="0"/>
              <a:t>Learning</a:t>
            </a:r>
            <a:r>
              <a:rPr lang="en-US" sz="2600" dirty="0" smtClean="0"/>
              <a:t> </a:t>
            </a:r>
            <a:r>
              <a:rPr lang="en-US" sz="2600" dirty="0"/>
              <a:t>– evidencing deeper understanding of content; could be poll designed to dispel likely assumptions that are </a:t>
            </a:r>
            <a:r>
              <a:rPr lang="en-US" sz="2600" dirty="0" smtClean="0"/>
              <a:t>inaccurate, ordering of sequences or drawing mind maps;</a:t>
            </a:r>
          </a:p>
          <a:p>
            <a:pPr marL="0" indent="0">
              <a:buNone/>
            </a:pPr>
            <a:endParaRPr lang="en-US" sz="2600" dirty="0"/>
          </a:p>
          <a:p>
            <a:pPr marL="0" indent="0">
              <a:buNone/>
            </a:pPr>
            <a:r>
              <a:rPr lang="en-US" sz="2600" b="1" dirty="0" smtClean="0"/>
              <a:t>Leveraging</a:t>
            </a:r>
            <a:r>
              <a:rPr lang="en-US" sz="2600" dirty="0" smtClean="0"/>
              <a:t> </a:t>
            </a:r>
            <a:r>
              <a:rPr lang="en-US" sz="2600" dirty="0"/>
              <a:t>– using core content to do something else that is student generated and directed in a more meaningful way than evidencing memory or basic understanding, but that evidences learning </a:t>
            </a:r>
            <a:r>
              <a:rPr lang="en-US" sz="2600" dirty="0" smtClean="0"/>
              <a:t>outcomes; could be case studies, research, projects, simulations.</a:t>
            </a: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Tree>
    <p:extLst>
      <p:ext uri="{BB962C8B-B14F-4D97-AF65-F5344CB8AC3E}">
        <p14:creationId xmlns:p14="http://schemas.microsoft.com/office/powerpoint/2010/main" val="1905544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267730"/>
            <a:ext cx="8229599"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Listening</a:t>
            </a:r>
            <a:r>
              <a:rPr lang="en-US" sz="2600" dirty="0"/>
              <a:t> – evidencing memory or recognition of content; could be a quiz, poll or a student-generated </a:t>
            </a:r>
            <a:r>
              <a:rPr lang="en-US" sz="2600" dirty="0" smtClean="0"/>
              <a:t>question.</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
        <p:nvSpPr>
          <p:cNvPr id="3" name="AutoShape 2" descr="Most People Can&amp;#39;t Identify 10/12 Of The Parts Of A Cell — Can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TextBox 11"/>
          <p:cNvSpPr txBox="1"/>
          <p:nvPr/>
        </p:nvSpPr>
        <p:spPr>
          <a:xfrm>
            <a:off x="632298" y="3507365"/>
            <a:ext cx="1206230" cy="2031325"/>
          </a:xfrm>
          <a:prstGeom prst="rect">
            <a:avLst/>
          </a:prstGeom>
          <a:noFill/>
          <a:ln>
            <a:solidFill>
              <a:schemeClr val="tx1"/>
            </a:solidFill>
          </a:ln>
        </p:spPr>
        <p:txBody>
          <a:bodyPr wrap="square" rtlCol="0">
            <a:spAutoFit/>
          </a:bodyPr>
          <a:lstStyle/>
          <a:p>
            <a:r>
              <a:rPr lang="en-US" dirty="0" smtClean="0"/>
              <a:t>What </a:t>
            </a:r>
            <a:r>
              <a:rPr lang="en-US" smtClean="0"/>
              <a:t>does </a:t>
            </a:r>
            <a:r>
              <a:rPr lang="en-US" smtClean="0"/>
              <a:t>COVID </a:t>
            </a:r>
            <a:r>
              <a:rPr lang="en-US" dirty="0" smtClean="0"/>
              <a:t>stand for?</a:t>
            </a:r>
          </a:p>
          <a:p>
            <a:r>
              <a:rPr lang="en-US" dirty="0" smtClean="0"/>
              <a:t>What does the acronym mean?</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7286" y="2410730"/>
            <a:ext cx="3948786" cy="3763138"/>
          </a:xfrm>
          <a:prstGeom prst="rect">
            <a:avLst/>
          </a:prstGeom>
        </p:spPr>
      </p:pic>
      <p:sp>
        <p:nvSpPr>
          <p:cNvPr id="14" name="TextBox 13"/>
          <p:cNvSpPr txBox="1"/>
          <p:nvPr/>
        </p:nvSpPr>
        <p:spPr>
          <a:xfrm>
            <a:off x="7305469" y="3645864"/>
            <a:ext cx="1548395" cy="1754326"/>
          </a:xfrm>
          <a:prstGeom prst="rect">
            <a:avLst/>
          </a:prstGeom>
          <a:noFill/>
          <a:ln>
            <a:solidFill>
              <a:schemeClr val="tx1"/>
            </a:solidFill>
          </a:ln>
        </p:spPr>
        <p:txBody>
          <a:bodyPr wrap="square" rtlCol="0">
            <a:spAutoFit/>
          </a:bodyPr>
          <a:lstStyle/>
          <a:p>
            <a:r>
              <a:rPr lang="en-US" sz="1200" dirty="0" smtClean="0"/>
              <a:t>COVID is short for c</a:t>
            </a:r>
            <a:r>
              <a:rPr lang="en-US" sz="1200" i="1" dirty="0" smtClean="0"/>
              <a:t>o(rona) vi(rus)  </a:t>
            </a:r>
            <a:r>
              <a:rPr lang="en-US" sz="1200" i="1" dirty="0"/>
              <a:t>d(isease) (20)19,</a:t>
            </a:r>
            <a:r>
              <a:rPr lang="en-US" sz="1200" dirty="0"/>
              <a:t> the year in which the outbreak of the disease was first identified; so named by the World Health Organization in </a:t>
            </a:r>
            <a:r>
              <a:rPr lang="en-US" sz="1200" dirty="0" smtClean="0"/>
              <a:t>2020.</a:t>
            </a:r>
            <a:endParaRPr lang="en-GB" sz="1200" dirty="0"/>
          </a:p>
        </p:txBody>
      </p:sp>
    </p:spTree>
    <p:extLst>
      <p:ext uri="{BB962C8B-B14F-4D97-AF65-F5344CB8AC3E}">
        <p14:creationId xmlns:p14="http://schemas.microsoft.com/office/powerpoint/2010/main" val="1321915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409462"/>
            <a:ext cx="8229599"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Listening</a:t>
            </a:r>
            <a:r>
              <a:rPr lang="en-US" sz="2600" dirty="0"/>
              <a:t> – evidencing memory or recognition of content; could be a quiz, poll or a student-generated </a:t>
            </a:r>
            <a:r>
              <a:rPr lang="en-US" sz="2600" dirty="0" smtClean="0"/>
              <a:t>question. </a:t>
            </a:r>
          </a:p>
          <a:p>
            <a:pPr marL="0" indent="0">
              <a:buNone/>
            </a:pPr>
            <a:endParaRPr lang="en-US" sz="2600" dirty="0" smtClean="0"/>
          </a:p>
          <a:p>
            <a:pPr marL="0" indent="0">
              <a:buNone/>
            </a:pPr>
            <a:r>
              <a:rPr lang="en-US" sz="2600" dirty="0" smtClean="0"/>
              <a:t>The idea at the foundational level of interaction is to get students responding and regurgitating to get used to the behaviours of engaged students who give energy back to a learning environment, which is a definition of engagement.</a:t>
            </a:r>
          </a:p>
          <a:p>
            <a:pPr marL="0" indent="0">
              <a:buNone/>
            </a:pPr>
            <a:endParaRPr lang="en-US" sz="2600" dirty="0"/>
          </a:p>
          <a:p>
            <a:pPr marL="0" indent="0">
              <a:buNone/>
            </a:pPr>
            <a:r>
              <a:rPr lang="en-US" sz="2600" dirty="0" smtClean="0"/>
              <a:t>Think about making this easy and anonymous to avoid certain issues with behaviours in pedagogical environments.</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
        <p:nvSpPr>
          <p:cNvPr id="3" name="AutoShape 2" descr="Most People Can&amp;#39;t Identify 10/12 Of The Parts Of A Cell — Can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53269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223736" y="1660460"/>
            <a:ext cx="8696528"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Learning</a:t>
            </a:r>
            <a:r>
              <a:rPr lang="en-US" sz="2600" dirty="0" smtClean="0"/>
              <a:t> </a:t>
            </a:r>
            <a:r>
              <a:rPr lang="en-US" sz="2600" dirty="0"/>
              <a:t>– evidencing deeper understanding of content; could </a:t>
            </a:r>
            <a:r>
              <a:rPr lang="en-US" sz="2600" dirty="0" smtClean="0"/>
              <a:t>you design a </a:t>
            </a:r>
            <a:r>
              <a:rPr lang="en-US" sz="2600" dirty="0"/>
              <a:t>poll </a:t>
            </a:r>
            <a:r>
              <a:rPr lang="en-US" sz="2600" dirty="0" smtClean="0"/>
              <a:t>to </a:t>
            </a:r>
            <a:r>
              <a:rPr lang="en-US" sz="2600" dirty="0"/>
              <a:t>dispel likely assumptions that are </a:t>
            </a:r>
            <a:r>
              <a:rPr lang="en-US" sz="2600" dirty="0" smtClean="0"/>
              <a:t>inaccurate.</a:t>
            </a:r>
          </a:p>
          <a:p>
            <a:pPr marL="0" indent="0">
              <a:buNone/>
            </a:pP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Tree>
    <p:extLst>
      <p:ext uri="{BB962C8B-B14F-4D97-AF65-F5344CB8AC3E}">
        <p14:creationId xmlns:p14="http://schemas.microsoft.com/office/powerpoint/2010/main" val="4140271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689" y="1498934"/>
            <a:ext cx="8973311" cy="352541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Understand online learning behaviours in our current context;</a:t>
            </a: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Understand the behavior of lurking;</a:t>
            </a: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Engage with </a:t>
            </a:r>
            <a:r>
              <a:rPr lang="en-US" sz="2600" dirty="0"/>
              <a:t>Eleanor Shoreman-Ouimet’s </a:t>
            </a:r>
            <a:r>
              <a:rPr lang="en-US" sz="2600" dirty="0" smtClean="0"/>
              <a:t>3I Framework;</a:t>
            </a:r>
            <a:endParaRPr lang="en-US" sz="2600" kern="0" dirty="0" smtClean="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Design online learning so lurking is difficult suing a 3-L Framework;</a:t>
            </a: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Design to chunk content with student activity.</a:t>
            </a:r>
            <a:endParaRPr lang="en-US" sz="2600" kern="0" dirty="0">
              <a:ea typeface="ＭＳ Ｐゴシック"/>
            </a:endParaRPr>
          </a:p>
          <a:p>
            <a:pPr lvl="0" defTabSz="914400" eaLnBrk="0" fontAlgn="base" hangingPunct="0">
              <a:spcBef>
                <a:spcPct val="20000"/>
              </a:spcBef>
              <a:spcAft>
                <a:spcPct val="0"/>
              </a:spcAft>
              <a:defRPr sz="2600"/>
            </a:pPr>
            <a:r>
              <a:rPr lang="en-US" sz="2600" kern="0" dirty="0" smtClean="0">
                <a:ea typeface="ＭＳ Ｐゴシック"/>
              </a:rPr>
              <a:t> </a:t>
            </a:r>
          </a:p>
          <a:p>
            <a:pPr lvl="0" defTabSz="914400" eaLnBrk="0" fontAlgn="base" hangingPunct="0">
              <a:spcBef>
                <a:spcPct val="20000"/>
              </a:spcBef>
              <a:spcAft>
                <a:spcPct val="0"/>
              </a:spcAft>
              <a:defRPr sz="2600"/>
            </a:pPr>
            <a:endParaRPr lang="en-US" sz="2600" kern="0" dirty="0">
              <a:ea typeface="ＭＳ Ｐゴシック"/>
            </a:endParaRPr>
          </a:p>
          <a:p>
            <a:pPr lvl="0" defTabSz="914400" eaLnBrk="0" fontAlgn="base" hangingPunct="0">
              <a:spcBef>
                <a:spcPct val="20000"/>
              </a:spcBef>
              <a:spcAft>
                <a:spcPct val="0"/>
              </a:spcAft>
              <a:defRPr sz="2600"/>
            </a:pPr>
            <a:endParaRPr lang="en-US" sz="2600" kern="0" dirty="0" smtClean="0">
              <a:ea typeface="ＭＳ Ｐゴシック"/>
            </a:endParaRPr>
          </a:p>
          <a:p>
            <a:pPr defTabSz="914400" eaLnBrk="0" fontAlgn="base" hangingPunct="0">
              <a:spcBef>
                <a:spcPct val="20000"/>
              </a:spcBef>
              <a:spcAft>
                <a:spcPct val="0"/>
              </a:spcAft>
              <a:defRPr sz="2600"/>
            </a:pPr>
            <a:r>
              <a:rPr lang="en-GB" sz="2600" i="1" dirty="0" smtClean="0"/>
              <a:t>What </a:t>
            </a:r>
            <a:r>
              <a:rPr lang="en-GB" sz="2600" i="1" dirty="0"/>
              <a:t>else </a:t>
            </a:r>
            <a:r>
              <a:rPr lang="en-GB" sz="2600" i="1" dirty="0" smtClean="0"/>
              <a:t>can </a:t>
            </a:r>
            <a:r>
              <a:rPr lang="en-GB" sz="2600" i="1" dirty="0"/>
              <a:t>we do to support student learning through better design</a:t>
            </a:r>
            <a:r>
              <a:rPr lang="en-GB" sz="2600" i="1" dirty="0" smtClean="0"/>
              <a:t>?</a:t>
            </a:r>
            <a:endParaRPr lang="en-US" sz="2600" i="1" kern="0" dirty="0" smtClean="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Session outcomes</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37283304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252920" y="1267730"/>
            <a:ext cx="8696528" cy="531594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Learning</a:t>
            </a:r>
            <a:r>
              <a:rPr lang="en-US" sz="2600" dirty="0" smtClean="0"/>
              <a:t> – Choose the best way to complete the following statement in the context of teaching about stopping the spread of the virus. 					</a:t>
            </a:r>
          </a:p>
          <a:p>
            <a:pPr marL="0" indent="0">
              <a:buNone/>
            </a:pPr>
            <a:r>
              <a:rPr lang="en-US" sz="2600" b="1" dirty="0"/>
              <a:t>	</a:t>
            </a:r>
            <a:r>
              <a:rPr lang="en-US" sz="2600" b="1" dirty="0" smtClean="0"/>
              <a:t>							COVID … </a:t>
            </a:r>
          </a:p>
          <a:p>
            <a:pPr marL="0" indent="0">
              <a:buNone/>
            </a:pPr>
            <a:endParaRPr lang="en-US" sz="2600" b="1" dirty="0"/>
          </a:p>
          <a:p>
            <a:pPr marL="0" indent="0">
              <a:buNone/>
            </a:pPr>
            <a:r>
              <a:rPr lang="en-US" sz="2600" dirty="0" smtClean="0"/>
              <a:t>A: contains RNA, is spherical in shape, and spiky in appearance.</a:t>
            </a:r>
          </a:p>
          <a:p>
            <a:pPr marL="0" indent="0">
              <a:buNone/>
            </a:pPr>
            <a:r>
              <a:rPr lang="en-US" sz="2600" dirty="0" smtClean="0"/>
              <a:t>B: spreads </a:t>
            </a:r>
            <a:r>
              <a:rPr lang="en-US" sz="2600" dirty="0"/>
              <a:t>through droplets from the mouth and nose of a person </a:t>
            </a:r>
            <a:r>
              <a:rPr lang="en-US" sz="2600" dirty="0" smtClean="0"/>
              <a:t>carrying the virus after coughing, sneezing or exhaling.</a:t>
            </a:r>
          </a:p>
          <a:p>
            <a:pPr marL="0" indent="0">
              <a:buNone/>
            </a:pPr>
            <a:r>
              <a:rPr lang="en-US" sz="2600" dirty="0" smtClean="0"/>
              <a:t>C: is thought to be zoonotic or transmitted originally from animals to humans.</a:t>
            </a:r>
          </a:p>
          <a:p>
            <a:pPr marL="0" indent="0">
              <a:buNone/>
            </a:pPr>
            <a:r>
              <a:rPr lang="en-US" sz="2600" dirty="0" smtClean="0"/>
              <a:t>D: has only been fatal for about 4.5% of people who have contract the virus in China.</a:t>
            </a: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Tree>
    <p:extLst>
      <p:ext uri="{BB962C8B-B14F-4D97-AF65-F5344CB8AC3E}">
        <p14:creationId xmlns:p14="http://schemas.microsoft.com/office/powerpoint/2010/main" val="1805459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252920" y="1267730"/>
            <a:ext cx="8696528" cy="531594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solidFill>
                  <a:schemeClr val="accent2">
                    <a:lumMod val="60000"/>
                    <a:lumOff val="40000"/>
                  </a:schemeClr>
                </a:solidFill>
              </a:rPr>
              <a:t>Learning</a:t>
            </a:r>
            <a:r>
              <a:rPr lang="en-US" sz="2600" dirty="0" smtClean="0">
                <a:solidFill>
                  <a:schemeClr val="accent2">
                    <a:lumMod val="60000"/>
                    <a:lumOff val="40000"/>
                  </a:schemeClr>
                </a:solidFill>
              </a:rPr>
              <a:t> </a:t>
            </a:r>
            <a:r>
              <a:rPr lang="en-US" sz="2600" dirty="0">
                <a:solidFill>
                  <a:schemeClr val="accent2">
                    <a:lumMod val="60000"/>
                    <a:lumOff val="40000"/>
                  </a:schemeClr>
                </a:solidFill>
              </a:rPr>
              <a:t>– evidencing deeper understanding of content; could </a:t>
            </a:r>
            <a:r>
              <a:rPr lang="en-US" sz="2600" dirty="0" smtClean="0">
                <a:solidFill>
                  <a:schemeClr val="accent2">
                    <a:lumMod val="60000"/>
                    <a:lumOff val="40000"/>
                  </a:schemeClr>
                </a:solidFill>
              </a:rPr>
              <a:t>you design a </a:t>
            </a:r>
            <a:r>
              <a:rPr lang="en-US" sz="2600" dirty="0">
                <a:solidFill>
                  <a:schemeClr val="accent2">
                    <a:lumMod val="60000"/>
                    <a:lumOff val="40000"/>
                  </a:schemeClr>
                </a:solidFill>
              </a:rPr>
              <a:t>poll </a:t>
            </a:r>
            <a:r>
              <a:rPr lang="en-US" sz="2600" dirty="0" smtClean="0">
                <a:solidFill>
                  <a:schemeClr val="accent2">
                    <a:lumMod val="60000"/>
                    <a:lumOff val="40000"/>
                  </a:schemeClr>
                </a:solidFill>
              </a:rPr>
              <a:t>to </a:t>
            </a:r>
            <a:r>
              <a:rPr lang="en-US" sz="2600" dirty="0">
                <a:solidFill>
                  <a:schemeClr val="accent2">
                    <a:lumMod val="60000"/>
                    <a:lumOff val="40000"/>
                  </a:schemeClr>
                </a:solidFill>
              </a:rPr>
              <a:t>dispel likely assumptions that are </a:t>
            </a:r>
            <a:r>
              <a:rPr lang="en-US" sz="2600" dirty="0" smtClean="0">
                <a:solidFill>
                  <a:schemeClr val="accent2">
                    <a:lumMod val="60000"/>
                    <a:lumOff val="40000"/>
                  </a:schemeClr>
                </a:solidFill>
              </a:rPr>
              <a:t>inaccurate.</a:t>
            </a:r>
          </a:p>
          <a:p>
            <a:pPr marL="0" indent="0">
              <a:buNone/>
            </a:pPr>
            <a:endParaRPr lang="en-US" sz="2600" dirty="0" smtClean="0"/>
          </a:p>
          <a:p>
            <a:pPr marL="0" indent="0">
              <a:buNone/>
            </a:pPr>
            <a:r>
              <a:rPr lang="en-US" sz="2600" dirty="0"/>
              <a:t>While all of the answers to the previous question about cells are potentially true, one is valuable for understanding the importance of cell membranes. In this case, learning is about thinking about what is most significant, not just recall.</a:t>
            </a:r>
          </a:p>
          <a:p>
            <a:pPr marL="0" indent="0">
              <a:buNone/>
            </a:pPr>
            <a:endParaRPr lang="en-US" sz="2600" dirty="0"/>
          </a:p>
          <a:p>
            <a:pPr marL="0" indent="0">
              <a:buNone/>
            </a:pPr>
            <a:r>
              <a:rPr lang="en-US" sz="2600" dirty="0" smtClean="0"/>
              <a:t>The idea behind the second L is to have students make knowledge coherent by seeing connections between more discreet bits and to avoid assumptions experts associate with erroneous common-sense understandings.</a:t>
            </a:r>
          </a:p>
          <a:p>
            <a:pPr marL="0" indent="0">
              <a:buNone/>
            </a:pPr>
            <a:endParaRPr lang="en-US" sz="2600" dirty="0"/>
          </a:p>
          <a:p>
            <a:pPr marL="0" indent="0">
              <a:buNone/>
            </a:pPr>
            <a:endParaRPr lang="en-US" sz="24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Tree>
    <p:extLst>
      <p:ext uri="{BB962C8B-B14F-4D97-AF65-F5344CB8AC3E}">
        <p14:creationId xmlns:p14="http://schemas.microsoft.com/office/powerpoint/2010/main" val="351142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311286" y="1267730"/>
            <a:ext cx="8093412" cy="531594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Leveraging</a:t>
            </a:r>
            <a:r>
              <a:rPr lang="en-US" sz="2600" dirty="0" smtClean="0"/>
              <a:t> </a:t>
            </a:r>
            <a:r>
              <a:rPr lang="en-US" sz="2600" dirty="0"/>
              <a:t>– using core content to do something else that is student generated and directed in a more meaningful way than evidencing memory or basic understanding, but that evidences learning </a:t>
            </a:r>
            <a:r>
              <a:rPr lang="en-US" sz="2600" dirty="0" smtClean="0"/>
              <a:t>outcomes.</a:t>
            </a:r>
          </a:p>
          <a:p>
            <a:pPr marL="0" indent="0">
              <a:buNone/>
            </a:pPr>
            <a:endParaRPr lang="en-US" sz="2600" dirty="0"/>
          </a:p>
          <a:p>
            <a:pPr marL="0" indent="0">
              <a:buNone/>
            </a:pPr>
            <a:r>
              <a:rPr lang="en-US" sz="2600" dirty="0" smtClean="0"/>
              <a:t>Use the public health advice from the WHO to create and present an infographic for a local community about the importance of the following in transmission prevention:</a:t>
            </a:r>
          </a:p>
          <a:p>
            <a:pPr marL="0" indent="0">
              <a:buNone/>
            </a:pPr>
            <a:endParaRPr lang="en-US" sz="2600" dirty="0" smtClean="0"/>
          </a:p>
          <a:p>
            <a:r>
              <a:rPr lang="en-US" sz="2600" dirty="0" smtClean="0"/>
              <a:t>		Proximity</a:t>
            </a:r>
          </a:p>
          <a:p>
            <a:r>
              <a:rPr lang="en-US" sz="2600" dirty="0" smtClean="0"/>
              <a:t>		Masks</a:t>
            </a:r>
          </a:p>
          <a:p>
            <a:r>
              <a:rPr lang="en-US" sz="2600" dirty="0" smtClean="0"/>
              <a:t>		Ventilation </a:t>
            </a:r>
          </a:p>
          <a:p>
            <a:r>
              <a:rPr lang="en-US" sz="2600" dirty="0" smtClean="0"/>
              <a:t>		Time</a:t>
            </a: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pic>
        <p:nvPicPr>
          <p:cNvPr id="8" name="Picture 7"/>
          <p:cNvPicPr>
            <a:picLocks noChangeAspect="1"/>
          </p:cNvPicPr>
          <p:nvPr/>
        </p:nvPicPr>
        <p:blipFill>
          <a:blip r:embed="rId4"/>
          <a:stretch>
            <a:fillRect/>
          </a:stretch>
        </p:blipFill>
        <p:spPr>
          <a:xfrm>
            <a:off x="4755235" y="4529286"/>
            <a:ext cx="2996777" cy="2143125"/>
          </a:xfrm>
          <a:prstGeom prst="rect">
            <a:avLst/>
          </a:prstGeom>
        </p:spPr>
      </p:pic>
    </p:spTree>
    <p:extLst>
      <p:ext uri="{BB962C8B-B14F-4D97-AF65-F5344CB8AC3E}">
        <p14:creationId xmlns:p14="http://schemas.microsoft.com/office/powerpoint/2010/main" val="3449980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1" y="1267730"/>
            <a:ext cx="5437942" cy="5315949"/>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Leveraging</a:t>
            </a:r>
            <a:r>
              <a:rPr lang="en-US" sz="2600" dirty="0" smtClean="0"/>
              <a:t> </a:t>
            </a:r>
            <a:r>
              <a:rPr lang="en-US" sz="2600" dirty="0"/>
              <a:t>– </a:t>
            </a:r>
          </a:p>
          <a:p>
            <a:pPr marL="0" indent="0">
              <a:buNone/>
            </a:pPr>
            <a:r>
              <a:rPr lang="en-US" sz="2600" dirty="0"/>
              <a:t>Use the public health advice from the WHO to create and present an infographic for a local community about the importance of the following in transmission </a:t>
            </a:r>
            <a:r>
              <a:rPr lang="en-US" sz="2600" dirty="0" smtClean="0"/>
              <a:t>prevention: Proximity; Masks; Ventilation; Time.</a:t>
            </a:r>
            <a:endParaRPr lang="en-US" sz="2600" dirty="0"/>
          </a:p>
          <a:p>
            <a:pPr marL="0" indent="0">
              <a:buNone/>
            </a:pPr>
            <a:endParaRPr lang="en-US" sz="2600" dirty="0"/>
          </a:p>
          <a:p>
            <a:pPr marL="0" indent="0">
              <a:buNone/>
            </a:pPr>
            <a:r>
              <a:rPr lang="en-US" sz="2600" dirty="0" smtClean="0"/>
              <a:t>A: All are considerations in a variety of approaches to public health that the public needs to adopt in order to ‘defeat’ the virus when in public spaces where it could be transmitted.</a:t>
            </a: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40877" y="1667562"/>
            <a:ext cx="3025121" cy="4279001"/>
          </a:xfrm>
          <a:prstGeom prst="rect">
            <a:avLst/>
          </a:prstGeom>
        </p:spPr>
      </p:pic>
    </p:spTree>
    <p:extLst>
      <p:ext uri="{BB962C8B-B14F-4D97-AF65-F5344CB8AC3E}">
        <p14:creationId xmlns:p14="http://schemas.microsoft.com/office/powerpoint/2010/main" val="1482461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311286" y="1267730"/>
            <a:ext cx="8832714" cy="5315949"/>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400" b="1" dirty="0" smtClean="0"/>
              <a:t>Leveraging</a:t>
            </a:r>
            <a:r>
              <a:rPr lang="en-US" sz="3400" dirty="0" smtClean="0"/>
              <a:t> </a:t>
            </a:r>
            <a:r>
              <a:rPr lang="en-US" sz="3400" dirty="0"/>
              <a:t>– using core content to do something else that is student generated and directed in a more meaningful way than evidencing memory or basic understanding, but that evidences learning </a:t>
            </a:r>
            <a:r>
              <a:rPr lang="en-US" sz="3400" dirty="0" smtClean="0"/>
              <a:t>outcomes.</a:t>
            </a:r>
          </a:p>
          <a:p>
            <a:pPr marL="0" indent="0">
              <a:buNone/>
            </a:pPr>
            <a:endParaRPr lang="en-US" sz="3400" dirty="0"/>
          </a:p>
          <a:p>
            <a:pPr marL="0" indent="0">
              <a:buNone/>
            </a:pPr>
            <a:r>
              <a:rPr lang="en-US" sz="3400" dirty="0" smtClean="0"/>
              <a:t>Use the following information to describe to a private biology lab what a COVID vaccine should do:</a:t>
            </a:r>
          </a:p>
          <a:p>
            <a:pPr marL="0" indent="0">
              <a:buNone/>
            </a:pPr>
            <a:endParaRPr lang="en-US" sz="2600" dirty="0" smtClean="0"/>
          </a:p>
          <a:p>
            <a:r>
              <a:rPr lang="en-US" sz="3400" dirty="0"/>
              <a:t>The current antigen used for vaccine development is the coronavirus spike protein, so named because it sits atop the spike of a coronavirus particle. This is the part of the virus that the immune system “remembers.”</a:t>
            </a:r>
          </a:p>
          <a:p>
            <a:r>
              <a:rPr lang="en-US" sz="3400" dirty="0"/>
              <a:t>Vaccine-induced antibodies, made by the immune system against the spike protein, can prevent infection.</a:t>
            </a:r>
          </a:p>
          <a:p>
            <a:r>
              <a:rPr lang="en-US" sz="3400" dirty="0" smtClean="0"/>
              <a:t>Vaccines need to trigger recipient’s </a:t>
            </a:r>
            <a:r>
              <a:rPr lang="en-US" sz="3400" dirty="0"/>
              <a:t>immune response.</a:t>
            </a:r>
          </a:p>
          <a:p>
            <a:pPr marL="0" indent="0">
              <a:buNone/>
            </a:pP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1311" y="66239"/>
            <a:ext cx="1118276" cy="1135252"/>
          </a:xfrm>
          <a:prstGeom prst="rect">
            <a:avLst/>
          </a:prstGeom>
        </p:spPr>
      </p:pic>
    </p:spTree>
    <p:extLst>
      <p:ext uri="{BB962C8B-B14F-4D97-AF65-F5344CB8AC3E}">
        <p14:creationId xmlns:p14="http://schemas.microsoft.com/office/powerpoint/2010/main" val="14407356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3258" y="2169267"/>
            <a:ext cx="5953125" cy="4744137"/>
          </a:xfrm>
          <a:prstGeom prst="rect">
            <a:avLst/>
          </a:prstGeom>
        </p:spPr>
      </p:pic>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267730"/>
            <a:ext cx="8229599"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a:t>Listening</a:t>
            </a:r>
            <a:r>
              <a:rPr lang="en-US" sz="2600" dirty="0"/>
              <a:t> – evidencing memory or recognition of content; could be a quiz, poll or a student-generated </a:t>
            </a:r>
            <a:r>
              <a:rPr lang="en-US" sz="2600" dirty="0" smtClean="0"/>
              <a:t>question.</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dirty="0"/>
          </a:p>
        </p:txBody>
      </p:sp>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51169" y="-42961"/>
            <a:ext cx="1847237" cy="6956365"/>
          </a:xfrm>
          <a:prstGeom prst="rect">
            <a:avLst/>
          </a:prstGeom>
        </p:spPr>
      </p:pic>
      <p:sp>
        <p:nvSpPr>
          <p:cNvPr id="3" name="AutoShape 2" descr="Most People Can&amp;#39;t Identify 10/12 Of The Parts Of A Cell — Can Yo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 name="TextBox 10"/>
          <p:cNvSpPr txBox="1"/>
          <p:nvPr/>
        </p:nvSpPr>
        <p:spPr>
          <a:xfrm>
            <a:off x="6075817" y="6235630"/>
            <a:ext cx="1021404" cy="261610"/>
          </a:xfrm>
          <a:prstGeom prst="rect">
            <a:avLst/>
          </a:prstGeom>
          <a:noFill/>
          <a:ln>
            <a:solidFill>
              <a:schemeClr val="tx1"/>
            </a:solidFill>
          </a:ln>
        </p:spPr>
        <p:txBody>
          <a:bodyPr wrap="square" rtlCol="0">
            <a:spAutoFit/>
          </a:bodyPr>
          <a:lstStyle/>
          <a:p>
            <a:r>
              <a:rPr lang="en-US" sz="1100" i="1" dirty="0"/>
              <a:t>Getty Images</a:t>
            </a:r>
            <a:endParaRPr lang="en-US" sz="1100" dirty="0"/>
          </a:p>
        </p:txBody>
      </p:sp>
      <p:sp>
        <p:nvSpPr>
          <p:cNvPr id="12" name="TextBox 11"/>
          <p:cNvSpPr txBox="1"/>
          <p:nvPr/>
        </p:nvSpPr>
        <p:spPr>
          <a:xfrm>
            <a:off x="632298" y="3507365"/>
            <a:ext cx="1206230" cy="1754326"/>
          </a:xfrm>
          <a:prstGeom prst="rect">
            <a:avLst/>
          </a:prstGeom>
          <a:noFill/>
          <a:ln>
            <a:solidFill>
              <a:schemeClr val="tx1"/>
            </a:solidFill>
          </a:ln>
        </p:spPr>
        <p:txBody>
          <a:bodyPr wrap="square" rtlCol="0">
            <a:spAutoFit/>
          </a:bodyPr>
          <a:lstStyle/>
          <a:p>
            <a:r>
              <a:rPr lang="en-US" dirty="0" smtClean="0"/>
              <a:t>What is the outside layer of a plant cell called?</a:t>
            </a:r>
            <a:endParaRPr lang="en-US" dirty="0"/>
          </a:p>
        </p:txBody>
      </p:sp>
      <p:sp>
        <p:nvSpPr>
          <p:cNvPr id="13" name="TextBox 12"/>
          <p:cNvSpPr txBox="1"/>
          <p:nvPr/>
        </p:nvSpPr>
        <p:spPr>
          <a:xfrm>
            <a:off x="7621468" y="2676368"/>
            <a:ext cx="1206230" cy="3416320"/>
          </a:xfrm>
          <a:prstGeom prst="rect">
            <a:avLst/>
          </a:prstGeom>
          <a:noFill/>
          <a:ln>
            <a:solidFill>
              <a:schemeClr val="tx1"/>
            </a:solidFill>
          </a:ln>
        </p:spPr>
        <p:txBody>
          <a:bodyPr wrap="square" rtlCol="0">
            <a:spAutoFit/>
          </a:bodyPr>
          <a:lstStyle/>
          <a:p>
            <a:r>
              <a:rPr lang="en-US" dirty="0" smtClean="0"/>
              <a:t>Thanks to Ferdinand Kappes for help with the biology! </a:t>
            </a:r>
            <a:r>
              <a:rPr lang="en-US" dirty="0"/>
              <a:t>(The outer layer of a plant cell is called a cell wall.)</a:t>
            </a:r>
          </a:p>
          <a:p>
            <a:endParaRPr lang="en-US" dirty="0"/>
          </a:p>
        </p:txBody>
      </p:sp>
    </p:spTree>
    <p:extLst>
      <p:ext uri="{BB962C8B-B14F-4D97-AF65-F5344CB8AC3E}">
        <p14:creationId xmlns:p14="http://schemas.microsoft.com/office/powerpoint/2010/main" val="98962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252920" y="1267730"/>
            <a:ext cx="8696528"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Learning</a:t>
            </a:r>
            <a:r>
              <a:rPr lang="en-US" sz="2600" dirty="0" smtClean="0"/>
              <a:t> – </a:t>
            </a:r>
          </a:p>
          <a:p>
            <a:pPr marL="0" indent="0">
              <a:buNone/>
            </a:pPr>
            <a:endParaRPr lang="en-US" sz="2600" dirty="0"/>
          </a:p>
          <a:p>
            <a:pPr marL="0" indent="0">
              <a:buNone/>
            </a:pPr>
            <a:r>
              <a:rPr lang="en-US" sz="2600" dirty="0" smtClean="0"/>
              <a:t>Choose the best way to complete the following statement:</a:t>
            </a:r>
          </a:p>
          <a:p>
            <a:pPr marL="0" indent="0">
              <a:buNone/>
            </a:pPr>
            <a:endParaRPr lang="en-US" sz="2600" dirty="0" smtClean="0"/>
          </a:p>
          <a:p>
            <a:pPr marL="0" indent="0">
              <a:buNone/>
            </a:pPr>
            <a:r>
              <a:rPr lang="en-US" sz="2600" dirty="0" smtClean="0"/>
              <a:t>Cell membranes …</a:t>
            </a:r>
            <a:endParaRPr lang="en-US" sz="2600" dirty="0"/>
          </a:p>
          <a:p>
            <a:pPr marL="0" indent="0">
              <a:buNone/>
            </a:pPr>
            <a:r>
              <a:rPr lang="en-US" sz="2600" dirty="0" smtClean="0"/>
              <a:t>A: are made up of two layers. </a:t>
            </a:r>
          </a:p>
          <a:p>
            <a:pPr marL="0" indent="0">
              <a:buNone/>
            </a:pPr>
            <a:r>
              <a:rPr lang="en-US" sz="2600" dirty="0" smtClean="0"/>
              <a:t>B: separate a cell from it’s outside environment.</a:t>
            </a:r>
          </a:p>
          <a:p>
            <a:pPr marL="0" indent="0">
              <a:buNone/>
            </a:pPr>
            <a:r>
              <a:rPr lang="en-US" sz="2600" dirty="0" smtClean="0"/>
              <a:t>C: are different </a:t>
            </a:r>
            <a:r>
              <a:rPr lang="en-US" sz="2600" dirty="0"/>
              <a:t>in different cells</a:t>
            </a:r>
            <a:r>
              <a:rPr lang="en-US" sz="2600" dirty="0" smtClean="0"/>
              <a:t>.</a:t>
            </a:r>
          </a:p>
          <a:p>
            <a:pPr marL="0" indent="0">
              <a:buNone/>
            </a:pPr>
            <a:r>
              <a:rPr lang="en-US" sz="2600" dirty="0" smtClean="0"/>
              <a:t>D: help cells maintain their shape.</a:t>
            </a:r>
          </a:p>
          <a:p>
            <a:pPr marL="0" indent="0">
              <a:buNone/>
            </a:pPr>
            <a:endParaRPr lang="en-US" sz="24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43990" y="5255897"/>
            <a:ext cx="2529489" cy="1416514"/>
          </a:xfrm>
          <a:prstGeom prst="rect">
            <a:avLst/>
          </a:prstGeom>
        </p:spPr>
      </p:pic>
    </p:spTree>
    <p:extLst>
      <p:ext uri="{BB962C8B-B14F-4D97-AF65-F5344CB8AC3E}">
        <p14:creationId xmlns:p14="http://schemas.microsoft.com/office/powerpoint/2010/main" val="4170420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267730"/>
            <a:ext cx="8229599"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Leveraging</a:t>
            </a:r>
            <a:r>
              <a:rPr lang="en-US" sz="2600" dirty="0" smtClean="0"/>
              <a:t> </a:t>
            </a:r>
            <a:r>
              <a:rPr lang="en-US" sz="2600" dirty="0"/>
              <a:t>– using core content to do something else that is student generated and directed in a more meaningful way than evidencing memory or basic understanding, but that evidences learning </a:t>
            </a:r>
            <a:r>
              <a:rPr lang="en-US" sz="2600" dirty="0" smtClean="0"/>
              <a:t>outcomes.</a:t>
            </a:r>
          </a:p>
          <a:p>
            <a:pPr marL="0" indent="0">
              <a:buNone/>
            </a:pPr>
            <a:endParaRPr lang="en-US" sz="2600" dirty="0"/>
          </a:p>
          <a:p>
            <a:pPr marL="0" indent="0">
              <a:buNone/>
            </a:pPr>
            <a:r>
              <a:rPr lang="en-US" sz="2600" dirty="0" smtClean="0"/>
              <a:t>Explain why (to a group of biology students…) cell </a:t>
            </a:r>
            <a:r>
              <a:rPr lang="en-US" sz="2600" dirty="0"/>
              <a:t>theory has practical applications in health care because it promotes the use of sterilization and </a:t>
            </a:r>
            <a:r>
              <a:rPr lang="en-US" sz="2600" dirty="0" smtClean="0"/>
              <a:t>disinfection based on one of the following?</a:t>
            </a:r>
            <a:endParaRPr lang="en-US" sz="2600" dirty="0"/>
          </a:p>
          <a:p>
            <a:r>
              <a:rPr lang="en-US" sz="2600" dirty="0"/>
              <a:t>All cells come from pre-existing cells.</a:t>
            </a:r>
          </a:p>
          <a:p>
            <a:r>
              <a:rPr lang="en-US" sz="2600" dirty="0"/>
              <a:t>All living organisms are composed of one or more cells.</a:t>
            </a:r>
          </a:p>
          <a:p>
            <a:r>
              <a:rPr lang="en-US" sz="2600" dirty="0"/>
              <a:t>A cell is the basic unit of life</a:t>
            </a:r>
            <a:r>
              <a:rPr lang="en-US" sz="2600" dirty="0" smtClean="0"/>
              <a:t>.</a:t>
            </a: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Tree>
    <p:extLst>
      <p:ext uri="{BB962C8B-B14F-4D97-AF65-F5344CB8AC3E}">
        <p14:creationId xmlns:p14="http://schemas.microsoft.com/office/powerpoint/2010/main" val="854743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latin typeface="Calibri"/>
                <a:cs typeface="Calibri"/>
              </a:rPr>
              <a:t>3-L Framework to prevent Lurking</a:t>
            </a:r>
            <a:endParaRPr lang="en-US" sz="2800" b="1" cap="all" dirty="0">
              <a:solidFill>
                <a:srgbClr val="C00000"/>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267730"/>
            <a:ext cx="8229599" cy="531594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600" b="1" dirty="0" smtClean="0"/>
              <a:t>Leveraging</a:t>
            </a:r>
            <a:r>
              <a:rPr lang="en-US" sz="2600" dirty="0" smtClean="0"/>
              <a:t> </a:t>
            </a:r>
            <a:r>
              <a:rPr lang="en-US" sz="2600" dirty="0"/>
              <a:t>– </a:t>
            </a:r>
          </a:p>
          <a:p>
            <a:pPr marL="0" indent="0">
              <a:buNone/>
            </a:pPr>
            <a:r>
              <a:rPr lang="en-US" sz="2600" dirty="0" smtClean="0"/>
              <a:t>Explain why </a:t>
            </a:r>
            <a:r>
              <a:rPr lang="en-US" sz="2600" dirty="0"/>
              <a:t>element of the cell theory has practical applications in health care because it promotes the use of sterilization and disinfection</a:t>
            </a:r>
            <a:r>
              <a:rPr lang="en-US" sz="2600" dirty="0" smtClean="0"/>
              <a:t>?</a:t>
            </a:r>
          </a:p>
          <a:p>
            <a:pPr marL="0" indent="0">
              <a:buNone/>
            </a:pPr>
            <a:endParaRPr lang="en-US" sz="2600" dirty="0"/>
          </a:p>
          <a:p>
            <a:pPr marL="0" indent="0">
              <a:buNone/>
            </a:pPr>
            <a:r>
              <a:rPr lang="en-US" sz="2600" dirty="0" smtClean="0"/>
              <a:t>A: All </a:t>
            </a:r>
            <a:r>
              <a:rPr lang="en-US" sz="2600" dirty="0"/>
              <a:t>cells come from pre-existing </a:t>
            </a:r>
            <a:r>
              <a:rPr lang="en-US" sz="2600" dirty="0" smtClean="0"/>
              <a:t>cells has practical applications because ... disinfection </a:t>
            </a:r>
            <a:r>
              <a:rPr lang="en-US" sz="2600" dirty="0"/>
              <a:t>and sterilization are essential for ensuring that medical and surgical instruments do not transmit infectious </a:t>
            </a:r>
            <a:r>
              <a:rPr lang="en-US" sz="2600" dirty="0" smtClean="0"/>
              <a:t>pathogens, keeping people from getting sick. </a:t>
            </a:r>
            <a:endParaRPr lang="en-US" sz="2600" dirty="0"/>
          </a:p>
        </p:txBody>
      </p:sp>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64496" y="0"/>
            <a:ext cx="1847237" cy="6956365"/>
          </a:xfrm>
          <a:prstGeom prst="rect">
            <a:avLst/>
          </a:prstGeom>
        </p:spPr>
      </p:pic>
    </p:spTree>
    <p:extLst>
      <p:ext uri="{BB962C8B-B14F-4D97-AF65-F5344CB8AC3E}">
        <p14:creationId xmlns:p14="http://schemas.microsoft.com/office/powerpoint/2010/main" val="129574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1163" y="1607042"/>
            <a:ext cx="5094862" cy="352541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Lurking is a common online behavior we want to discourage structurally;</a:t>
            </a:r>
            <a:endParaRPr lang="en-US" sz="2600" kern="0" dirty="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a:ea typeface="ＭＳ Ｐゴシック"/>
              </a:rPr>
              <a:t>Engage with </a:t>
            </a:r>
            <a:r>
              <a:rPr lang="en-US" sz="2600" dirty="0" smtClean="0"/>
              <a:t>the 3-L Framework or a similar approach;</a:t>
            </a:r>
            <a:endParaRPr lang="en-US" sz="2600" kern="0" dirty="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Move towards greater mental activity in design of learning sessions.</a:t>
            </a:r>
            <a:endParaRPr lang="en-US" sz="2600" kern="0" dirty="0">
              <a:ea typeface="ＭＳ Ｐゴシック"/>
            </a:endParaRPr>
          </a:p>
        </p:txBody>
      </p:sp>
      <p:sp>
        <p:nvSpPr>
          <p:cNvPr id="3" name="Slide Number Placeholder 2"/>
          <p:cNvSpPr>
            <a:spLocks noGrp="1"/>
          </p:cNvSpPr>
          <p:nvPr>
            <p:ph type="sldNum" sz="quarter" idx="12"/>
          </p:nvPr>
        </p:nvSpPr>
        <p:spPr/>
        <p:txBody>
          <a:bodyPr/>
          <a:lstStyle/>
          <a:p>
            <a:fld id="{E784AB98-1115-2D49-A18E-6B66BF9F60CB}" type="slidenum">
              <a:rPr lang="en-US" smtClean="0"/>
              <a:t>29</a:t>
            </a:fld>
            <a:endParaRPr lang="en-US" dirty="0"/>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review</a:t>
            </a:r>
            <a:endParaRPr lang="en-US" sz="2800" b="1" cap="all" dirty="0">
              <a:solidFill>
                <a:srgbClr val="C00000"/>
              </a:solidFill>
              <a:latin typeface="Calibri"/>
              <a:cs typeface="Calibri"/>
            </a:endParaRPr>
          </a:p>
        </p:txBody>
      </p:sp>
      <p:sp>
        <p:nvSpPr>
          <p:cNvPr id="2" name="TextBox 1"/>
          <p:cNvSpPr txBox="1"/>
          <p:nvPr/>
        </p:nvSpPr>
        <p:spPr>
          <a:xfrm>
            <a:off x="5616025" y="2008547"/>
            <a:ext cx="3224784" cy="2492990"/>
          </a:xfrm>
          <a:prstGeom prst="rect">
            <a:avLst/>
          </a:prstGeom>
          <a:noFill/>
          <a:ln>
            <a:solidFill>
              <a:schemeClr val="tx1"/>
            </a:solidFill>
          </a:ln>
        </p:spPr>
        <p:txBody>
          <a:bodyPr wrap="square" rtlCol="0">
            <a:spAutoFit/>
          </a:bodyPr>
          <a:lstStyle/>
          <a:p>
            <a:r>
              <a:rPr lang="en-GB" sz="2600" dirty="0" smtClean="0"/>
              <a:t>Using the </a:t>
            </a:r>
            <a:r>
              <a:rPr lang="en-GB" sz="2600" b="1" dirty="0" smtClean="0"/>
              <a:t>chat</a:t>
            </a:r>
            <a:r>
              <a:rPr lang="en-GB" sz="2600" dirty="0" smtClean="0"/>
              <a:t>, please mention some ideas from this session you are going to explore/implement in the coming semester.</a:t>
            </a:r>
            <a:endParaRPr lang="en-GB" sz="2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14922"/>
            <a:ext cx="184785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66298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689" y="1177922"/>
            <a:ext cx="8973311" cy="3525412"/>
          </a:xfrm>
          <a:prstGeom prst="rect">
            <a:avLst/>
          </a:prstGeom>
          <a:noFill/>
        </p:spPr>
        <p:txBody>
          <a:bodyPr wrap="square" rtlCol="0">
            <a:noAutofit/>
          </a:bodyPr>
          <a:lstStyle/>
          <a:p>
            <a:pPr defTabSz="914400" eaLnBrk="0" fontAlgn="base" hangingPunct="0">
              <a:spcBef>
                <a:spcPct val="20000"/>
              </a:spcBef>
              <a:spcAft>
                <a:spcPct val="0"/>
              </a:spcAft>
              <a:defRPr sz="2600"/>
            </a:pPr>
            <a:r>
              <a:rPr lang="en-US" sz="2600" kern="0" dirty="0" smtClean="0">
                <a:ea typeface="ＭＳ Ｐゴシック"/>
              </a:rPr>
              <a:t>Please use the </a:t>
            </a:r>
            <a:r>
              <a:rPr lang="en-US" sz="2600" b="1" kern="0" dirty="0" smtClean="0">
                <a:ea typeface="ＭＳ Ｐゴシック"/>
              </a:rPr>
              <a:t>chat</a:t>
            </a:r>
            <a:r>
              <a:rPr lang="en-US" sz="2600" kern="0" dirty="0" smtClean="0">
                <a:ea typeface="ＭＳ Ｐゴシック"/>
              </a:rPr>
              <a:t> to comment on </a:t>
            </a:r>
            <a:r>
              <a:rPr lang="en-US" sz="2600" dirty="0"/>
              <a:t>the nature and intensity of student participation in online-only classrooms in higher </a:t>
            </a:r>
            <a:r>
              <a:rPr lang="en-US" sz="2600" dirty="0" smtClean="0"/>
              <a:t>education</a:t>
            </a:r>
            <a:r>
              <a:rPr lang="en-US" sz="2600" i="1" kern="0" dirty="0" smtClean="0">
                <a:ea typeface="ＭＳ Ｐゴシック"/>
              </a:rPr>
              <a:t>. </a:t>
            </a:r>
            <a:r>
              <a:rPr lang="en-US" sz="2600" kern="0" dirty="0" smtClean="0">
                <a:ea typeface="ＭＳ Ｐゴシック"/>
              </a:rPr>
              <a:t>You might want to consider:</a:t>
            </a:r>
          </a:p>
          <a:p>
            <a:pPr defTabSz="914400" eaLnBrk="0" fontAlgn="base" hangingPunct="0">
              <a:spcBef>
                <a:spcPct val="20000"/>
              </a:spcBef>
              <a:spcAft>
                <a:spcPct val="0"/>
              </a:spcAft>
              <a:defRPr sz="2600"/>
            </a:pPr>
            <a:endParaRPr lang="en-US" sz="2600" kern="0" dirty="0" smtClean="0">
              <a:ea typeface="ＭＳ Ｐゴシック"/>
            </a:endParaRPr>
          </a:p>
          <a:p>
            <a:pPr marL="514350" indent="-514350" defTabSz="914400" eaLnBrk="0" fontAlgn="base" hangingPunct="0">
              <a:spcBef>
                <a:spcPct val="20000"/>
              </a:spcBef>
              <a:spcAft>
                <a:spcPct val="0"/>
              </a:spcAft>
              <a:buFont typeface="+mj-lt"/>
              <a:buAutoNum type="arabicPeriod"/>
              <a:defRPr sz="2600"/>
            </a:pPr>
            <a:r>
              <a:rPr lang="en-US" sz="2600" kern="0" dirty="0" smtClean="0">
                <a:ea typeface="ＭＳ Ｐゴシック"/>
              </a:rPr>
              <a:t>Student behaviours online;</a:t>
            </a:r>
          </a:p>
          <a:p>
            <a:pPr marL="514350" indent="-514350" defTabSz="914400" eaLnBrk="0" fontAlgn="base" hangingPunct="0">
              <a:spcBef>
                <a:spcPct val="20000"/>
              </a:spcBef>
              <a:spcAft>
                <a:spcPct val="0"/>
              </a:spcAft>
              <a:buFont typeface="+mj-lt"/>
              <a:buAutoNum type="arabicPeriod"/>
              <a:defRPr sz="2600"/>
            </a:pPr>
            <a:r>
              <a:rPr lang="en-US" sz="2600" kern="0" dirty="0" smtClean="0">
                <a:ea typeface="ＭＳ Ｐゴシック"/>
              </a:rPr>
              <a:t>The perceived reasons for these behaviours;</a:t>
            </a:r>
          </a:p>
          <a:p>
            <a:pPr marL="514350" indent="-514350" defTabSz="914400" eaLnBrk="0" fontAlgn="base" hangingPunct="0">
              <a:spcBef>
                <a:spcPct val="20000"/>
              </a:spcBef>
              <a:spcAft>
                <a:spcPct val="0"/>
              </a:spcAft>
              <a:buFont typeface="+mj-lt"/>
              <a:buAutoNum type="arabicPeriod"/>
              <a:defRPr sz="2600"/>
            </a:pPr>
            <a:r>
              <a:rPr lang="en-US" sz="2600" kern="0" dirty="0" smtClean="0">
                <a:ea typeface="ＭＳ Ｐゴシック"/>
              </a:rPr>
              <a:t>What might be done to change student behaviours.</a:t>
            </a:r>
          </a:p>
          <a:p>
            <a:pPr marL="514350" indent="-514350" defTabSz="914400" eaLnBrk="0" fontAlgn="base" hangingPunct="0">
              <a:spcBef>
                <a:spcPct val="20000"/>
              </a:spcBef>
              <a:spcAft>
                <a:spcPct val="0"/>
              </a:spcAft>
              <a:buFont typeface="+mj-lt"/>
              <a:buAutoNum type="arabicPeriod"/>
              <a:defRPr sz="2600"/>
            </a:pPr>
            <a:endParaRPr lang="en-US" sz="2600" kern="0" dirty="0">
              <a:ea typeface="ＭＳ Ｐゴシック"/>
            </a:endParaRPr>
          </a:p>
          <a:p>
            <a:pPr defTabSz="914400" eaLnBrk="0" fontAlgn="base" hangingPunct="0">
              <a:spcBef>
                <a:spcPct val="20000"/>
              </a:spcBef>
              <a:spcAft>
                <a:spcPct val="0"/>
              </a:spcAft>
              <a:defRPr sz="2600"/>
            </a:pPr>
            <a:endParaRPr lang="en-US" sz="2600" kern="0" dirty="0" smtClean="0">
              <a:ea typeface="ＭＳ Ｐゴシック"/>
            </a:endParaRPr>
          </a:p>
          <a:p>
            <a:pPr defTabSz="914400" eaLnBrk="0" fontAlgn="base" hangingPunct="0">
              <a:spcBef>
                <a:spcPct val="20000"/>
              </a:spcBef>
              <a:spcAft>
                <a:spcPct val="0"/>
              </a:spcAft>
              <a:defRPr sz="2600"/>
            </a:pPr>
            <a:r>
              <a:rPr lang="en-US" sz="2600" kern="0" dirty="0" smtClean="0">
                <a:ea typeface="ＭＳ Ｐゴシック"/>
              </a:rPr>
              <a:t>Please preface your post with 1, 2 or 3, so that we know what you are referring to.</a:t>
            </a:r>
            <a:endParaRPr lang="en-US" sz="2600" kern="0" dirty="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endParaRPr lang="en-US" sz="2800" kern="0" dirty="0">
              <a:latin typeface="Calibri (Body)"/>
              <a:ea typeface="ＭＳ Ｐゴシック"/>
            </a:endParaRPr>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Activity one</a:t>
            </a:r>
            <a:endParaRPr lang="en-US" sz="2800" b="1" cap="all" dirty="0">
              <a:solidFill>
                <a:srgbClr val="C00000"/>
              </a:solidFill>
              <a:latin typeface="Calibri"/>
              <a:cs typeface="Calibri"/>
            </a:endParaRPr>
          </a:p>
        </p:txBody>
      </p:sp>
    </p:spTree>
    <p:extLst>
      <p:ext uri="{BB962C8B-B14F-4D97-AF65-F5344CB8AC3E}">
        <p14:creationId xmlns:p14="http://schemas.microsoft.com/office/powerpoint/2010/main" val="21745111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16734776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80264" y="2974846"/>
            <a:ext cx="8331469" cy="3188625"/>
          </a:xfrm>
          <a:prstGeom prst="rect">
            <a:avLst/>
          </a:prstGeom>
          <a:noFill/>
        </p:spPr>
        <p:txBody>
          <a:bodyPr wrap="square" rtlCol="0">
            <a:noAutofit/>
          </a:bodyPr>
          <a:lstStyle/>
          <a:p>
            <a:pPr lvl="0" defTabSz="914400" eaLnBrk="0" fontAlgn="base" hangingPunct="0">
              <a:spcBef>
                <a:spcPct val="20000"/>
              </a:spcBef>
              <a:spcAft>
                <a:spcPct val="0"/>
              </a:spcAft>
            </a:pPr>
            <a:r>
              <a:rPr lang="en-US" sz="4400" b="1" kern="0" dirty="0" smtClean="0">
                <a:solidFill>
                  <a:srgbClr val="C00000"/>
                </a:solidFill>
                <a:latin typeface="+mj-lt"/>
                <a:ea typeface="ＭＳ Ｐゴシック"/>
              </a:rPr>
              <a:t>Chunking</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3088" y="-1"/>
            <a:ext cx="5004696" cy="6672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7430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819286"/>
            <a:ext cx="4848225" cy="2238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4">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58460"/>
            <a:ext cx="7975330" cy="1143000"/>
          </a:xfrm>
        </p:spPr>
        <p:txBody>
          <a:bodyPr>
            <a:noAutofit/>
          </a:bodyPr>
          <a:lstStyle/>
          <a:p>
            <a:pPr algn="l"/>
            <a:r>
              <a:rPr lang="en-US" sz="2800" b="1" cap="all" dirty="0" smtClean="0">
                <a:solidFill>
                  <a:srgbClr val="C00000"/>
                </a:solidFill>
                <a:cs typeface="Calibri"/>
              </a:rPr>
              <a:t>Chunking </a:t>
            </a:r>
            <a:endParaRPr lang="en-US" sz="2800" b="1" cap="all" dirty="0">
              <a:solidFill>
                <a:srgbClr val="C00000"/>
              </a:solidFill>
              <a:latin typeface="Calibri"/>
              <a:cs typeface="Calibri"/>
            </a:endParaRPr>
          </a:p>
        </p:txBody>
      </p:sp>
      <p:sp>
        <p:nvSpPr>
          <p:cNvPr id="6" name="TextBox 5"/>
          <p:cNvSpPr txBox="1"/>
          <p:nvPr/>
        </p:nvSpPr>
        <p:spPr>
          <a:xfrm>
            <a:off x="457200" y="994991"/>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600" kern="0" dirty="0" smtClean="0">
                <a:solidFill>
                  <a:srgbClr val="000000"/>
                </a:solidFill>
                <a:latin typeface="+mj-lt"/>
                <a:ea typeface="ＭＳ Ｐゴシック"/>
              </a:rPr>
              <a:t>In learning theory and memory studies, chunking means breaking larger texts into </a:t>
            </a:r>
            <a:r>
              <a:rPr lang="en-US" sz="2600" b="1" kern="0" dirty="0" smtClean="0">
                <a:solidFill>
                  <a:srgbClr val="000000"/>
                </a:solidFill>
                <a:latin typeface="+mj-lt"/>
                <a:ea typeface="ＭＳ Ｐゴシック"/>
              </a:rPr>
              <a:t>smaller bits </a:t>
            </a:r>
            <a:r>
              <a:rPr lang="en-US" sz="2600" kern="0" dirty="0" smtClean="0">
                <a:solidFill>
                  <a:srgbClr val="000000"/>
                </a:solidFill>
                <a:latin typeface="+mj-lt"/>
                <a:ea typeface="ＭＳ Ｐゴシック"/>
              </a:rPr>
              <a:t>so they are easier to understand. These chunks have </a:t>
            </a:r>
            <a:r>
              <a:rPr lang="en-US" sz="2600" b="1" kern="0" dirty="0" smtClean="0">
                <a:solidFill>
                  <a:srgbClr val="000000"/>
                </a:solidFill>
                <a:latin typeface="+mj-lt"/>
                <a:ea typeface="ＭＳ Ｐゴシック"/>
              </a:rPr>
              <a:t>thematic unity</a:t>
            </a:r>
            <a:r>
              <a:rPr lang="en-US" sz="2600" kern="0" dirty="0" smtClean="0">
                <a:solidFill>
                  <a:srgbClr val="000000"/>
                </a:solidFill>
                <a:latin typeface="+mj-lt"/>
                <a:ea typeface="ＭＳ Ｐゴシック"/>
              </a:rPr>
              <a:t>; they are held together by </a:t>
            </a:r>
            <a:r>
              <a:rPr lang="en-US" sz="2600" b="1" kern="0" dirty="0" smtClean="0">
                <a:solidFill>
                  <a:srgbClr val="000000"/>
                </a:solidFill>
                <a:latin typeface="+mj-lt"/>
                <a:ea typeface="ＭＳ Ｐゴシック"/>
              </a:rPr>
              <a:t>meaning</a:t>
            </a:r>
            <a:r>
              <a:rPr lang="en-US" sz="2600" kern="0" dirty="0" smtClean="0">
                <a:solidFill>
                  <a:srgbClr val="000000"/>
                </a:solidFill>
                <a:latin typeface="+mj-lt"/>
                <a:ea typeface="ＭＳ Ｐゴシック"/>
              </a:rPr>
              <a:t>, and they rely on previous organisations or properties of what is being learned to unify</a:t>
            </a:r>
            <a:r>
              <a:rPr lang="en-US" sz="2600" kern="0" dirty="0">
                <a:solidFill>
                  <a:srgbClr val="000000"/>
                </a:solidFill>
                <a:latin typeface="+mj-lt"/>
                <a:ea typeface="ＭＳ Ｐゴシック"/>
              </a:rPr>
              <a:t>/</a:t>
            </a:r>
            <a:r>
              <a:rPr lang="en-US" sz="2600" kern="0" dirty="0" smtClean="0">
                <a:solidFill>
                  <a:srgbClr val="000000"/>
                </a:solidFill>
                <a:latin typeface="+mj-lt"/>
                <a:ea typeface="ＭＳ Ｐゴシック"/>
              </a:rPr>
              <a:t>identify chunks.</a:t>
            </a:r>
          </a:p>
          <a:p>
            <a:pPr lvl="0" defTabSz="914400" eaLnBrk="0" fontAlgn="base" hangingPunct="0">
              <a:spcBef>
                <a:spcPct val="20000"/>
              </a:spcBef>
              <a:spcAft>
                <a:spcPct val="0"/>
              </a:spcAft>
            </a:pPr>
            <a:endParaRPr lang="en-US" sz="2600" kern="0" dirty="0">
              <a:solidFill>
                <a:srgbClr val="000000"/>
              </a:solidFill>
              <a:latin typeface="+mj-lt"/>
              <a:ea typeface="ＭＳ Ｐゴシック"/>
            </a:endParaRPr>
          </a:p>
          <a:p>
            <a:pPr lvl="0" defTabSz="914400" eaLnBrk="0" fontAlgn="base" hangingPunct="0">
              <a:spcBef>
                <a:spcPct val="20000"/>
              </a:spcBef>
              <a:spcAft>
                <a:spcPct val="0"/>
              </a:spcAft>
            </a:pPr>
            <a:r>
              <a:rPr lang="en-US" sz="2600" kern="0" dirty="0" smtClean="0">
                <a:solidFill>
                  <a:srgbClr val="000000"/>
                </a:solidFill>
                <a:latin typeface="+mj-lt"/>
                <a:ea typeface="ＭＳ Ｐゴシック"/>
              </a:rPr>
              <a:t>We should be chunking for student comprehension</a:t>
            </a:r>
            <a:r>
              <a:rPr lang="en-US" sz="2800" kern="0" dirty="0" smtClean="0">
                <a:solidFill>
                  <a:srgbClr val="000000"/>
                </a:solidFill>
                <a:latin typeface="+mj-lt"/>
                <a:ea typeface="ＭＳ Ｐゴシック"/>
              </a:rPr>
              <a:t>. </a:t>
            </a: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5644896" y="5681472"/>
            <a:ext cx="3230880" cy="830997"/>
          </a:xfrm>
          <a:prstGeom prst="rect">
            <a:avLst/>
          </a:prstGeom>
          <a:noFill/>
          <a:ln>
            <a:solidFill>
              <a:schemeClr val="tx1"/>
            </a:solidFill>
          </a:ln>
        </p:spPr>
        <p:txBody>
          <a:bodyPr wrap="square" rtlCol="0">
            <a:spAutoFit/>
          </a:bodyPr>
          <a:lstStyle/>
          <a:p>
            <a:r>
              <a:rPr lang="en-GB" sz="1200" dirty="0"/>
              <a:t>Miller, G. A. (1956). The magical number seven plus or minus two. Some limits on our capacity for processing information. </a:t>
            </a:r>
            <a:r>
              <a:rPr lang="en-GB" sz="1200" i="1" dirty="0"/>
              <a:t>Psychol. Rev.</a:t>
            </a:r>
            <a:r>
              <a:rPr lang="en-GB" sz="1200" dirty="0"/>
              <a:t> 63, 81–97. doi: 10.1037/h0043158</a:t>
            </a:r>
          </a:p>
        </p:txBody>
      </p:sp>
    </p:spTree>
    <p:extLst>
      <p:ext uri="{BB962C8B-B14F-4D97-AF65-F5344CB8AC3E}">
        <p14:creationId xmlns:p14="http://schemas.microsoft.com/office/powerpoint/2010/main" val="1508082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8229600" cy="1143000"/>
          </a:xfrm>
        </p:spPr>
        <p:txBody>
          <a:bodyPr>
            <a:noAutofit/>
          </a:bodyPr>
          <a:lstStyle/>
          <a:p>
            <a:pPr algn="l"/>
            <a:r>
              <a:rPr lang="en-US" sz="2800" b="1" cap="all" dirty="0" smtClean="0">
                <a:solidFill>
                  <a:srgbClr val="C00000"/>
                </a:solidFill>
                <a:cs typeface="Calibri"/>
              </a:rPr>
              <a:t>Content must be pared with activity </a:t>
            </a:r>
            <a:endParaRPr lang="en-US" sz="2800" b="1" cap="all" dirty="0">
              <a:solidFill>
                <a:srgbClr val="000044"/>
              </a:solidFill>
              <a:latin typeface="Calibri"/>
              <a:cs typeface="Calibri"/>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2">
            <a:extLst>
              <a:ext uri="{FF2B5EF4-FFF2-40B4-BE49-F238E27FC236}">
                <a16:creationId xmlns:a16="http://schemas.microsoft.com/office/drawing/2014/main" id="{325E7E7F-6C5F-7A41-9A38-A8A9956D23B3}"/>
              </a:ext>
            </a:extLst>
          </p:cNvPr>
          <p:cNvSpPr txBox="1">
            <a:spLocks/>
          </p:cNvSpPr>
          <p:nvPr/>
        </p:nvSpPr>
        <p:spPr>
          <a:xfrm>
            <a:off x="457200" y="1429428"/>
            <a:ext cx="8321040" cy="499568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GB" sz="2800" dirty="0" smtClean="0"/>
              <a:t>Chunks alone are not enough. Ask </a:t>
            </a:r>
            <a:r>
              <a:rPr lang="en-GB" sz="2800" dirty="0"/>
              <a:t>students to do something with content in order to better </a:t>
            </a:r>
            <a:r>
              <a:rPr lang="en-GB" sz="2800" b="1" dirty="0"/>
              <a:t>contextualise</a:t>
            </a:r>
            <a:r>
              <a:rPr lang="en-GB" sz="2800" dirty="0"/>
              <a:t> it within understanding and fix it in long term </a:t>
            </a:r>
            <a:r>
              <a:rPr lang="en-GB" sz="2800" b="1" dirty="0" smtClean="0"/>
              <a:t>memory</a:t>
            </a:r>
            <a:r>
              <a:rPr lang="en-GB" sz="2800" dirty="0" smtClean="0"/>
              <a:t>.</a:t>
            </a:r>
          </a:p>
          <a:p>
            <a:pPr marL="0" indent="0">
              <a:buNone/>
            </a:pPr>
            <a:endParaRPr lang="en-GB" sz="2800" dirty="0" smtClean="0"/>
          </a:p>
          <a:p>
            <a:pPr marL="0" indent="0">
              <a:buNone/>
            </a:pPr>
            <a:r>
              <a:rPr lang="en-GB" sz="2800" dirty="0" smtClean="0"/>
              <a:t>When </a:t>
            </a:r>
            <a:r>
              <a:rPr lang="en-GB" sz="2800" dirty="0"/>
              <a:t>students are encouraged to engage </a:t>
            </a:r>
            <a:r>
              <a:rPr lang="en-GB" sz="2800" dirty="0" smtClean="0"/>
              <a:t>in the </a:t>
            </a:r>
            <a:r>
              <a:rPr lang="en-GB" sz="2800" dirty="0"/>
              <a:t>process of eliciting their ideas, they receive an opportunity to articulate and clarify their views and reflect critically on </a:t>
            </a:r>
            <a:r>
              <a:rPr lang="en-GB" sz="2800" dirty="0" smtClean="0"/>
              <a:t>them (Kearney</a:t>
            </a:r>
            <a:r>
              <a:rPr lang="en-GB" sz="2800" dirty="0"/>
              <a:t>, 2002</a:t>
            </a:r>
            <a:r>
              <a:rPr lang="en-GB" sz="2800" dirty="0" smtClean="0"/>
              <a:t>). </a:t>
            </a:r>
            <a:endParaRPr lang="en-GB" sz="2800" dirty="0"/>
          </a:p>
          <a:p>
            <a:pPr marL="0" indent="0">
              <a:buNone/>
            </a:pPr>
            <a:endParaRPr lang="en-GB" sz="2800" dirty="0" smtClean="0"/>
          </a:p>
          <a:p>
            <a:pPr marL="0" indent="0">
              <a:buNone/>
            </a:pPr>
            <a:endParaRPr lang="en-GB" sz="2800" dirty="0" smtClean="0"/>
          </a:p>
          <a:p>
            <a:pPr marL="0" indent="0">
              <a:buNone/>
            </a:pPr>
            <a:r>
              <a:rPr lang="en-GB" altLang="zh-CN" sz="2800" dirty="0" smtClean="0"/>
              <a:t>This can be done many ways</a:t>
            </a:r>
            <a:r>
              <a:rPr lang="en-GB" sz="2800" dirty="0" smtClean="0"/>
              <a:t>.</a:t>
            </a:r>
          </a:p>
          <a:p>
            <a:pPr marL="0" indent="0">
              <a:buNone/>
            </a:pPr>
            <a:endParaRPr lang="en-GB" sz="2800" dirty="0"/>
          </a:p>
          <a:p>
            <a:pPr marL="0" indent="0">
              <a:buNone/>
            </a:pPr>
            <a:r>
              <a:rPr lang="en-GB" sz="2800" b="1" dirty="0" smtClean="0"/>
              <a:t>Such as?</a:t>
            </a:r>
          </a:p>
          <a:p>
            <a:pPr marL="0" indent="0">
              <a:buNone/>
            </a:pPr>
            <a:endParaRPr lang="en-GB" altLang="zh-CN" sz="2400" dirty="0"/>
          </a:p>
        </p:txBody>
      </p:sp>
      <p:sp>
        <p:nvSpPr>
          <p:cNvPr id="4" name="TextBox 3"/>
          <p:cNvSpPr txBox="1"/>
          <p:nvPr/>
        </p:nvSpPr>
        <p:spPr>
          <a:xfrm>
            <a:off x="5309445" y="4879603"/>
            <a:ext cx="3595254" cy="1569660"/>
          </a:xfrm>
          <a:prstGeom prst="rect">
            <a:avLst/>
          </a:prstGeom>
          <a:noFill/>
          <a:ln>
            <a:solidFill>
              <a:schemeClr val="tx1"/>
            </a:solidFill>
          </a:ln>
        </p:spPr>
        <p:txBody>
          <a:bodyPr wrap="square" rtlCol="0">
            <a:spAutoFit/>
          </a:bodyPr>
          <a:lstStyle/>
          <a:p>
            <a:r>
              <a:rPr lang="en-GB" sz="1200" dirty="0"/>
              <a:t>Kearney, M. (2002). </a:t>
            </a:r>
            <a:r>
              <a:rPr lang="en-GB" sz="1200" i="1" dirty="0"/>
              <a:t>Classroom use of multimedia-supported predict-observe-explain tasks to elicit and promote discussion about students' physics conceptions. </a:t>
            </a:r>
            <a:r>
              <a:rPr lang="en-GB" sz="1200" dirty="0"/>
              <a:t>Perth: Doctoral</a:t>
            </a:r>
          </a:p>
          <a:p>
            <a:r>
              <a:rPr lang="en-GB" sz="1200" dirty="0"/>
              <a:t>dissertation</a:t>
            </a:r>
            <a:r>
              <a:rPr lang="en-GB" sz="1200" dirty="0" smtClean="0"/>
              <a:t>) </a:t>
            </a:r>
            <a:r>
              <a:rPr lang="en-GB" sz="1200" dirty="0"/>
              <a:t>Curtin University of Technology. Retrieved from https://espace.curtin.edu.au/handle/20.500.11937/1543.</a:t>
            </a:r>
          </a:p>
        </p:txBody>
      </p:sp>
    </p:spTree>
    <p:extLst>
      <p:ext uri="{BB962C8B-B14F-4D97-AF65-F5344CB8AC3E}">
        <p14:creationId xmlns:p14="http://schemas.microsoft.com/office/powerpoint/2010/main" val="27393348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Activities to pair with content</a:t>
            </a:r>
            <a:endParaRPr lang="en-US" sz="2800" b="1" cap="all" dirty="0">
              <a:solidFill>
                <a:srgbClr val="C00000"/>
              </a:solidFill>
              <a:latin typeface="Calibri"/>
              <a:cs typeface="Calibri"/>
            </a:endParaRPr>
          </a:p>
        </p:txBody>
      </p:sp>
      <p:sp>
        <p:nvSpPr>
          <p:cNvPr id="6" name="TextBox 5"/>
          <p:cNvSpPr txBox="1"/>
          <p:nvPr/>
        </p:nvSpPr>
        <p:spPr>
          <a:xfrm>
            <a:off x="457200" y="1183019"/>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600" kern="0" dirty="0" smtClean="0">
                <a:solidFill>
                  <a:srgbClr val="000000"/>
                </a:solidFill>
                <a:latin typeface="+mj-lt"/>
                <a:ea typeface="ＭＳ Ｐゴシック"/>
              </a:rPr>
              <a:t>This should be varied in terms of who is interaction with whom/what (self, peers, teacher, other texts) and should reinforce to applicability of what you are learning to the real world. </a:t>
            </a: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p:cNvSpPr txBox="1"/>
          <p:nvPr/>
        </p:nvSpPr>
        <p:spPr>
          <a:xfrm>
            <a:off x="5881494" y="2912691"/>
            <a:ext cx="2852928" cy="3170099"/>
          </a:xfrm>
          <a:prstGeom prst="rect">
            <a:avLst/>
          </a:prstGeom>
          <a:noFill/>
          <a:ln>
            <a:solidFill>
              <a:schemeClr val="tx1"/>
            </a:solidFill>
          </a:ln>
        </p:spPr>
        <p:txBody>
          <a:bodyPr wrap="square" rtlCol="0">
            <a:spAutoFit/>
          </a:bodyPr>
          <a:lstStyle/>
          <a:p>
            <a:r>
              <a:rPr lang="en-GB" sz="2000" dirty="0" smtClean="0"/>
              <a:t>Supply </a:t>
            </a:r>
            <a:r>
              <a:rPr lang="en-GB" sz="2000" dirty="0"/>
              <a:t>appropriate content for learning online:</a:t>
            </a:r>
          </a:p>
          <a:p>
            <a:pPr marL="914400" lvl="1" indent="-457200">
              <a:buFont typeface="Arial" pitchFamily="34" charset="0"/>
              <a:buChar char="•"/>
            </a:pPr>
            <a:r>
              <a:rPr lang="en-GB" sz="2000" dirty="0"/>
              <a:t>Less lecture and text;</a:t>
            </a:r>
          </a:p>
          <a:p>
            <a:pPr marL="914400" lvl="1" indent="-457200">
              <a:buFont typeface="Arial" pitchFamily="34" charset="0"/>
              <a:buChar char="•"/>
            </a:pPr>
            <a:r>
              <a:rPr lang="en-GB" sz="2000" dirty="0"/>
              <a:t>More activities and videos/voice </a:t>
            </a:r>
            <a:r>
              <a:rPr lang="en-GB" sz="2000" dirty="0" smtClean="0"/>
              <a:t>threads;</a:t>
            </a:r>
          </a:p>
          <a:p>
            <a:pPr marL="914400" lvl="1" indent="-457200">
              <a:buFont typeface="Arial" pitchFamily="34" charset="0"/>
              <a:buChar char="•"/>
            </a:pPr>
            <a:r>
              <a:rPr lang="en-GB" sz="2000" dirty="0" smtClean="0"/>
              <a:t>Appropriate for all teaching.</a:t>
            </a:r>
            <a:endParaRPr lang="en-GB"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2817" y="2840391"/>
            <a:ext cx="362902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12767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cs typeface="Calibri"/>
              </a:rPr>
              <a:t>Activities to pair with content</a:t>
            </a:r>
            <a:endParaRPr lang="en-US" sz="2800" b="1" cap="all" dirty="0">
              <a:solidFill>
                <a:srgbClr val="C00000"/>
              </a:solidFill>
              <a:latin typeface="Calibri"/>
              <a:cs typeface="Calibri"/>
            </a:endParaRPr>
          </a:p>
        </p:txBody>
      </p:sp>
      <p:sp>
        <p:nvSpPr>
          <p:cNvPr id="6" name="TextBox 5"/>
          <p:cNvSpPr txBox="1"/>
          <p:nvPr/>
        </p:nvSpPr>
        <p:spPr>
          <a:xfrm>
            <a:off x="457200" y="1183019"/>
            <a:ext cx="8331469" cy="4968262"/>
          </a:xfrm>
          <a:prstGeom prst="rect">
            <a:avLst/>
          </a:prstGeom>
          <a:noFill/>
        </p:spPr>
        <p:txBody>
          <a:bodyPr wrap="square" rtlCol="0">
            <a:noAutofit/>
          </a:bodyPr>
          <a:lstStyle/>
          <a:p>
            <a:pPr lvl="0" defTabSz="914400" eaLnBrk="0" fontAlgn="base" hangingPunct="0">
              <a:spcBef>
                <a:spcPct val="20000"/>
              </a:spcBef>
              <a:spcAft>
                <a:spcPct val="0"/>
              </a:spcAft>
            </a:pPr>
            <a:r>
              <a:rPr lang="en-US" sz="2600" kern="0" dirty="0" smtClean="0">
                <a:solidFill>
                  <a:srgbClr val="000000"/>
                </a:solidFill>
                <a:latin typeface="+mj-lt"/>
                <a:ea typeface="ＭＳ Ｐゴシック"/>
              </a:rPr>
              <a:t>Ideas include:</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Self-guided quizzes</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Discussion/discussion forums</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Q&amp;A</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Exemplification activities </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Role play</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Application to case studies</a:t>
            </a:r>
          </a:p>
          <a:p>
            <a:pPr marL="457200" lvl="0" indent="-457200" defTabSz="914400" eaLnBrk="0" fontAlgn="base" hangingPunct="0">
              <a:spcBef>
                <a:spcPct val="20000"/>
              </a:spcBef>
              <a:spcAft>
                <a:spcPct val="0"/>
              </a:spcAft>
              <a:buFont typeface="Arial" pitchFamily="34" charset="0"/>
              <a:buChar char="•"/>
            </a:pPr>
            <a:r>
              <a:rPr lang="en-US" sz="2600" kern="0" dirty="0" smtClean="0">
                <a:solidFill>
                  <a:srgbClr val="000000"/>
                </a:solidFill>
                <a:latin typeface="+mj-lt"/>
                <a:ea typeface="ＭＳ Ｐゴシック"/>
              </a:rPr>
              <a:t>Problem solving/diagramming </a:t>
            </a:r>
          </a:p>
          <a:p>
            <a:pPr marL="457200" lvl="0" indent="-457200" defTabSz="914400" eaLnBrk="0" fontAlgn="base" hangingPunct="0">
              <a:spcBef>
                <a:spcPct val="20000"/>
              </a:spcBef>
              <a:spcAft>
                <a:spcPct val="0"/>
              </a:spcAft>
              <a:buFont typeface="Arial" pitchFamily="34" charset="0"/>
              <a:buChar char="•"/>
            </a:pPr>
            <a:r>
              <a:rPr lang="en-US" sz="2600" b="1" kern="0" dirty="0">
                <a:solidFill>
                  <a:srgbClr val="000000"/>
                </a:solidFill>
                <a:latin typeface="+mj-lt"/>
                <a:ea typeface="ＭＳ Ｐゴシック"/>
              </a:rPr>
              <a:t>More? </a:t>
            </a:r>
            <a:endParaRPr lang="en-US" sz="2600" b="1" kern="0" dirty="0" smtClean="0">
              <a:solidFill>
                <a:srgbClr val="000000"/>
              </a:solidFill>
              <a:latin typeface="+mj-lt"/>
              <a:ea typeface="ＭＳ Ｐゴシック"/>
            </a:endParaRPr>
          </a:p>
          <a:p>
            <a:pPr marL="457200" lvl="0" indent="-457200" defTabSz="914400" eaLnBrk="0" fontAlgn="base" hangingPunct="0">
              <a:spcBef>
                <a:spcPct val="20000"/>
              </a:spcBef>
              <a:spcAft>
                <a:spcPct val="0"/>
              </a:spcAft>
              <a:buFont typeface="Arial" pitchFamily="34" charset="0"/>
              <a:buChar char="•"/>
            </a:pPr>
            <a:endParaRPr lang="en-US" sz="2600" b="1" kern="0" dirty="0">
              <a:solidFill>
                <a:srgbClr val="000000"/>
              </a:solidFill>
              <a:latin typeface="+mj-lt"/>
              <a:ea typeface="ＭＳ Ｐゴシック"/>
            </a:endParaRPr>
          </a:p>
          <a:p>
            <a:pPr lvl="0" defTabSz="914400" eaLnBrk="0" fontAlgn="base" hangingPunct="0">
              <a:spcBef>
                <a:spcPct val="20000"/>
              </a:spcBef>
              <a:spcAft>
                <a:spcPct val="0"/>
              </a:spcAft>
            </a:pPr>
            <a:endParaRPr lang="en-US" sz="2800" kern="0" dirty="0">
              <a:solidFill>
                <a:srgbClr val="000000"/>
              </a:solidFill>
              <a:latin typeface="+mj-lt"/>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865001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698476"/>
          </a:xfrm>
        </p:spPr>
        <p:txBody>
          <a:bodyPr>
            <a:noAutofit/>
          </a:bodyPr>
          <a:lstStyle/>
          <a:p>
            <a:pPr algn="l"/>
            <a:r>
              <a:rPr lang="en-US" sz="2800" b="1" cap="all" dirty="0" smtClean="0">
                <a:solidFill>
                  <a:srgbClr val="C00000"/>
                </a:solidFill>
                <a:cs typeface="Calibri"/>
              </a:rPr>
              <a:t>Reflection and self-assessment</a:t>
            </a:r>
            <a:endParaRPr lang="en-US" sz="2800" b="1" cap="all" dirty="0">
              <a:solidFill>
                <a:srgbClr val="C00000"/>
              </a:solidFill>
              <a:latin typeface="Calibri"/>
              <a:cs typeface="Calibri"/>
            </a:endParaRPr>
          </a:p>
        </p:txBody>
      </p:sp>
      <p:sp>
        <p:nvSpPr>
          <p:cNvPr id="6" name="TextBox 5"/>
          <p:cNvSpPr txBox="1"/>
          <p:nvPr/>
        </p:nvSpPr>
        <p:spPr>
          <a:xfrm>
            <a:off x="239843" y="1022104"/>
            <a:ext cx="8664314" cy="4968262"/>
          </a:xfrm>
          <a:prstGeom prst="rect">
            <a:avLst/>
          </a:prstGeom>
          <a:noFill/>
        </p:spPr>
        <p:txBody>
          <a:bodyPr wrap="square" rtlCol="0">
            <a:noAutofit/>
          </a:bodyPr>
          <a:lstStyle/>
          <a:p>
            <a:r>
              <a:rPr lang="en-GB" sz="2600" dirty="0" smtClean="0"/>
              <a:t>“Self-assessment </a:t>
            </a:r>
            <a:r>
              <a:rPr lang="en-GB" sz="2600" dirty="0"/>
              <a:t>is defined as ‘the involvement of learners in making judgements </a:t>
            </a:r>
            <a:r>
              <a:rPr lang="en-GB" sz="2600" dirty="0" smtClean="0"/>
              <a:t>about their </a:t>
            </a:r>
            <a:r>
              <a:rPr lang="en-GB" sz="2600" dirty="0"/>
              <a:t>achievements and the outcomes of their learning’ (Boud and Falchikov (1989; </a:t>
            </a:r>
            <a:r>
              <a:rPr lang="en-GB" sz="2600" dirty="0" smtClean="0"/>
              <a:t>p 529</a:t>
            </a:r>
            <a:r>
              <a:rPr lang="en-GB" sz="2600" dirty="0"/>
              <a:t>) and ‘identifying standards and/or criteria to apply to their work and </a:t>
            </a:r>
            <a:r>
              <a:rPr lang="en-GB" sz="2600" dirty="0" smtClean="0"/>
              <a:t>making judgements </a:t>
            </a:r>
            <a:r>
              <a:rPr lang="en-GB" sz="2600" dirty="0"/>
              <a:t>about the extent to which they have met these criteria and standards’ </a:t>
            </a:r>
            <a:r>
              <a:rPr lang="en-GB" sz="2600" dirty="0" smtClean="0"/>
              <a:t>Boud (</a:t>
            </a:r>
            <a:r>
              <a:rPr lang="en-GB" sz="2600" dirty="0"/>
              <a:t>1995; p4</a:t>
            </a:r>
            <a:r>
              <a:rPr lang="en-GB" sz="2600" dirty="0" smtClean="0"/>
              <a:t>).”</a:t>
            </a:r>
            <a:endParaRPr lang="en-GB" sz="2600" dirty="0"/>
          </a:p>
          <a:p>
            <a:pPr algn="r"/>
            <a:r>
              <a:rPr lang="en-GB" sz="2600" kern="0" dirty="0" smtClean="0">
                <a:ea typeface="ＭＳ Ｐゴシック"/>
              </a:rPr>
              <a:t>(Wride, 2017)</a:t>
            </a:r>
          </a:p>
          <a:p>
            <a:pPr algn="r"/>
            <a:endParaRPr lang="en-GB" sz="2600" kern="0" dirty="0" smtClean="0">
              <a:solidFill>
                <a:srgbClr val="000000"/>
              </a:solidFill>
              <a:ea typeface="ＭＳ Ｐゴシック"/>
            </a:endParaRPr>
          </a:p>
          <a:p>
            <a:pPr algn="r"/>
            <a:endParaRPr lang="en-GB" sz="2600" kern="0" dirty="0">
              <a:solidFill>
                <a:srgbClr val="000000"/>
              </a:solidFill>
              <a:ea typeface="ＭＳ Ｐゴシック"/>
            </a:endParaRPr>
          </a:p>
          <a:p>
            <a:pPr marL="457200" indent="-457200">
              <a:buFont typeface="Arial" pitchFamily="34" charset="0"/>
              <a:buChar char="•"/>
            </a:pPr>
            <a:r>
              <a:rPr lang="en-GB" sz="2600" kern="0" dirty="0" smtClean="0">
                <a:solidFill>
                  <a:srgbClr val="000000"/>
                </a:solidFill>
                <a:ea typeface="ＭＳ Ｐゴシック"/>
              </a:rPr>
              <a:t>Learner-centred, not teacher-centred;</a:t>
            </a:r>
          </a:p>
          <a:p>
            <a:pPr marL="457200" indent="-457200">
              <a:buFont typeface="Arial" pitchFamily="34" charset="0"/>
              <a:buChar char="•"/>
            </a:pPr>
            <a:r>
              <a:rPr lang="en-GB" sz="2600" kern="0" dirty="0" smtClean="0">
                <a:solidFill>
                  <a:srgbClr val="000000"/>
                </a:solidFill>
                <a:ea typeface="ＭＳ Ｐゴシック"/>
              </a:rPr>
              <a:t>Deeper learning;</a:t>
            </a:r>
          </a:p>
          <a:p>
            <a:pPr marL="457200" indent="-457200">
              <a:buFont typeface="Arial" pitchFamily="34" charset="0"/>
              <a:buChar char="•"/>
            </a:pPr>
            <a:r>
              <a:rPr lang="en-GB" sz="2600" kern="0" dirty="0" smtClean="0">
                <a:solidFill>
                  <a:srgbClr val="000000"/>
                </a:solidFill>
                <a:ea typeface="ＭＳ Ｐゴシック"/>
              </a:rPr>
              <a:t>Capacity building.</a:t>
            </a:r>
          </a:p>
          <a:p>
            <a:pPr algn="r"/>
            <a:endParaRPr lang="en-GB" sz="2800" kern="0" dirty="0">
              <a:solidFill>
                <a:srgbClr val="000000"/>
              </a:solidFill>
              <a:latin typeface="+mj-lt"/>
              <a:ea typeface="ＭＳ Ｐゴシック"/>
            </a:endParaRPr>
          </a:p>
          <a:p>
            <a:pPr lvl="0" algn="r" defTabSz="914400" eaLnBrk="0" fontAlgn="base" hangingPunct="0">
              <a:spcBef>
                <a:spcPct val="20000"/>
              </a:spcBef>
              <a:spcAft>
                <a:spcPct val="0"/>
              </a:spcAft>
            </a:pPr>
            <a:endParaRPr lang="en-US" sz="2800" kern="0" dirty="0">
              <a:solidFill>
                <a:srgbClr val="000000"/>
              </a:solidFill>
              <a:latin typeface="+mj-lt"/>
              <a:ea typeface="ＭＳ Ｐゴシック"/>
            </a:endParaRPr>
          </a:p>
          <a:p>
            <a:pPr algn="r"/>
            <a:endParaRPr lang="en-US" dirty="0" smtClean="0"/>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6855901" y="5047488"/>
            <a:ext cx="2048256" cy="1446550"/>
          </a:xfrm>
          <a:prstGeom prst="rect">
            <a:avLst/>
          </a:prstGeom>
          <a:noFill/>
          <a:ln>
            <a:solidFill>
              <a:schemeClr val="tx1"/>
            </a:solidFill>
          </a:ln>
        </p:spPr>
        <p:txBody>
          <a:bodyPr wrap="square" rtlCol="0">
            <a:spAutoFit/>
          </a:bodyPr>
          <a:lstStyle/>
          <a:p>
            <a:r>
              <a:rPr lang="en-GB" sz="1100" dirty="0" smtClean="0"/>
              <a:t>Wride, M. (2017) Guide to Self-Assessment. Trinity College Dublin. [online] Available at</a:t>
            </a:r>
            <a:r>
              <a:rPr lang="en-GB" sz="1100" dirty="0"/>
              <a:t>: https://www.tcd.ie/CAPSL/assets/pdf/Academic%20Practice%20Resources/Guide%20to%20Student%20Self%20Assessment.pdf Accessed </a:t>
            </a:r>
            <a:r>
              <a:rPr lang="en-GB" sz="1100" dirty="0" smtClean="0"/>
              <a:t>23 June, 2020.</a:t>
            </a:r>
            <a:endParaRPr lang="en-GB" sz="1100" dirty="0"/>
          </a:p>
        </p:txBody>
      </p:sp>
    </p:spTree>
    <p:extLst>
      <p:ext uri="{BB962C8B-B14F-4D97-AF65-F5344CB8AC3E}">
        <p14:creationId xmlns:p14="http://schemas.microsoft.com/office/powerpoint/2010/main" val="16835560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95036"/>
            <a:ext cx="7975330" cy="829895"/>
          </a:xfrm>
        </p:spPr>
        <p:txBody>
          <a:bodyPr>
            <a:noAutofit/>
          </a:bodyPr>
          <a:lstStyle/>
          <a:p>
            <a:pPr algn="l"/>
            <a:r>
              <a:rPr lang="en-US" sz="2800" b="1" cap="all" dirty="0" smtClean="0">
                <a:solidFill>
                  <a:srgbClr val="C00000"/>
                </a:solidFill>
                <a:cs typeface="Calibri"/>
              </a:rPr>
              <a:t>reflection</a:t>
            </a:r>
            <a:endParaRPr lang="en-US" sz="2800" b="1" cap="all" dirty="0">
              <a:solidFill>
                <a:srgbClr val="C00000"/>
              </a:solidFill>
              <a:latin typeface="Calibri"/>
              <a:cs typeface="Calibri"/>
            </a:endParaRPr>
          </a:p>
        </p:txBody>
      </p:sp>
      <p:sp>
        <p:nvSpPr>
          <p:cNvPr id="6" name="TextBox 5"/>
          <p:cNvSpPr txBox="1"/>
          <p:nvPr/>
        </p:nvSpPr>
        <p:spPr>
          <a:xfrm>
            <a:off x="414731" y="694944"/>
            <a:ext cx="8558581" cy="5198249"/>
          </a:xfrm>
          <a:prstGeom prst="rect">
            <a:avLst/>
          </a:prstGeom>
          <a:noFill/>
        </p:spPr>
        <p:txBody>
          <a:bodyPr wrap="square" rtlCol="0">
            <a:noAutofit/>
          </a:bodyPr>
          <a:lstStyle/>
          <a:p>
            <a:pPr lvl="0" defTabSz="914400" eaLnBrk="0" fontAlgn="base" hangingPunct="0">
              <a:spcBef>
                <a:spcPct val="20000"/>
              </a:spcBef>
              <a:spcAft>
                <a:spcPct val="0"/>
              </a:spcAft>
            </a:pPr>
            <a:r>
              <a:rPr lang="en-US" sz="2600" kern="0" dirty="0" smtClean="0">
                <a:solidFill>
                  <a:srgbClr val="000000"/>
                </a:solidFill>
                <a:ea typeface="ＭＳ Ｐゴシック"/>
              </a:rPr>
              <a:t>In order to monitor their learning students most receive both feedback from instructors and peers as well as opportunities to reflect on their learning, attitudes and beliefs.</a:t>
            </a:r>
            <a:r>
              <a:rPr lang="en-GB" sz="2600" i="1" dirty="0" smtClean="0"/>
              <a:t> </a:t>
            </a:r>
          </a:p>
          <a:p>
            <a:pPr lvl="0" defTabSz="914400" eaLnBrk="0" fontAlgn="base" hangingPunct="0">
              <a:spcBef>
                <a:spcPct val="20000"/>
              </a:spcBef>
              <a:spcAft>
                <a:spcPct val="0"/>
              </a:spcAft>
            </a:pPr>
            <a:endParaRPr lang="en-US" sz="2600" kern="0" dirty="0">
              <a:solidFill>
                <a:srgbClr val="000000"/>
              </a:solidFill>
              <a:ea typeface="ＭＳ Ｐゴシック"/>
            </a:endParaRPr>
          </a:p>
          <a:p>
            <a:pPr marL="514350" lvl="0" indent="-514350" defTabSz="914400" eaLnBrk="0" fontAlgn="base" hangingPunct="0">
              <a:spcBef>
                <a:spcPct val="20000"/>
              </a:spcBef>
              <a:spcAft>
                <a:spcPct val="0"/>
              </a:spcAft>
              <a:buFont typeface="+mj-lt"/>
              <a:buAutoNum type="arabicPeriod"/>
            </a:pPr>
            <a:r>
              <a:rPr lang="en-US" sz="2600" b="1" kern="0" dirty="0" smtClean="0">
                <a:solidFill>
                  <a:srgbClr val="000000"/>
                </a:solidFill>
                <a:ea typeface="ＭＳ Ｐゴシック"/>
              </a:rPr>
              <a:t>How are they seeing themselves/their progress?</a:t>
            </a:r>
          </a:p>
          <a:p>
            <a:pPr marL="514350" lvl="0" indent="-514350" defTabSz="914400" eaLnBrk="0" fontAlgn="base" hangingPunct="0">
              <a:spcBef>
                <a:spcPct val="20000"/>
              </a:spcBef>
              <a:spcAft>
                <a:spcPct val="0"/>
              </a:spcAft>
              <a:buFont typeface="+mj-lt"/>
              <a:buAutoNum type="arabicPeriod"/>
            </a:pPr>
            <a:endParaRPr lang="en-US" sz="2600" b="1" kern="0" dirty="0">
              <a:solidFill>
                <a:srgbClr val="000000"/>
              </a:solidFill>
              <a:ea typeface="ＭＳ Ｐゴシック"/>
            </a:endParaRPr>
          </a:p>
          <a:p>
            <a:pPr marL="514350" lvl="0" indent="-514350" defTabSz="914400" eaLnBrk="0" fontAlgn="base" hangingPunct="0">
              <a:spcBef>
                <a:spcPct val="20000"/>
              </a:spcBef>
              <a:spcAft>
                <a:spcPct val="0"/>
              </a:spcAft>
              <a:buFont typeface="+mj-lt"/>
              <a:buAutoNum type="arabicPeriod"/>
            </a:pPr>
            <a:r>
              <a:rPr lang="en-US" sz="2600" b="1" kern="0" dirty="0" smtClean="0">
                <a:solidFill>
                  <a:srgbClr val="000000"/>
                </a:solidFill>
                <a:ea typeface="ＭＳ Ｐゴシック"/>
              </a:rPr>
              <a:t>How are they able to identify gaps in learning/broader conceptual confusions?</a:t>
            </a:r>
          </a:p>
          <a:p>
            <a:pPr marL="514350" lvl="0" indent="-514350" defTabSz="914400" eaLnBrk="0" fontAlgn="base" hangingPunct="0">
              <a:spcBef>
                <a:spcPct val="20000"/>
              </a:spcBef>
              <a:spcAft>
                <a:spcPct val="0"/>
              </a:spcAft>
              <a:buFont typeface="+mj-lt"/>
              <a:buAutoNum type="arabicPeriod"/>
            </a:pPr>
            <a:endParaRPr lang="en-US" sz="2600" b="1" kern="0" dirty="0">
              <a:solidFill>
                <a:srgbClr val="000000"/>
              </a:solidFill>
              <a:ea typeface="ＭＳ Ｐゴシック"/>
            </a:endParaRPr>
          </a:p>
          <a:p>
            <a:pPr marL="514350" lvl="0" indent="-514350" defTabSz="914400" eaLnBrk="0" fontAlgn="base" hangingPunct="0">
              <a:spcBef>
                <a:spcPct val="20000"/>
              </a:spcBef>
              <a:spcAft>
                <a:spcPct val="0"/>
              </a:spcAft>
              <a:buFont typeface="+mj-lt"/>
              <a:buAutoNum type="arabicPeriod"/>
            </a:pPr>
            <a:r>
              <a:rPr lang="en-US" sz="2600" b="1" kern="0" dirty="0" smtClean="0">
                <a:solidFill>
                  <a:srgbClr val="000000"/>
                </a:solidFill>
                <a:ea typeface="ＭＳ Ｐゴシック"/>
              </a:rPr>
              <a:t>How are you facilitating reflection on membership in your discipline?</a:t>
            </a:r>
            <a:endParaRPr lang="en-US" sz="2600" b="1" kern="0" dirty="0">
              <a:solidFill>
                <a:srgbClr val="000000"/>
              </a:solidFill>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p:cNvSpPr txBox="1"/>
          <p:nvPr/>
        </p:nvSpPr>
        <p:spPr>
          <a:xfrm>
            <a:off x="4690193" y="5502250"/>
            <a:ext cx="4283119" cy="1200329"/>
          </a:xfrm>
          <a:prstGeom prst="rect">
            <a:avLst/>
          </a:prstGeom>
          <a:noFill/>
          <a:ln>
            <a:solidFill>
              <a:schemeClr val="tx1"/>
            </a:solidFill>
          </a:ln>
        </p:spPr>
        <p:txBody>
          <a:bodyPr wrap="square" rtlCol="0">
            <a:spAutoFit/>
          </a:bodyPr>
          <a:lstStyle/>
          <a:p>
            <a:r>
              <a:rPr lang="en-GB" sz="1200" dirty="0"/>
              <a:t>Stefano, G. D., Gino, F., Pisano, G. &amp; Staats, B. (2014). </a:t>
            </a:r>
            <a:r>
              <a:rPr lang="en-GB" sz="1200" i="1" dirty="0"/>
              <a:t>Making Experience Count: The Role of Reflection in Individual Learning</a:t>
            </a:r>
            <a:r>
              <a:rPr lang="en-GB" sz="1200" dirty="0"/>
              <a:t> (June 14, 2016). Harvard Business School NOM Unit Working Paper No. 14-093; Harvard Business School Technology &amp; Operations Mgt. Unit Working Paper No. 14-093. Available at SSRN: </a:t>
            </a:r>
            <a:r>
              <a:rPr lang="en-GB" sz="1200" dirty="0">
                <a:hlinkClick r:id="rId4"/>
              </a:rPr>
              <a:t>https://</a:t>
            </a:r>
            <a:r>
              <a:rPr lang="en-GB" sz="1200" dirty="0" smtClean="0">
                <a:hlinkClick r:id="rId4"/>
              </a:rPr>
              <a:t>ssrn.com/abstract=2414478</a:t>
            </a:r>
            <a:r>
              <a:rPr lang="en-GB" sz="1200" dirty="0" smtClean="0"/>
              <a:t>.</a:t>
            </a:r>
            <a:endParaRPr lang="en-GB" sz="1200" dirty="0"/>
          </a:p>
        </p:txBody>
      </p:sp>
    </p:spTree>
    <p:extLst>
      <p:ext uri="{BB962C8B-B14F-4D97-AF65-F5344CB8AC3E}">
        <p14:creationId xmlns:p14="http://schemas.microsoft.com/office/powerpoint/2010/main" val="703559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duotone>
              <a:prstClr val="black"/>
              <a:schemeClr val="accent2">
                <a:tint val="45000"/>
                <a:satMod val="400000"/>
              </a:schemeClr>
            </a:duotone>
            <a:lum bright="-20000" contrast="-40000"/>
            <a:alphaModFix amt="7000"/>
          </a:blip>
          <a:stretch>
            <a:fillRect/>
          </a:stretch>
        </p:blipFill>
        <p:spPr>
          <a:xfrm>
            <a:off x="7382873" y="-69120"/>
            <a:ext cx="1847237" cy="6956365"/>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i="1" cap="all" dirty="0" smtClean="0">
                <a:solidFill>
                  <a:srgbClr val="C00000"/>
                </a:solidFill>
                <a:cs typeface="Calibri"/>
              </a:rPr>
              <a:t>What Else can we do?</a:t>
            </a:r>
            <a:endParaRPr lang="en-US" sz="2800" b="1" i="1" cap="all" dirty="0">
              <a:solidFill>
                <a:srgbClr val="C00000"/>
              </a:solidFill>
              <a:latin typeface="Calibri"/>
              <a:cs typeface="Calibri"/>
            </a:endParaRPr>
          </a:p>
        </p:txBody>
      </p:sp>
      <p:sp>
        <p:nvSpPr>
          <p:cNvPr id="6" name="TextBox 5"/>
          <p:cNvSpPr txBox="1"/>
          <p:nvPr/>
        </p:nvSpPr>
        <p:spPr>
          <a:xfrm>
            <a:off x="457199" y="1824153"/>
            <a:ext cx="8331469" cy="3906087"/>
          </a:xfrm>
          <a:prstGeom prst="rect">
            <a:avLst/>
          </a:prstGeom>
          <a:noFill/>
        </p:spPr>
        <p:txBody>
          <a:bodyPr wrap="square" rtlCol="0">
            <a:noAutofit/>
          </a:bodyPr>
          <a:lstStyle/>
          <a:p>
            <a:pPr lvl="0" defTabSz="914400" eaLnBrk="0" fontAlgn="base" hangingPunct="0">
              <a:spcBef>
                <a:spcPct val="20000"/>
              </a:spcBef>
              <a:spcAft>
                <a:spcPct val="0"/>
              </a:spcAft>
            </a:pPr>
            <a:r>
              <a:rPr lang="en-US" sz="2600" kern="0" dirty="0" smtClean="0">
                <a:solidFill>
                  <a:srgbClr val="000000"/>
                </a:solidFill>
                <a:ea typeface="ＭＳ Ｐゴシック"/>
              </a:rPr>
              <a:t>This is a question that you should ask yourself often in order to continually improve. </a:t>
            </a:r>
            <a:endParaRPr lang="en-US" sz="2600" kern="0" dirty="0">
              <a:solidFill>
                <a:srgbClr val="000000"/>
              </a:solidFill>
              <a:ea typeface="ＭＳ Ｐゴシック"/>
            </a:endParaRPr>
          </a:p>
        </p:txBody>
      </p:sp>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41000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1163" y="1249952"/>
            <a:ext cx="5094862" cy="3525412"/>
          </a:xfrm>
          <a:prstGeom prst="rect">
            <a:avLst/>
          </a:prstGeom>
          <a:noFill/>
        </p:spPr>
        <p:txBody>
          <a:bodyPr wrap="square" rtlCol="0">
            <a:noAutofit/>
          </a:bodyPr>
          <a:lstStyle/>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Lurking is a common online behavior we want to discourage structurally;</a:t>
            </a:r>
            <a:endParaRPr lang="en-US" sz="2600" kern="0" dirty="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a:ea typeface="ＭＳ Ｐゴシック"/>
              </a:rPr>
              <a:t>Engage with </a:t>
            </a:r>
            <a:r>
              <a:rPr lang="en-US" sz="2600" dirty="0" smtClean="0"/>
              <a:t>the 3-L Framework or a similar approach;</a:t>
            </a:r>
            <a:endParaRPr lang="en-US" sz="2600" kern="0" dirty="0">
              <a:ea typeface="ＭＳ Ｐゴシック"/>
            </a:endParaRP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Move towards greater mental activity in design of learning sessions;</a:t>
            </a:r>
          </a:p>
          <a:p>
            <a:pPr marL="457200" lvl="0" indent="-457200" defTabSz="914400" eaLnBrk="0" fontAlgn="base" hangingPunct="0">
              <a:spcBef>
                <a:spcPct val="20000"/>
              </a:spcBef>
              <a:spcAft>
                <a:spcPct val="0"/>
              </a:spcAft>
              <a:buFont typeface="Arial" panose="020B0604020202020204" pitchFamily="34" charset="0"/>
              <a:buChar char="•"/>
              <a:defRPr sz="2600"/>
            </a:pPr>
            <a:r>
              <a:rPr lang="en-US" sz="2600" kern="0" dirty="0" smtClean="0">
                <a:ea typeface="ＭＳ Ｐゴシック"/>
              </a:rPr>
              <a:t>Design to pair chunks of content with student activity of increasing mental complexity.</a:t>
            </a:r>
            <a:endParaRPr lang="en-US" sz="2600" kern="0" dirty="0">
              <a:ea typeface="ＭＳ Ｐゴシック"/>
            </a:endParaRPr>
          </a:p>
        </p:txBody>
      </p:sp>
      <p:sp>
        <p:nvSpPr>
          <p:cNvPr id="3" name="Slide Number Placeholder 2"/>
          <p:cNvSpPr>
            <a:spLocks noGrp="1"/>
          </p:cNvSpPr>
          <p:nvPr>
            <p:ph type="sldNum" sz="quarter" idx="12"/>
          </p:nvPr>
        </p:nvSpPr>
        <p:spPr/>
        <p:txBody>
          <a:bodyPr/>
          <a:lstStyle/>
          <a:p>
            <a:fld id="{E784AB98-1115-2D49-A18E-6B66BF9F60CB}" type="slidenum">
              <a:rPr lang="en-US" smtClean="0"/>
              <a:t>39</a:t>
            </a:fld>
            <a:endParaRPr lang="en-US" dirty="0"/>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review</a:t>
            </a:r>
            <a:endParaRPr lang="en-US" sz="2800" b="1" cap="all" dirty="0">
              <a:solidFill>
                <a:srgbClr val="C00000"/>
              </a:solidFill>
              <a:latin typeface="Calibri"/>
              <a:cs typeface="Calibri"/>
            </a:endParaRPr>
          </a:p>
        </p:txBody>
      </p:sp>
      <p:sp>
        <p:nvSpPr>
          <p:cNvPr id="2" name="TextBox 1"/>
          <p:cNvSpPr txBox="1"/>
          <p:nvPr/>
        </p:nvSpPr>
        <p:spPr>
          <a:xfrm>
            <a:off x="5616025" y="2008547"/>
            <a:ext cx="3224784" cy="2492990"/>
          </a:xfrm>
          <a:prstGeom prst="rect">
            <a:avLst/>
          </a:prstGeom>
          <a:noFill/>
          <a:ln>
            <a:solidFill>
              <a:schemeClr val="tx1"/>
            </a:solidFill>
          </a:ln>
        </p:spPr>
        <p:txBody>
          <a:bodyPr wrap="square" rtlCol="0">
            <a:spAutoFit/>
          </a:bodyPr>
          <a:lstStyle/>
          <a:p>
            <a:r>
              <a:rPr lang="en-GB" sz="2600" dirty="0" smtClean="0"/>
              <a:t>Using the </a:t>
            </a:r>
            <a:r>
              <a:rPr lang="en-GB" sz="2600" b="1" dirty="0" smtClean="0"/>
              <a:t>chat</a:t>
            </a:r>
            <a:r>
              <a:rPr lang="en-GB" sz="2600" dirty="0" smtClean="0"/>
              <a:t>, please mention some ideas from this session you are going to explore/implement in the coming semester.</a:t>
            </a:r>
            <a:endParaRPr lang="en-GB" sz="26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150" y="14922"/>
            <a:ext cx="1847850" cy="6956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07837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689" y="1177922"/>
            <a:ext cx="8973311" cy="3525412"/>
          </a:xfrm>
          <a:prstGeom prst="rect">
            <a:avLst/>
          </a:prstGeom>
          <a:noFill/>
        </p:spPr>
        <p:txBody>
          <a:bodyPr wrap="square" rtlCol="0">
            <a:noAutofit/>
          </a:bodyPr>
          <a:lstStyle/>
          <a:p>
            <a:r>
              <a:rPr lang="en-US" sz="2600" dirty="0" smtClean="0"/>
              <a:t>“[P]articipation </a:t>
            </a:r>
            <a:r>
              <a:rPr lang="en-US" sz="2600" dirty="0"/>
              <a:t>in online settings, and particularly advanced degree settings, is neither well explored nor </a:t>
            </a:r>
            <a:r>
              <a:rPr lang="en-US" sz="2600" dirty="0" smtClean="0"/>
              <a:t>understood.” </a:t>
            </a:r>
            <a:r>
              <a:rPr lang="en-US" sz="2600" dirty="0"/>
              <a:t>(Ruthotto et. al., 2020)</a:t>
            </a:r>
          </a:p>
          <a:p>
            <a:pPr lvl="0" defTabSz="914400" eaLnBrk="0" fontAlgn="base" hangingPunct="0">
              <a:spcBef>
                <a:spcPct val="20000"/>
              </a:spcBef>
              <a:spcAft>
                <a:spcPct val="0"/>
              </a:spcAft>
              <a:defRPr sz="2600"/>
            </a:pPr>
            <a:endParaRPr lang="en-US" sz="2800" kern="0" dirty="0">
              <a:latin typeface="Calibri (Body)"/>
              <a:ea typeface="ＭＳ Ｐゴシック"/>
            </a:endParaRPr>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Participation Online</a:t>
            </a:r>
            <a:endParaRPr lang="en-US" sz="2800" b="1" cap="all" dirty="0">
              <a:solidFill>
                <a:srgbClr val="C00000"/>
              </a:solidFill>
              <a:latin typeface="Calibri"/>
              <a:cs typeface="Calibri"/>
            </a:endParaRPr>
          </a:p>
        </p:txBody>
      </p:sp>
      <p:sp>
        <p:nvSpPr>
          <p:cNvPr id="2" name="TextBox 1"/>
          <p:cNvSpPr txBox="1"/>
          <p:nvPr/>
        </p:nvSpPr>
        <p:spPr>
          <a:xfrm>
            <a:off x="5223753" y="5500795"/>
            <a:ext cx="3764604" cy="938719"/>
          </a:xfrm>
          <a:prstGeom prst="rect">
            <a:avLst/>
          </a:prstGeom>
          <a:noFill/>
          <a:ln>
            <a:solidFill>
              <a:schemeClr val="tx1"/>
            </a:solidFill>
          </a:ln>
        </p:spPr>
        <p:txBody>
          <a:bodyPr wrap="square" rtlCol="0">
            <a:spAutoFit/>
          </a:bodyPr>
          <a:lstStyle/>
          <a:p>
            <a:r>
              <a:rPr lang="en-US" sz="1100" dirty="0"/>
              <a:t>Ruthotto, I. Quintin Kreth, Q. Stevens, J. Trively, C. Melkers, J. (2020) ‘Lurking and participation in the virtual classroom: The effects of gender, race, and age among graduate students in computer science .‘ Computers &amp; Education 151 https://</a:t>
            </a:r>
            <a:r>
              <a:rPr lang="en-US" sz="1100" dirty="0" smtClean="0"/>
              <a:t>doi.org/10.1016/j.compedu.2020.103854</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6557" y="2504779"/>
            <a:ext cx="5301574" cy="2650787"/>
          </a:xfrm>
          <a:prstGeom prst="rect">
            <a:avLst/>
          </a:prstGeom>
        </p:spPr>
      </p:pic>
    </p:spTree>
    <p:extLst>
      <p:ext uri="{BB962C8B-B14F-4D97-AF65-F5344CB8AC3E}">
        <p14:creationId xmlns:p14="http://schemas.microsoft.com/office/powerpoint/2010/main" val="1721089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b="24119"/>
          <a:stretch/>
        </p:blipFill>
        <p:spPr>
          <a:xfrm>
            <a:off x="-79828" y="-1328240"/>
            <a:ext cx="9325429" cy="4719848"/>
          </a:xfrm>
          <a:prstGeom prst="rect">
            <a:avLst/>
          </a:prstGeom>
        </p:spPr>
      </p:pic>
      <p:sp>
        <p:nvSpPr>
          <p:cNvPr id="5" name="Rectangle 4"/>
          <p:cNvSpPr/>
          <p:nvPr/>
        </p:nvSpPr>
        <p:spPr>
          <a:xfrm rot="10800000">
            <a:off x="-50800" y="6672411"/>
            <a:ext cx="9262533" cy="214833"/>
          </a:xfrm>
          <a:prstGeom prst="rect">
            <a:avLst/>
          </a:prstGeom>
          <a:gradFill>
            <a:gsLst>
              <a:gs pos="100000">
                <a:srgbClr val="CE57C1"/>
              </a:gs>
              <a:gs pos="27000">
                <a:srgbClr val="000044"/>
              </a:gs>
            </a:gsLst>
            <a:lin ang="135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ubtitle 2"/>
          <p:cNvSpPr txBox="1">
            <a:spLocks/>
          </p:cNvSpPr>
          <p:nvPr/>
        </p:nvSpPr>
        <p:spPr>
          <a:xfrm>
            <a:off x="2456823" y="4837602"/>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Visit us</a:t>
            </a:r>
            <a:endParaRPr lang="en-US" sz="2400" b="1" cap="all" dirty="0">
              <a:solidFill>
                <a:srgbClr val="000044"/>
              </a:solidFill>
              <a:cs typeface="DIN-Regular"/>
            </a:endParaRP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71941" y="4571019"/>
            <a:ext cx="984882" cy="984882"/>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400965" y="5905716"/>
            <a:ext cx="2342070" cy="500977"/>
          </a:xfrm>
          <a:prstGeom prst="rect">
            <a:avLst/>
          </a:prstGeom>
        </p:spPr>
      </p:pic>
      <p:sp>
        <p:nvSpPr>
          <p:cNvPr id="34" name="Rectangle 33"/>
          <p:cNvSpPr/>
          <p:nvPr/>
        </p:nvSpPr>
        <p:spPr>
          <a:xfrm>
            <a:off x="2198074" y="2828773"/>
            <a:ext cx="4732741" cy="1146627"/>
          </a:xfrm>
          <a:prstGeom prst="rect">
            <a:avLst/>
          </a:prstGeom>
          <a:solidFill>
            <a:srgbClr val="00054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8" name="Title 1"/>
          <p:cNvSpPr txBox="1">
            <a:spLocks/>
          </p:cNvSpPr>
          <p:nvPr/>
        </p:nvSpPr>
        <p:spPr>
          <a:xfrm>
            <a:off x="685800" y="2632672"/>
            <a:ext cx="7772400" cy="147002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cap="all" dirty="0" smtClean="0">
                <a:solidFill>
                  <a:schemeClr val="bg1"/>
                </a:solidFill>
                <a:latin typeface="Calibri"/>
                <a:cs typeface="Calibri"/>
              </a:rPr>
              <a:t>THANK YOU</a:t>
            </a:r>
            <a:endParaRPr lang="en-US" sz="6000" b="1" cap="all" spc="300" dirty="0">
              <a:solidFill>
                <a:schemeClr val="bg1"/>
              </a:solidFill>
              <a:latin typeface="Calibri"/>
              <a:cs typeface="Calibri"/>
            </a:endParaRPr>
          </a:p>
        </p:txBody>
      </p:sp>
      <p:sp>
        <p:nvSpPr>
          <p:cNvPr id="35" name="Rectangle 34"/>
          <p:cNvSpPr/>
          <p:nvPr/>
        </p:nvSpPr>
        <p:spPr>
          <a:xfrm>
            <a:off x="2559433"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6" name="Subtitle 2"/>
          <p:cNvSpPr txBox="1">
            <a:spLocks/>
          </p:cNvSpPr>
          <p:nvPr/>
        </p:nvSpPr>
        <p:spPr>
          <a:xfrm>
            <a:off x="6649477" y="4830345"/>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2400" b="1" cap="all" dirty="0" smtClean="0">
                <a:solidFill>
                  <a:srgbClr val="000044"/>
                </a:solidFill>
                <a:cs typeface="DIN-Regular"/>
              </a:rPr>
              <a:t>FOLLOW us</a:t>
            </a:r>
            <a:endParaRPr lang="en-US" sz="2400" b="1" cap="all" dirty="0">
              <a:solidFill>
                <a:srgbClr val="000044"/>
              </a:solidFill>
              <a:cs typeface="DIN-Regular"/>
            </a:endParaRPr>
          </a:p>
        </p:txBody>
      </p:sp>
      <p:sp>
        <p:nvSpPr>
          <p:cNvPr id="37" name="Rectangle 36"/>
          <p:cNvSpPr/>
          <p:nvPr/>
        </p:nvSpPr>
        <p:spPr>
          <a:xfrm>
            <a:off x="6752087" y="4643405"/>
            <a:ext cx="288000" cy="64800"/>
          </a:xfrm>
          <a:prstGeom prst="rect">
            <a:avLst/>
          </a:prstGeom>
          <a:solidFill>
            <a:srgbClr val="BA55A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26" name="Group 25"/>
          <p:cNvGrpSpPr/>
          <p:nvPr/>
        </p:nvGrpSpPr>
        <p:grpSpPr>
          <a:xfrm>
            <a:off x="5621188" y="4571019"/>
            <a:ext cx="1037081" cy="974527"/>
            <a:chOff x="7496912" y="3906329"/>
            <a:chExt cx="1093174" cy="1027237"/>
          </a:xfrm>
        </p:grpSpPr>
        <p:pic>
          <p:nvPicPr>
            <p:cNvPr id="28" name="Picture 27"/>
            <p:cNvPicPr>
              <a:picLocks noChangeAspect="1"/>
            </p:cNvPicPr>
            <p:nvPr/>
          </p:nvPicPr>
          <p:blipFill rotWithShape="1">
            <a:blip r:embed="rId6">
              <a:extLst>
                <a:ext uri="{28A0092B-C50C-407E-A947-70E740481C1C}">
                  <a14:useLocalDpi xmlns:a14="http://schemas.microsoft.com/office/drawing/2010/main" val="0"/>
                </a:ext>
              </a:extLst>
            </a:blip>
            <a:srcRect r="51558" b="75832"/>
            <a:stretch/>
          </p:blipFill>
          <p:spPr>
            <a:xfrm>
              <a:off x="7496912" y="3906329"/>
              <a:ext cx="1093174" cy="531499"/>
            </a:xfrm>
            <a:prstGeom prst="rect">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48522" t="-22" r="27371" b="76543"/>
            <a:stretch/>
          </p:blipFill>
          <p:spPr>
            <a:xfrm>
              <a:off x="7505704" y="4441198"/>
              <a:ext cx="518747" cy="492368"/>
            </a:xfrm>
            <a:prstGeom prst="rect">
              <a:avLst/>
            </a:prstGeom>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25036" t="23779" r="51266" b="51483"/>
            <a:stretch/>
          </p:blipFill>
          <p:spPr>
            <a:xfrm>
              <a:off x="8078919" y="4414820"/>
              <a:ext cx="509954" cy="518746"/>
            </a:xfrm>
            <a:prstGeom prst="rect">
              <a:avLst/>
            </a:prstGeom>
          </p:spPr>
        </p:pic>
      </p:grpSp>
      <p:sp>
        <p:nvSpPr>
          <p:cNvPr id="17" name="Subtitle 2"/>
          <p:cNvSpPr txBox="1">
            <a:spLocks/>
          </p:cNvSpPr>
          <p:nvPr/>
        </p:nvSpPr>
        <p:spPr>
          <a:xfrm>
            <a:off x="2462221"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dirty="0" smtClean="0">
                <a:solidFill>
                  <a:srgbClr val="FFFF00"/>
                </a:solidFill>
                <a:cs typeface="DIN-Regular"/>
                <a:hlinkClick r:id="rId7"/>
              </a:rPr>
              <a:t>www.xjtlu.edu.cn</a:t>
            </a:r>
            <a:endParaRPr lang="en-US" sz="1100" b="1" cap="all" dirty="0">
              <a:solidFill>
                <a:srgbClr val="FFFF00"/>
              </a:solidFill>
              <a:cs typeface="DIN-Regular"/>
            </a:endParaRPr>
          </a:p>
        </p:txBody>
      </p:sp>
      <p:sp>
        <p:nvSpPr>
          <p:cNvPr id="19" name="Subtitle 2"/>
          <p:cNvSpPr txBox="1">
            <a:spLocks/>
          </p:cNvSpPr>
          <p:nvPr/>
        </p:nvSpPr>
        <p:spPr>
          <a:xfrm>
            <a:off x="6670473" y="5165264"/>
            <a:ext cx="4213650" cy="94889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700"/>
              </a:lnSpc>
              <a:spcBef>
                <a:spcPts val="0"/>
              </a:spcBef>
              <a:buNone/>
            </a:pPr>
            <a:r>
              <a:rPr lang="en-US" sz="1200" b="1" cap="all" spc="50" dirty="0" smtClean="0">
                <a:solidFill>
                  <a:srgbClr val="BA55A0"/>
                </a:solidFill>
                <a:cs typeface="DIN-Regular"/>
              </a:rPr>
              <a:t>@xjtlu</a:t>
            </a:r>
            <a:endParaRPr lang="en-US" sz="1200" b="1" cap="all" spc="50" dirty="0">
              <a:solidFill>
                <a:srgbClr val="BA55A0"/>
              </a:solidFill>
              <a:cs typeface="DIN-Regular"/>
            </a:endParaRPr>
          </a:p>
        </p:txBody>
      </p:sp>
    </p:spTree>
    <p:extLst>
      <p:ext uri="{BB962C8B-B14F-4D97-AF65-F5344CB8AC3E}">
        <p14:creationId xmlns:p14="http://schemas.microsoft.com/office/powerpoint/2010/main" val="21299732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689" y="1177922"/>
            <a:ext cx="8973311" cy="3525412"/>
          </a:xfrm>
          <a:prstGeom prst="rect">
            <a:avLst/>
          </a:prstGeom>
          <a:noFill/>
        </p:spPr>
        <p:txBody>
          <a:bodyPr wrap="square" rtlCol="0">
            <a:noAutofit/>
          </a:bodyPr>
          <a:lstStyle/>
          <a:p>
            <a:pPr lvl="0" defTabSz="914400" eaLnBrk="0" fontAlgn="base" hangingPunct="0">
              <a:spcBef>
                <a:spcPct val="20000"/>
              </a:spcBef>
              <a:spcAft>
                <a:spcPct val="0"/>
              </a:spcAft>
              <a:defRPr sz="2600"/>
            </a:pPr>
            <a:r>
              <a:rPr lang="en-US" sz="2600" kern="0" dirty="0" smtClean="0">
                <a:ea typeface="ＭＳ Ｐゴシック"/>
              </a:rPr>
              <a:t>What can we assume about our students this semester?</a:t>
            </a:r>
          </a:p>
          <a:p>
            <a:pPr lvl="0" defTabSz="914400" eaLnBrk="0" fontAlgn="base" hangingPunct="0">
              <a:spcBef>
                <a:spcPct val="20000"/>
              </a:spcBef>
              <a:spcAft>
                <a:spcPct val="0"/>
              </a:spcAft>
              <a:defRPr sz="2600"/>
            </a:pPr>
            <a:endParaRPr lang="en-US" sz="2600" kern="0" dirty="0" smtClean="0">
              <a:ea typeface="ＭＳ Ｐゴシック"/>
            </a:endParaRPr>
          </a:p>
          <a:p>
            <a:pPr lvl="0" defTabSz="914400" eaLnBrk="0" fontAlgn="base" hangingPunct="0">
              <a:spcBef>
                <a:spcPct val="20000"/>
              </a:spcBef>
              <a:spcAft>
                <a:spcPct val="0"/>
              </a:spcAft>
              <a:defRPr sz="2600"/>
            </a:pPr>
            <a:r>
              <a:rPr lang="en-US" sz="2600" kern="0" dirty="0" smtClean="0">
                <a:ea typeface="ＭＳ Ｐゴシック"/>
              </a:rPr>
              <a:t>Can we expect them to have some experience with online learning given the COVID epidemic? Does this mean that they are adept in using educational technologies?</a:t>
            </a:r>
          </a:p>
          <a:p>
            <a:pPr lvl="0" defTabSz="914400" eaLnBrk="0" fontAlgn="base" hangingPunct="0">
              <a:spcBef>
                <a:spcPct val="20000"/>
              </a:spcBef>
              <a:spcAft>
                <a:spcPct val="0"/>
              </a:spcAft>
              <a:defRPr sz="2600"/>
            </a:pPr>
            <a:endParaRPr lang="en-US" sz="2600" kern="0" dirty="0">
              <a:ea typeface="ＭＳ Ｐゴシック"/>
            </a:endParaRPr>
          </a:p>
          <a:p>
            <a:pPr lvl="0" defTabSz="914400" eaLnBrk="0" fontAlgn="base" hangingPunct="0">
              <a:spcBef>
                <a:spcPct val="20000"/>
              </a:spcBef>
              <a:spcAft>
                <a:spcPct val="0"/>
              </a:spcAft>
              <a:defRPr sz="2600"/>
            </a:pPr>
            <a:r>
              <a:rPr lang="en-US" sz="2600" kern="0" dirty="0" smtClean="0">
                <a:ea typeface="ＭＳ Ｐゴシック"/>
              </a:rPr>
              <a:t>Can we expect them to be excited about starting the semester online? In peak mental health?</a:t>
            </a:r>
            <a:endParaRPr lang="en-US" sz="2600" kern="0" dirty="0">
              <a:ea typeface="ＭＳ Ｐゴシック"/>
            </a:endParaRPr>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Online Context in AY 2021-22</a:t>
            </a:r>
            <a:endParaRPr lang="en-US" sz="2800" b="1" cap="all" dirty="0">
              <a:solidFill>
                <a:srgbClr val="C00000"/>
              </a:solidFill>
              <a:latin typeface="Calibri"/>
              <a:cs typeface="Calibri"/>
            </a:endParaRPr>
          </a:p>
        </p:txBody>
      </p:sp>
      <p:sp>
        <p:nvSpPr>
          <p:cNvPr id="2" name="TextBox 1"/>
          <p:cNvSpPr txBox="1"/>
          <p:nvPr/>
        </p:nvSpPr>
        <p:spPr>
          <a:xfrm>
            <a:off x="5116749" y="5270334"/>
            <a:ext cx="3764604" cy="1277273"/>
          </a:xfrm>
          <a:prstGeom prst="rect">
            <a:avLst/>
          </a:prstGeom>
          <a:noFill/>
          <a:ln>
            <a:solidFill>
              <a:schemeClr val="tx1"/>
            </a:solidFill>
          </a:ln>
        </p:spPr>
        <p:txBody>
          <a:bodyPr wrap="square" rtlCol="0">
            <a:spAutoFit/>
          </a:bodyPr>
          <a:lstStyle/>
          <a:p>
            <a:r>
              <a:rPr lang="en-US" sz="1100" dirty="0" smtClean="0"/>
              <a:t>Carrasco, M. </a:t>
            </a:r>
            <a:r>
              <a:rPr lang="en-US" sz="1100" dirty="0"/>
              <a:t>(</a:t>
            </a:r>
            <a:r>
              <a:rPr lang="en-US" sz="1100" dirty="0" smtClean="0"/>
              <a:t>2021) ‘</a:t>
            </a:r>
            <a:r>
              <a:rPr lang="en-GB" sz="1100" dirty="0"/>
              <a:t>Incoming Freshmen Are Mentally </a:t>
            </a:r>
            <a:r>
              <a:rPr lang="en-GB" sz="1100" dirty="0" smtClean="0"/>
              <a:t>Exhausted</a:t>
            </a:r>
            <a:r>
              <a:rPr lang="en-US" sz="1100" dirty="0" smtClean="0"/>
              <a:t>.‘ Inside </a:t>
            </a:r>
            <a:r>
              <a:rPr lang="en-US" sz="1100" dirty="0"/>
              <a:t>H</a:t>
            </a:r>
            <a:r>
              <a:rPr lang="en-US" sz="1100" dirty="0" smtClean="0"/>
              <a:t>igher Ed. [online] Available at: </a:t>
            </a:r>
            <a:r>
              <a:rPr lang="en-GB" sz="1100" u="sng" dirty="0">
                <a:hlinkClick r:id="rId3"/>
              </a:rPr>
              <a:t>https://</a:t>
            </a:r>
            <a:r>
              <a:rPr lang="en-GB" sz="1100" u="sng" dirty="0" smtClean="0">
                <a:hlinkClick r:id="rId3"/>
              </a:rPr>
              <a:t>www.insidehighered.com/news/2021/08/17/most-incoming-freshmen-are-mentally-exhausted?utm_campaign=ihesocial&amp;utm_content=a_new_survey_finds_that_i&amp;utm_medium=social&amp;utm_source=facebook,linkedin,twitter</a:t>
            </a:r>
            <a:r>
              <a:rPr lang="en-GB" sz="1100" u="sng" dirty="0" smtClean="0"/>
              <a:t>.</a:t>
            </a:r>
            <a:r>
              <a:rPr lang="en-GB" sz="1100" b="1" dirty="0" smtClean="0"/>
              <a:t> </a:t>
            </a:r>
            <a:r>
              <a:rPr lang="en-GB" sz="1100" dirty="0" smtClean="0"/>
              <a:t>Accessed: 19 August, 2021.</a:t>
            </a:r>
            <a:endParaRPr lang="en-US" dirty="0"/>
          </a:p>
        </p:txBody>
      </p:sp>
    </p:spTree>
    <p:extLst>
      <p:ext uri="{BB962C8B-B14F-4D97-AF65-F5344CB8AC3E}">
        <p14:creationId xmlns:p14="http://schemas.microsoft.com/office/powerpoint/2010/main" val="2886277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689" y="1177922"/>
            <a:ext cx="8973311" cy="3525412"/>
          </a:xfrm>
          <a:prstGeom prst="rect">
            <a:avLst/>
          </a:prstGeom>
          <a:noFill/>
        </p:spPr>
        <p:txBody>
          <a:bodyPr wrap="square" rtlCol="0">
            <a:noAutofit/>
          </a:bodyPr>
          <a:lstStyle/>
          <a:p>
            <a:pPr fontAlgn="base"/>
            <a:r>
              <a:rPr lang="en-US" sz="2600" dirty="0"/>
              <a:t>Hill (2013) identified four different types of learners in an open online learning </a:t>
            </a:r>
            <a:r>
              <a:rPr lang="en-US" sz="2600" dirty="0" smtClean="0"/>
              <a:t>community, specifically MOOCs:</a:t>
            </a:r>
            <a:endParaRPr lang="en-US" sz="2600" dirty="0"/>
          </a:p>
          <a:p>
            <a:pPr fontAlgn="base"/>
            <a:r>
              <a:rPr lang="en-US" sz="2600" dirty="0"/>
              <a:t> </a:t>
            </a:r>
          </a:p>
          <a:p>
            <a:pPr lvl="0" fontAlgn="base"/>
            <a:r>
              <a:rPr lang="en-US" sz="2600" b="1" dirty="0"/>
              <a:t>Lurkers: </a:t>
            </a:r>
            <a:r>
              <a:rPr lang="en-US" sz="2600" dirty="0" smtClean="0"/>
              <a:t>Enroll, </a:t>
            </a:r>
            <a:r>
              <a:rPr lang="en-US" sz="2600" dirty="0"/>
              <a:t>just observe/sample a few items at </a:t>
            </a:r>
            <a:r>
              <a:rPr lang="en-US" sz="2600" dirty="0" smtClean="0"/>
              <a:t>most;</a:t>
            </a:r>
          </a:p>
          <a:p>
            <a:pPr lvl="0" fontAlgn="base"/>
            <a:endParaRPr lang="en-US" sz="2600" dirty="0"/>
          </a:p>
          <a:p>
            <a:pPr lvl="0" fontAlgn="base"/>
            <a:r>
              <a:rPr lang="en-US" sz="2600" b="1" dirty="0"/>
              <a:t>Drop-Ins: </a:t>
            </a:r>
            <a:r>
              <a:rPr lang="en-US" sz="2600" dirty="0"/>
              <a:t>Become partially/fully active participants for a select topic within the course, do not attempt to complete the entire </a:t>
            </a:r>
            <a:r>
              <a:rPr lang="en-US" sz="2600" dirty="0" smtClean="0"/>
              <a:t>course;</a:t>
            </a:r>
          </a:p>
          <a:p>
            <a:pPr lvl="0" fontAlgn="base"/>
            <a:endParaRPr lang="en-US" sz="2600" dirty="0"/>
          </a:p>
          <a:p>
            <a:pPr lvl="0" fontAlgn="base"/>
            <a:r>
              <a:rPr lang="en-US" sz="2600" b="1" dirty="0"/>
              <a:t>Passive Participants: </a:t>
            </a:r>
            <a:r>
              <a:rPr lang="en-US" sz="2600" dirty="0"/>
              <a:t>View course as content to consume, expect to be </a:t>
            </a:r>
            <a:r>
              <a:rPr lang="en-US" sz="2600" dirty="0" smtClean="0"/>
              <a:t>taught;</a:t>
            </a:r>
          </a:p>
          <a:p>
            <a:pPr lvl="0" fontAlgn="base"/>
            <a:endParaRPr lang="en-US" sz="2600" dirty="0"/>
          </a:p>
          <a:p>
            <a:pPr lvl="0" fontAlgn="base"/>
            <a:r>
              <a:rPr lang="en-US" sz="2600" b="1" dirty="0"/>
              <a:t>Active Participants: </a:t>
            </a:r>
            <a:r>
              <a:rPr lang="en-US" sz="2600" dirty="0"/>
              <a:t>Fully participate.</a:t>
            </a:r>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Online Learners</a:t>
            </a:r>
            <a:endParaRPr lang="en-US" sz="2800" b="1" cap="all" dirty="0">
              <a:solidFill>
                <a:srgbClr val="C00000"/>
              </a:solidFill>
              <a:latin typeface="Calibri"/>
              <a:cs typeface="Calibri"/>
            </a:endParaRPr>
          </a:p>
        </p:txBody>
      </p:sp>
      <p:sp>
        <p:nvSpPr>
          <p:cNvPr id="2" name="TextBox 1"/>
          <p:cNvSpPr txBox="1"/>
          <p:nvPr/>
        </p:nvSpPr>
        <p:spPr>
          <a:xfrm>
            <a:off x="5729591" y="5659441"/>
            <a:ext cx="3249038" cy="938719"/>
          </a:xfrm>
          <a:prstGeom prst="rect">
            <a:avLst/>
          </a:prstGeom>
          <a:noFill/>
          <a:ln>
            <a:solidFill>
              <a:schemeClr val="tx1"/>
            </a:solidFill>
          </a:ln>
        </p:spPr>
        <p:txBody>
          <a:bodyPr wrap="square" rtlCol="0">
            <a:spAutoFit/>
          </a:bodyPr>
          <a:lstStyle/>
          <a:p>
            <a:r>
              <a:rPr lang="en-US" sz="1100" dirty="0"/>
              <a:t>Hill, P. (2013</a:t>
            </a:r>
            <a:r>
              <a:rPr lang="en-US" sz="1100" dirty="0" smtClean="0"/>
              <a:t>)</a:t>
            </a:r>
            <a:r>
              <a:rPr lang="en-US" sz="1100" dirty="0"/>
              <a:t> Emerging Student Patterns in MOOCs: A Graphical View</a:t>
            </a:r>
            <a:r>
              <a:rPr lang="en-US" sz="1100" dirty="0" smtClean="0"/>
              <a:t>. Lave</a:t>
            </a:r>
            <a:r>
              <a:rPr lang="en-US" sz="1100" dirty="0"/>
              <a:t>, J. &amp; Wenger, E. (1991) Situated Learning: Legitimate Peripheral Participation (Learning in Doing: Social, Cognitive and Computational Perspectives</a:t>
            </a:r>
            <a:r>
              <a:rPr lang="en-US" sz="1100" dirty="0" smtClean="0"/>
              <a:t>)</a:t>
            </a:r>
            <a:endParaRPr lang="en-US" sz="1100" dirty="0"/>
          </a:p>
        </p:txBody>
      </p:sp>
    </p:spTree>
    <p:extLst>
      <p:ext uri="{BB962C8B-B14F-4D97-AF65-F5344CB8AC3E}">
        <p14:creationId xmlns:p14="http://schemas.microsoft.com/office/powerpoint/2010/main" val="494671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latin typeface="Calibri"/>
                <a:cs typeface="Calibri"/>
              </a:rPr>
              <a:t>Activity 2 – Lurking</a:t>
            </a:r>
            <a:endParaRPr lang="en-US" sz="2800" b="1" cap="all" dirty="0">
              <a:solidFill>
                <a:srgbClr val="C00000"/>
              </a:solidFill>
              <a:latin typeface="Calibri"/>
              <a:cs typeface="Calibri"/>
            </a:endParaRPr>
          </a:p>
        </p:txBody>
      </p:sp>
      <p:sp>
        <p:nvSpPr>
          <p:cNvPr id="6" name="TextBox 5"/>
          <p:cNvSpPr txBox="1"/>
          <p:nvPr/>
        </p:nvSpPr>
        <p:spPr>
          <a:xfrm>
            <a:off x="342901" y="1313004"/>
            <a:ext cx="8452184" cy="3525412"/>
          </a:xfrm>
          <a:prstGeom prst="rect">
            <a:avLst/>
          </a:prstGeom>
          <a:noFill/>
        </p:spPr>
        <p:txBody>
          <a:bodyPr wrap="square" rtlCol="0">
            <a:noAutofit/>
          </a:bodyPr>
          <a:lstStyle/>
          <a:p>
            <a:pPr marL="514350" indent="-514350" defTabSz="914400" eaLnBrk="0" fontAlgn="base" hangingPunct="0">
              <a:spcBef>
                <a:spcPct val="20000"/>
              </a:spcBef>
              <a:spcAft>
                <a:spcPct val="0"/>
              </a:spcAft>
              <a:buAutoNum type="arabicPeriod"/>
              <a:defRPr sz="2600"/>
            </a:pPr>
            <a:r>
              <a:rPr lang="en-GB" sz="2600" dirty="0" smtClean="0"/>
              <a:t>How do you define lurking online, specifically in relation to online learning?</a:t>
            </a:r>
            <a:r>
              <a:rPr lang="en-GB" sz="2600" dirty="0"/>
              <a:t>	</a:t>
            </a:r>
            <a:endParaRPr lang="en-GB" sz="2600" dirty="0" smtClean="0"/>
          </a:p>
          <a:p>
            <a:pPr marL="514350" indent="-514350" defTabSz="914400" eaLnBrk="0" fontAlgn="base" hangingPunct="0">
              <a:spcBef>
                <a:spcPct val="20000"/>
              </a:spcBef>
              <a:spcAft>
                <a:spcPct val="0"/>
              </a:spcAft>
              <a:buAutoNum type="arabicPeriod"/>
              <a:defRPr sz="2600"/>
            </a:pPr>
            <a:r>
              <a:rPr lang="en-GB" sz="2600" dirty="0" smtClean="0"/>
              <a:t>What do you think of the concept of ‘learning through lurking’?</a:t>
            </a:r>
            <a:endParaRPr lang="en-GB" sz="2600" dirty="0"/>
          </a:p>
          <a:p>
            <a:pPr defTabSz="914400" eaLnBrk="0" fontAlgn="base" hangingPunct="0">
              <a:spcBef>
                <a:spcPct val="20000"/>
              </a:spcBef>
              <a:spcAft>
                <a:spcPct val="0"/>
              </a:spcAft>
              <a:defRPr sz="2600"/>
            </a:pPr>
            <a:endParaRPr lang="en-GB" sz="2600" dirty="0"/>
          </a:p>
          <a:p>
            <a:pPr lvl="0" defTabSz="914400" eaLnBrk="0" fontAlgn="base" hangingPunct="0">
              <a:spcBef>
                <a:spcPct val="20000"/>
              </a:spcBef>
              <a:spcAft>
                <a:spcPct val="0"/>
              </a:spcAft>
              <a:defRPr sz="2600"/>
            </a:pPr>
            <a:endParaRPr lang="en-US" sz="2800" kern="0" dirty="0">
              <a:latin typeface="Calibri (Body)"/>
              <a:ea typeface="ＭＳ Ｐゴシック"/>
            </a:endParaRPr>
          </a:p>
        </p:txBody>
      </p:sp>
    </p:spTree>
    <p:extLst>
      <p:ext uri="{BB962C8B-B14F-4D97-AF65-F5344CB8AC3E}">
        <p14:creationId xmlns:p14="http://schemas.microsoft.com/office/powerpoint/2010/main" val="338043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32200"/>
            <a:ext cx="4941651" cy="3225800"/>
          </a:xfrm>
          <a:prstGeom prst="rect">
            <a:avLst/>
          </a:prstGeom>
        </p:spPr>
      </p:pic>
      <p:sp>
        <p:nvSpPr>
          <p:cNvPr id="2" name="Title 1"/>
          <p:cNvSpPr>
            <a:spLocks noGrp="1"/>
          </p:cNvSpPr>
          <p:nvPr>
            <p:ph type="title"/>
          </p:nvPr>
        </p:nvSpPr>
        <p:spPr>
          <a:xfrm>
            <a:off x="457200" y="262281"/>
            <a:ext cx="7975330" cy="1143000"/>
          </a:xfrm>
        </p:spPr>
        <p:txBody>
          <a:bodyPr>
            <a:noAutofit/>
          </a:bodyPr>
          <a:lstStyle/>
          <a:p>
            <a:pPr algn="l"/>
            <a:r>
              <a:rPr lang="en-US" sz="2800" b="1" cap="all" dirty="0" smtClean="0">
                <a:solidFill>
                  <a:srgbClr val="C00000"/>
                </a:solidFill>
                <a:latin typeface="Calibri"/>
                <a:cs typeface="Calibri"/>
              </a:rPr>
              <a:t>Lurking</a:t>
            </a:r>
            <a:endParaRPr lang="en-US" sz="2800" b="1" cap="all" dirty="0">
              <a:solidFill>
                <a:srgbClr val="C00000"/>
              </a:solidFill>
              <a:latin typeface="Calibri"/>
              <a:cs typeface="Calibri"/>
            </a:endParaRPr>
          </a:p>
        </p:txBody>
      </p:sp>
      <p:sp>
        <p:nvSpPr>
          <p:cNvPr id="6" name="TextBox 5"/>
          <p:cNvSpPr txBox="1"/>
          <p:nvPr/>
        </p:nvSpPr>
        <p:spPr>
          <a:xfrm>
            <a:off x="342901" y="1313004"/>
            <a:ext cx="8452184" cy="3525412"/>
          </a:xfrm>
          <a:prstGeom prst="rect">
            <a:avLst/>
          </a:prstGeom>
          <a:noFill/>
        </p:spPr>
        <p:txBody>
          <a:bodyPr wrap="square" rtlCol="0">
            <a:noAutofit/>
          </a:bodyPr>
          <a:lstStyle/>
          <a:p>
            <a:pPr defTabSz="914400" eaLnBrk="0" fontAlgn="base" hangingPunct="0">
              <a:spcBef>
                <a:spcPct val="20000"/>
              </a:spcBef>
              <a:spcAft>
                <a:spcPct val="0"/>
              </a:spcAft>
              <a:defRPr sz="2600"/>
            </a:pPr>
            <a:r>
              <a:rPr lang="en-GB" sz="2600" dirty="0" smtClean="0"/>
              <a:t>Lurking is generally defined as ‘lying in wait’ and it has a negative connotation: </a:t>
            </a:r>
            <a:r>
              <a:rPr lang="en-GB" sz="2600" i="1" dirty="0"/>
              <a:t>W</a:t>
            </a:r>
            <a:r>
              <a:rPr lang="en-GB" sz="2600" i="1" dirty="0" smtClean="0"/>
              <a:t>hy are you lurking in the shadows?</a:t>
            </a:r>
            <a:endParaRPr lang="en-GB" sz="2600" dirty="0" smtClean="0"/>
          </a:p>
          <a:p>
            <a:pPr defTabSz="914400" eaLnBrk="0" fontAlgn="base" hangingPunct="0">
              <a:spcBef>
                <a:spcPct val="20000"/>
              </a:spcBef>
              <a:spcAft>
                <a:spcPct val="0"/>
              </a:spcAft>
              <a:defRPr sz="2600"/>
            </a:pPr>
            <a:endParaRPr lang="en-GB" sz="2600" dirty="0"/>
          </a:p>
          <a:p>
            <a:pPr defTabSz="914400" eaLnBrk="0" fontAlgn="base" hangingPunct="0">
              <a:spcBef>
                <a:spcPct val="20000"/>
              </a:spcBef>
              <a:spcAft>
                <a:spcPct val="0"/>
              </a:spcAft>
              <a:defRPr sz="2600"/>
            </a:pPr>
            <a:r>
              <a:rPr lang="en-GB" sz="2600" dirty="0" smtClean="0"/>
              <a:t>In an online context, lurking means spending time is a chat room or on a social media website [such as a conference room used for learning and teaching] and reading what other people are posting/saying without contributing anything yourself.</a:t>
            </a:r>
          </a:p>
          <a:p>
            <a:pPr lvl="0" defTabSz="914400" eaLnBrk="0" fontAlgn="base" hangingPunct="0">
              <a:spcBef>
                <a:spcPct val="20000"/>
              </a:spcBef>
              <a:spcAft>
                <a:spcPct val="0"/>
              </a:spcAft>
              <a:defRPr sz="2600"/>
            </a:pPr>
            <a:endParaRPr lang="en-US" sz="2800" kern="0" dirty="0">
              <a:latin typeface="Calibri (Body)"/>
              <a:ea typeface="ＭＳ Ｐゴシック"/>
            </a:endParaRPr>
          </a:p>
        </p:txBody>
      </p:sp>
      <p:sp>
        <p:nvSpPr>
          <p:cNvPr id="4" name="TextBox 3"/>
          <p:cNvSpPr txBox="1"/>
          <p:nvPr/>
        </p:nvSpPr>
        <p:spPr>
          <a:xfrm>
            <a:off x="6070058" y="5155660"/>
            <a:ext cx="2256817" cy="1107996"/>
          </a:xfrm>
          <a:prstGeom prst="rect">
            <a:avLst/>
          </a:prstGeom>
          <a:noFill/>
          <a:ln>
            <a:solidFill>
              <a:schemeClr val="tx1"/>
            </a:solidFill>
          </a:ln>
        </p:spPr>
        <p:txBody>
          <a:bodyPr wrap="square" rtlCol="0">
            <a:spAutoFit/>
          </a:bodyPr>
          <a:lstStyle/>
          <a:p>
            <a:r>
              <a:rPr lang="en-US" sz="1100" dirty="0" smtClean="0"/>
              <a:t>Cambridge University Press (n.d.) </a:t>
            </a:r>
            <a:r>
              <a:rPr lang="en-US" sz="1100" dirty="0"/>
              <a:t>Lurk. </a:t>
            </a:r>
            <a:r>
              <a:rPr lang="en-US" sz="1100" dirty="0" smtClean="0"/>
              <a:t>[online] Cambridge Dictionary Available at: </a:t>
            </a:r>
            <a:r>
              <a:rPr lang="en-US" sz="1100" dirty="0" smtClean="0">
                <a:hlinkClick r:id="rId4"/>
              </a:rPr>
              <a:t>https</a:t>
            </a:r>
            <a:r>
              <a:rPr lang="en-US" sz="1100" dirty="0">
                <a:hlinkClick r:id="rId4"/>
              </a:rPr>
              <a:t>://</a:t>
            </a:r>
            <a:r>
              <a:rPr lang="en-US" sz="1100" dirty="0" smtClean="0">
                <a:hlinkClick r:id="rId4"/>
              </a:rPr>
              <a:t>dictionary.cambridge.org/dictionary/english/lurk</a:t>
            </a:r>
            <a:r>
              <a:rPr lang="en-US" sz="1100" dirty="0" smtClean="0"/>
              <a:t>. Accessed: 17 August, 2021.</a:t>
            </a:r>
            <a:endParaRPr lang="en-US" sz="1100" dirty="0"/>
          </a:p>
        </p:txBody>
      </p:sp>
    </p:spTree>
    <p:extLst>
      <p:ext uri="{BB962C8B-B14F-4D97-AF65-F5344CB8AC3E}">
        <p14:creationId xmlns:p14="http://schemas.microsoft.com/office/powerpoint/2010/main" val="34043732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70689" y="1073772"/>
            <a:ext cx="8973311" cy="3525412"/>
          </a:xfrm>
          <a:prstGeom prst="rect">
            <a:avLst/>
          </a:prstGeom>
          <a:noFill/>
        </p:spPr>
        <p:txBody>
          <a:bodyPr wrap="square" rtlCol="0">
            <a:noAutofit/>
          </a:bodyPr>
          <a:lstStyle/>
          <a:p>
            <a:pPr lvl="0" defTabSz="914400" eaLnBrk="0" fontAlgn="base" hangingPunct="0">
              <a:spcBef>
                <a:spcPct val="20000"/>
              </a:spcBef>
              <a:spcAft>
                <a:spcPct val="0"/>
              </a:spcAft>
            </a:pPr>
            <a:r>
              <a:rPr lang="en-US" sz="2800" kern="0" dirty="0">
                <a:solidFill>
                  <a:srgbClr val="000000"/>
                </a:solidFill>
                <a:ea typeface="ＭＳ Ｐゴシック"/>
              </a:rPr>
              <a:t>Please </a:t>
            </a:r>
            <a:r>
              <a:rPr lang="en-US" altLang="zh-CN" sz="2800" kern="0" dirty="0">
                <a:solidFill>
                  <a:srgbClr val="000000"/>
                </a:solidFill>
                <a:ea typeface="ＭＳ Ｐゴシック"/>
              </a:rPr>
              <a:t>use</a:t>
            </a:r>
            <a:r>
              <a:rPr lang="zh-CN" altLang="en-US" sz="2800" kern="0" dirty="0">
                <a:solidFill>
                  <a:srgbClr val="000000"/>
                </a:solidFill>
                <a:ea typeface="ＭＳ Ｐゴシック"/>
              </a:rPr>
              <a:t> </a:t>
            </a:r>
            <a:r>
              <a:rPr lang="en-US" altLang="zh-CN" sz="2800" kern="0" dirty="0">
                <a:solidFill>
                  <a:srgbClr val="000000"/>
                </a:solidFill>
                <a:ea typeface="ＭＳ Ｐゴシック"/>
              </a:rPr>
              <a:t>the</a:t>
            </a:r>
            <a:r>
              <a:rPr lang="zh-CN" altLang="en-US" sz="2800" kern="0" dirty="0">
                <a:solidFill>
                  <a:srgbClr val="000000"/>
                </a:solidFill>
                <a:ea typeface="ＭＳ Ｐゴシック"/>
              </a:rPr>
              <a:t> </a:t>
            </a:r>
            <a:r>
              <a:rPr lang="en-US" altLang="zh-CN" sz="2800" kern="0" dirty="0">
                <a:solidFill>
                  <a:srgbClr val="000000"/>
                </a:solidFill>
                <a:ea typeface="ＭＳ Ｐゴシック"/>
              </a:rPr>
              <a:t>online</a:t>
            </a:r>
            <a:r>
              <a:rPr lang="zh-CN" altLang="en-US" sz="2800" kern="0" dirty="0">
                <a:solidFill>
                  <a:srgbClr val="000000"/>
                </a:solidFill>
                <a:ea typeface="ＭＳ Ｐゴシック"/>
              </a:rPr>
              <a:t> </a:t>
            </a:r>
            <a:r>
              <a:rPr lang="en-US" altLang="zh-CN" sz="2800" kern="0" dirty="0">
                <a:solidFill>
                  <a:srgbClr val="000000"/>
                </a:solidFill>
                <a:ea typeface="ＭＳ Ｐゴシック"/>
              </a:rPr>
              <a:t>annotation</a:t>
            </a:r>
            <a:r>
              <a:rPr lang="zh-CN" altLang="en-US" sz="2800" kern="0" dirty="0">
                <a:solidFill>
                  <a:srgbClr val="000000"/>
                </a:solidFill>
                <a:ea typeface="ＭＳ Ｐゴシック"/>
              </a:rPr>
              <a:t> </a:t>
            </a:r>
            <a:r>
              <a:rPr lang="en-US" altLang="zh-CN" sz="2800" kern="0" dirty="0" smtClean="0">
                <a:solidFill>
                  <a:srgbClr val="000000"/>
                </a:solidFill>
                <a:ea typeface="ＭＳ Ｐゴシック"/>
              </a:rPr>
              <a:t>tool</a:t>
            </a:r>
            <a:r>
              <a:rPr lang="zh-CN" altLang="en-US" sz="2800" kern="0" dirty="0" smtClean="0">
                <a:solidFill>
                  <a:srgbClr val="000000"/>
                </a:solidFill>
                <a:ea typeface="ＭＳ Ｐゴシック"/>
              </a:rPr>
              <a:t> </a:t>
            </a:r>
            <a:r>
              <a:rPr lang="en-US" altLang="zh-CN" sz="2800" kern="0" dirty="0">
                <a:solidFill>
                  <a:srgbClr val="000000"/>
                </a:solidFill>
                <a:ea typeface="ＭＳ Ｐゴシック"/>
              </a:rPr>
              <a:t>to</a:t>
            </a:r>
            <a:r>
              <a:rPr lang="zh-CN" altLang="en-US" sz="2800" kern="0" dirty="0">
                <a:solidFill>
                  <a:srgbClr val="000000"/>
                </a:solidFill>
                <a:ea typeface="ＭＳ Ｐゴシック"/>
              </a:rPr>
              <a:t> </a:t>
            </a:r>
            <a:r>
              <a:rPr lang="en-US" altLang="zh-CN" sz="2800" kern="0" dirty="0" smtClean="0">
                <a:solidFill>
                  <a:srgbClr val="000000"/>
                </a:solidFill>
                <a:ea typeface="ＭＳ Ｐゴシック"/>
              </a:rPr>
              <a:t>locate your expectation of students participation for the coming weeks</a:t>
            </a:r>
            <a:r>
              <a:rPr lang="en-US" sz="2800" kern="0" dirty="0" smtClean="0">
                <a:solidFill>
                  <a:srgbClr val="000000"/>
                </a:solidFill>
                <a:ea typeface="ＭＳ Ｐゴシック"/>
              </a:rPr>
              <a:t>:</a:t>
            </a:r>
            <a:endParaRPr lang="en-US" sz="2800" kern="0" dirty="0">
              <a:solidFill>
                <a:srgbClr val="000000"/>
              </a:solidFill>
              <a:ea typeface="ＭＳ Ｐゴシック"/>
            </a:endParaRPr>
          </a:p>
        </p:txBody>
      </p:sp>
      <p:sp>
        <p:nvSpPr>
          <p:cNvPr id="7" name="Title 1"/>
          <p:cNvSpPr txBox="1">
            <a:spLocks/>
          </p:cNvSpPr>
          <p:nvPr/>
        </p:nvSpPr>
        <p:spPr>
          <a:xfrm>
            <a:off x="581328" y="147981"/>
            <a:ext cx="797533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800" b="1" cap="all" dirty="0" smtClean="0">
                <a:solidFill>
                  <a:srgbClr val="C00000"/>
                </a:solidFill>
                <a:cs typeface="Calibri"/>
              </a:rPr>
              <a:t>A3 – A Spectrum for Participation Online</a:t>
            </a:r>
            <a:endParaRPr lang="en-US" sz="2800" b="1" cap="all" dirty="0">
              <a:solidFill>
                <a:srgbClr val="C00000"/>
              </a:solidFill>
              <a:latin typeface="Calibri"/>
              <a:cs typeface="Calibri"/>
            </a:endParaRPr>
          </a:p>
        </p:txBody>
      </p:sp>
      <p:pic>
        <p:nvPicPr>
          <p:cNvPr id="3" name="Picture 2"/>
          <p:cNvPicPr>
            <a:picLocks noChangeAspect="1"/>
          </p:cNvPicPr>
          <p:nvPr/>
        </p:nvPicPr>
        <p:blipFill>
          <a:blip r:embed="rId3"/>
          <a:stretch>
            <a:fillRect/>
          </a:stretch>
        </p:blipFill>
        <p:spPr>
          <a:xfrm>
            <a:off x="5734050" y="2039764"/>
            <a:ext cx="3409950" cy="428625"/>
          </a:xfrm>
          <a:prstGeom prst="rect">
            <a:avLst/>
          </a:prstGeom>
        </p:spPr>
      </p:pic>
      <p:pic>
        <p:nvPicPr>
          <p:cNvPr id="4" name="Picture 3"/>
          <p:cNvPicPr>
            <a:picLocks noChangeAspect="1"/>
          </p:cNvPicPr>
          <p:nvPr/>
        </p:nvPicPr>
        <p:blipFill>
          <a:blip r:embed="rId4"/>
          <a:stretch>
            <a:fillRect/>
          </a:stretch>
        </p:blipFill>
        <p:spPr>
          <a:xfrm>
            <a:off x="8686800" y="2455938"/>
            <a:ext cx="457200" cy="2581275"/>
          </a:xfrm>
          <a:prstGeom prst="rect">
            <a:avLst/>
          </a:prstGeom>
        </p:spPr>
      </p:pic>
      <p:sp>
        <p:nvSpPr>
          <p:cNvPr id="8" name="Oval 7"/>
          <p:cNvSpPr/>
          <p:nvPr/>
        </p:nvSpPr>
        <p:spPr>
          <a:xfrm>
            <a:off x="2607013" y="5787957"/>
            <a:ext cx="206510" cy="1945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a:off x="323089" y="5856051"/>
            <a:ext cx="8453336"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7563711" y="5402852"/>
            <a:ext cx="1429966" cy="369332"/>
          </a:xfrm>
          <a:prstGeom prst="rect">
            <a:avLst/>
          </a:prstGeom>
          <a:noFill/>
        </p:spPr>
        <p:txBody>
          <a:bodyPr wrap="square" rtlCol="0">
            <a:spAutoFit/>
          </a:bodyPr>
          <a:lstStyle/>
          <a:p>
            <a:r>
              <a:rPr lang="en-US" dirty="0" smtClean="0"/>
              <a:t>No Shows</a:t>
            </a:r>
            <a:endParaRPr lang="en-US" dirty="0"/>
          </a:p>
        </p:txBody>
      </p:sp>
      <p:sp>
        <p:nvSpPr>
          <p:cNvPr id="14" name="TextBox 13"/>
          <p:cNvSpPr txBox="1"/>
          <p:nvPr/>
        </p:nvSpPr>
        <p:spPr>
          <a:xfrm>
            <a:off x="323089" y="5247256"/>
            <a:ext cx="1429966" cy="646331"/>
          </a:xfrm>
          <a:prstGeom prst="rect">
            <a:avLst/>
          </a:prstGeom>
          <a:noFill/>
        </p:spPr>
        <p:txBody>
          <a:bodyPr wrap="square" rtlCol="0">
            <a:spAutoFit/>
          </a:bodyPr>
          <a:lstStyle/>
          <a:p>
            <a:r>
              <a:rPr lang="en-US" dirty="0" smtClean="0"/>
              <a:t>Active </a:t>
            </a:r>
          </a:p>
          <a:p>
            <a:r>
              <a:rPr lang="en-US" dirty="0" smtClean="0"/>
              <a:t>Participants</a:t>
            </a:r>
            <a:endParaRPr lang="en-US" dirty="0"/>
          </a:p>
        </p:txBody>
      </p:sp>
      <p:sp>
        <p:nvSpPr>
          <p:cNvPr id="15" name="TextBox 14"/>
          <p:cNvSpPr txBox="1"/>
          <p:nvPr/>
        </p:nvSpPr>
        <p:spPr>
          <a:xfrm>
            <a:off x="2437234" y="5217733"/>
            <a:ext cx="1429966" cy="646331"/>
          </a:xfrm>
          <a:prstGeom prst="rect">
            <a:avLst/>
          </a:prstGeom>
          <a:noFill/>
        </p:spPr>
        <p:txBody>
          <a:bodyPr wrap="square" rtlCol="0">
            <a:spAutoFit/>
          </a:bodyPr>
          <a:lstStyle/>
          <a:p>
            <a:r>
              <a:rPr lang="en-US" dirty="0" smtClean="0"/>
              <a:t>Passive </a:t>
            </a:r>
          </a:p>
          <a:p>
            <a:r>
              <a:rPr lang="en-US" dirty="0" smtClean="0"/>
              <a:t>Participants</a:t>
            </a:r>
            <a:endParaRPr lang="en-US" dirty="0"/>
          </a:p>
        </p:txBody>
      </p:sp>
      <p:sp>
        <p:nvSpPr>
          <p:cNvPr id="16" name="TextBox 15"/>
          <p:cNvSpPr txBox="1"/>
          <p:nvPr/>
        </p:nvSpPr>
        <p:spPr>
          <a:xfrm>
            <a:off x="5080068" y="5394386"/>
            <a:ext cx="1429966" cy="369332"/>
          </a:xfrm>
          <a:prstGeom prst="rect">
            <a:avLst/>
          </a:prstGeom>
          <a:noFill/>
        </p:spPr>
        <p:txBody>
          <a:bodyPr wrap="square" rtlCol="0">
            <a:spAutoFit/>
          </a:bodyPr>
          <a:lstStyle/>
          <a:p>
            <a:r>
              <a:rPr lang="en-US" dirty="0" smtClean="0"/>
              <a:t>Lurkers</a:t>
            </a:r>
            <a:endParaRPr lang="en-US" dirty="0"/>
          </a:p>
        </p:txBody>
      </p:sp>
      <p:sp>
        <p:nvSpPr>
          <p:cNvPr id="17" name="Oval 16"/>
          <p:cNvSpPr/>
          <p:nvPr/>
        </p:nvSpPr>
        <p:spPr>
          <a:xfrm>
            <a:off x="831562" y="4981026"/>
            <a:ext cx="206510" cy="1945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Oval 17"/>
          <p:cNvSpPr/>
          <p:nvPr/>
        </p:nvSpPr>
        <p:spPr>
          <a:xfrm>
            <a:off x="6900660" y="5042948"/>
            <a:ext cx="206510" cy="1945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Oval 18"/>
          <p:cNvSpPr/>
          <p:nvPr/>
        </p:nvSpPr>
        <p:spPr>
          <a:xfrm>
            <a:off x="1784898" y="5408898"/>
            <a:ext cx="206510" cy="19455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0" name="Picture 19"/>
          <p:cNvPicPr/>
          <p:nvPr/>
        </p:nvPicPr>
        <p:blipFill>
          <a:blip r:embed="rId5"/>
          <a:stretch>
            <a:fillRect/>
          </a:stretch>
        </p:blipFill>
        <p:spPr>
          <a:xfrm>
            <a:off x="323089" y="2720989"/>
            <a:ext cx="8453336" cy="2007438"/>
          </a:xfrm>
          <a:prstGeom prst="rect">
            <a:avLst/>
          </a:prstGeom>
        </p:spPr>
      </p:pic>
      <p:sp>
        <p:nvSpPr>
          <p:cNvPr id="21" name="TextBox 20"/>
          <p:cNvSpPr txBox="1"/>
          <p:nvPr/>
        </p:nvSpPr>
        <p:spPr>
          <a:xfrm>
            <a:off x="4568993" y="6024783"/>
            <a:ext cx="4416357" cy="769441"/>
          </a:xfrm>
          <a:prstGeom prst="rect">
            <a:avLst/>
          </a:prstGeom>
          <a:noFill/>
          <a:ln>
            <a:solidFill>
              <a:schemeClr val="tx1"/>
            </a:solidFill>
          </a:ln>
        </p:spPr>
        <p:txBody>
          <a:bodyPr wrap="square" rtlCol="0">
            <a:spAutoFit/>
          </a:bodyPr>
          <a:lstStyle/>
          <a:p>
            <a:r>
              <a:rPr lang="en-US" sz="1100" dirty="0"/>
              <a:t>Bozkurt, A. Koutropoulos, A. Singh, A</a:t>
            </a:r>
            <a:r>
              <a:rPr lang="en-US" sz="1100" dirty="0" smtClean="0"/>
              <a:t>. Honeychurch</a:t>
            </a:r>
            <a:r>
              <a:rPr lang="en-US" sz="1100" dirty="0"/>
              <a:t>, S. (2019) On lurking: Multiple perspectives on lurking within an educational community. The Internet and Higher Education 44 https://doi.org/10.1016/j.iheduc.2019.100709 </a:t>
            </a:r>
          </a:p>
        </p:txBody>
      </p:sp>
    </p:spTree>
    <p:extLst>
      <p:ext uri="{BB962C8B-B14F-4D97-AF65-F5344CB8AC3E}">
        <p14:creationId xmlns:p14="http://schemas.microsoft.com/office/powerpoint/2010/main" val="1769050446"/>
      </p:ext>
    </p:extLst>
  </p:cSld>
  <p:clrMapOvr>
    <a:masterClrMapping/>
  </p:clrMapOvr>
</p:sld>
</file>

<file path=ppt/theme/theme1.xml><?xml version="1.0" encoding="utf-8"?>
<a:theme xmlns:a="http://schemas.openxmlformats.org/drawingml/2006/main" name="Default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ct:contentTypeSchema ct:_="" ma:_="" ma:contentTypeName="Document" ma:contentTypeID="0x0101000C92E395E8E08542BE84397FDFC4739E" ma:contentTypeVersion="" ma:contentTypeDescription="Create a new document." ma:contentTypeScope="" ma:versionID="a6c32c42d6b9b054ce49606a6ea29a96" xmlns:ct="http://schemas.microsoft.com/office/2006/metadata/contentType" xmlns:ma="http://schemas.microsoft.com/office/2006/metadata/properties/metaAttributes">
<xsd:schema targetNamespace="http://schemas.microsoft.com/office/2006/metadata/properties" ma:root="true" ma:fieldsID="7503db7f5557d481fda480109d4de2ef" ns2:_="" ns3:_="" xmlns:xsd="http://www.w3.org/2001/XMLSchema" xmlns:xs="http://www.w3.org/2001/XMLSchema" xmlns:p="http://schemas.microsoft.com/office/2006/metadata/properties" xmlns:ns2="$ListId:Shared Documents;" xmlns:ns3="e8331262-de25-436d-8f05-154a071bbe3b">
<xsd:import namespace="$ListId:Shared Documents;"/>
<xsd:import namespace="e8331262-de25-436d-8f05-154a071bbe3b"/>
<xsd:element name="properties">
<xsd:complexType>
<xsd:sequence>
<xsd:element name="documentManagement">
<xsd:complexType>
<xsd:all>
<xsd:element ref="ns2:hc6d7eca65f9478abad7d03f5cf64e0f" minOccurs="0"/>
<xsd:element ref="ns3:TaxCatchAll" minOccurs="0"/>
</xsd:all>
</xsd:complexType>
</xsd:element>
</xsd:sequence>
</xsd:complexType>
</xsd:element>
</xsd:schema>
<xsd:schema targetNamespace="$ListId:Shared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hc6d7eca65f9478abad7d03f5cf64e0f" ma:index="9" nillable="true" ma:taxonomy="true" ma:internalName="hc6d7eca65f9478abad7d03f5cf64e0f" ma:taxonomyFieldName="Category" ma:displayName="Category" ma:default="" ma:fieldId="{1c6d7eca-65f9-478a-bad7-d03f5cf64e0f}" ma:sspId="415ee74b-2602-4e7a-8fdc-0d76d9df16f1" ma:termSetId="c9e38beb-e60a-46ec-a1a3-d119e6b2538e" ma:anchorId="00000000-0000-0000-0000-000000000000" ma:open="false" ma:isKeyword="false">
<xsd:complexType>
<xsd:sequence>
<xsd:element ref="pc:Terms" minOccurs="0" maxOccurs="1"></xsd:element>
</xsd:sequence>
</xsd:complexType>
</xsd:element>
</xsd:schema>
<xsd:schema targetNamespace="e8331262-de25-436d-8f05-154a071bbe3b"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TaxCatchAll" ma:index="10" nillable="true" ma:displayName="Taxonomy Catch All Column" ma:hidden="true" ma:list="{1B25C4DA-95C3-46C8-9C47-A37510700FC4}" ma:internalName="TaxCatchAll" ma:showField="CatchAllData" ma:web="{94c9b129-8f0b-4efd-a3a7-0f552c179199}">
<xsd:complexType>
<xsd:complexContent>
<xsd:extension base="dms:MultiChoiceLookup">
<xsd:sequence>
<xsd:element name="Value" type="dms:Lookup" maxOccurs="unbounded" minOccurs="0" nillable="true"/>
</xsd:sequence>
</xsd:extension>
</xsd:complexContent>
</xsd:complex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p:properties xmlns:p="http://schemas.microsoft.com/office/2006/metadata/properties" xmlns:xsi="http://www.w3.org/2001/XMLSchema-instance" xmlns:pc="http://schemas.microsoft.com/office/infopath/2007/PartnerControls"><documentManagement><hc6d7eca65f9478abad7d03f5cf64e0f xmlns="$ListId:Shared Documents;"><Terms xmlns="http://schemas.microsoft.com/office/infopath/2007/PartnerControls"></Terms></hc6d7eca65f9478abad7d03f5cf64e0f><TaxCatchAll xmlns="e8331262-de25-436d-8f05-154a071bbe3b"/></documentManagement></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C8E77D-B8E2-43BF-A607-672D88FF0D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Shared Documents;"/>
    <ds:schemaRef ds:uri="e8331262-de25-436d-8f05-154a071bbe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E0F55A-5ACE-4E81-A452-A8FF73E0354A}">
  <ds:schemaRefs>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e8331262-de25-436d-8f05-154a071bbe3b"/>
    <ds:schemaRef ds:uri="$ListId:Shared Documents;"/>
    <ds:schemaRef ds:uri="http://www.w3.org/XML/1998/namespace"/>
  </ds:schemaRefs>
</ds:datastoreItem>
</file>

<file path=customXml/itemProps3.xml><?xml version="1.0" encoding="utf-8"?>
<ds:datastoreItem xmlns:ds="http://schemas.openxmlformats.org/officeDocument/2006/customXml" ds:itemID="{1DCF8A76-1436-47FC-9370-1D27FEBE2EE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11685</TotalTime>
  <Words>3428</Words>
  <Application>Microsoft Office PowerPoint</Application>
  <PresentationFormat>On-screen Show (4:3)</PresentationFormat>
  <Paragraphs>342</Paragraphs>
  <Slides>40</Slides>
  <Notes>40</Notes>
  <HiddenSlides>4</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ＭＳ Ｐゴシック</vt:lpstr>
      <vt:lpstr>宋体</vt:lpstr>
      <vt:lpstr>Arial</vt:lpstr>
      <vt:lpstr>Calibri</vt:lpstr>
      <vt:lpstr>Calibri (Body)</vt:lpstr>
      <vt:lpstr>DIN-Bold</vt:lpstr>
      <vt:lpstr>DIN-Regular</vt:lpstr>
      <vt:lpstr>Default Theme</vt:lpstr>
      <vt:lpstr>PowerPoint Presentation</vt:lpstr>
      <vt:lpstr>PowerPoint Presentation</vt:lpstr>
      <vt:lpstr>PowerPoint Presentation</vt:lpstr>
      <vt:lpstr>PowerPoint Presentation</vt:lpstr>
      <vt:lpstr>PowerPoint Presentation</vt:lpstr>
      <vt:lpstr>PowerPoint Presentation</vt:lpstr>
      <vt:lpstr>Activity 2 – Lurking</vt:lpstr>
      <vt:lpstr>Lurking</vt:lpstr>
      <vt:lpstr>PowerPoint Presentation</vt:lpstr>
      <vt:lpstr>PowerPoint Presentation</vt:lpstr>
      <vt:lpstr>Is Lurking Always bad?</vt:lpstr>
      <vt:lpstr>Is Lurking Always bad?</vt:lpstr>
      <vt:lpstr>Activity 4 – Why do people lurk online? </vt:lpstr>
      <vt:lpstr>I-3’s Framework</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3-L Framework to prevent Lurking</vt:lpstr>
      <vt:lpstr>PowerPoint Presentation</vt:lpstr>
      <vt:lpstr>PowerPoint Presentation</vt:lpstr>
      <vt:lpstr>PowerPoint Presentation</vt:lpstr>
      <vt:lpstr>Chunking </vt:lpstr>
      <vt:lpstr>Content must be pared with activity </vt:lpstr>
      <vt:lpstr>Activities to pair with content</vt:lpstr>
      <vt:lpstr>Activities to pair with content</vt:lpstr>
      <vt:lpstr>Reflection and self-assessment</vt:lpstr>
      <vt:lpstr>reflection</vt:lpstr>
      <vt:lpstr>What Else can we do?</vt:lpstr>
      <vt:lpstr>PowerPoint Presentation</vt:lpstr>
      <vt:lpstr>PowerPoint Presentation</vt:lpstr>
    </vt:vector>
  </TitlesOfParts>
  <Company>Xi'an Jiaotong-Liverpool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XJTLU</dc:title>
  <dc:creator>Tom Ennis</dc:creator>
  <cp:lastModifiedBy>Charlie Reis</cp:lastModifiedBy>
  <cp:revision>721</cp:revision>
  <cp:lastPrinted>2017-09-14T05:15:08Z</cp:lastPrinted>
  <dcterms:created xsi:type="dcterms:W3CDTF">2016-01-19T04:00:20Z</dcterms:created>
  <dcterms:modified xsi:type="dcterms:W3CDTF">2021-08-23T05:10:57Z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0x0101000C92E395E8E08542BE84397FDFC4739E</vt:lpwstr>
  </property>
  <property fmtid="{D5CDD505-2E9C-101B-9397-08002B2CF9AE}" pid="3" name="Category">
    <vt:lpwstr/>
  </property>
</Properties>
</file>