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2" r:id="rId10"/>
    <p:sldId id="267" r:id="rId11"/>
    <p:sldId id="261" r:id="rId12"/>
    <p:sldId id="263" r:id="rId13"/>
    <p:sldId id="268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93964" autoAdjust="0"/>
  </p:normalViewPr>
  <p:slideViewPr>
    <p:cSldViewPr>
      <p:cViewPr varScale="1">
        <p:scale>
          <a:sx n="116" d="100"/>
          <a:sy n="116" d="100"/>
        </p:scale>
        <p:origin x="9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FE58C-96C8-43AB-AB33-2E276605A560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C8BF0-2E6B-4D24-998E-918A31C6D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35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C8BF0-2E6B-4D24-998E-918A31C6D0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78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C8BF0-2E6B-4D24-998E-918A31C6D0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24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C8BF0-2E6B-4D24-998E-918A31C6D0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994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C8BF0-2E6B-4D24-998E-918A31C6D0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36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question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C8BF0-2E6B-4D24-998E-918A31C6D0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862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C8BF0-2E6B-4D24-998E-918A31C6D0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90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E49D89A-8D2F-496C-BC66-ABEBB3ACD3EB}" type="datetime1">
              <a:rPr lang="en-GB" smtClean="0"/>
              <a:t>04/05/2016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2016 XJTLU Annual Learning and Teaching Colloquium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04F6D68-17A1-4C33-B5B6-C4DF143D4EB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ABAA-8715-4EBB-B4E7-BA3D9D203B0E}" type="datetime1">
              <a:rPr lang="en-GB" smtClean="0"/>
              <a:t>04/05/2016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XJTLU Annual Learning and Teaching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D68-17A1-4C33-B5B6-C4DF143D4E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39FAE-AA96-4295-A33A-82EF88CD05F2}" type="datetime1">
              <a:rPr lang="en-GB" smtClean="0"/>
              <a:t>04/05/2016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XJTLU Annual Learning and Teaching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D68-17A1-4C33-B5B6-C4DF143D4E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6ED8C-B9F9-4398-9513-6BB57561C9FB}" type="datetime1">
              <a:rPr lang="en-GB" smtClean="0"/>
              <a:t>04/05/2016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XJTLU Annual Learning and Teaching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D68-17A1-4C33-B5B6-C4DF143D4EB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677880E-BB31-4EFC-AA1E-24518EFFBC26}" type="datetime1">
              <a:rPr lang="en-GB" smtClean="0"/>
              <a:t>04/05/2016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smtClean="0"/>
              <a:t>2016 XJTLU Annual Learning and Teaching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04F6D68-17A1-4C33-B5B6-C4DF143D4EB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2D97-A135-4AF2-9831-521BAB5D0ACF}" type="datetime1">
              <a:rPr lang="en-GB" smtClean="0"/>
              <a:t>04/05/2016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XJTLU Annual Learning and Teaching Colloquium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D68-17A1-4C33-B5B6-C4DF143D4EB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3CDEA-2695-4233-82A8-8B9B7945276A}" type="datetime1">
              <a:rPr lang="en-GB" smtClean="0"/>
              <a:t>04/05/2016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XJTLU Annual Learning and Teaching Colloquium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D68-17A1-4C33-B5B6-C4DF143D4EB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B447E-DFF0-40B7-91B6-00F3B21F0E2C}" type="datetime1">
              <a:rPr lang="en-GB" smtClean="0"/>
              <a:t>04/05/2016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XJTLU Annual Learning and Teaching Colloquium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D68-17A1-4C33-B5B6-C4DF143D4EB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16C4-3312-474C-9B19-0F0BD756A5A8}" type="datetime1">
              <a:rPr lang="en-GB" smtClean="0"/>
              <a:t>04/05/2016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XJTLU Annual Learning and Teaching Colloquium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D68-17A1-4C33-B5B6-C4DF143D4EB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E6626-685D-4CB4-BA4D-D07390DE4F09}" type="datetime1">
              <a:rPr lang="en-GB" smtClean="0"/>
              <a:t>04/05/2016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XJTLU Annual Learning and Teaching Colloquium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D68-17A1-4C33-B5B6-C4DF143D4EB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7953-140E-453F-9D5A-50FB2005099A}" type="datetime1">
              <a:rPr lang="en-GB" smtClean="0"/>
              <a:t>04/05/2016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XJTLU Annual Learning and Teaching Colloquium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D68-17A1-4C33-B5B6-C4DF143D4EB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D2F42B-EA71-4AC8-A9D9-A6DF0259FDD1}" type="datetime1">
              <a:rPr lang="en-GB" smtClean="0"/>
              <a:t>04/05/2016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2016 XJTLU Annual Learning and Teaching Colloquium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04F6D68-17A1-4C33-B5B6-C4DF143D4EBA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breadboard_clip.wlmp" TargetMode="External"/><Relationship Id="rId2" Type="http://schemas.openxmlformats.org/officeDocument/2006/relationships/hyperlink" Target="Soldering_skills.m4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790950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Introducing </a:t>
            </a:r>
            <a:r>
              <a:rPr lang="en-US" sz="2800" dirty="0" smtClean="0"/>
              <a:t>Customized Video Demonstrations </a:t>
            </a:r>
            <a:r>
              <a:rPr lang="en-US" sz="2800" dirty="0"/>
              <a:t>into the F</a:t>
            </a:r>
            <a:r>
              <a:rPr lang="en-US" sz="2800" dirty="0" smtClean="0"/>
              <a:t>uture Lab-based </a:t>
            </a:r>
            <a:r>
              <a:rPr lang="en-US" sz="2800" dirty="0"/>
              <a:t>T</a:t>
            </a:r>
            <a:r>
              <a:rPr lang="en-US" sz="2800" dirty="0" smtClean="0"/>
              <a:t>eaching </a:t>
            </a:r>
            <a:r>
              <a:rPr lang="en-US" sz="2800" dirty="0"/>
              <a:t>at XJTLU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81600"/>
            <a:ext cx="6858000" cy="533400"/>
          </a:xfrm>
        </p:spPr>
        <p:txBody>
          <a:bodyPr/>
          <a:lstStyle/>
          <a:p>
            <a:r>
              <a:rPr lang="en-US" dirty="0" smtClean="0"/>
              <a:t>Presenters: Ying Cheng, Yang Du and Shaofeng 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C7089-9461-4DCC-A9F4-87F146F2F637}" type="datetime1">
              <a:rPr lang="en-GB" smtClean="0"/>
              <a:t>04/05/2016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XJTLU Annual Learning and Teaching Colloquium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D68-17A1-4C33-B5B6-C4DF143D4EBA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 descr="\\file1\Staff\LOGO and VI\logo\图片文件JPEG\Logo\Logo and Title hig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181600" cy="101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7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Progress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produced two sampled CVDs on </a:t>
            </a:r>
            <a:r>
              <a:rPr lang="en-US" u="sng" dirty="0" smtClean="0"/>
              <a:t>Soldering Skills </a:t>
            </a:r>
            <a:r>
              <a:rPr lang="en-US" dirty="0" smtClean="0"/>
              <a:t>and </a:t>
            </a:r>
            <a:r>
              <a:rPr lang="en-US" u="sng" dirty="0"/>
              <a:t>B</a:t>
            </a:r>
            <a:r>
              <a:rPr lang="en-US" u="sng" dirty="0" smtClean="0"/>
              <a:t>readboards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r>
              <a:rPr lang="en-US" dirty="0" smtClean="0"/>
              <a:t>We have used the CVD on </a:t>
            </a:r>
            <a:r>
              <a:rPr lang="en-US" u="sng" dirty="0" smtClean="0"/>
              <a:t>Soldering skills </a:t>
            </a:r>
            <a:r>
              <a:rPr lang="en-US" dirty="0" smtClean="0"/>
              <a:t>for lab-based teaching in a year-two module to support teaching and learning. </a:t>
            </a:r>
          </a:p>
          <a:p>
            <a:endParaRPr lang="en-US" dirty="0" smtClean="0"/>
          </a:p>
          <a:p>
            <a:r>
              <a:rPr lang="en-US" dirty="0" smtClean="0"/>
              <a:t>Feedbacks from students have been collected to evaluate the effectiveness of the CVD.  </a:t>
            </a: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56A95-8023-4B1C-9514-84223C9CE4A7}" type="datetime1">
              <a:rPr lang="en-GB" smtClean="0"/>
              <a:t>04/05/2016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XJTLU Annual Learning and Teaching Colloquium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D68-17A1-4C33-B5B6-C4DF143D4E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/>
              <a:t>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4800600" cy="5638800"/>
          </a:xfrm>
        </p:spPr>
        <p:txBody>
          <a:bodyPr>
            <a:normAutofit/>
          </a:bodyPr>
          <a:lstStyle/>
          <a:p>
            <a:r>
              <a:rPr lang="en-US" dirty="0"/>
              <a:t>As the ultimate goal, we will set up our own studio to create different kinds of CVDs to support our future lab-based teaching practices.</a:t>
            </a:r>
          </a:p>
          <a:p>
            <a:r>
              <a:rPr lang="en-US" dirty="0" smtClean="0"/>
              <a:t>We </a:t>
            </a:r>
            <a:r>
              <a:rPr lang="en-US" dirty="0"/>
              <a:t>will investigate if it is possible to standardize the customized-video-making process inside XJTLU. </a:t>
            </a:r>
          </a:p>
          <a:p>
            <a:r>
              <a:rPr lang="en-US" dirty="0" smtClean="0"/>
              <a:t>This </a:t>
            </a:r>
            <a:r>
              <a:rPr lang="en-US" dirty="0"/>
              <a:t>studio will be used for other teaching purposes beyond lab-based teaching. </a:t>
            </a:r>
          </a:p>
          <a:p>
            <a:endParaRPr lang="en-US" dirty="0"/>
          </a:p>
        </p:txBody>
      </p:sp>
      <p:pic>
        <p:nvPicPr>
          <p:cNvPr id="6146" name="Picture 2" descr="F:\DCIM\100NIKON\DSC_000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3278559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3BB41-4121-4A7E-8188-C18C12261C97}" type="datetime1">
              <a:rPr lang="en-GB" smtClean="0"/>
              <a:t>04/05/2016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XJTLU Annual Learning and Teaching Colloquium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D68-17A1-4C33-B5B6-C4DF143D4E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3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Traditional lab-based teaching relying on live demonstrations becomes problematic when the number of students increases</a:t>
            </a:r>
          </a:p>
          <a:p>
            <a:r>
              <a:rPr lang="en-US" dirty="0" smtClean="0"/>
              <a:t>Customized Video Demonstration is proposed to address typical issues during the lab-based teaching. </a:t>
            </a:r>
          </a:p>
          <a:p>
            <a:r>
              <a:rPr lang="en-US" dirty="0" smtClean="0"/>
              <a:t>Preliminary use of </a:t>
            </a:r>
            <a:r>
              <a:rPr lang="en-US" smtClean="0"/>
              <a:t>CVD received </a:t>
            </a:r>
            <a:r>
              <a:rPr lang="en-US" dirty="0" smtClean="0"/>
              <a:t>positive feedbacks and the effectiveness is yet to be found via comparative studies. </a:t>
            </a:r>
          </a:p>
          <a:p>
            <a:r>
              <a:rPr lang="en-US" dirty="0" smtClean="0"/>
              <a:t>A studio will be built in future to generate more high-quality CVDs to meet the lab-based learning and teaching needs at XJTLU.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FA642-9AF3-411D-B961-5A4487974FAF}" type="datetime1">
              <a:rPr lang="en-GB" smtClean="0"/>
              <a:t>04/05/2016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XJTLU Annual Learning and Teaching Colloquium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D68-17A1-4C33-B5B6-C4DF143D4EB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Lab-based Teaching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041648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Takes </a:t>
            </a:r>
            <a:r>
              <a:rPr lang="en-US" dirty="0"/>
              <a:t>an important part in a wide range of engineering and science </a:t>
            </a:r>
            <a:r>
              <a:rPr lang="en-US" dirty="0" smtClean="0"/>
              <a:t>disciplines</a:t>
            </a:r>
          </a:p>
          <a:p>
            <a:endParaRPr lang="en-US" dirty="0" smtClean="0"/>
          </a:p>
          <a:p>
            <a:r>
              <a:rPr lang="en-US" dirty="0" smtClean="0"/>
              <a:t>Heavily </a:t>
            </a:r>
            <a:r>
              <a:rPr lang="en-US" dirty="0"/>
              <a:t>relies on live </a:t>
            </a:r>
            <a:r>
              <a:rPr lang="en-US" dirty="0" smtClean="0"/>
              <a:t>demonstrations. </a:t>
            </a:r>
          </a:p>
          <a:p>
            <a:endParaRPr lang="en-US" dirty="0" smtClean="0"/>
          </a:p>
          <a:p>
            <a:r>
              <a:rPr lang="en-US" dirty="0"/>
              <a:t>This becomes particularly problematic when the number of students becomes large. </a:t>
            </a:r>
          </a:p>
          <a:p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F4810-53F5-4BA4-B5E4-F164AD346499}" type="datetime1">
              <a:rPr lang="en-GB" smtClean="0"/>
              <a:t>04/05/2016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XJTLU Annual Learning and Teaching Colloquium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D68-17A1-4C33-B5B6-C4DF143D4EBA}" type="slidenum">
              <a:rPr lang="en-US" smtClean="0"/>
              <a:t>2</a:t>
            </a:fld>
            <a:endParaRPr lang="en-US"/>
          </a:p>
        </p:txBody>
      </p:sp>
      <p:pic>
        <p:nvPicPr>
          <p:cNvPr id="11" name="Picture 2" descr="F:\DCIM\100NIKON\DSC_000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3933" y="1216025"/>
            <a:ext cx="3278559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02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Lab-based Teaching- Typical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</a:t>
            </a:r>
            <a:r>
              <a:rPr lang="en-US" sz="2800" dirty="0" smtClean="0"/>
              <a:t>nsufficiency </a:t>
            </a:r>
            <a:r>
              <a:rPr lang="en-US" sz="2800" dirty="0"/>
              <a:t>on the lab-supporting </a:t>
            </a:r>
            <a:r>
              <a:rPr lang="en-US" sz="2800" dirty="0" smtClean="0"/>
              <a:t>system</a:t>
            </a:r>
          </a:p>
          <a:p>
            <a:endParaRPr lang="en-US" sz="2800" dirty="0" smtClean="0"/>
          </a:p>
          <a:p>
            <a:r>
              <a:rPr lang="en-US" sz="2800" dirty="0"/>
              <a:t>L</a:t>
            </a:r>
            <a:r>
              <a:rPr lang="en-US" sz="2800" dirty="0" smtClean="0"/>
              <a:t>ive </a:t>
            </a:r>
            <a:r>
              <a:rPr lang="en-US" sz="2800" dirty="0"/>
              <a:t>demonstrations are constrained by learning time and </a:t>
            </a:r>
            <a:r>
              <a:rPr lang="en-US" sz="2800" dirty="0" smtClean="0"/>
              <a:t>space</a:t>
            </a:r>
          </a:p>
          <a:p>
            <a:endParaRPr lang="en-US" sz="2800" dirty="0" smtClean="0"/>
          </a:p>
          <a:p>
            <a:r>
              <a:rPr lang="en-US" sz="2800" dirty="0" smtClean="0"/>
              <a:t>Key </a:t>
            </a:r>
            <a:r>
              <a:rPr lang="en-US" sz="2800" dirty="0"/>
              <a:t>learning information is likely to be missed in current practices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4154D-5106-4551-BD20-E843E6431063}" type="datetime1">
              <a:rPr lang="en-GB" smtClean="0"/>
              <a:t>04/05/2016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XJTLU Annual Learning and Teaching Colloquium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D68-17A1-4C33-B5B6-C4DF143D4EBA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3" descr="\\File1\STAFF-EEE\11_Photos\Electronics Lab\Lab Session Picture\AF4A63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84258"/>
            <a:ext cx="3581400" cy="238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2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Customized Video Demonstrations - An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672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This </a:t>
            </a:r>
            <a:r>
              <a:rPr lang="en-US" dirty="0"/>
              <a:t>TDF project </a:t>
            </a:r>
            <a:r>
              <a:rPr lang="en-US" dirty="0" smtClean="0"/>
              <a:t>introduces </a:t>
            </a:r>
            <a:r>
              <a:rPr lang="en-US" dirty="0"/>
              <a:t>the customized video </a:t>
            </a:r>
            <a:r>
              <a:rPr lang="en-US" dirty="0" smtClean="0"/>
              <a:t>demonstration (CVD) into our lab-based teaching practices. </a:t>
            </a:r>
          </a:p>
          <a:p>
            <a:endParaRPr lang="en-US" dirty="0" smtClean="0"/>
          </a:p>
          <a:p>
            <a:r>
              <a:rPr lang="en-US" dirty="0" smtClean="0"/>
              <a:t>Carefully designed and tailored</a:t>
            </a:r>
          </a:p>
          <a:p>
            <a:endParaRPr lang="en-US" dirty="0" smtClean="0"/>
          </a:p>
          <a:p>
            <a:r>
              <a:rPr lang="en-US" dirty="0" smtClean="0"/>
              <a:t>Seamlessly integrate the theoretical and practical information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E08E8-DB97-445F-B84A-D66409095EF5}" type="datetime1">
              <a:rPr lang="en-GB" smtClean="0"/>
              <a:t>04/05/2016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XJTLU Annual Learning and Teaching Colloquium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D68-17A1-4C33-B5B6-C4DF143D4EBA}" type="slidenum">
              <a:rPr lang="en-US" smtClean="0"/>
              <a:t>4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2458548"/>
            <a:ext cx="4041775" cy="245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53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Customized Video </a:t>
            </a:r>
            <a:r>
              <a:rPr lang="en-US" dirty="0" smtClean="0"/>
              <a:t>Demonstrations –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5638800"/>
          </a:xfrm>
        </p:spPr>
        <p:txBody>
          <a:bodyPr>
            <a:noAutofit/>
          </a:bodyPr>
          <a:lstStyle/>
          <a:p>
            <a:r>
              <a:rPr lang="en-US" dirty="0" smtClean="0"/>
              <a:t>More learning details </a:t>
            </a:r>
          </a:p>
          <a:p>
            <a:r>
              <a:rPr lang="en-US" dirty="0" smtClean="0"/>
              <a:t>Eliminate the learning time and space constraints</a:t>
            </a:r>
          </a:p>
          <a:p>
            <a:r>
              <a:rPr lang="en-US" dirty="0" smtClean="0"/>
              <a:t>Integration with virtual learning environment at XJTLU</a:t>
            </a:r>
          </a:p>
          <a:p>
            <a:r>
              <a:rPr lang="en-US" dirty="0" smtClean="0"/>
              <a:t>Enhance the current lab-based practice and inspire other teaching practices at XJTLU</a:t>
            </a:r>
            <a:endParaRPr lang="en-US" dirty="0"/>
          </a:p>
        </p:txBody>
      </p:sp>
      <p:pic>
        <p:nvPicPr>
          <p:cNvPr id="3074" name="Picture 2" descr="F:\DCIM\100NIKON\DSC_000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2342592"/>
            <a:ext cx="4041775" cy="268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1976-7D08-464C-9404-33E6223273C9}" type="datetime1">
              <a:rPr lang="en-GB" smtClean="0"/>
              <a:t>04/05/2016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XJTLU Annual Learning and Teaching Colloquium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D68-17A1-4C33-B5B6-C4DF143D4E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Video Demonstration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Soldering skills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3" action="ppaction://hlinkfile"/>
              </a:rPr>
              <a:t>Breadboards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39E6-EBD5-479C-B7C6-1F4467F86C12}" type="datetime1">
              <a:rPr lang="en-GB" smtClean="0"/>
              <a:t>04/05/2016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XJTLU Annual Learning and Teaching Colloquium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D68-17A1-4C33-B5B6-C4DF143D4EBA}" type="slidenum">
              <a:rPr lang="en-US" smtClean="0"/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95399"/>
            <a:ext cx="391214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/>
          <a:stretch/>
        </p:blipFill>
        <p:spPr bwMode="auto">
          <a:xfrm>
            <a:off x="4190999" y="4038600"/>
            <a:ext cx="391214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2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Research Questions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FB0C1-1D3D-4A58-AF18-5B5C0A6BA1B9}" type="datetime1">
              <a:rPr lang="en-GB" smtClean="0"/>
              <a:pPr/>
              <a:t>04/05/2016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XJTLU Annual Learning and Teaching Colloquium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D68-17A1-4C33-B5B6-C4DF143D4EB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518160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Will CVDs be beneficial to enhance the learning and teaching experiences of the students during the lab-based teaching practices? (</a:t>
            </a:r>
            <a:r>
              <a:rPr lang="en-US" sz="2400" dirty="0" smtClean="0">
                <a:hlinkClick r:id="rId3" action="ppaction://hlinksldjump"/>
              </a:rPr>
              <a:t>Questionnaires</a:t>
            </a:r>
            <a:r>
              <a:rPr lang="en-US" sz="2400" dirty="0" smtClean="0"/>
              <a:t>)</a:t>
            </a:r>
          </a:p>
          <a:p>
            <a:pPr lvl="0"/>
            <a:endParaRPr lang="en-US" sz="2400" dirty="0" smtClean="0"/>
          </a:p>
          <a:p>
            <a:pPr lvl="0"/>
            <a:r>
              <a:rPr lang="en-US" sz="2400" dirty="0" smtClean="0"/>
              <a:t>How can we effectively apply CVDs to enhance the performance of students?(</a:t>
            </a:r>
            <a:r>
              <a:rPr lang="en-US" sz="2400" dirty="0" smtClean="0">
                <a:hlinkClick r:id="rId4" action="ppaction://hlinksldjump"/>
              </a:rPr>
              <a:t>Comparative study</a:t>
            </a:r>
            <a:r>
              <a:rPr lang="en-US" sz="2400" dirty="0" smtClean="0"/>
              <a:t>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 descr="\\File1\STAFF-EEE\11_Photos\Electronic Machine Lab\AF4A64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038600" cy="269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77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 1: Student Feedbacks of CVD on Soldering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533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84% of responding students agree or </a:t>
            </a:r>
            <a:r>
              <a:rPr lang="en-US" dirty="0"/>
              <a:t>strongly agree </a:t>
            </a:r>
            <a:r>
              <a:rPr lang="en-US" dirty="0" smtClean="0"/>
              <a:t>that the CVD </a:t>
            </a:r>
            <a:r>
              <a:rPr lang="en-US" b="1" dirty="0" smtClean="0">
                <a:solidFill>
                  <a:srgbClr val="0070C0"/>
                </a:solidFill>
              </a:rPr>
              <a:t>helped them improve </a:t>
            </a:r>
            <a:r>
              <a:rPr lang="en-US" dirty="0" smtClean="0"/>
              <a:t>the soldering skills.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86% of responding students prefer </a:t>
            </a:r>
            <a:r>
              <a:rPr lang="en-US" b="1" dirty="0" smtClean="0">
                <a:solidFill>
                  <a:srgbClr val="0070C0"/>
                </a:solidFill>
              </a:rPr>
              <a:t>watching videos </a:t>
            </a:r>
            <a:r>
              <a:rPr lang="en-US" dirty="0" smtClean="0"/>
              <a:t>rather than instructions in texts or pictures.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82% of responding students agree </a:t>
            </a:r>
            <a:r>
              <a:rPr lang="en-US" altLang="zh-CN" dirty="0" smtClean="0"/>
              <a:t>or </a:t>
            </a:r>
            <a:r>
              <a:rPr lang="en-US" dirty="0"/>
              <a:t>strongly </a:t>
            </a:r>
            <a:r>
              <a:rPr lang="en-US" altLang="zh-CN" dirty="0" smtClean="0"/>
              <a:t>agree </a:t>
            </a:r>
            <a:r>
              <a:rPr lang="en-US" dirty="0" smtClean="0"/>
              <a:t>that the CVD is </a:t>
            </a:r>
            <a:r>
              <a:rPr lang="en-US" b="1" dirty="0" smtClean="0">
                <a:solidFill>
                  <a:srgbClr val="0070C0"/>
                </a:solidFill>
              </a:rPr>
              <a:t>clear and easy </a:t>
            </a:r>
            <a:r>
              <a:rPr lang="en-US" dirty="0" smtClean="0"/>
              <a:t>to understand.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198A-CAB8-4512-8A5D-F98374ADAC1C}" type="datetime1">
              <a:rPr lang="en-GB" smtClean="0"/>
              <a:t>04/05/2016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XJTLU Annual Learning and Teaching Colloquium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D68-17A1-4C33-B5B6-C4DF143D4EBA}" type="slidenum">
              <a:rPr lang="en-US" smtClean="0"/>
              <a:t>8</a:t>
            </a:fld>
            <a:endParaRPr lang="en-US"/>
          </a:p>
        </p:txBody>
      </p:sp>
      <p:pic>
        <p:nvPicPr>
          <p:cNvPr id="13" name="Picture 3" descr="C:\Users\shaofeng.lu\AppData\Local\Microsoft\Windows\Temporary Internet Files\Content.IE5\0LDVX7AW\evaluacion_diagnostico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2168922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2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2: Comparative study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267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   The effectiveness of CVDs </a:t>
            </a:r>
          </a:p>
          <a:p>
            <a:r>
              <a:rPr lang="en-US" dirty="0" smtClean="0"/>
              <a:t>To investigated through a designed comparative study. </a:t>
            </a:r>
          </a:p>
          <a:p>
            <a:r>
              <a:rPr lang="en-US" dirty="0" smtClean="0"/>
              <a:t>T</a:t>
            </a:r>
            <a:r>
              <a:rPr lang="en-US" altLang="zh-CN" dirty="0" smtClean="0"/>
              <a:t>hree</a:t>
            </a:r>
            <a:r>
              <a:rPr lang="en-US" dirty="0" smtClean="0"/>
              <a:t> groups of students will be chosen: one with live demonstrations, one with CVDs,  and the other without. </a:t>
            </a:r>
          </a:p>
          <a:p>
            <a:r>
              <a:rPr lang="en-US" dirty="0" smtClean="0"/>
              <a:t>To contrast the performance of students from different groups during the lab. </a:t>
            </a:r>
          </a:p>
        </p:txBody>
      </p:sp>
      <p:pic>
        <p:nvPicPr>
          <p:cNvPr id="5122" name="Picture 2" descr="F:\DCIM\100NIKON\DSC_001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40161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92BAB-3333-46A8-BC9D-8CA53008463F}" type="datetime1">
              <a:rPr lang="en-GB" smtClean="0"/>
              <a:t>04/05/2016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2016 XJTLU Annual Learning and Teaching Colloquium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F6D68-17A1-4C33-B5B6-C4DF143D4E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7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EE334_Tutorial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<ct:contentTypeSchema ct:_="" ma:_="" ma:contentTypeName="Document" ma:contentTypeID="0x010100817E5ABC87E0D5489B8E31CE589A6715" ma:contentTypeVersion="" ma:contentTypeDescription="Create a new document." ma:contentTypeScope="" ma:versionID="03a0275702d62a1656dfd9033a80b350" xmlns:ct="http://schemas.microsoft.com/office/2006/metadata/contentType" xmlns:ma="http://schemas.microsoft.com/office/2006/metadata/properties/metaAttributes">
<xsd:schema targetNamespace="http://schemas.microsoft.com/office/2006/metadata/properties" ma:root="true" ma:fieldsID="f72567e75db4b175af007ff6fc9fc347" ns2:_="" ns3:_="" ns4:_="" xmlns:xsd="http://www.w3.org/2001/XMLSchema" xmlns:xs="http://www.w3.org/2001/XMLSchema" xmlns:p="http://schemas.microsoft.com/office/2006/metadata/properties" xmlns:ns2="$ListId:Shared Documents;" xmlns:ns3="e8331262-de25-436d-8f05-154a071bbe3b" xmlns:ns4="http://schemas.microsoft.com/sharepoint/v3/fields">
<xsd:import namespace="$ListId:Shared Documents;"/>
<xsd:import namespace="e8331262-de25-436d-8f05-154a071bbe3b"/>
<xsd:import namespace="http://schemas.microsoft.com/sharepoint/v3/fields"/>
<xsd:element name="properties">
<xsd:complexType>
<xsd:sequence>
<xsd:element name="documentManagement">
<xsd:complexType>
<xsd:all>
<xsd:element ref="ns2:hc6d7eca65f9478abad7d03f5cf64e0f" minOccurs="0"/>
<xsd:element ref="ns3:TaxCatchAll" minOccurs="0"/>
<xsd:element ref="ns4:_DCDateModified" minOccurs="0"/>
</xsd:all>
</xsd:complexType>
</xsd:element>
</xsd:sequence>
</xsd:complexType>
</xsd:element>
</xsd:schema>
<xsd:schema targetNamespace="$ListId:Shared Documents;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hc6d7eca65f9478abad7d03f5cf64e0f" ma:index="9" nillable="true" ma:taxonomy="true" ma:internalName="hc6d7eca65f9478abad7d03f5cf64e0f" ma:taxonomyFieldName="Category" ma:displayName="Category" ma:default="" ma:fieldId="{1c6d7eca-65f9-478a-bad7-d03f5cf64e0f}" ma:sspId="415ee74b-2602-4e7a-8fdc-0d76d9df16f1" ma:termSetId="c9e38beb-e60a-46ec-a1a3-d119e6b2538e" ma:anchorId="00000000-0000-0000-0000-000000000000" ma:open="false" ma:isKeyword="false">
<xsd:complexType>
<xsd:sequence>
<xsd:element ref="pc:Terms" minOccurs="0" maxOccurs="1"></xsd:element>
</xsd:sequence>
</xsd:complexType>
</xsd:element>
</xsd:schema>
<xsd:schema targetNamespace="e8331262-de25-436d-8f05-154a071bbe3b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TaxCatchAll" ma:index="10" nillable="true" ma:displayName="Taxonomy Catch All Column" ma:hidden="true" ma:list="{700F16FF-FD2C-4247-9418-6E54F27050D4}" ma:internalName="TaxCatchAll" ma:showField="CatchAllData" ma:web="{dae5fd0f-c67d-47b3-b0e3-dde474aa98b4}">
<xsd:complexType>
<xsd:complexContent>
<xsd:extension base="dms:MultiChoiceLookup">
<xsd:sequence>
<xsd:element name="Value" type="dms:Lookup" maxOccurs="unbounded" minOccurs="0" nillable="true"/>
</xsd:sequence>
</xsd:extension>
</xsd:complexContent>
</xsd:complexType>
</xsd:element>
</xsd:schema>
<xsd:schema targetNamespace="http://schemas.microsoft.com/sharepoint/v3/fields" elementFormDefault="qualified" xmlns:xsd="http://www.w3.org/2001/XMLSchema" xmlns:xs="http://www.w3.org/2001/XMLSchema" xmlns:dms="http://schemas.microsoft.com/office/2006/documentManagement/types" xmlns:pc="http://schemas.microsoft.com/office/infopath/2007/PartnerControls">
<xsd:import namespace="http://schemas.microsoft.com/office/2006/documentManagement/types"/>
<xsd:import namespace="http://schemas.microsoft.com/office/infopath/2007/PartnerControls"/>
<xsd:element name="_DCDateModified" ma:index="11" nillable="true" ma:displayName="Date Modified" ma:description="The date on which this resource was last modified" ma:format="DateTime" ma:internalName="_DCDateModified">
<xsd:simpleType>
<xsd:restriction base="dms:DateTime"/>
</xsd:simpleType>
</xsd:element>
</xsd:schema>
<xsd:schema targetNamespace="http://schemas.openxmlformats.org/package/2006/metadata/core-properties" elementFormDefault="qualified" attributeFormDefault="unqualified" blockDefault="#all"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>
<xsd:import namespace="http://purl.org/dc/elements/1.1/" schemaLocation="http://dublincore.org/schemas/xmls/qdc/2003/04/02/dc.xsd"/>
<xsd:import namespace="http://purl.org/dc/terms/" schemaLocation="http://dublincore.org/schemas/xmls/qdc/2003/04/02/dcterms.xsd"/>
<xsd:element name="coreProperties" type="CT_coreProperties"/>
<xsd:complexType name="CT_coreProperties">
<xsd:all>
<xsd:element ref="dc:creator" minOccurs="0" maxOccurs="1"/>
<xsd:element ref="dcterms:created" minOccurs="0" maxOccurs="1"/>
<xsd:element ref="dc:identifier" minOccurs="0" maxOccurs="1"/>
<xsd:element name="contentType" minOccurs="0" maxOccurs="1" type="xsd:string" ma:index="0" ma:displayName="Content Type"/>
<xsd:element ref="dc:title" minOccurs="0" maxOccurs="1" ma:index="4" ma:displayName="Title"/>
<xsd:element ref="dc:subject" minOccurs="0" maxOccurs="1"/>
<xsd:element ref="dc:description" minOccurs="0" maxOccurs="1"/>
<xsd:element name="keywords" minOccurs="0" maxOccurs="1" type="xsd:string"/>
<xsd:element ref="dc:language" minOccurs="0" maxOccurs="1"/>
<xsd:element name="category" minOccurs="0" maxOccurs="1" type="xsd:string"/>
<xsd:element name="version" minOccurs="0" maxOccurs="1" type="xsd:string"/>
<xsd:element name="revision" minOccurs="0" maxOccurs="1" type="xsd:string">
<xsd:annotation>
<xsd:documentation>
                        This value indicates the number of saves or revisions. The application is responsible for updating this value after each revision.
                    </xsd:documentation>
</xsd:annotation>
</xsd:element>
<xsd:element name="lastModifiedBy" minOccurs="0" maxOccurs="1" type="xsd:string"/>
<xsd:element ref="dcterms:modified" minOccurs="0" maxOccurs="1"/>
<xsd:element name="contentStatus" minOccurs="0" maxOccurs="1" type="xsd:string"/>
</xsd:all>
</xsd:complexType>
</xsd:schema>
<xs:schema targetNamespace="http://schemas.microsoft.com/office/infopath/2007/PartnerControls" elementFormDefault="qualified" attributeFormDefault="unqualified" xmlns:pc="http://schemas.microsoft.com/office/infopath/2007/PartnerControls" xmlns:xs="http://www.w3.org/2001/XMLSchema">
<xs:element name="Person">
<xs:complexType>
<xs:sequence>
<xs:element ref="pc:DisplayName" minOccurs="0"></xs:element>
<xs:element ref="pc:AccountId" minOccurs="0"></xs:element>
<xs:element ref="pc:AccountType" minOccurs="0"></xs:element>
</xs:sequence>
</xs:complexType>
</xs:element>
<xs:element name="DisplayName" type="xs:string"></xs:element>
<xs:element name="AccountId" type="xs:string"></xs:element>
<xs:element name="AccountType" type="xs:string"></xs:element>
<xs:element name="BDCAssociatedEntity">
<xs:complexType>
<xs:sequence>
<xs:element ref="pc:BDCEntity" minOccurs="0" maxOccurs="unbounded"></xs:element>
</xs:sequence>
<xs:attribute ref="pc:EntityNamespace"></xs:attribute>
<xs:attribute ref="pc:EntityName"></xs:attribute>
<xs:attribute ref="pc:SystemInstanceName"></xs:attribute>
<xs:attribute ref="pc:AssociationName"></xs:attribute>
</xs:complexType>
</xs:element>
<xs:attribute name="EntityNamespace" type="xs:string"></xs:attribute>
<xs:attribute name="EntityName" type="xs:string"></xs:attribute>
<xs:attribute name="SystemInstanceName" type="xs:string"></xs:attribute>
<xs:attribute name="AssociationName" type="xs:string"></xs:attribute>
<xs:element name="BDCEntity">
<xs:complexType>
<xs:sequence>
<xs:element ref="pc:EntityDisplayName" minOccurs="0"></xs:element>
<xs:element ref="pc:EntityInstanceReference" minOccurs="0"></xs:element>
<xs:element ref="pc:EntityId1" minOccurs="0"></xs:element>
<xs:element ref="pc:EntityId2" minOccurs="0"></xs:element>
<xs:element ref="pc:EntityId3" minOccurs="0"></xs:element>
<xs:element ref="pc:EntityId4" minOccurs="0"></xs:element>
<xs:element ref="pc:EntityId5" minOccurs="0"></xs:element>
</xs:sequence>
</xs:complexType>
</xs:element>
<xs:element name="EntityDisplayName" type="xs:string"></xs:element>
<xs:element name="EntityInstanceReference" type="xs:string"></xs:element>
<xs:element name="EntityId1" type="xs:string"></xs:element>
<xs:element name="EntityId2" type="xs:string"></xs:element>
<xs:element name="EntityId3" type="xs:string"></xs:element>
<xs:element name="EntityId4" type="xs:string"></xs:element>
<xs:element name="EntityId5" type="xs:string"></xs:element>
<xs:element name="Terms">
<xs:complexType>
<xs:sequence>
<xs:element ref="pc:TermInfo" minOccurs="0" maxOccurs="unbounded"></xs:element>
</xs:sequence>
</xs:complexType>
</xs:element>
<xs:element name="TermInfo">
<xs:complexType>
<xs:sequence>
<xs:element ref="pc:TermName" minOccurs="0"></xs:element>
<xs:element ref="pc:TermId" minOccurs="0"></xs:element>
</xs:sequence>
</xs:complexType>
</xs:element>
<xs:element name="TermName" type="xs:string"></xs:element>
<xs:element name="TermId" type="xs:string"></xs:element>
</xs:schema>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<p:properties xmlns:p="http://schemas.microsoft.com/office/2006/metadata/properties" xmlns:xsi="http://www.w3.org/2001/XMLSchema-instance" xmlns:pc="http://schemas.microsoft.com/office/infopath/2007/PartnerControls"><documentManagement><_DCDateModified xmlns="http://schemas.microsoft.com/sharepoint/v3/fields" xsi:nil="true"/><hc6d7eca65f9478abad7d03f5cf64e0f xmlns="$ListId:Shared Documents;"><Terms xmlns="http://schemas.microsoft.com/office/infopath/2007/PartnerControls"></Terms></hc6d7eca65f9478abad7d03f5cf64e0f><TaxCatchAll xmlns="e8331262-de25-436d-8f05-154a071bbe3b"/></documentManagement></p:properties>
</file>

<file path=customXml/itemProps1.xml><?xml version="1.0" encoding="utf-8"?>
<ds:datastoreItem xmlns:ds="http://schemas.openxmlformats.org/officeDocument/2006/customXml" ds:itemID="{F9217738-E0B7-4411-936F-E5E6530270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$ListId:Shared Documents;"/>
    <ds:schemaRef ds:uri="e8331262-de25-436d-8f05-154a071bbe3b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CDD2D4-5C85-46BD-87EC-D739B182A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D275CB-B552-41AA-8AA1-E94F76C2C5C1}">
  <ds:schemaRefs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$ListId:Shared Documents;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microsoft.com/sharepoint/v3/fields"/>
    <ds:schemaRef ds:uri="e8331262-de25-436d-8f05-154a071bbe3b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EEE334_Tutorial</Template>
  <TotalTime>782</TotalTime>
  <Words>612</Words>
  <Application>Microsoft Office PowerPoint</Application>
  <PresentationFormat>On-screen Show (4:3)</PresentationFormat>
  <Paragraphs>107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宋体</vt:lpstr>
      <vt:lpstr>Calibri</vt:lpstr>
      <vt:lpstr>Wingdings</vt:lpstr>
      <vt:lpstr>Wingdings 3</vt:lpstr>
      <vt:lpstr>EEE334_Tutorial</vt:lpstr>
      <vt:lpstr>Introducing Customized Video Demonstrations into the Future Lab-based Teaching at XJTLU</vt:lpstr>
      <vt:lpstr>Lab-based Teaching</vt:lpstr>
      <vt:lpstr>Lab-based Teaching- Typical Issues</vt:lpstr>
      <vt:lpstr>Customized Video Demonstrations - An Introduction</vt:lpstr>
      <vt:lpstr>Customized Video Demonstrations – Objectives</vt:lpstr>
      <vt:lpstr>Sample Video Demonstration</vt:lpstr>
      <vt:lpstr>Two Research Questions</vt:lpstr>
      <vt:lpstr>Question 1: Student Feedbacks of CVD on Soldering Skills</vt:lpstr>
      <vt:lpstr>Question 2: Comparative study</vt:lpstr>
      <vt:lpstr>Project Progress</vt:lpstr>
      <vt:lpstr>Future Work</vt:lpstr>
      <vt:lpstr>Summary and 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Customized Video Demonstrations into the Future Lab-based Teaching at XJTLU</dc:title>
  <dc:creator>Shaofeng Lu</dc:creator>
  <cp:lastModifiedBy>Henk Huijser</cp:lastModifiedBy>
  <cp:revision>29</cp:revision>
  <dcterms:created xsi:type="dcterms:W3CDTF">2016-03-22T08:29:13Z</dcterms:created>
  <dcterms:modified xsi:type="dcterms:W3CDTF">2016-05-04T04:42:48Z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0x010100817E5ABC87E0D5489B8E31CE589A6715</vt:lpwstr>
  </property>
</Properties>
</file>