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03" r:id="rId2"/>
    <p:sldId id="294" r:id="rId3"/>
    <p:sldId id="284" r:id="rId4"/>
    <p:sldId id="312" r:id="rId5"/>
    <p:sldId id="311" r:id="rId6"/>
    <p:sldId id="314" r:id="rId7"/>
    <p:sldId id="320" r:id="rId8"/>
    <p:sldId id="315" r:id="rId9"/>
    <p:sldId id="317" r:id="rId10"/>
    <p:sldId id="296" r:id="rId11"/>
    <p:sldId id="274" r:id="rId12"/>
    <p:sldId id="304" r:id="rId13"/>
    <p:sldId id="263" r:id="rId14"/>
    <p:sldId id="289" r:id="rId15"/>
    <p:sldId id="266" r:id="rId16"/>
    <p:sldId id="300" r:id="rId17"/>
    <p:sldId id="279" r:id="rId18"/>
    <p:sldId id="277" r:id="rId19"/>
    <p:sldId id="310" r:id="rId20"/>
    <p:sldId id="292" r:id="rId21"/>
    <p:sldId id="270" r:id="rId22"/>
    <p:sldId id="319" r:id="rId23"/>
    <p:sldId id="298" r:id="rId24"/>
    <p:sldId id="316" r:id="rId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79BEB"/>
    <a:srgbClr val="66CCFF"/>
    <a:srgbClr val="954ECA"/>
    <a:srgbClr val="3333FF"/>
    <a:srgbClr val="3333CC"/>
    <a:srgbClr val="A568D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2024" autoAdjust="0"/>
  </p:normalViewPr>
  <p:slideViewPr>
    <p:cSldViewPr>
      <p:cViewPr>
        <p:scale>
          <a:sx n="80" d="100"/>
          <a:sy n="80" d="100"/>
        </p:scale>
        <p:origin x="-90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97D45F5-8861-4169-97B2-5965F544F704}" type="datetimeFigureOut">
              <a:rPr lang="en-GB" smtClean="0"/>
              <a:pPr/>
              <a:t>16/04/2015</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9B899E7-B81C-4649-9565-AB66BEB8E2F3}" type="slidenum">
              <a:rPr lang="en-GB" smtClean="0"/>
              <a:pPr/>
              <a:t>‹#›</a:t>
            </a:fld>
            <a:endParaRPr lang="en-GB"/>
          </a:p>
        </p:txBody>
      </p:sp>
    </p:spTree>
    <p:extLst>
      <p:ext uri="{BB962C8B-B14F-4D97-AF65-F5344CB8AC3E}">
        <p14:creationId xmlns:p14="http://schemas.microsoft.com/office/powerpoint/2010/main" xmlns="" val="351821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F034E4C-C52B-4A8F-9C7E-541BE03CA3C1}" type="datetimeFigureOut">
              <a:rPr lang="en-GB" smtClean="0"/>
              <a:pPr/>
              <a:t>16/04/2015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3A94FB-97A4-4663-B1FC-E24AE73E397C}" type="slidenum">
              <a:rPr lang="en-GB" smtClean="0"/>
              <a:pPr/>
              <a:t>‹#›</a:t>
            </a:fld>
            <a:endParaRPr lang="en-GB"/>
          </a:p>
        </p:txBody>
      </p:sp>
    </p:spTree>
    <p:extLst>
      <p:ext uri="{BB962C8B-B14F-4D97-AF65-F5344CB8AC3E}">
        <p14:creationId xmlns:p14="http://schemas.microsoft.com/office/powerpoint/2010/main" xmlns="" val="2619580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http://</a:t>
            </a:r>
            <a:r>
              <a:rPr lang="en-GB" dirty="0" err="1" smtClean="0"/>
              <a:t>books.google.co.uk</a:t>
            </a:r>
            <a:r>
              <a:rPr lang="en-GB" dirty="0" smtClean="0"/>
              <a:t>/</a:t>
            </a:r>
            <a:r>
              <a:rPr lang="en-GB" dirty="0" err="1" smtClean="0"/>
              <a:t>books?id</a:t>
            </a:r>
            <a:r>
              <a:rPr lang="en-GB" dirty="0" smtClean="0"/>
              <a:t>=BLjnDGlJL0cC&amp;pg=PA246&amp;lpg=PA246&amp;dq=</a:t>
            </a:r>
            <a:r>
              <a:rPr lang="en-GB" dirty="0" err="1" smtClean="0"/>
              <a:t>postgraduates+with+formal+teaching+training+hefce&amp;source</a:t>
            </a:r>
            <a:r>
              <a:rPr lang="en-GB" dirty="0" smtClean="0"/>
              <a:t>=</a:t>
            </a:r>
            <a:r>
              <a:rPr lang="en-GB" dirty="0" err="1" smtClean="0"/>
              <a:t>bl&amp;ots</a:t>
            </a:r>
            <a:r>
              <a:rPr lang="en-GB" dirty="0" smtClean="0"/>
              <a:t>=zL4Heh5-xu&amp;sig=1XCbbiTE-Hbw_Jkhy85nFUzeFQc&amp;hl=</a:t>
            </a:r>
            <a:r>
              <a:rPr lang="en-GB" dirty="0" err="1" smtClean="0"/>
              <a:t>en&amp;sa</a:t>
            </a:r>
            <a:r>
              <a:rPr lang="en-GB" dirty="0" smtClean="0"/>
              <a:t>=</a:t>
            </a:r>
            <a:r>
              <a:rPr lang="en-GB" dirty="0" err="1" smtClean="0"/>
              <a:t>X&amp;ei</a:t>
            </a:r>
            <a:r>
              <a:rPr lang="en-GB" dirty="0" smtClean="0"/>
              <a:t>=zPKfU7e4CYfvOsTWgIAC&amp;ved=0CCUQ6AEwAQ#v=</a:t>
            </a:r>
            <a:r>
              <a:rPr lang="en-GB" dirty="0" err="1" smtClean="0"/>
              <a:t>onepage&amp;q</a:t>
            </a:r>
            <a:r>
              <a:rPr lang="en-GB" dirty="0" smtClean="0"/>
              <a:t>=postgraduates%20with%20formal%20teaching%20training%20hefce&amp;f=false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F</a:t>
            </a:r>
            <a:r>
              <a:rPr lang="en-US" dirty="0" err="1" smtClean="0"/>
              <a:t>ormal</a:t>
            </a:r>
            <a:r>
              <a:rPr lang="en-US" baseline="0" dirty="0" smtClean="0"/>
              <a:t> training at UCL: http://www.ucl.ac.uk/teaching-learning/news/training-for-pgtas</a:t>
            </a:r>
            <a:endParaRPr lang="en-US" dirty="0"/>
          </a:p>
        </p:txBody>
      </p:sp>
      <p:sp>
        <p:nvSpPr>
          <p:cNvPr id="4" name="Slide Number Placeholder 3"/>
          <p:cNvSpPr>
            <a:spLocks noGrp="1"/>
          </p:cNvSpPr>
          <p:nvPr>
            <p:ph type="sldNum" sz="quarter" idx="10"/>
          </p:nvPr>
        </p:nvSpPr>
        <p:spPr/>
        <p:txBody>
          <a:bodyPr/>
          <a:lstStyle/>
          <a:p>
            <a:fld id="{083A94FB-97A4-4663-B1FC-E24AE73E397C}" type="slidenum">
              <a:rPr lang="en-GB" smtClean="0"/>
              <a:pPr/>
              <a:t>6</a:t>
            </a:fld>
            <a:endParaRPr lang="en-GB"/>
          </a:p>
        </p:txBody>
      </p:sp>
    </p:spTree>
    <p:extLst>
      <p:ext uri="{BB962C8B-B14F-4D97-AF65-F5344CB8AC3E}">
        <p14:creationId xmlns:p14="http://schemas.microsoft.com/office/powerpoint/2010/main" xmlns="" val="73443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smtClean="0"/>
          </a:p>
          <a:p>
            <a:pPr marL="171450" indent="-171450">
              <a:buFontTx/>
              <a:buChar char="-"/>
            </a:pPr>
            <a:r>
              <a:rPr lang="en-US" dirty="0" smtClean="0"/>
              <a:t>One of my perception &amp; students’ feedback, but before embarking</a:t>
            </a:r>
            <a:r>
              <a:rPr lang="en-US" baseline="0" dirty="0" smtClean="0"/>
              <a:t> in the project, I spoke to colleagues…..</a:t>
            </a:r>
            <a:endParaRPr lang="en-US" dirty="0" smtClean="0"/>
          </a:p>
          <a:p>
            <a:pPr marL="171450" indent="-171450">
              <a:buFontTx/>
              <a:buChar char="-"/>
            </a:pPr>
            <a:endParaRPr lang="en-US" dirty="0" smtClean="0"/>
          </a:p>
          <a:p>
            <a:pPr marL="171450" indent="-171450">
              <a:buFontTx/>
              <a:buChar char="-"/>
            </a:pPr>
            <a:r>
              <a:rPr lang="en-US" dirty="0" smtClean="0"/>
              <a:t>Targeting skill</a:t>
            </a:r>
            <a:r>
              <a:rPr lang="en-US" baseline="0" dirty="0" smtClean="0"/>
              <a:t> of </a:t>
            </a:r>
            <a:r>
              <a:rPr lang="en-US" dirty="0" smtClean="0"/>
              <a:t>student reflection</a:t>
            </a:r>
            <a:r>
              <a:rPr lang="en-US" baseline="0" dirty="0" smtClean="0"/>
              <a:t> on their knowledge – learn and apply information </a:t>
            </a:r>
          </a:p>
          <a:p>
            <a:pPr marL="171450" indent="-171450">
              <a:buFontTx/>
              <a:buChar char="-"/>
            </a:pPr>
            <a:r>
              <a:rPr lang="en-US" baseline="0" dirty="0" smtClean="0"/>
              <a:t>Transferable skills</a:t>
            </a:r>
            <a:endParaRPr lang="en-US" dirty="0"/>
          </a:p>
        </p:txBody>
      </p:sp>
      <p:sp>
        <p:nvSpPr>
          <p:cNvPr id="4" name="Slide Number Placeholder 3"/>
          <p:cNvSpPr>
            <a:spLocks noGrp="1"/>
          </p:cNvSpPr>
          <p:nvPr>
            <p:ph type="sldNum" sz="quarter" idx="10"/>
          </p:nvPr>
        </p:nvSpPr>
        <p:spPr/>
        <p:txBody>
          <a:bodyPr/>
          <a:lstStyle/>
          <a:p>
            <a:fld id="{083A94FB-97A4-4663-B1FC-E24AE73E397C}" type="slidenum">
              <a:rPr lang="en-GB" smtClean="0"/>
              <a:pPr/>
              <a:t>11</a:t>
            </a:fld>
            <a:endParaRPr lang="en-GB"/>
          </a:p>
        </p:txBody>
      </p:sp>
    </p:spTree>
    <p:extLst>
      <p:ext uri="{BB962C8B-B14F-4D97-AF65-F5344CB8AC3E}">
        <p14:creationId xmlns:p14="http://schemas.microsoft.com/office/powerpoint/2010/main" xmlns="" val="2568425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Things</a:t>
            </a:r>
            <a:r>
              <a:rPr lang="en-US" baseline="0" dirty="0" smtClean="0"/>
              <a:t> to highlight:</a:t>
            </a:r>
          </a:p>
          <a:p>
            <a:pPr marL="171450" indent="-171450">
              <a:buFontTx/>
              <a:buChar char="-"/>
            </a:pPr>
            <a:r>
              <a:rPr lang="en-US" baseline="0" dirty="0" smtClean="0"/>
              <a:t>Try to address issues that were lacking when we were students </a:t>
            </a:r>
          </a:p>
          <a:p>
            <a:pPr marL="171450" indent="-171450">
              <a:buFontTx/>
              <a:buChar char="-"/>
            </a:pPr>
            <a:r>
              <a:rPr lang="en-US" baseline="0" dirty="0" smtClean="0"/>
              <a:t>To teach we need to understand better</a:t>
            </a:r>
          </a:p>
          <a:p>
            <a:pPr marL="171450" indent="-171450">
              <a:buFontTx/>
              <a:buChar char="-"/>
            </a:pPr>
            <a:r>
              <a:rPr lang="en-US" baseline="0" dirty="0" smtClean="0"/>
              <a:t>Partnership of staff and students</a:t>
            </a:r>
          </a:p>
        </p:txBody>
      </p:sp>
      <p:sp>
        <p:nvSpPr>
          <p:cNvPr id="4" name="Slide Number Placeholder 3"/>
          <p:cNvSpPr>
            <a:spLocks noGrp="1"/>
          </p:cNvSpPr>
          <p:nvPr>
            <p:ph type="sldNum" sz="quarter" idx="10"/>
          </p:nvPr>
        </p:nvSpPr>
        <p:spPr/>
        <p:txBody>
          <a:bodyPr/>
          <a:lstStyle/>
          <a:p>
            <a:fld id="{083A94FB-97A4-4663-B1FC-E24AE73E397C}" type="slidenum">
              <a:rPr lang="en-GB" smtClean="0"/>
              <a:pPr/>
              <a:t>12</a:t>
            </a:fld>
            <a:endParaRPr lang="en-GB"/>
          </a:p>
        </p:txBody>
      </p:sp>
    </p:spTree>
    <p:extLst>
      <p:ext uri="{BB962C8B-B14F-4D97-AF65-F5344CB8AC3E}">
        <p14:creationId xmlns:p14="http://schemas.microsoft.com/office/powerpoint/2010/main" xmlns="" val="3505524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77% in total</a:t>
            </a:r>
          </a:p>
          <a:p>
            <a:r>
              <a:rPr lang="en-GB" dirty="0" smtClean="0"/>
              <a:t>PhD 70%, MSc 63%, </a:t>
            </a:r>
            <a:r>
              <a:rPr lang="en-GB" dirty="0" err="1" smtClean="0"/>
              <a:t>MBiolSci</a:t>
            </a:r>
            <a:r>
              <a:rPr lang="en-GB" dirty="0" smtClean="0"/>
              <a:t> 86% and </a:t>
            </a:r>
            <a:r>
              <a:rPr lang="en-GB" dirty="0" err="1" smtClean="0"/>
              <a:t>MRes</a:t>
            </a:r>
            <a:r>
              <a:rPr lang="en-GB" dirty="0" smtClean="0"/>
              <a:t> 88%</a:t>
            </a:r>
            <a:endParaRPr lang="en-GB" dirty="0"/>
          </a:p>
        </p:txBody>
      </p:sp>
      <p:sp>
        <p:nvSpPr>
          <p:cNvPr id="4" name="Slide Number Placeholder 3"/>
          <p:cNvSpPr>
            <a:spLocks noGrp="1"/>
          </p:cNvSpPr>
          <p:nvPr>
            <p:ph type="sldNum" sz="quarter" idx="10"/>
          </p:nvPr>
        </p:nvSpPr>
        <p:spPr/>
        <p:txBody>
          <a:bodyPr/>
          <a:lstStyle/>
          <a:p>
            <a:fld id="{083A94FB-97A4-4663-B1FC-E24AE73E397C}" type="slidenum">
              <a:rPr lang="en-GB" smtClean="0"/>
              <a:pPr/>
              <a:t>14</a:t>
            </a:fld>
            <a:endParaRPr lang="en-GB"/>
          </a:p>
        </p:txBody>
      </p:sp>
    </p:spTree>
    <p:extLst>
      <p:ext uri="{BB962C8B-B14F-4D97-AF65-F5344CB8AC3E}">
        <p14:creationId xmlns:p14="http://schemas.microsoft.com/office/powerpoint/2010/main" xmlns="" val="2328224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Emphasise</a:t>
            </a:r>
            <a:r>
              <a:rPr lang="en-GB" baseline="0" smtClean="0"/>
              <a:t> link with project aims</a:t>
            </a:r>
            <a:endParaRPr lang="en-GB"/>
          </a:p>
        </p:txBody>
      </p:sp>
      <p:sp>
        <p:nvSpPr>
          <p:cNvPr id="4" name="Slide Number Placeholder 3"/>
          <p:cNvSpPr>
            <a:spLocks noGrp="1"/>
          </p:cNvSpPr>
          <p:nvPr>
            <p:ph type="sldNum" sz="quarter" idx="10"/>
          </p:nvPr>
        </p:nvSpPr>
        <p:spPr/>
        <p:txBody>
          <a:bodyPr/>
          <a:lstStyle/>
          <a:p>
            <a:fld id="{083A94FB-97A4-4663-B1FC-E24AE73E397C}" type="slidenum">
              <a:rPr lang="en-GB" smtClean="0"/>
              <a:pPr/>
              <a:t>15</a:t>
            </a:fld>
            <a:endParaRPr lang="en-GB"/>
          </a:p>
        </p:txBody>
      </p:sp>
    </p:spTree>
    <p:extLst>
      <p:ext uri="{BB962C8B-B14F-4D97-AF65-F5344CB8AC3E}">
        <p14:creationId xmlns:p14="http://schemas.microsoft.com/office/powerpoint/2010/main" xmlns="" val="1034539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83A94FB-97A4-4663-B1FC-E24AE73E397C}" type="slidenum">
              <a:rPr lang="en-GB" smtClean="0"/>
              <a:pPr/>
              <a:t>22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2844CF9-66DA-43B8-BF87-95CB997E3C2D}" type="datetimeFigureOut">
              <a:rPr lang="en-GB" smtClean="0"/>
              <a:pPr/>
              <a:t>16/04/2015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0F6239-6B4B-40F7-A5AE-9FF369F1627E}" type="slidenum">
              <a:rPr lang="en-GB" smtClean="0"/>
              <a:pPr/>
              <a:t>‹#›</a:t>
            </a:fld>
            <a:endParaRPr lang="en-GB"/>
          </a:p>
        </p:txBody>
      </p:sp>
    </p:spTree>
    <p:extLst>
      <p:ext uri="{BB962C8B-B14F-4D97-AF65-F5344CB8AC3E}">
        <p14:creationId xmlns:p14="http://schemas.microsoft.com/office/powerpoint/2010/main" xmlns="" val="605542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844CF9-66DA-43B8-BF87-95CB997E3C2D}" type="datetimeFigureOut">
              <a:rPr lang="en-GB" smtClean="0"/>
              <a:pPr/>
              <a:t>16/04/2015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0F6239-6B4B-40F7-A5AE-9FF369F1627E}" type="slidenum">
              <a:rPr lang="en-GB" smtClean="0"/>
              <a:pPr/>
              <a:t>‹#›</a:t>
            </a:fld>
            <a:endParaRPr lang="en-GB"/>
          </a:p>
        </p:txBody>
      </p:sp>
    </p:spTree>
    <p:extLst>
      <p:ext uri="{BB962C8B-B14F-4D97-AF65-F5344CB8AC3E}">
        <p14:creationId xmlns:p14="http://schemas.microsoft.com/office/powerpoint/2010/main" xmlns="" val="2665962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844CF9-66DA-43B8-BF87-95CB997E3C2D}" type="datetimeFigureOut">
              <a:rPr lang="en-GB" smtClean="0"/>
              <a:pPr/>
              <a:t>16/04/2015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0F6239-6B4B-40F7-A5AE-9FF369F1627E}" type="slidenum">
              <a:rPr lang="en-GB" smtClean="0"/>
              <a:pPr/>
              <a:t>‹#›</a:t>
            </a:fld>
            <a:endParaRPr lang="en-GB"/>
          </a:p>
        </p:txBody>
      </p:sp>
    </p:spTree>
    <p:extLst>
      <p:ext uri="{BB962C8B-B14F-4D97-AF65-F5344CB8AC3E}">
        <p14:creationId xmlns:p14="http://schemas.microsoft.com/office/powerpoint/2010/main" xmlns="" val="67969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844CF9-66DA-43B8-BF87-95CB997E3C2D}" type="datetimeFigureOut">
              <a:rPr lang="en-GB" smtClean="0"/>
              <a:pPr/>
              <a:t>16/04/2015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0F6239-6B4B-40F7-A5AE-9FF369F1627E}" type="slidenum">
              <a:rPr lang="en-GB" smtClean="0"/>
              <a:pPr/>
              <a:t>‹#›</a:t>
            </a:fld>
            <a:endParaRPr lang="en-GB"/>
          </a:p>
        </p:txBody>
      </p:sp>
    </p:spTree>
    <p:extLst>
      <p:ext uri="{BB962C8B-B14F-4D97-AF65-F5344CB8AC3E}">
        <p14:creationId xmlns:p14="http://schemas.microsoft.com/office/powerpoint/2010/main" xmlns="" val="1616148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844CF9-66DA-43B8-BF87-95CB997E3C2D}" type="datetimeFigureOut">
              <a:rPr lang="en-GB" smtClean="0"/>
              <a:pPr/>
              <a:t>16/04/2015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0F6239-6B4B-40F7-A5AE-9FF369F1627E}" type="slidenum">
              <a:rPr lang="en-GB" smtClean="0"/>
              <a:pPr/>
              <a:t>‹#›</a:t>
            </a:fld>
            <a:endParaRPr lang="en-GB"/>
          </a:p>
        </p:txBody>
      </p:sp>
    </p:spTree>
    <p:extLst>
      <p:ext uri="{BB962C8B-B14F-4D97-AF65-F5344CB8AC3E}">
        <p14:creationId xmlns:p14="http://schemas.microsoft.com/office/powerpoint/2010/main" xmlns="" val="1436375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2844CF9-66DA-43B8-BF87-95CB997E3C2D}" type="datetimeFigureOut">
              <a:rPr lang="en-GB" smtClean="0"/>
              <a:pPr/>
              <a:t>16/04/2015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0F6239-6B4B-40F7-A5AE-9FF369F1627E}" type="slidenum">
              <a:rPr lang="en-GB" smtClean="0"/>
              <a:pPr/>
              <a:t>‹#›</a:t>
            </a:fld>
            <a:endParaRPr lang="en-GB"/>
          </a:p>
        </p:txBody>
      </p:sp>
    </p:spTree>
    <p:extLst>
      <p:ext uri="{BB962C8B-B14F-4D97-AF65-F5344CB8AC3E}">
        <p14:creationId xmlns:p14="http://schemas.microsoft.com/office/powerpoint/2010/main" xmlns="" val="2816499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2844CF9-66DA-43B8-BF87-95CB997E3C2D}" type="datetimeFigureOut">
              <a:rPr lang="en-GB" smtClean="0"/>
              <a:pPr/>
              <a:t>16/04/2015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0F6239-6B4B-40F7-A5AE-9FF369F1627E}" type="slidenum">
              <a:rPr lang="en-GB" smtClean="0"/>
              <a:pPr/>
              <a:t>‹#›</a:t>
            </a:fld>
            <a:endParaRPr lang="en-GB"/>
          </a:p>
        </p:txBody>
      </p:sp>
    </p:spTree>
    <p:extLst>
      <p:ext uri="{BB962C8B-B14F-4D97-AF65-F5344CB8AC3E}">
        <p14:creationId xmlns:p14="http://schemas.microsoft.com/office/powerpoint/2010/main" xmlns="" val="1805845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2844CF9-66DA-43B8-BF87-95CB997E3C2D}" type="datetimeFigureOut">
              <a:rPr lang="en-GB" smtClean="0"/>
              <a:pPr/>
              <a:t>16/04/2015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0F6239-6B4B-40F7-A5AE-9FF369F1627E}" type="slidenum">
              <a:rPr lang="en-GB" smtClean="0"/>
              <a:pPr/>
              <a:t>‹#›</a:t>
            </a:fld>
            <a:endParaRPr lang="en-GB"/>
          </a:p>
        </p:txBody>
      </p:sp>
    </p:spTree>
    <p:extLst>
      <p:ext uri="{BB962C8B-B14F-4D97-AF65-F5344CB8AC3E}">
        <p14:creationId xmlns:p14="http://schemas.microsoft.com/office/powerpoint/2010/main" xmlns="" val="3699692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844CF9-66DA-43B8-BF87-95CB997E3C2D}" type="datetimeFigureOut">
              <a:rPr lang="en-GB" smtClean="0"/>
              <a:pPr/>
              <a:t>16/04/2015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0F6239-6B4B-40F7-A5AE-9FF369F1627E}" type="slidenum">
              <a:rPr lang="en-GB" smtClean="0"/>
              <a:pPr/>
              <a:t>‹#›</a:t>
            </a:fld>
            <a:endParaRPr lang="en-GB"/>
          </a:p>
        </p:txBody>
      </p:sp>
    </p:spTree>
    <p:extLst>
      <p:ext uri="{BB962C8B-B14F-4D97-AF65-F5344CB8AC3E}">
        <p14:creationId xmlns:p14="http://schemas.microsoft.com/office/powerpoint/2010/main" xmlns="" val="2436356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844CF9-66DA-43B8-BF87-95CB997E3C2D}" type="datetimeFigureOut">
              <a:rPr lang="en-GB" smtClean="0"/>
              <a:pPr/>
              <a:t>16/04/2015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0F6239-6B4B-40F7-A5AE-9FF369F1627E}" type="slidenum">
              <a:rPr lang="en-GB" smtClean="0"/>
              <a:pPr/>
              <a:t>‹#›</a:t>
            </a:fld>
            <a:endParaRPr lang="en-GB"/>
          </a:p>
        </p:txBody>
      </p:sp>
    </p:spTree>
    <p:extLst>
      <p:ext uri="{BB962C8B-B14F-4D97-AF65-F5344CB8AC3E}">
        <p14:creationId xmlns:p14="http://schemas.microsoft.com/office/powerpoint/2010/main" xmlns="" val="3329661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844CF9-66DA-43B8-BF87-95CB997E3C2D}" type="datetimeFigureOut">
              <a:rPr lang="en-GB" smtClean="0"/>
              <a:pPr/>
              <a:t>16/04/2015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0F6239-6B4B-40F7-A5AE-9FF369F1627E}" type="slidenum">
              <a:rPr lang="en-GB" smtClean="0"/>
              <a:pPr/>
              <a:t>‹#›</a:t>
            </a:fld>
            <a:endParaRPr lang="en-GB"/>
          </a:p>
        </p:txBody>
      </p:sp>
    </p:spTree>
    <p:extLst>
      <p:ext uri="{BB962C8B-B14F-4D97-AF65-F5344CB8AC3E}">
        <p14:creationId xmlns:p14="http://schemas.microsoft.com/office/powerpoint/2010/main" xmlns="" val="3108270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844CF9-66DA-43B8-BF87-95CB997E3C2D}" type="datetimeFigureOut">
              <a:rPr lang="en-GB" smtClean="0"/>
              <a:pPr/>
              <a:t>16/04/2015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0F6239-6B4B-40F7-A5AE-9FF369F1627E}" type="slidenum">
              <a:rPr lang="en-GB" smtClean="0"/>
              <a:pPr/>
              <a:t>‹#›</a:t>
            </a:fld>
            <a:endParaRPr lang="en-GB"/>
          </a:p>
        </p:txBody>
      </p:sp>
    </p:spTree>
    <p:extLst>
      <p:ext uri="{BB962C8B-B14F-4D97-AF65-F5344CB8AC3E}">
        <p14:creationId xmlns:p14="http://schemas.microsoft.com/office/powerpoint/2010/main" xmlns="" val="3282841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1000"/>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42951"/>
            <a:ext cx="7772400" cy="1470025"/>
          </a:xfrm>
        </p:spPr>
        <p:txBody>
          <a:bodyPr>
            <a:normAutofit fontScale="90000"/>
          </a:bodyPr>
          <a:lstStyle/>
          <a:p>
            <a:r>
              <a:rPr lang="en-GB" dirty="0"/>
              <a:t>Staff-student partnership and peer facilitation fostering student engagement and teaching skills </a:t>
            </a:r>
            <a:r>
              <a:rPr lang="en-GB" dirty="0" smtClean="0"/>
              <a:t>development</a:t>
            </a:r>
            <a:br>
              <a:rPr lang="en-GB" dirty="0" smtClean="0"/>
            </a:br>
            <a:r>
              <a:rPr lang="en-GB" dirty="0"/>
              <a:t/>
            </a:r>
            <a:br>
              <a:rPr lang="en-GB" dirty="0"/>
            </a:br>
            <a:r>
              <a:rPr lang="en-GB" b="1" dirty="0">
                <a:solidFill>
                  <a:srgbClr val="3333FF"/>
                </a:solidFill>
              </a:rPr>
              <a:t/>
            </a:r>
            <a:br>
              <a:rPr lang="en-GB" b="1" dirty="0">
                <a:solidFill>
                  <a:srgbClr val="3333FF"/>
                </a:solidFill>
              </a:rPr>
            </a:br>
            <a:endParaRPr lang="en-GB" dirty="0"/>
          </a:p>
        </p:txBody>
      </p:sp>
      <p:sp>
        <p:nvSpPr>
          <p:cNvPr id="3" name="Subtitle 2"/>
          <p:cNvSpPr>
            <a:spLocks noGrp="1"/>
          </p:cNvSpPr>
          <p:nvPr>
            <p:ph type="subTitle" idx="1"/>
          </p:nvPr>
        </p:nvSpPr>
        <p:spPr>
          <a:xfrm>
            <a:off x="251520" y="3548608"/>
            <a:ext cx="8640960" cy="1752600"/>
          </a:xfrm>
        </p:spPr>
        <p:txBody>
          <a:bodyPr>
            <a:normAutofit/>
          </a:bodyPr>
          <a:lstStyle/>
          <a:p>
            <a:r>
              <a:rPr lang="en-GB" b="1" i="1" dirty="0" smtClean="0">
                <a:solidFill>
                  <a:schemeClr val="bg2">
                    <a:lumMod val="25000"/>
                  </a:schemeClr>
                </a:solidFill>
              </a:rPr>
              <a:t>Luciane </a:t>
            </a:r>
            <a:r>
              <a:rPr lang="en-GB" b="1" i="1" dirty="0">
                <a:solidFill>
                  <a:schemeClr val="bg2">
                    <a:lumMod val="25000"/>
                  </a:schemeClr>
                </a:solidFill>
              </a:rPr>
              <a:t>V. </a:t>
            </a:r>
            <a:r>
              <a:rPr lang="en-GB" b="1" i="1" dirty="0" smtClean="0">
                <a:solidFill>
                  <a:schemeClr val="bg2">
                    <a:lumMod val="25000"/>
                  </a:schemeClr>
                </a:solidFill>
              </a:rPr>
              <a:t>Mello</a:t>
            </a:r>
          </a:p>
          <a:p>
            <a:endParaRPr lang="en-GB" b="1" dirty="0" smtClean="0">
              <a:solidFill>
                <a:schemeClr val="bg2">
                  <a:lumMod val="25000"/>
                </a:schemeClr>
              </a:solidFill>
            </a:endParaRPr>
          </a:p>
          <a:p>
            <a:r>
              <a:rPr lang="en-GB" b="1" dirty="0" smtClean="0">
                <a:solidFill>
                  <a:schemeClr val="bg2">
                    <a:lumMod val="25000"/>
                  </a:schemeClr>
                </a:solidFill>
              </a:rPr>
              <a:t>School of Life Sciences, University of Liverpool</a:t>
            </a:r>
            <a:endParaRPr lang="en-GB" b="1" dirty="0">
              <a:solidFill>
                <a:schemeClr val="bg2">
                  <a:lumMod val="25000"/>
                </a:schemeClr>
              </a:solidFill>
            </a:endParaRPr>
          </a:p>
          <a:p>
            <a:endParaRPr lang="en-GB" dirty="0"/>
          </a:p>
        </p:txBody>
      </p:sp>
      <p:sp>
        <p:nvSpPr>
          <p:cNvPr id="4" name="TextBox 3"/>
          <p:cNvSpPr txBox="1"/>
          <p:nvPr/>
        </p:nvSpPr>
        <p:spPr>
          <a:xfrm>
            <a:off x="251520" y="5373216"/>
            <a:ext cx="8640960" cy="461665"/>
          </a:xfrm>
          <a:prstGeom prst="rect">
            <a:avLst/>
          </a:prstGeom>
          <a:noFill/>
        </p:spPr>
        <p:txBody>
          <a:bodyPr wrap="square" rtlCol="0">
            <a:spAutoFit/>
          </a:bodyPr>
          <a:lstStyle/>
          <a:p>
            <a:pPr algn="ctr"/>
            <a:r>
              <a:rPr lang="en-US" sz="2400" dirty="0"/>
              <a:t>3</a:t>
            </a:r>
            <a:r>
              <a:rPr lang="en-US" sz="2400" baseline="30000" dirty="0"/>
              <a:t>rd</a:t>
            </a:r>
            <a:r>
              <a:rPr lang="en-US" sz="2400" dirty="0"/>
              <a:t> Annual XJTLU Learning and Teaching Staff </a:t>
            </a:r>
            <a:r>
              <a:rPr lang="en-US" sz="2400" dirty="0" smtClean="0"/>
              <a:t>Colloquium, 2015</a:t>
            </a:r>
            <a:endParaRPr lang="en-GB"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35896" y="5949280"/>
            <a:ext cx="1562701" cy="398155"/>
          </a:xfrm>
          <a:prstGeom prst="rect">
            <a:avLst/>
          </a:prstGeom>
        </p:spPr>
      </p:pic>
    </p:spTree>
    <p:extLst>
      <p:ext uri="{BB962C8B-B14F-4D97-AF65-F5344CB8AC3E}">
        <p14:creationId xmlns:p14="http://schemas.microsoft.com/office/powerpoint/2010/main" xmlns="" val="8163527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dirty="0" smtClean="0"/>
              <a:t>Aims</a:t>
            </a:r>
            <a:endParaRPr lang="en-GB" dirty="0"/>
          </a:p>
        </p:txBody>
      </p:sp>
      <p:sp>
        <p:nvSpPr>
          <p:cNvPr id="3" name="Content Placeholder 2"/>
          <p:cNvSpPr>
            <a:spLocks noGrp="1"/>
          </p:cNvSpPr>
          <p:nvPr>
            <p:ph idx="1"/>
          </p:nvPr>
        </p:nvSpPr>
        <p:spPr>
          <a:xfrm>
            <a:off x="457200" y="1268760"/>
            <a:ext cx="8229600" cy="5112568"/>
          </a:xfrm>
        </p:spPr>
        <p:txBody>
          <a:bodyPr>
            <a:noAutofit/>
          </a:bodyPr>
          <a:lstStyle/>
          <a:p>
            <a:pPr algn="just"/>
            <a:r>
              <a:rPr lang="en-US" sz="2800" b="1" dirty="0" smtClean="0">
                <a:cs typeface="Times"/>
              </a:rPr>
              <a:t>Module</a:t>
            </a:r>
            <a:r>
              <a:rPr lang="en-US" sz="2800" dirty="0" smtClean="0">
                <a:cs typeface="Times"/>
              </a:rPr>
              <a:t>: </a:t>
            </a:r>
          </a:p>
          <a:p>
            <a:pPr lvl="1" algn="just"/>
            <a:r>
              <a:rPr lang="en-US" dirty="0">
                <a:cs typeface="Times"/>
              </a:rPr>
              <a:t>A</a:t>
            </a:r>
            <a:r>
              <a:rPr lang="en-US" dirty="0" smtClean="0">
                <a:cs typeface="Times"/>
              </a:rPr>
              <a:t>dd context to bioinformatics teaching</a:t>
            </a:r>
          </a:p>
          <a:p>
            <a:pPr algn="just"/>
            <a:r>
              <a:rPr lang="en-US" sz="2800" b="1" dirty="0" smtClean="0">
                <a:solidFill>
                  <a:srgbClr val="00B0F0"/>
                </a:solidFill>
                <a:cs typeface="Times"/>
              </a:rPr>
              <a:t>Peer-receivers</a:t>
            </a:r>
            <a:r>
              <a:rPr lang="en-US" sz="2800" dirty="0" smtClean="0">
                <a:solidFill>
                  <a:srgbClr val="00B0F0"/>
                </a:solidFill>
                <a:cs typeface="Times"/>
              </a:rPr>
              <a:t>: </a:t>
            </a:r>
            <a:r>
              <a:rPr lang="en-GB" sz="2800" dirty="0">
                <a:solidFill>
                  <a:srgbClr val="00B0F0"/>
                </a:solidFill>
              </a:rPr>
              <a:t>current </a:t>
            </a:r>
            <a:r>
              <a:rPr lang="en-GB" sz="2800" dirty="0" smtClean="0">
                <a:solidFill>
                  <a:srgbClr val="00B0F0"/>
                </a:solidFill>
              </a:rPr>
              <a:t>cohort (Masters and PhD)</a:t>
            </a:r>
            <a:endParaRPr lang="en-US" sz="2800" dirty="0" smtClean="0">
              <a:solidFill>
                <a:srgbClr val="00B0F0"/>
              </a:solidFill>
              <a:cs typeface="Times"/>
            </a:endParaRPr>
          </a:p>
          <a:p>
            <a:pPr lvl="1" algn="just"/>
            <a:r>
              <a:rPr lang="en-US" dirty="0" smtClean="0">
                <a:solidFill>
                  <a:srgbClr val="00B0F0"/>
                </a:solidFill>
              </a:rPr>
              <a:t>Content relevance  and connection</a:t>
            </a:r>
          </a:p>
          <a:p>
            <a:pPr lvl="1" algn="just"/>
            <a:r>
              <a:rPr lang="en-US" dirty="0" smtClean="0">
                <a:solidFill>
                  <a:srgbClr val="00B0F0"/>
                </a:solidFill>
              </a:rPr>
              <a:t>Transferability and application to </a:t>
            </a:r>
            <a:r>
              <a:rPr lang="en-US" dirty="0">
                <a:solidFill>
                  <a:srgbClr val="00B0F0"/>
                </a:solidFill>
              </a:rPr>
              <a:t>future work </a:t>
            </a:r>
            <a:endParaRPr lang="en-US" dirty="0">
              <a:solidFill>
                <a:srgbClr val="00B0F0"/>
              </a:solidFill>
              <a:cs typeface="Times"/>
            </a:endParaRPr>
          </a:p>
          <a:p>
            <a:pPr lvl="1" algn="just"/>
            <a:r>
              <a:rPr lang="en-GB" dirty="0" smtClean="0">
                <a:solidFill>
                  <a:srgbClr val="00B0F0"/>
                </a:solidFill>
              </a:rPr>
              <a:t>Improve </a:t>
            </a:r>
            <a:r>
              <a:rPr lang="en-GB" dirty="0">
                <a:solidFill>
                  <a:srgbClr val="00B0F0"/>
                </a:solidFill>
              </a:rPr>
              <a:t>their thinking </a:t>
            </a:r>
            <a:r>
              <a:rPr lang="en-GB" dirty="0" smtClean="0">
                <a:solidFill>
                  <a:srgbClr val="00B0F0"/>
                </a:solidFill>
              </a:rPr>
              <a:t>skills</a:t>
            </a:r>
            <a:endParaRPr lang="en-US" i="1" dirty="0">
              <a:solidFill>
                <a:srgbClr val="00B0F0"/>
              </a:solidFill>
              <a:cs typeface="Times"/>
            </a:endParaRPr>
          </a:p>
          <a:p>
            <a:pPr marL="342900" lvl="1" indent="-342900">
              <a:buFont typeface="Arial" panose="020B0604020202020204" pitchFamily="34" charset="0"/>
              <a:buChar char="•"/>
            </a:pPr>
            <a:r>
              <a:rPr lang="en-GB" b="1" dirty="0" smtClean="0">
                <a:solidFill>
                  <a:srgbClr val="C00000"/>
                </a:solidFill>
              </a:rPr>
              <a:t>Peer-facilitators</a:t>
            </a:r>
            <a:r>
              <a:rPr lang="en-GB" dirty="0" smtClean="0">
                <a:solidFill>
                  <a:srgbClr val="C00000"/>
                </a:solidFill>
              </a:rPr>
              <a:t>: past </a:t>
            </a:r>
            <a:r>
              <a:rPr lang="en-GB" dirty="0">
                <a:solidFill>
                  <a:srgbClr val="C00000"/>
                </a:solidFill>
              </a:rPr>
              <a:t>students (PhD</a:t>
            </a:r>
            <a:r>
              <a:rPr lang="en-GB" dirty="0" smtClean="0">
                <a:solidFill>
                  <a:srgbClr val="C00000"/>
                </a:solidFill>
              </a:rPr>
              <a:t>)</a:t>
            </a:r>
          </a:p>
          <a:p>
            <a:pPr lvl="1"/>
            <a:r>
              <a:rPr lang="en-GB" dirty="0" smtClean="0">
                <a:solidFill>
                  <a:srgbClr val="C00000"/>
                </a:solidFill>
              </a:rPr>
              <a:t>Develop teaching skills – employability</a:t>
            </a:r>
          </a:p>
          <a:p>
            <a:pPr lvl="1"/>
            <a:r>
              <a:rPr lang="en-GB" dirty="0" smtClean="0">
                <a:solidFill>
                  <a:srgbClr val="C00000"/>
                </a:solidFill>
              </a:rPr>
              <a:t>Increase understanding (topic, project) - learning</a:t>
            </a:r>
            <a:endParaRPr lang="en-GB" dirty="0">
              <a:solidFill>
                <a:srgbClr val="C00000"/>
              </a:solidFill>
            </a:endParaRPr>
          </a:p>
        </p:txBody>
      </p:sp>
      <p:pic>
        <p:nvPicPr>
          <p:cNvPr id="4" name="Picture 2" descr="http://www.ithaca.edu/depts/c/PluG_leader_and_Group/56729_callout_phot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92280" y="3717032"/>
            <a:ext cx="2016327" cy="176098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45803" y="6381328"/>
            <a:ext cx="1562701" cy="398155"/>
          </a:xfrm>
          <a:prstGeom prst="rect">
            <a:avLst/>
          </a:prstGeom>
        </p:spPr>
      </p:pic>
    </p:spTree>
    <p:extLst>
      <p:ext uri="{BB962C8B-B14F-4D97-AF65-F5344CB8AC3E}">
        <p14:creationId xmlns:p14="http://schemas.microsoft.com/office/powerpoint/2010/main" xmlns="" val="209626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horizontal)">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linds(horizontal)">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384"/>
            <a:ext cx="8229600" cy="1143000"/>
          </a:xfrm>
        </p:spPr>
        <p:txBody>
          <a:bodyPr>
            <a:normAutofit fontScale="90000"/>
          </a:bodyPr>
          <a:lstStyle/>
          <a:p>
            <a:r>
              <a:rPr lang="en-GB" dirty="0" smtClean="0"/>
              <a:t>Planning the project: colleagues’ input </a:t>
            </a:r>
            <a:endParaRPr lang="en-GB" dirty="0"/>
          </a:p>
        </p:txBody>
      </p:sp>
      <p:sp>
        <p:nvSpPr>
          <p:cNvPr id="9" name="Rounded Rectangular Callout 8"/>
          <p:cNvSpPr/>
          <p:nvPr/>
        </p:nvSpPr>
        <p:spPr>
          <a:xfrm>
            <a:off x="179512" y="1268760"/>
            <a:ext cx="8820472" cy="1872208"/>
          </a:xfrm>
          <a:prstGeom prst="wedgeRoundRectCallout">
            <a:avLst>
              <a:gd name="adj1" fmla="val -21327"/>
              <a:gd name="adj2" fmla="val 511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smtClean="0">
                <a:solidFill>
                  <a:schemeClr val="tx1"/>
                </a:solidFill>
              </a:rPr>
              <a:t>“… </a:t>
            </a:r>
            <a:r>
              <a:rPr lang="en-US" sz="2400" i="1" dirty="0">
                <a:solidFill>
                  <a:schemeClr val="tx1"/>
                </a:solidFill>
              </a:rPr>
              <a:t>I can clearly see this activity </a:t>
            </a:r>
            <a:r>
              <a:rPr lang="en-US" sz="2400" i="1" dirty="0">
                <a:solidFill>
                  <a:srgbClr val="FF0000"/>
                </a:solidFill>
              </a:rPr>
              <a:t>fostering Master students' reflection on their research project</a:t>
            </a:r>
            <a:r>
              <a:rPr lang="en-US" sz="2400" i="1" dirty="0">
                <a:solidFill>
                  <a:schemeClr val="tx1"/>
                </a:solidFill>
              </a:rPr>
              <a:t>. This activity will help to </a:t>
            </a:r>
            <a:r>
              <a:rPr lang="en-US" sz="2400" i="1" dirty="0">
                <a:solidFill>
                  <a:srgbClr val="FF0000"/>
                </a:solidFill>
              </a:rPr>
              <a:t>close gaps between modules</a:t>
            </a:r>
            <a:r>
              <a:rPr lang="en-US" sz="2400" i="1" dirty="0">
                <a:solidFill>
                  <a:schemeClr val="tx1"/>
                </a:solidFill>
              </a:rPr>
              <a:t>…” </a:t>
            </a:r>
            <a:r>
              <a:rPr lang="en-US" sz="2400" i="1" dirty="0" smtClean="0">
                <a:solidFill>
                  <a:schemeClr val="tx1"/>
                </a:solidFill>
              </a:rPr>
              <a:t>(Master </a:t>
            </a:r>
            <a:r>
              <a:rPr lang="en-US" sz="2400" i="1" dirty="0" err="1">
                <a:solidFill>
                  <a:schemeClr val="tx1"/>
                </a:solidFill>
              </a:rPr>
              <a:t>Programme</a:t>
            </a:r>
            <a:r>
              <a:rPr lang="en-US" sz="2400" i="1" dirty="0">
                <a:solidFill>
                  <a:schemeClr val="tx1"/>
                </a:solidFill>
              </a:rPr>
              <a:t> Director</a:t>
            </a:r>
            <a:r>
              <a:rPr lang="en-US" sz="2400" i="1" dirty="0" smtClean="0">
                <a:solidFill>
                  <a:schemeClr val="tx1"/>
                </a:solidFill>
              </a:rPr>
              <a:t>)</a:t>
            </a:r>
            <a:endParaRPr lang="en-GB" sz="2400" dirty="0">
              <a:solidFill>
                <a:schemeClr val="tx1"/>
              </a:solidFill>
            </a:endParaRPr>
          </a:p>
        </p:txBody>
      </p:sp>
      <p:sp>
        <p:nvSpPr>
          <p:cNvPr id="10" name="Rounded Rectangular Callout 9"/>
          <p:cNvSpPr/>
          <p:nvPr/>
        </p:nvSpPr>
        <p:spPr>
          <a:xfrm>
            <a:off x="179512" y="3717032"/>
            <a:ext cx="8784976" cy="2016224"/>
          </a:xfrm>
          <a:prstGeom prst="wedgeRoundRectCallout">
            <a:avLst>
              <a:gd name="adj1" fmla="val -20957"/>
              <a:gd name="adj2" fmla="val 5002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i="1" dirty="0">
                <a:solidFill>
                  <a:schemeClr val="tx1"/>
                </a:solidFill>
              </a:rPr>
              <a:t>“</a:t>
            </a:r>
            <a:r>
              <a:rPr lang="en-US" sz="2400" i="1" dirty="0">
                <a:solidFill>
                  <a:schemeClr val="tx1"/>
                </a:solidFill>
              </a:rPr>
              <a:t>We </a:t>
            </a:r>
            <a:r>
              <a:rPr lang="en-US" sz="2400" i="1" dirty="0">
                <a:solidFill>
                  <a:srgbClr val="FF0000"/>
                </a:solidFill>
              </a:rPr>
              <a:t>perennially struggle at all levels </a:t>
            </a:r>
            <a:r>
              <a:rPr lang="en-US" sz="2400" i="1" dirty="0">
                <a:solidFill>
                  <a:schemeClr val="tx1"/>
                </a:solidFill>
              </a:rPr>
              <a:t>to convince our students that the </a:t>
            </a:r>
            <a:r>
              <a:rPr lang="en-US" sz="2400" i="1" dirty="0">
                <a:solidFill>
                  <a:srgbClr val="FF0000"/>
                </a:solidFill>
              </a:rPr>
              <a:t>transferable skills we equip them with will be relevant at later stage of their </a:t>
            </a:r>
            <a:r>
              <a:rPr lang="en-US" sz="2400" i="1" dirty="0" err="1" smtClean="0">
                <a:solidFill>
                  <a:srgbClr val="FF0000"/>
                </a:solidFill>
              </a:rPr>
              <a:t>programme</a:t>
            </a:r>
            <a:r>
              <a:rPr lang="en-US" sz="2400" i="1" dirty="0" smtClean="0">
                <a:solidFill>
                  <a:schemeClr val="tx1"/>
                </a:solidFill>
              </a:rPr>
              <a:t>…” (Chair</a:t>
            </a:r>
            <a:r>
              <a:rPr lang="en-US" sz="2400" i="1" dirty="0">
                <a:solidFill>
                  <a:schemeClr val="tx1"/>
                </a:solidFill>
              </a:rPr>
              <a:t>, SLS Quality Enhancement Group)</a:t>
            </a:r>
            <a:endParaRPr lang="en-GB" sz="2400" dirty="0">
              <a:solidFill>
                <a:schemeClr val="tx1"/>
              </a:solidFill>
            </a:endParaRPr>
          </a:p>
        </p:txBody>
      </p:sp>
    </p:spTree>
    <p:extLst>
      <p:ext uri="{BB962C8B-B14F-4D97-AF65-F5344CB8AC3E}">
        <p14:creationId xmlns:p14="http://schemas.microsoft.com/office/powerpoint/2010/main" xmlns="" val="237532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dirty="0" smtClean="0"/>
              <a:t>Planning the project: peer-facilitators’ input</a:t>
            </a:r>
            <a:endParaRPr lang="en-GB" dirty="0"/>
          </a:p>
        </p:txBody>
      </p:sp>
      <p:sp>
        <p:nvSpPr>
          <p:cNvPr id="9" name="Rounded Rectangle 8"/>
          <p:cNvSpPr/>
          <p:nvPr/>
        </p:nvSpPr>
        <p:spPr>
          <a:xfrm>
            <a:off x="161594" y="1700808"/>
            <a:ext cx="8892480"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smtClean="0">
                <a:solidFill>
                  <a:schemeClr val="tx1"/>
                </a:solidFill>
              </a:rPr>
              <a:t>”Had </a:t>
            </a:r>
            <a:r>
              <a:rPr lang="en-US" sz="2400" i="1" dirty="0">
                <a:solidFill>
                  <a:schemeClr val="tx1"/>
                </a:solidFill>
              </a:rPr>
              <a:t>such an opportunity been made available to me during my time studying the module, it would have made a </a:t>
            </a:r>
            <a:r>
              <a:rPr lang="en-US" sz="2400" i="1" dirty="0">
                <a:solidFill>
                  <a:srgbClr val="FF0000"/>
                </a:solidFill>
              </a:rPr>
              <a:t>great deal of improvement to both my learning and my research as a </a:t>
            </a:r>
            <a:r>
              <a:rPr lang="en-US" sz="2400" i="1" dirty="0" smtClean="0">
                <a:solidFill>
                  <a:srgbClr val="FF0000"/>
                </a:solidFill>
              </a:rPr>
              <a:t>result</a:t>
            </a:r>
            <a:r>
              <a:rPr lang="en-US" sz="2400" i="1" dirty="0" smtClean="0">
                <a:solidFill>
                  <a:schemeClr val="tx1"/>
                </a:solidFill>
              </a:rPr>
              <a:t>”</a:t>
            </a:r>
            <a:endParaRPr lang="en-GB" sz="2400" dirty="0">
              <a:solidFill>
                <a:schemeClr val="tx1"/>
              </a:solidFill>
            </a:endParaRPr>
          </a:p>
        </p:txBody>
      </p:sp>
      <p:sp>
        <p:nvSpPr>
          <p:cNvPr id="12" name="Rounded Rectangle 11"/>
          <p:cNvSpPr/>
          <p:nvPr/>
        </p:nvSpPr>
        <p:spPr>
          <a:xfrm>
            <a:off x="179512" y="3284984"/>
            <a:ext cx="8856984"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smtClean="0">
                <a:solidFill>
                  <a:schemeClr val="tx1"/>
                </a:solidFill>
              </a:rPr>
              <a:t>“..</a:t>
            </a:r>
            <a:r>
              <a:rPr lang="en-US" sz="2400" i="1" dirty="0">
                <a:solidFill>
                  <a:schemeClr val="tx1"/>
                </a:solidFill>
              </a:rPr>
              <a:t>I believe that retrospectively presenting my work in terms of the application of principles from this module </a:t>
            </a:r>
            <a:r>
              <a:rPr lang="en-US" sz="2400" i="1" dirty="0">
                <a:solidFill>
                  <a:srgbClr val="FF0000"/>
                </a:solidFill>
              </a:rPr>
              <a:t>will strengthen my own knowledge </a:t>
            </a:r>
            <a:r>
              <a:rPr lang="en-US" sz="2400" i="1" dirty="0">
                <a:solidFill>
                  <a:schemeClr val="tx1"/>
                </a:solidFill>
              </a:rPr>
              <a:t>of my </a:t>
            </a:r>
            <a:r>
              <a:rPr lang="en-US" sz="2400" i="1" dirty="0" smtClean="0">
                <a:solidFill>
                  <a:schemeClr val="tx1"/>
                </a:solidFill>
              </a:rPr>
              <a:t>project…..” </a:t>
            </a:r>
            <a:endParaRPr lang="en-GB" sz="2400" dirty="0">
              <a:solidFill>
                <a:schemeClr val="tx1"/>
              </a:solidFill>
            </a:endParaRPr>
          </a:p>
        </p:txBody>
      </p:sp>
      <p:sp>
        <p:nvSpPr>
          <p:cNvPr id="14" name="Rounded Rectangle 13"/>
          <p:cNvSpPr/>
          <p:nvPr/>
        </p:nvSpPr>
        <p:spPr>
          <a:xfrm>
            <a:off x="179512" y="4941168"/>
            <a:ext cx="8856984"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smtClean="0">
                <a:solidFill>
                  <a:schemeClr val="tx1"/>
                </a:solidFill>
              </a:rPr>
              <a:t>"..</a:t>
            </a:r>
            <a:r>
              <a:rPr lang="en-US" sz="2400" i="1" dirty="0">
                <a:solidFill>
                  <a:schemeClr val="tx1"/>
                </a:solidFill>
              </a:rPr>
              <a:t>As an ecologist, it </a:t>
            </a:r>
            <a:r>
              <a:rPr lang="en-US" sz="2400" i="1" dirty="0">
                <a:solidFill>
                  <a:srgbClr val="FF0000"/>
                </a:solidFill>
              </a:rPr>
              <a:t>wasn't immediately obvious that I needed bioinformatics skills</a:t>
            </a:r>
            <a:r>
              <a:rPr lang="en-US" sz="2400" i="1" dirty="0">
                <a:solidFill>
                  <a:schemeClr val="tx1"/>
                </a:solidFill>
              </a:rPr>
              <a:t>, and so </a:t>
            </a:r>
            <a:r>
              <a:rPr lang="en-US" sz="2400" i="1" dirty="0">
                <a:solidFill>
                  <a:srgbClr val="FF0000"/>
                </a:solidFill>
              </a:rPr>
              <a:t>my engagement with this module was not whole-hearted</a:t>
            </a:r>
            <a:r>
              <a:rPr lang="en-US" sz="2400" i="1" dirty="0">
                <a:solidFill>
                  <a:srgbClr val="0070C0"/>
                </a:solidFill>
              </a:rPr>
              <a:t>. </a:t>
            </a:r>
            <a:r>
              <a:rPr lang="en-US" sz="2400" i="1" dirty="0">
                <a:solidFill>
                  <a:schemeClr val="tx1"/>
                </a:solidFill>
              </a:rPr>
              <a:t>In reality, however, I regularly use several tools in my research</a:t>
            </a:r>
            <a:r>
              <a:rPr lang="en-US" sz="2400" i="1" dirty="0" smtClean="0">
                <a:solidFill>
                  <a:schemeClr val="tx1"/>
                </a:solidFill>
              </a:rPr>
              <a:t>." </a:t>
            </a:r>
            <a:endParaRPr lang="en-GB" sz="2400" dirty="0">
              <a:solidFill>
                <a:schemeClr val="tx1"/>
              </a:solidFill>
            </a:endParaRPr>
          </a:p>
        </p:txBody>
      </p:sp>
      <p:sp>
        <p:nvSpPr>
          <p:cNvPr id="2" name="Oval Callout 1"/>
          <p:cNvSpPr/>
          <p:nvPr/>
        </p:nvSpPr>
        <p:spPr>
          <a:xfrm>
            <a:off x="1691680" y="4472536"/>
            <a:ext cx="1944216" cy="61264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organism</a:t>
            </a:r>
            <a:endParaRPr lang="en-GB" dirty="0">
              <a:solidFill>
                <a:schemeClr val="tx1"/>
              </a:solidFill>
            </a:endParaRPr>
          </a:p>
        </p:txBody>
      </p:sp>
    </p:spTree>
    <p:extLst>
      <p:ext uri="{BB962C8B-B14F-4D97-AF65-F5344CB8AC3E}">
        <p14:creationId xmlns:p14="http://schemas.microsoft.com/office/powerpoint/2010/main" xmlns="" val="215514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fontScale="90000"/>
          </a:bodyPr>
          <a:lstStyle/>
          <a:p>
            <a:r>
              <a:rPr lang="en-GB" dirty="0" smtClean="0"/>
              <a:t>The activity: inter-cohort peer learning</a:t>
            </a:r>
            <a:endParaRPr lang="en-GB" dirty="0"/>
          </a:p>
        </p:txBody>
      </p:sp>
      <p:sp>
        <p:nvSpPr>
          <p:cNvPr id="3" name="Content Placeholder 2"/>
          <p:cNvSpPr>
            <a:spLocks noGrp="1"/>
          </p:cNvSpPr>
          <p:nvPr>
            <p:ph idx="1"/>
          </p:nvPr>
        </p:nvSpPr>
        <p:spPr>
          <a:xfrm>
            <a:off x="251520" y="1052736"/>
            <a:ext cx="8579296" cy="4525963"/>
          </a:xfrm>
        </p:spPr>
        <p:txBody>
          <a:bodyPr>
            <a:noAutofit/>
          </a:bodyPr>
          <a:lstStyle/>
          <a:p>
            <a:pPr marL="266700" indent="-266700">
              <a:buNone/>
            </a:pPr>
            <a:r>
              <a:rPr lang="en-US" dirty="0">
                <a:cs typeface="Times"/>
              </a:rPr>
              <a:t> </a:t>
            </a:r>
            <a:r>
              <a:rPr lang="en-US" dirty="0" smtClean="0">
                <a:cs typeface="Times"/>
              </a:rPr>
              <a:t>  Nine </a:t>
            </a:r>
            <a:r>
              <a:rPr lang="en-US" dirty="0" smtClean="0">
                <a:solidFill>
                  <a:srgbClr val="FF0000"/>
                </a:solidFill>
                <a:cs typeface="Times"/>
              </a:rPr>
              <a:t>peer-facilitators</a:t>
            </a:r>
            <a:r>
              <a:rPr lang="en-US" dirty="0" smtClean="0">
                <a:cs typeface="Times"/>
              </a:rPr>
              <a:t> </a:t>
            </a:r>
            <a:r>
              <a:rPr lang="en-US" dirty="0">
                <a:cs typeface="Times"/>
              </a:rPr>
              <a:t>presented their </a:t>
            </a:r>
            <a:r>
              <a:rPr lang="en-US" dirty="0" smtClean="0">
                <a:cs typeface="Times"/>
              </a:rPr>
              <a:t>                experiences</a:t>
            </a:r>
          </a:p>
          <a:p>
            <a:pPr lvl="1"/>
            <a:r>
              <a:rPr lang="en-US" dirty="0" smtClean="0">
                <a:cs typeface="Times"/>
              </a:rPr>
              <a:t>With the module</a:t>
            </a:r>
          </a:p>
          <a:p>
            <a:pPr lvl="1"/>
            <a:r>
              <a:rPr lang="en-US" dirty="0" smtClean="0">
                <a:cs typeface="Times"/>
              </a:rPr>
              <a:t>With content transferability to their research project</a:t>
            </a:r>
          </a:p>
          <a:p>
            <a:pPr marL="514350" indent="-514350">
              <a:buFont typeface="+mj-lt"/>
              <a:buAutoNum type="arabicPeriod"/>
            </a:pPr>
            <a:r>
              <a:rPr lang="en-US" dirty="0" smtClean="0">
                <a:cs typeface="Times"/>
              </a:rPr>
              <a:t>(2x) 10 minutes presentation prior workshop	</a:t>
            </a:r>
          </a:p>
          <a:p>
            <a:pPr marL="457200" lvl="1" indent="0">
              <a:buNone/>
            </a:pPr>
            <a:r>
              <a:rPr lang="en-US" i="1" dirty="0" smtClean="0">
                <a:cs typeface="Times"/>
              </a:rPr>
              <a:t>How I applied what you will learn today!</a:t>
            </a:r>
          </a:p>
          <a:p>
            <a:pPr marL="514350" indent="-514350">
              <a:buFont typeface="+mj-lt"/>
              <a:buAutoNum type="arabicPeriod"/>
            </a:pPr>
            <a:r>
              <a:rPr lang="en-US" dirty="0" smtClean="0">
                <a:cs typeface="Times"/>
              </a:rPr>
              <a:t>Helping </a:t>
            </a:r>
            <a:r>
              <a:rPr lang="en-US" dirty="0" smtClean="0">
                <a:solidFill>
                  <a:srgbClr val="00B0F0"/>
                </a:solidFill>
                <a:cs typeface="Times"/>
              </a:rPr>
              <a:t>peer-receivers</a:t>
            </a:r>
            <a:r>
              <a:rPr lang="en-US" dirty="0" smtClean="0">
                <a:cs typeface="Times"/>
              </a:rPr>
              <a:t> in the workshop</a:t>
            </a:r>
          </a:p>
          <a:p>
            <a:pPr marL="514350" indent="-514350">
              <a:buFont typeface="+mj-lt"/>
              <a:buAutoNum type="arabicPeriod"/>
            </a:pPr>
            <a:r>
              <a:rPr lang="en-US" dirty="0" smtClean="0">
                <a:cs typeface="Times"/>
              </a:rPr>
              <a:t>Discussion session: let’s talk about OUR research projects!</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45803" y="6381328"/>
            <a:ext cx="1562701" cy="398155"/>
          </a:xfrm>
          <a:prstGeom prst="rect">
            <a:avLst/>
          </a:prstGeom>
        </p:spPr>
      </p:pic>
      <p:pic>
        <p:nvPicPr>
          <p:cNvPr id="5" name="Picture 2" descr="http://www.ithaca.edu/depts/c/PluG_leader_and_Group/56729_callout_phot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64288" y="908720"/>
            <a:ext cx="1820411" cy="1589878"/>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http://www.st-peters-exeter.devon.sch.uk/wp-content/uploads/2013/10/learning-to-think-thinking-to-learn.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32867" y="5445224"/>
            <a:ext cx="1295317" cy="12150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3217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 &amp; Results</a:t>
            </a:r>
            <a:endParaRPr lang="en-GB" dirty="0"/>
          </a:p>
        </p:txBody>
      </p:sp>
      <p:sp>
        <p:nvSpPr>
          <p:cNvPr id="3" name="Content Placeholder 2"/>
          <p:cNvSpPr>
            <a:spLocks noGrp="1"/>
          </p:cNvSpPr>
          <p:nvPr>
            <p:ph idx="1"/>
          </p:nvPr>
        </p:nvSpPr>
        <p:spPr>
          <a:xfrm>
            <a:off x="251520" y="1412776"/>
            <a:ext cx="8435280" cy="4525963"/>
          </a:xfrm>
        </p:spPr>
        <p:txBody>
          <a:bodyPr/>
          <a:lstStyle/>
          <a:p>
            <a:r>
              <a:rPr lang="en-GB" sz="2800" dirty="0" smtClean="0"/>
              <a:t>Peer-facilitators  </a:t>
            </a:r>
          </a:p>
          <a:p>
            <a:pPr lvl="1"/>
            <a:r>
              <a:rPr lang="en-GB" sz="2400" dirty="0" smtClean="0"/>
              <a:t>Questionnaire : 100% respondents</a:t>
            </a:r>
          </a:p>
          <a:p>
            <a:pPr lvl="1"/>
            <a:r>
              <a:rPr lang="en-GB" sz="2400" dirty="0" smtClean="0"/>
              <a:t>Reflective log: 100% participation</a:t>
            </a:r>
            <a:endParaRPr lang="en-GB" sz="2400" dirty="0"/>
          </a:p>
          <a:p>
            <a:r>
              <a:rPr lang="en-GB" sz="2800" dirty="0" smtClean="0"/>
              <a:t>Peer-receivers </a:t>
            </a:r>
          </a:p>
          <a:p>
            <a:pPr lvl="1"/>
            <a:r>
              <a:rPr lang="en-GB" sz="2400" dirty="0" smtClean="0"/>
              <a:t>Questionnaire: ~</a:t>
            </a:r>
            <a:r>
              <a:rPr lang="en-GB" sz="2400" dirty="0"/>
              <a:t>75% </a:t>
            </a:r>
            <a:r>
              <a:rPr lang="en-GB" sz="2400" dirty="0" smtClean="0"/>
              <a:t>respondents (2013-14)</a:t>
            </a:r>
          </a:p>
          <a:p>
            <a:pPr marL="914400" lvl="2" indent="0">
              <a:buNone/>
            </a:pPr>
            <a:r>
              <a:rPr lang="en-GB" sz="2000" dirty="0" smtClean="0"/>
              <a:t>		</a:t>
            </a:r>
            <a:r>
              <a:rPr lang="en-GB" dirty="0" smtClean="0"/>
              <a:t>~ 50% respondents (2014-15)</a:t>
            </a:r>
          </a:p>
          <a:p>
            <a:pPr lvl="1"/>
            <a:endParaRPr lang="en-GB" sz="2400" dirty="0"/>
          </a:p>
          <a:p>
            <a:endParaRPr lang="en-GB" sz="2400"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45803" y="6381328"/>
            <a:ext cx="1562701" cy="398155"/>
          </a:xfrm>
          <a:prstGeom prst="rect">
            <a:avLst/>
          </a:prstGeom>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5047" t="18400" r="14683" b="12354"/>
          <a:stretch/>
        </p:blipFill>
        <p:spPr bwMode="auto">
          <a:xfrm>
            <a:off x="251520" y="4363204"/>
            <a:ext cx="3744416" cy="23061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5652120" y="4725144"/>
            <a:ext cx="2381041" cy="830997"/>
          </a:xfrm>
          <a:prstGeom prst="rect">
            <a:avLst/>
          </a:prstGeom>
          <a:noFill/>
        </p:spPr>
        <p:txBody>
          <a:bodyPr wrap="square" rtlCol="0">
            <a:spAutoFit/>
          </a:bodyPr>
          <a:lstStyle/>
          <a:p>
            <a:r>
              <a:rPr lang="en-GB" sz="2400" dirty="0" smtClean="0">
                <a:solidFill>
                  <a:srgbClr val="00B0F0"/>
                </a:solidFill>
              </a:rPr>
              <a:t>Postgraduate cohort</a:t>
            </a:r>
          </a:p>
        </p:txBody>
      </p:sp>
    </p:spTree>
    <p:extLst>
      <p:ext uri="{BB962C8B-B14F-4D97-AF65-F5344CB8AC3E}">
        <p14:creationId xmlns:p14="http://schemas.microsoft.com/office/powerpoint/2010/main" xmlns="" val="3171369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lstStyle/>
          <a:p>
            <a:r>
              <a:rPr lang="en-GB" dirty="0" smtClean="0"/>
              <a:t>Peer-facilitators</a:t>
            </a:r>
            <a:endParaRPr lang="en-GB" dirty="0"/>
          </a:p>
        </p:txBody>
      </p:sp>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1493" t="27740" r="19351" b="25735"/>
          <a:stretch/>
        </p:blipFill>
        <p:spPr bwMode="auto">
          <a:xfrm>
            <a:off x="107504" y="2044060"/>
            <a:ext cx="8431481" cy="35451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45803" y="6381328"/>
            <a:ext cx="1562701" cy="398155"/>
          </a:xfrm>
          <a:prstGeom prst="rect">
            <a:avLst/>
          </a:prstGeom>
        </p:spPr>
      </p:pic>
      <p:sp>
        <p:nvSpPr>
          <p:cNvPr id="5" name="Rectangle 4"/>
          <p:cNvSpPr/>
          <p:nvPr/>
        </p:nvSpPr>
        <p:spPr>
          <a:xfrm>
            <a:off x="179512" y="2204864"/>
            <a:ext cx="4464496" cy="648072"/>
          </a:xfrm>
          <a:prstGeom prst="rect">
            <a:avLst/>
          </a:prstGeom>
          <a:solidFill>
            <a:srgbClr val="0070C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79512" y="2924944"/>
            <a:ext cx="4464496" cy="1512168"/>
          </a:xfrm>
          <a:prstGeom prst="rect">
            <a:avLst/>
          </a:prstGeom>
          <a:solidFill>
            <a:srgbClr val="FFC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539552" y="5229200"/>
            <a:ext cx="144016" cy="14401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67784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fontScale="90000"/>
          </a:bodyPr>
          <a:lstStyle/>
          <a:p>
            <a:r>
              <a:rPr lang="en-GB" dirty="0" smtClean="0"/>
              <a:t>Peer-facilitators’ view on receivers engagement</a:t>
            </a:r>
            <a:endParaRPr lang="en-GB" dirty="0"/>
          </a:p>
        </p:txBody>
      </p:sp>
      <p:sp>
        <p:nvSpPr>
          <p:cNvPr id="3" name="TextBox 2"/>
          <p:cNvSpPr txBox="1"/>
          <p:nvPr/>
        </p:nvSpPr>
        <p:spPr>
          <a:xfrm>
            <a:off x="15438522" y="6281374"/>
            <a:ext cx="14103821" cy="35578971"/>
          </a:xfrm>
          <a:prstGeom prst="rect">
            <a:avLst/>
          </a:prstGeom>
          <a:noFill/>
          <a:ln>
            <a:noFill/>
          </a:ln>
        </p:spPr>
        <p:txBody>
          <a:bodyPr wrap="square" rtlCol="0">
            <a:spAutoFit/>
          </a:bodyPr>
          <a:lstStyle/>
          <a:p>
            <a:pPr algn="ctr"/>
            <a:endParaRPr lang="en-US" sz="5400" b="1" dirty="0" smtClean="0">
              <a:solidFill>
                <a:srgbClr val="2D4386"/>
              </a:solidFill>
              <a:latin typeface="Times"/>
              <a:cs typeface="Times"/>
            </a:endParaRPr>
          </a:p>
          <a:p>
            <a:pPr algn="ctr"/>
            <a:endParaRPr lang="en-US" sz="5400" b="1" dirty="0">
              <a:solidFill>
                <a:srgbClr val="2D4386"/>
              </a:solidFill>
              <a:latin typeface="Times"/>
              <a:cs typeface="Times"/>
            </a:endParaRPr>
          </a:p>
          <a:p>
            <a:pPr algn="ctr"/>
            <a:endParaRPr lang="en-US" sz="5400" b="1" dirty="0" smtClean="0">
              <a:solidFill>
                <a:srgbClr val="2D4386"/>
              </a:solidFill>
              <a:latin typeface="Times"/>
              <a:cs typeface="Times"/>
            </a:endParaRPr>
          </a:p>
          <a:p>
            <a:pPr algn="ctr"/>
            <a:endParaRPr lang="en-US" sz="5400" b="1" dirty="0">
              <a:solidFill>
                <a:srgbClr val="2D4386"/>
              </a:solidFill>
              <a:latin typeface="Times"/>
              <a:cs typeface="Times"/>
            </a:endParaRPr>
          </a:p>
          <a:p>
            <a:pPr algn="ctr"/>
            <a:endParaRPr lang="en-US" sz="5400" b="1" dirty="0" smtClean="0">
              <a:solidFill>
                <a:srgbClr val="2D4386"/>
              </a:solidFill>
              <a:latin typeface="Times"/>
              <a:cs typeface="Times"/>
            </a:endParaRPr>
          </a:p>
          <a:p>
            <a:pPr algn="ctr"/>
            <a:endParaRPr lang="en-US" sz="5400" b="1" dirty="0">
              <a:solidFill>
                <a:srgbClr val="2D4386"/>
              </a:solidFill>
              <a:latin typeface="Times"/>
              <a:cs typeface="Times"/>
            </a:endParaRPr>
          </a:p>
          <a:p>
            <a:pPr lvl="0" algn="ctr"/>
            <a:endParaRPr lang="en-US" sz="4800" b="1" dirty="0">
              <a:solidFill>
                <a:srgbClr val="2D4386"/>
              </a:solidFill>
              <a:latin typeface="Times"/>
              <a:cs typeface="Times"/>
            </a:endParaRPr>
          </a:p>
          <a:p>
            <a:endParaRPr lang="en-US" sz="1600" b="1" dirty="0" smtClean="0">
              <a:solidFill>
                <a:srgbClr val="2D4386"/>
              </a:solidFill>
              <a:latin typeface="Times"/>
              <a:cs typeface="Times"/>
            </a:endParaRPr>
          </a:p>
          <a:p>
            <a:r>
              <a:rPr lang="en-US" sz="3600" b="1" dirty="0" smtClean="0">
                <a:solidFill>
                  <a:srgbClr val="2D4386"/>
                </a:solidFill>
                <a:latin typeface="Times"/>
                <a:cs typeface="Times"/>
              </a:rPr>
              <a:t>Figure </a:t>
            </a:r>
            <a:r>
              <a:rPr lang="en-US" sz="3600" b="1" dirty="0">
                <a:solidFill>
                  <a:srgbClr val="2D4386"/>
                </a:solidFill>
                <a:latin typeface="Times"/>
                <a:cs typeface="Times"/>
              </a:rPr>
              <a:t>3. </a:t>
            </a:r>
            <a:r>
              <a:rPr lang="en-US" sz="3600" dirty="0">
                <a:solidFill>
                  <a:srgbClr val="2D4386"/>
                </a:solidFill>
                <a:latin typeface="Times"/>
                <a:cs typeface="Times"/>
              </a:rPr>
              <a:t>Results from the quantitative analysis (questionnaire) from </a:t>
            </a:r>
            <a:r>
              <a:rPr lang="en-US" sz="3600" dirty="0" smtClean="0">
                <a:solidFill>
                  <a:srgbClr val="2D4386"/>
                </a:solidFill>
                <a:latin typeface="Times"/>
                <a:cs typeface="Times"/>
              </a:rPr>
              <a:t>   peer-facilitators</a:t>
            </a:r>
            <a:r>
              <a:rPr lang="en-US" sz="3600" dirty="0" smtClean="0">
                <a:solidFill>
                  <a:srgbClr val="002060"/>
                </a:solidFill>
                <a:latin typeface="Times"/>
                <a:cs typeface="Times"/>
              </a:rPr>
              <a:t> </a:t>
            </a:r>
            <a:endParaRPr lang="en-US" sz="3600" dirty="0">
              <a:solidFill>
                <a:srgbClr val="002060"/>
              </a:solidFill>
              <a:latin typeface="Times"/>
              <a:cs typeface="Times"/>
            </a:endParaRPr>
          </a:p>
          <a:p>
            <a:pPr lvl="0" algn="ctr"/>
            <a:endParaRPr lang="en-US" sz="4800" dirty="0">
              <a:solidFill>
                <a:srgbClr val="2D4386"/>
              </a:solidFill>
              <a:latin typeface="Times"/>
              <a:cs typeface="Times"/>
            </a:endParaRPr>
          </a:p>
          <a:p>
            <a:pPr algn="ctr"/>
            <a:endParaRPr lang="en-US" sz="5400" b="1" dirty="0">
              <a:solidFill>
                <a:srgbClr val="2D4386"/>
              </a:solidFill>
              <a:latin typeface="Times"/>
              <a:cs typeface="Times"/>
            </a:endParaRPr>
          </a:p>
          <a:p>
            <a:pPr algn="ctr"/>
            <a:endParaRPr lang="en-US" sz="5400" b="1" dirty="0" smtClean="0">
              <a:solidFill>
                <a:srgbClr val="2D4386"/>
              </a:solidFill>
              <a:latin typeface="Times"/>
              <a:cs typeface="Times"/>
            </a:endParaRPr>
          </a:p>
          <a:p>
            <a:pPr algn="ctr"/>
            <a:endParaRPr lang="en-US" sz="5400" b="1" dirty="0">
              <a:solidFill>
                <a:srgbClr val="2D4386"/>
              </a:solidFill>
              <a:latin typeface="Times"/>
              <a:cs typeface="Times"/>
            </a:endParaRPr>
          </a:p>
          <a:p>
            <a:pPr algn="ctr"/>
            <a:endParaRPr lang="en-US" sz="5400" b="1" dirty="0" smtClean="0">
              <a:solidFill>
                <a:srgbClr val="2D4386"/>
              </a:solidFill>
              <a:latin typeface="Times"/>
              <a:cs typeface="Times"/>
            </a:endParaRPr>
          </a:p>
          <a:p>
            <a:pPr algn="ctr"/>
            <a:endParaRPr lang="en-US" sz="5400" b="1" dirty="0">
              <a:solidFill>
                <a:srgbClr val="2D4386"/>
              </a:solidFill>
              <a:latin typeface="Times"/>
              <a:cs typeface="Times"/>
            </a:endParaRPr>
          </a:p>
          <a:p>
            <a:pPr algn="ctr"/>
            <a:endParaRPr lang="en-US" sz="5400" b="1" dirty="0" smtClean="0">
              <a:solidFill>
                <a:srgbClr val="2D4386"/>
              </a:solidFill>
              <a:latin typeface="Times"/>
              <a:cs typeface="Times"/>
            </a:endParaRPr>
          </a:p>
          <a:p>
            <a:pPr algn="ctr"/>
            <a:endParaRPr lang="en-US" sz="5400" b="1" dirty="0">
              <a:solidFill>
                <a:srgbClr val="2D4386"/>
              </a:solidFill>
              <a:latin typeface="Times"/>
              <a:cs typeface="Times"/>
            </a:endParaRPr>
          </a:p>
          <a:p>
            <a:pPr algn="ctr"/>
            <a:endParaRPr lang="en-US" sz="5400" b="1" dirty="0" smtClean="0">
              <a:solidFill>
                <a:srgbClr val="2D4386"/>
              </a:solidFill>
              <a:latin typeface="Times"/>
              <a:cs typeface="Times"/>
            </a:endParaRPr>
          </a:p>
          <a:p>
            <a:pPr algn="ctr"/>
            <a:endParaRPr lang="en-US" sz="2000" b="1" dirty="0">
              <a:solidFill>
                <a:srgbClr val="2D4386"/>
              </a:solidFill>
              <a:latin typeface="Times"/>
              <a:cs typeface="Times"/>
            </a:endParaRPr>
          </a:p>
          <a:p>
            <a:pPr lvl="0"/>
            <a:endParaRPr lang="en-US" sz="3600" b="1" dirty="0" smtClean="0">
              <a:solidFill>
                <a:srgbClr val="2D4386"/>
              </a:solidFill>
              <a:latin typeface="Times"/>
              <a:cs typeface="Times"/>
            </a:endParaRPr>
          </a:p>
          <a:p>
            <a:pPr lvl="0"/>
            <a:endParaRPr lang="en-US" sz="3800" b="1" dirty="0" smtClean="0">
              <a:solidFill>
                <a:srgbClr val="2D4386"/>
              </a:solidFill>
              <a:latin typeface="Times"/>
              <a:cs typeface="Times"/>
            </a:endParaRPr>
          </a:p>
          <a:p>
            <a:pPr lvl="0"/>
            <a:r>
              <a:rPr lang="en-US" sz="3600" b="1" dirty="0" smtClean="0">
                <a:solidFill>
                  <a:srgbClr val="2D4386"/>
                </a:solidFill>
                <a:latin typeface="Times"/>
                <a:cs typeface="Times"/>
              </a:rPr>
              <a:t>Figure </a:t>
            </a:r>
            <a:r>
              <a:rPr lang="en-US" sz="3600" b="1" dirty="0">
                <a:solidFill>
                  <a:srgbClr val="2D4386"/>
                </a:solidFill>
                <a:latin typeface="Times"/>
                <a:cs typeface="Times"/>
              </a:rPr>
              <a:t>4.</a:t>
            </a:r>
            <a:r>
              <a:rPr lang="en-US" sz="3600" dirty="0">
                <a:solidFill>
                  <a:srgbClr val="2D4386"/>
                </a:solidFill>
                <a:latin typeface="Times"/>
                <a:cs typeface="Times"/>
              </a:rPr>
              <a:t> Qualitative responses from peer-facilitators extracted from the questionnaire and reflective log book. </a:t>
            </a:r>
          </a:p>
          <a:p>
            <a:pPr algn="ctr"/>
            <a:endParaRPr lang="en-US" sz="5400" b="1" dirty="0" smtClean="0">
              <a:solidFill>
                <a:srgbClr val="2D4386"/>
              </a:solidFill>
              <a:latin typeface="Times"/>
              <a:cs typeface="Times"/>
            </a:endParaRPr>
          </a:p>
          <a:p>
            <a:pPr algn="ctr"/>
            <a:endParaRPr lang="en-US" sz="5400" b="1" dirty="0" smtClean="0">
              <a:solidFill>
                <a:srgbClr val="2D4386"/>
              </a:solidFill>
              <a:latin typeface="Times"/>
              <a:cs typeface="Times"/>
            </a:endParaRPr>
          </a:p>
          <a:p>
            <a:pPr algn="ctr"/>
            <a:endParaRPr lang="en-US" sz="5400" b="1" dirty="0" smtClean="0">
              <a:solidFill>
                <a:srgbClr val="2D4386"/>
              </a:solidFill>
              <a:latin typeface="Times"/>
              <a:cs typeface="Times"/>
            </a:endParaRPr>
          </a:p>
          <a:p>
            <a:pPr algn="ctr"/>
            <a:endParaRPr lang="en-US" sz="5400" b="1" dirty="0">
              <a:solidFill>
                <a:srgbClr val="2D4386"/>
              </a:solidFill>
              <a:latin typeface="Times"/>
              <a:cs typeface="Times"/>
            </a:endParaRPr>
          </a:p>
          <a:p>
            <a:pPr algn="ctr"/>
            <a:endParaRPr lang="en-US" sz="5400" b="1" dirty="0" smtClean="0">
              <a:solidFill>
                <a:srgbClr val="2D4386"/>
              </a:solidFill>
              <a:latin typeface="Times"/>
              <a:cs typeface="Times"/>
            </a:endParaRPr>
          </a:p>
          <a:p>
            <a:pPr algn="ctr"/>
            <a:endParaRPr lang="en-US" sz="5400" b="1" dirty="0" smtClean="0">
              <a:solidFill>
                <a:srgbClr val="2D4386"/>
              </a:solidFill>
              <a:latin typeface="Times"/>
              <a:cs typeface="Times"/>
            </a:endParaRPr>
          </a:p>
          <a:p>
            <a:pPr algn="ctr"/>
            <a:endParaRPr lang="en-US" sz="5400" b="1" dirty="0" smtClean="0">
              <a:solidFill>
                <a:srgbClr val="2D4386"/>
              </a:solidFill>
              <a:latin typeface="Times"/>
              <a:cs typeface="Times"/>
            </a:endParaRPr>
          </a:p>
          <a:p>
            <a:pPr algn="ctr"/>
            <a:endParaRPr lang="en-US" sz="5400" b="1" dirty="0">
              <a:solidFill>
                <a:srgbClr val="2D4386"/>
              </a:solidFill>
              <a:latin typeface="Times"/>
              <a:cs typeface="Times"/>
            </a:endParaRPr>
          </a:p>
          <a:p>
            <a:pPr algn="ctr"/>
            <a:endParaRPr lang="en-US" sz="2000" b="1" dirty="0" smtClean="0">
              <a:solidFill>
                <a:srgbClr val="2D4386"/>
              </a:solidFill>
              <a:latin typeface="Times"/>
              <a:cs typeface="Times"/>
            </a:endParaRPr>
          </a:p>
          <a:p>
            <a:pPr algn="ctr"/>
            <a:r>
              <a:rPr lang="en-US" sz="4800" b="1" dirty="0" smtClean="0">
                <a:solidFill>
                  <a:srgbClr val="2D4386"/>
                </a:solidFill>
                <a:latin typeface="Times"/>
                <a:cs typeface="Times"/>
              </a:rPr>
              <a:t>Future </a:t>
            </a:r>
            <a:r>
              <a:rPr lang="en-US" sz="4800" b="1" dirty="0">
                <a:solidFill>
                  <a:srgbClr val="2D4386"/>
                </a:solidFill>
                <a:latin typeface="Times"/>
                <a:cs typeface="Times"/>
              </a:rPr>
              <a:t>directions</a:t>
            </a:r>
          </a:p>
          <a:p>
            <a:pPr algn="just"/>
            <a:endParaRPr lang="en-US" sz="3200" dirty="0">
              <a:solidFill>
                <a:srgbClr val="2D4386"/>
              </a:solidFill>
              <a:latin typeface="Times"/>
              <a:cs typeface="Times"/>
            </a:endParaRPr>
          </a:p>
          <a:p>
            <a:pPr algn="just"/>
            <a:r>
              <a:rPr lang="en-US" sz="3200" dirty="0">
                <a:solidFill>
                  <a:srgbClr val="2D4386"/>
                </a:solidFill>
                <a:latin typeface="Times"/>
                <a:cs typeface="Times"/>
              </a:rPr>
              <a:t>The number of responses received from the students via the questionnaires was very positive, with most (~70%) of the students volunteering time to share their views on the </a:t>
            </a:r>
            <a:r>
              <a:rPr lang="en-US" sz="3200" dirty="0" smtClean="0">
                <a:solidFill>
                  <a:srgbClr val="2D4386"/>
                </a:solidFill>
                <a:latin typeface="Times"/>
                <a:cs typeface="Times"/>
              </a:rPr>
              <a:t>Students </a:t>
            </a:r>
            <a:r>
              <a:rPr lang="en-US" sz="3200" dirty="0">
                <a:solidFill>
                  <a:srgbClr val="2D4386"/>
                </a:solidFill>
                <a:latin typeface="Times"/>
                <a:cs typeface="Times"/>
              </a:rPr>
              <a:t>as Partners program (</a:t>
            </a:r>
            <a:r>
              <a:rPr lang="en-US" sz="3200" b="1" dirty="0">
                <a:solidFill>
                  <a:srgbClr val="2D4386"/>
                </a:solidFill>
                <a:latin typeface="Times"/>
                <a:cs typeface="Times"/>
              </a:rPr>
              <a:t>Figure 1</a:t>
            </a:r>
            <a:r>
              <a:rPr lang="en-US" sz="3200" dirty="0">
                <a:solidFill>
                  <a:srgbClr val="2D4386"/>
                </a:solidFill>
                <a:latin typeface="Times"/>
                <a:cs typeface="Times"/>
              </a:rPr>
              <a:t>). Together with this, the general responses to the questions are extremely encouraging (average ~80% positive responses, </a:t>
            </a:r>
            <a:r>
              <a:rPr lang="en-US" sz="3200" b="1" dirty="0">
                <a:solidFill>
                  <a:srgbClr val="2D4386"/>
                </a:solidFill>
                <a:latin typeface="Times"/>
                <a:cs typeface="Times"/>
              </a:rPr>
              <a:t>Figure 2</a:t>
            </a:r>
            <a:r>
              <a:rPr lang="en-US" sz="3200" dirty="0">
                <a:solidFill>
                  <a:srgbClr val="2D4386"/>
                </a:solidFill>
                <a:latin typeface="Times"/>
                <a:cs typeface="Times"/>
              </a:rPr>
              <a:t>) in support of continuing the program in </a:t>
            </a:r>
            <a:r>
              <a:rPr lang="en-US" sz="3200" dirty="0" smtClean="0">
                <a:solidFill>
                  <a:srgbClr val="2D4386"/>
                </a:solidFill>
                <a:latin typeface="Times"/>
                <a:cs typeface="Times"/>
              </a:rPr>
              <a:t>subsequent </a:t>
            </a:r>
            <a:r>
              <a:rPr lang="en-US" sz="3200" dirty="0">
                <a:solidFill>
                  <a:srgbClr val="2D4386"/>
                </a:solidFill>
                <a:latin typeface="Times"/>
                <a:cs typeface="Times"/>
              </a:rPr>
              <a:t>years. </a:t>
            </a:r>
            <a:endParaRPr lang="en-US" sz="3200" dirty="0" smtClean="0">
              <a:solidFill>
                <a:srgbClr val="2D4386"/>
              </a:solidFill>
              <a:latin typeface="Times"/>
              <a:cs typeface="Times"/>
            </a:endParaRPr>
          </a:p>
          <a:p>
            <a:pPr algn="just"/>
            <a:endParaRPr lang="en-US" sz="3200" dirty="0">
              <a:solidFill>
                <a:srgbClr val="2D4386"/>
              </a:solidFill>
              <a:latin typeface="Times"/>
              <a:cs typeface="Times"/>
            </a:endParaRPr>
          </a:p>
          <a:p>
            <a:pPr algn="just"/>
            <a:r>
              <a:rPr lang="en-US" sz="3200" dirty="0">
                <a:solidFill>
                  <a:srgbClr val="2D4386"/>
                </a:solidFill>
                <a:latin typeface="Times"/>
                <a:cs typeface="Times"/>
              </a:rPr>
              <a:t>Responses to the </a:t>
            </a:r>
            <a:r>
              <a:rPr lang="en-US" sz="3200" dirty="0" smtClean="0">
                <a:solidFill>
                  <a:srgbClr val="2D4386"/>
                </a:solidFill>
                <a:latin typeface="Times"/>
                <a:cs typeface="Times"/>
              </a:rPr>
              <a:t>peer-facilitator </a:t>
            </a:r>
            <a:r>
              <a:rPr lang="en-US" sz="3200" dirty="0">
                <a:solidFill>
                  <a:srgbClr val="2D4386"/>
                </a:solidFill>
                <a:latin typeface="Times"/>
                <a:cs typeface="Times"/>
              </a:rPr>
              <a:t>questionnaires (</a:t>
            </a:r>
            <a:r>
              <a:rPr lang="en-US" sz="3200" b="1" dirty="0">
                <a:solidFill>
                  <a:srgbClr val="2D4386"/>
                </a:solidFill>
                <a:latin typeface="Times"/>
                <a:cs typeface="Times"/>
              </a:rPr>
              <a:t>Figures 3 &amp; 4</a:t>
            </a:r>
            <a:r>
              <a:rPr lang="en-US" sz="3200" dirty="0">
                <a:solidFill>
                  <a:srgbClr val="2D4386"/>
                </a:solidFill>
                <a:latin typeface="Times"/>
                <a:cs typeface="Times"/>
              </a:rPr>
              <a:t>) were 100% positive (90% response level), suggesting that the benefits of the program are not limited exclusively to the peer-receivers.</a:t>
            </a:r>
            <a:endParaRPr lang="en-GB" sz="3200" dirty="0">
              <a:solidFill>
                <a:srgbClr val="2D4386"/>
              </a:solidFill>
              <a:latin typeface="Times" panose="02020603050405020304" pitchFamily="18" charset="0"/>
              <a:cs typeface="Times" panose="02020603050405020304" pitchFamily="18" charset="0"/>
            </a:endParaRPr>
          </a:p>
          <a:p>
            <a:pPr algn="just"/>
            <a:endParaRPr lang="en-GB" sz="3200" dirty="0">
              <a:solidFill>
                <a:srgbClr val="2D4386"/>
              </a:solidFill>
              <a:latin typeface="Times" panose="02020603050405020304" pitchFamily="18" charset="0"/>
              <a:cs typeface="Times" panose="02020603050405020304" pitchFamily="18" charset="0"/>
            </a:endParaRPr>
          </a:p>
          <a:p>
            <a:pPr algn="just"/>
            <a:r>
              <a:rPr lang="en-GB" sz="3200" dirty="0">
                <a:solidFill>
                  <a:srgbClr val="2D4386"/>
                </a:solidFill>
                <a:latin typeface="Times" panose="02020603050405020304" pitchFamily="18" charset="0"/>
                <a:cs typeface="Times" panose="02020603050405020304" pitchFamily="18" charset="0"/>
              </a:rPr>
              <a:t>Further success of the Students as Partners program in </a:t>
            </a:r>
            <a:r>
              <a:rPr lang="en-GB" sz="3200" dirty="0" smtClean="0">
                <a:solidFill>
                  <a:srgbClr val="2D4386"/>
                </a:solidFill>
                <a:latin typeface="Times" panose="02020603050405020304" pitchFamily="18" charset="0"/>
                <a:cs typeface="Times" panose="02020603050405020304" pitchFamily="18" charset="0"/>
              </a:rPr>
              <a:t>BIOL721 </a:t>
            </a:r>
            <a:r>
              <a:rPr lang="en-GB" sz="3200" dirty="0">
                <a:solidFill>
                  <a:srgbClr val="2D4386"/>
                </a:solidFill>
                <a:latin typeface="Times" panose="02020603050405020304" pitchFamily="18" charset="0"/>
                <a:cs typeface="Times" panose="02020603050405020304" pitchFamily="18" charset="0"/>
              </a:rPr>
              <a:t>module will depend on continued enthusiasm from both </a:t>
            </a:r>
            <a:r>
              <a:rPr lang="en-GB" sz="3200" dirty="0" smtClean="0">
                <a:solidFill>
                  <a:srgbClr val="2D4386"/>
                </a:solidFill>
                <a:latin typeface="Times" panose="02020603050405020304" pitchFamily="18" charset="0"/>
                <a:cs typeface="Times" panose="02020603050405020304" pitchFamily="18" charset="0"/>
              </a:rPr>
              <a:t>peer-facilitators </a:t>
            </a:r>
            <a:r>
              <a:rPr lang="en-GB" sz="3200" dirty="0">
                <a:solidFill>
                  <a:srgbClr val="2D4386"/>
                </a:solidFill>
                <a:latin typeface="Times" panose="02020603050405020304" pitchFamily="18" charset="0"/>
                <a:cs typeface="Times" panose="02020603050405020304" pitchFamily="18" charset="0"/>
              </a:rPr>
              <a:t>and </a:t>
            </a:r>
            <a:r>
              <a:rPr lang="en-GB" sz="3200" dirty="0" smtClean="0">
                <a:solidFill>
                  <a:srgbClr val="2D4386"/>
                </a:solidFill>
                <a:latin typeface="Times" panose="02020603050405020304" pitchFamily="18" charset="0"/>
                <a:cs typeface="Times" panose="02020603050405020304" pitchFamily="18" charset="0"/>
              </a:rPr>
              <a:t>receivers</a:t>
            </a:r>
            <a:r>
              <a:rPr lang="en-GB" sz="3200" dirty="0">
                <a:solidFill>
                  <a:srgbClr val="2D4386"/>
                </a:solidFill>
                <a:latin typeface="Times" panose="02020603050405020304" pitchFamily="18" charset="0"/>
                <a:cs typeface="Times" panose="02020603050405020304" pitchFamily="18" charset="0"/>
              </a:rPr>
              <a:t>, with results from the current program looking promising. Interest in taking part in the program was voiced by the peer-receivers, which should ensure the continuation of the project in subsequent years. Continued success could also act to facilitate the launch of similar programs across the university in the future. While adding to the student and staff experience in their respective modules, these programs will also improve the value of a place at the University of Liverpool.</a:t>
            </a:r>
          </a:p>
          <a:p>
            <a:pPr algn="just"/>
            <a:endParaRPr lang="en-US" sz="3200" dirty="0">
              <a:noFill/>
              <a:latin typeface="Times"/>
              <a:cs typeface="Times"/>
            </a:endParaRPr>
          </a:p>
        </p:txBody>
      </p:sp>
      <p:sp>
        <p:nvSpPr>
          <p:cNvPr id="10" name="Cloud Callout 9"/>
          <p:cNvSpPr/>
          <p:nvPr/>
        </p:nvSpPr>
        <p:spPr>
          <a:xfrm>
            <a:off x="467544" y="1340768"/>
            <a:ext cx="3600400" cy="2370936"/>
          </a:xfrm>
          <a:prstGeom prst="cloudCallout">
            <a:avLst/>
          </a:prstGeom>
          <a:solidFill>
            <a:srgbClr val="00B0F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smtClean="0">
                <a:solidFill>
                  <a:schemeClr val="tx1"/>
                </a:solidFill>
              </a:rPr>
              <a:t>Some students downloaded my slides from the VLE</a:t>
            </a:r>
            <a:endParaRPr lang="en-GB" sz="2000" b="1" i="1" dirty="0"/>
          </a:p>
        </p:txBody>
      </p:sp>
      <p:sp>
        <p:nvSpPr>
          <p:cNvPr id="8" name="Cloud Callout 7"/>
          <p:cNvSpPr/>
          <p:nvPr/>
        </p:nvSpPr>
        <p:spPr>
          <a:xfrm>
            <a:off x="4788024" y="1268760"/>
            <a:ext cx="3600400" cy="2370936"/>
          </a:xfrm>
          <a:prstGeom prst="cloudCallout">
            <a:avLst/>
          </a:prstGeom>
          <a:solidFill>
            <a:srgbClr val="FF000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smtClean="0">
                <a:solidFill>
                  <a:schemeClr val="tx1"/>
                </a:solidFill>
              </a:rPr>
              <a:t>I was really amazed by the level of response and active discussion in the workshop</a:t>
            </a:r>
            <a:endParaRPr lang="en-GB" sz="2000" b="1" i="1" dirty="0"/>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45803" y="6381328"/>
            <a:ext cx="1562701" cy="398155"/>
          </a:xfrm>
          <a:prstGeom prst="rect">
            <a:avLst/>
          </a:prstGeom>
        </p:spPr>
      </p:pic>
      <p:sp>
        <p:nvSpPr>
          <p:cNvPr id="11" name="Cloud Callout 10"/>
          <p:cNvSpPr/>
          <p:nvPr/>
        </p:nvSpPr>
        <p:spPr>
          <a:xfrm>
            <a:off x="1835696" y="3501008"/>
            <a:ext cx="4032448" cy="2884864"/>
          </a:xfrm>
          <a:prstGeom prst="cloudCallout">
            <a:avLst/>
          </a:prstGeom>
          <a:solidFill>
            <a:srgbClr val="92D05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smtClean="0">
                <a:solidFill>
                  <a:schemeClr val="tx1"/>
                </a:solidFill>
              </a:rPr>
              <a:t>..a pair of students asked for advice on analysing their data, having taken notes of similar analysis explained in the presentations</a:t>
            </a:r>
            <a:endParaRPr lang="en-GB" sz="2000" b="1" i="1" dirty="0"/>
          </a:p>
        </p:txBody>
      </p:sp>
    </p:spTree>
    <p:extLst>
      <p:ext uri="{BB962C8B-B14F-4D97-AF65-F5344CB8AC3E}">
        <p14:creationId xmlns:p14="http://schemas.microsoft.com/office/powerpoint/2010/main" xmlns="" val="37259816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GB" dirty="0" smtClean="0"/>
              <a:t>Teaching skills development</a:t>
            </a:r>
            <a:endParaRPr lang="en-GB" dirty="0"/>
          </a:p>
        </p:txBody>
      </p:sp>
      <p:sp>
        <p:nvSpPr>
          <p:cNvPr id="3" name="TextBox 2"/>
          <p:cNvSpPr txBox="1"/>
          <p:nvPr/>
        </p:nvSpPr>
        <p:spPr>
          <a:xfrm>
            <a:off x="15438522" y="6281374"/>
            <a:ext cx="14103821" cy="35578971"/>
          </a:xfrm>
          <a:prstGeom prst="rect">
            <a:avLst/>
          </a:prstGeom>
          <a:noFill/>
          <a:ln>
            <a:noFill/>
          </a:ln>
        </p:spPr>
        <p:txBody>
          <a:bodyPr wrap="square" rtlCol="0">
            <a:spAutoFit/>
          </a:bodyPr>
          <a:lstStyle/>
          <a:p>
            <a:pPr algn="ctr"/>
            <a:endParaRPr lang="en-US" sz="5400" b="1" dirty="0" smtClean="0">
              <a:solidFill>
                <a:srgbClr val="2D4386"/>
              </a:solidFill>
              <a:latin typeface="Times"/>
              <a:cs typeface="Times"/>
            </a:endParaRPr>
          </a:p>
          <a:p>
            <a:pPr algn="ctr"/>
            <a:endParaRPr lang="en-US" sz="5400" b="1" dirty="0">
              <a:solidFill>
                <a:srgbClr val="2D4386"/>
              </a:solidFill>
              <a:latin typeface="Times"/>
              <a:cs typeface="Times"/>
            </a:endParaRPr>
          </a:p>
          <a:p>
            <a:pPr algn="ctr"/>
            <a:endParaRPr lang="en-US" sz="5400" b="1" dirty="0" smtClean="0">
              <a:solidFill>
                <a:srgbClr val="2D4386"/>
              </a:solidFill>
              <a:latin typeface="Times"/>
              <a:cs typeface="Times"/>
            </a:endParaRPr>
          </a:p>
          <a:p>
            <a:pPr algn="ctr"/>
            <a:endParaRPr lang="en-US" sz="5400" b="1" dirty="0">
              <a:solidFill>
                <a:srgbClr val="2D4386"/>
              </a:solidFill>
              <a:latin typeface="Times"/>
              <a:cs typeface="Times"/>
            </a:endParaRPr>
          </a:p>
          <a:p>
            <a:pPr algn="ctr"/>
            <a:endParaRPr lang="en-US" sz="5400" b="1" dirty="0" smtClean="0">
              <a:solidFill>
                <a:srgbClr val="2D4386"/>
              </a:solidFill>
              <a:latin typeface="Times"/>
              <a:cs typeface="Times"/>
            </a:endParaRPr>
          </a:p>
          <a:p>
            <a:pPr algn="ctr"/>
            <a:endParaRPr lang="en-US" sz="5400" b="1" dirty="0">
              <a:solidFill>
                <a:srgbClr val="2D4386"/>
              </a:solidFill>
              <a:latin typeface="Times"/>
              <a:cs typeface="Times"/>
            </a:endParaRPr>
          </a:p>
          <a:p>
            <a:pPr lvl="0" algn="ctr"/>
            <a:endParaRPr lang="en-US" sz="4800" b="1" dirty="0">
              <a:solidFill>
                <a:srgbClr val="2D4386"/>
              </a:solidFill>
              <a:latin typeface="Times"/>
              <a:cs typeface="Times"/>
            </a:endParaRPr>
          </a:p>
          <a:p>
            <a:endParaRPr lang="en-US" sz="1600" b="1" dirty="0" smtClean="0">
              <a:solidFill>
                <a:srgbClr val="2D4386"/>
              </a:solidFill>
              <a:latin typeface="Times"/>
              <a:cs typeface="Times"/>
            </a:endParaRPr>
          </a:p>
          <a:p>
            <a:r>
              <a:rPr lang="en-US" sz="3600" b="1" dirty="0" smtClean="0">
                <a:solidFill>
                  <a:srgbClr val="2D4386"/>
                </a:solidFill>
                <a:latin typeface="Times"/>
                <a:cs typeface="Times"/>
              </a:rPr>
              <a:t>Figure </a:t>
            </a:r>
            <a:r>
              <a:rPr lang="en-US" sz="3600" b="1" dirty="0">
                <a:solidFill>
                  <a:srgbClr val="2D4386"/>
                </a:solidFill>
                <a:latin typeface="Times"/>
                <a:cs typeface="Times"/>
              </a:rPr>
              <a:t>3. </a:t>
            </a:r>
            <a:r>
              <a:rPr lang="en-US" sz="3600" dirty="0">
                <a:solidFill>
                  <a:srgbClr val="2D4386"/>
                </a:solidFill>
                <a:latin typeface="Times"/>
                <a:cs typeface="Times"/>
              </a:rPr>
              <a:t>Results from the quantitative analysis (questionnaire) from </a:t>
            </a:r>
            <a:r>
              <a:rPr lang="en-US" sz="3600" dirty="0" smtClean="0">
                <a:solidFill>
                  <a:srgbClr val="2D4386"/>
                </a:solidFill>
                <a:latin typeface="Times"/>
                <a:cs typeface="Times"/>
              </a:rPr>
              <a:t>   peer-facilitators</a:t>
            </a:r>
            <a:r>
              <a:rPr lang="en-US" sz="3600" dirty="0" smtClean="0">
                <a:solidFill>
                  <a:srgbClr val="002060"/>
                </a:solidFill>
                <a:latin typeface="Times"/>
                <a:cs typeface="Times"/>
              </a:rPr>
              <a:t> </a:t>
            </a:r>
            <a:endParaRPr lang="en-US" sz="3600" dirty="0">
              <a:solidFill>
                <a:srgbClr val="002060"/>
              </a:solidFill>
              <a:latin typeface="Times"/>
              <a:cs typeface="Times"/>
            </a:endParaRPr>
          </a:p>
          <a:p>
            <a:pPr lvl="0" algn="ctr"/>
            <a:endParaRPr lang="en-US" sz="4800" dirty="0">
              <a:solidFill>
                <a:srgbClr val="2D4386"/>
              </a:solidFill>
              <a:latin typeface="Times"/>
              <a:cs typeface="Times"/>
            </a:endParaRPr>
          </a:p>
          <a:p>
            <a:pPr algn="ctr"/>
            <a:endParaRPr lang="en-US" sz="5400" b="1" dirty="0">
              <a:solidFill>
                <a:srgbClr val="2D4386"/>
              </a:solidFill>
              <a:latin typeface="Times"/>
              <a:cs typeface="Times"/>
            </a:endParaRPr>
          </a:p>
          <a:p>
            <a:pPr algn="ctr"/>
            <a:endParaRPr lang="en-US" sz="5400" b="1" dirty="0" smtClean="0">
              <a:solidFill>
                <a:srgbClr val="2D4386"/>
              </a:solidFill>
              <a:latin typeface="Times"/>
              <a:cs typeface="Times"/>
            </a:endParaRPr>
          </a:p>
          <a:p>
            <a:pPr algn="ctr"/>
            <a:endParaRPr lang="en-US" sz="5400" b="1" dirty="0">
              <a:solidFill>
                <a:srgbClr val="2D4386"/>
              </a:solidFill>
              <a:latin typeface="Times"/>
              <a:cs typeface="Times"/>
            </a:endParaRPr>
          </a:p>
          <a:p>
            <a:pPr algn="ctr"/>
            <a:endParaRPr lang="en-US" sz="5400" b="1" dirty="0" smtClean="0">
              <a:solidFill>
                <a:srgbClr val="2D4386"/>
              </a:solidFill>
              <a:latin typeface="Times"/>
              <a:cs typeface="Times"/>
            </a:endParaRPr>
          </a:p>
          <a:p>
            <a:pPr algn="ctr"/>
            <a:endParaRPr lang="en-US" sz="5400" b="1" dirty="0">
              <a:solidFill>
                <a:srgbClr val="2D4386"/>
              </a:solidFill>
              <a:latin typeface="Times"/>
              <a:cs typeface="Times"/>
            </a:endParaRPr>
          </a:p>
          <a:p>
            <a:pPr algn="ctr"/>
            <a:endParaRPr lang="en-US" sz="5400" b="1" dirty="0" smtClean="0">
              <a:solidFill>
                <a:srgbClr val="2D4386"/>
              </a:solidFill>
              <a:latin typeface="Times"/>
              <a:cs typeface="Times"/>
            </a:endParaRPr>
          </a:p>
          <a:p>
            <a:pPr algn="ctr"/>
            <a:endParaRPr lang="en-US" sz="5400" b="1" dirty="0">
              <a:solidFill>
                <a:srgbClr val="2D4386"/>
              </a:solidFill>
              <a:latin typeface="Times"/>
              <a:cs typeface="Times"/>
            </a:endParaRPr>
          </a:p>
          <a:p>
            <a:pPr algn="ctr"/>
            <a:endParaRPr lang="en-US" sz="5400" b="1" dirty="0" smtClean="0">
              <a:solidFill>
                <a:srgbClr val="2D4386"/>
              </a:solidFill>
              <a:latin typeface="Times"/>
              <a:cs typeface="Times"/>
            </a:endParaRPr>
          </a:p>
          <a:p>
            <a:pPr algn="ctr"/>
            <a:endParaRPr lang="en-US" sz="2000" b="1" dirty="0">
              <a:solidFill>
                <a:srgbClr val="2D4386"/>
              </a:solidFill>
              <a:latin typeface="Times"/>
              <a:cs typeface="Times"/>
            </a:endParaRPr>
          </a:p>
          <a:p>
            <a:pPr lvl="0"/>
            <a:endParaRPr lang="en-US" sz="3600" b="1" dirty="0" smtClean="0">
              <a:solidFill>
                <a:srgbClr val="2D4386"/>
              </a:solidFill>
              <a:latin typeface="Times"/>
              <a:cs typeface="Times"/>
            </a:endParaRPr>
          </a:p>
          <a:p>
            <a:pPr lvl="0"/>
            <a:endParaRPr lang="en-US" sz="3800" b="1" dirty="0" smtClean="0">
              <a:solidFill>
                <a:srgbClr val="2D4386"/>
              </a:solidFill>
              <a:latin typeface="Times"/>
              <a:cs typeface="Times"/>
            </a:endParaRPr>
          </a:p>
          <a:p>
            <a:pPr lvl="0"/>
            <a:r>
              <a:rPr lang="en-US" sz="3600" b="1" dirty="0" smtClean="0">
                <a:solidFill>
                  <a:srgbClr val="2D4386"/>
                </a:solidFill>
                <a:latin typeface="Times"/>
                <a:cs typeface="Times"/>
              </a:rPr>
              <a:t>Figure </a:t>
            </a:r>
            <a:r>
              <a:rPr lang="en-US" sz="3600" b="1" dirty="0">
                <a:solidFill>
                  <a:srgbClr val="2D4386"/>
                </a:solidFill>
                <a:latin typeface="Times"/>
                <a:cs typeface="Times"/>
              </a:rPr>
              <a:t>4.</a:t>
            </a:r>
            <a:r>
              <a:rPr lang="en-US" sz="3600" dirty="0">
                <a:solidFill>
                  <a:srgbClr val="2D4386"/>
                </a:solidFill>
                <a:latin typeface="Times"/>
                <a:cs typeface="Times"/>
              </a:rPr>
              <a:t> Qualitative responses from peer-facilitators extracted from the questionnaire and reflective log book. </a:t>
            </a:r>
          </a:p>
          <a:p>
            <a:pPr algn="ctr"/>
            <a:endParaRPr lang="en-US" sz="5400" b="1" dirty="0" smtClean="0">
              <a:solidFill>
                <a:srgbClr val="2D4386"/>
              </a:solidFill>
              <a:latin typeface="Times"/>
              <a:cs typeface="Times"/>
            </a:endParaRPr>
          </a:p>
          <a:p>
            <a:pPr algn="ctr"/>
            <a:endParaRPr lang="en-US" sz="5400" b="1" dirty="0" smtClean="0">
              <a:solidFill>
                <a:srgbClr val="2D4386"/>
              </a:solidFill>
              <a:latin typeface="Times"/>
              <a:cs typeface="Times"/>
            </a:endParaRPr>
          </a:p>
          <a:p>
            <a:pPr algn="ctr"/>
            <a:endParaRPr lang="en-US" sz="5400" b="1" dirty="0" smtClean="0">
              <a:solidFill>
                <a:srgbClr val="2D4386"/>
              </a:solidFill>
              <a:latin typeface="Times"/>
              <a:cs typeface="Times"/>
            </a:endParaRPr>
          </a:p>
          <a:p>
            <a:pPr algn="ctr"/>
            <a:endParaRPr lang="en-US" sz="5400" b="1" dirty="0">
              <a:solidFill>
                <a:srgbClr val="2D4386"/>
              </a:solidFill>
              <a:latin typeface="Times"/>
              <a:cs typeface="Times"/>
            </a:endParaRPr>
          </a:p>
          <a:p>
            <a:pPr algn="ctr"/>
            <a:endParaRPr lang="en-US" sz="5400" b="1" dirty="0" smtClean="0">
              <a:solidFill>
                <a:srgbClr val="2D4386"/>
              </a:solidFill>
              <a:latin typeface="Times"/>
              <a:cs typeface="Times"/>
            </a:endParaRPr>
          </a:p>
          <a:p>
            <a:pPr algn="ctr"/>
            <a:endParaRPr lang="en-US" sz="5400" b="1" dirty="0" smtClean="0">
              <a:solidFill>
                <a:srgbClr val="2D4386"/>
              </a:solidFill>
              <a:latin typeface="Times"/>
              <a:cs typeface="Times"/>
            </a:endParaRPr>
          </a:p>
          <a:p>
            <a:pPr algn="ctr"/>
            <a:endParaRPr lang="en-US" sz="5400" b="1" dirty="0" smtClean="0">
              <a:solidFill>
                <a:srgbClr val="2D4386"/>
              </a:solidFill>
              <a:latin typeface="Times"/>
              <a:cs typeface="Times"/>
            </a:endParaRPr>
          </a:p>
          <a:p>
            <a:pPr algn="ctr"/>
            <a:endParaRPr lang="en-US" sz="5400" b="1" dirty="0">
              <a:solidFill>
                <a:srgbClr val="2D4386"/>
              </a:solidFill>
              <a:latin typeface="Times"/>
              <a:cs typeface="Times"/>
            </a:endParaRPr>
          </a:p>
          <a:p>
            <a:pPr algn="ctr"/>
            <a:endParaRPr lang="en-US" sz="2000" b="1" dirty="0" smtClean="0">
              <a:solidFill>
                <a:srgbClr val="2D4386"/>
              </a:solidFill>
              <a:latin typeface="Times"/>
              <a:cs typeface="Times"/>
            </a:endParaRPr>
          </a:p>
          <a:p>
            <a:pPr algn="ctr"/>
            <a:r>
              <a:rPr lang="en-US" sz="4800" b="1" dirty="0" smtClean="0">
                <a:solidFill>
                  <a:srgbClr val="2D4386"/>
                </a:solidFill>
                <a:latin typeface="Times"/>
                <a:cs typeface="Times"/>
              </a:rPr>
              <a:t>Future </a:t>
            </a:r>
            <a:r>
              <a:rPr lang="en-US" sz="4800" b="1" dirty="0">
                <a:solidFill>
                  <a:srgbClr val="2D4386"/>
                </a:solidFill>
                <a:latin typeface="Times"/>
                <a:cs typeface="Times"/>
              </a:rPr>
              <a:t>directions</a:t>
            </a:r>
          </a:p>
          <a:p>
            <a:pPr algn="just"/>
            <a:endParaRPr lang="en-US" sz="3200" dirty="0">
              <a:solidFill>
                <a:srgbClr val="2D4386"/>
              </a:solidFill>
              <a:latin typeface="Times"/>
              <a:cs typeface="Times"/>
            </a:endParaRPr>
          </a:p>
          <a:p>
            <a:pPr algn="just"/>
            <a:r>
              <a:rPr lang="en-US" sz="3200" dirty="0">
                <a:solidFill>
                  <a:srgbClr val="2D4386"/>
                </a:solidFill>
                <a:latin typeface="Times"/>
                <a:cs typeface="Times"/>
              </a:rPr>
              <a:t>The number of responses received from the students via the questionnaires was very positive, with most (~70%) of the students volunteering time to share their views on the </a:t>
            </a:r>
            <a:r>
              <a:rPr lang="en-US" sz="3200" dirty="0" smtClean="0">
                <a:solidFill>
                  <a:srgbClr val="2D4386"/>
                </a:solidFill>
                <a:latin typeface="Times"/>
                <a:cs typeface="Times"/>
              </a:rPr>
              <a:t>Students </a:t>
            </a:r>
            <a:r>
              <a:rPr lang="en-US" sz="3200" dirty="0">
                <a:solidFill>
                  <a:srgbClr val="2D4386"/>
                </a:solidFill>
                <a:latin typeface="Times"/>
                <a:cs typeface="Times"/>
              </a:rPr>
              <a:t>as Partners program (</a:t>
            </a:r>
            <a:r>
              <a:rPr lang="en-US" sz="3200" b="1" dirty="0">
                <a:solidFill>
                  <a:srgbClr val="2D4386"/>
                </a:solidFill>
                <a:latin typeface="Times"/>
                <a:cs typeface="Times"/>
              </a:rPr>
              <a:t>Figure 1</a:t>
            </a:r>
            <a:r>
              <a:rPr lang="en-US" sz="3200" dirty="0">
                <a:solidFill>
                  <a:srgbClr val="2D4386"/>
                </a:solidFill>
                <a:latin typeface="Times"/>
                <a:cs typeface="Times"/>
              </a:rPr>
              <a:t>). Together with this, the general responses to the questions are extremely encouraging (average ~80% positive responses, </a:t>
            </a:r>
            <a:r>
              <a:rPr lang="en-US" sz="3200" b="1" dirty="0">
                <a:solidFill>
                  <a:srgbClr val="2D4386"/>
                </a:solidFill>
                <a:latin typeface="Times"/>
                <a:cs typeface="Times"/>
              </a:rPr>
              <a:t>Figure 2</a:t>
            </a:r>
            <a:r>
              <a:rPr lang="en-US" sz="3200" dirty="0">
                <a:solidFill>
                  <a:srgbClr val="2D4386"/>
                </a:solidFill>
                <a:latin typeface="Times"/>
                <a:cs typeface="Times"/>
              </a:rPr>
              <a:t>) in support of continuing the program in </a:t>
            </a:r>
            <a:r>
              <a:rPr lang="en-US" sz="3200" dirty="0" smtClean="0">
                <a:solidFill>
                  <a:srgbClr val="2D4386"/>
                </a:solidFill>
                <a:latin typeface="Times"/>
                <a:cs typeface="Times"/>
              </a:rPr>
              <a:t>subsequent </a:t>
            </a:r>
            <a:r>
              <a:rPr lang="en-US" sz="3200" dirty="0">
                <a:solidFill>
                  <a:srgbClr val="2D4386"/>
                </a:solidFill>
                <a:latin typeface="Times"/>
                <a:cs typeface="Times"/>
              </a:rPr>
              <a:t>years. </a:t>
            </a:r>
            <a:endParaRPr lang="en-US" sz="3200" dirty="0" smtClean="0">
              <a:solidFill>
                <a:srgbClr val="2D4386"/>
              </a:solidFill>
              <a:latin typeface="Times"/>
              <a:cs typeface="Times"/>
            </a:endParaRPr>
          </a:p>
          <a:p>
            <a:pPr algn="just"/>
            <a:endParaRPr lang="en-US" sz="3200" dirty="0">
              <a:solidFill>
                <a:srgbClr val="2D4386"/>
              </a:solidFill>
              <a:latin typeface="Times"/>
              <a:cs typeface="Times"/>
            </a:endParaRPr>
          </a:p>
          <a:p>
            <a:pPr algn="just"/>
            <a:r>
              <a:rPr lang="en-US" sz="3200" dirty="0">
                <a:solidFill>
                  <a:srgbClr val="2D4386"/>
                </a:solidFill>
                <a:latin typeface="Times"/>
                <a:cs typeface="Times"/>
              </a:rPr>
              <a:t>Responses to the </a:t>
            </a:r>
            <a:r>
              <a:rPr lang="en-US" sz="3200" dirty="0" smtClean="0">
                <a:solidFill>
                  <a:srgbClr val="2D4386"/>
                </a:solidFill>
                <a:latin typeface="Times"/>
                <a:cs typeface="Times"/>
              </a:rPr>
              <a:t>peer-facilitator </a:t>
            </a:r>
            <a:r>
              <a:rPr lang="en-US" sz="3200" dirty="0">
                <a:solidFill>
                  <a:srgbClr val="2D4386"/>
                </a:solidFill>
                <a:latin typeface="Times"/>
                <a:cs typeface="Times"/>
              </a:rPr>
              <a:t>questionnaires (</a:t>
            </a:r>
            <a:r>
              <a:rPr lang="en-US" sz="3200" b="1" dirty="0">
                <a:solidFill>
                  <a:srgbClr val="2D4386"/>
                </a:solidFill>
                <a:latin typeface="Times"/>
                <a:cs typeface="Times"/>
              </a:rPr>
              <a:t>Figures 3 &amp; 4</a:t>
            </a:r>
            <a:r>
              <a:rPr lang="en-US" sz="3200" dirty="0">
                <a:solidFill>
                  <a:srgbClr val="2D4386"/>
                </a:solidFill>
                <a:latin typeface="Times"/>
                <a:cs typeface="Times"/>
              </a:rPr>
              <a:t>) were 100% positive (90% response level), suggesting that the benefits of the program are not limited exclusively to the peer-receivers.</a:t>
            </a:r>
            <a:endParaRPr lang="en-GB" sz="3200" dirty="0">
              <a:solidFill>
                <a:srgbClr val="2D4386"/>
              </a:solidFill>
              <a:latin typeface="Times" panose="02020603050405020304" pitchFamily="18" charset="0"/>
              <a:cs typeface="Times" panose="02020603050405020304" pitchFamily="18" charset="0"/>
            </a:endParaRPr>
          </a:p>
          <a:p>
            <a:pPr algn="just"/>
            <a:endParaRPr lang="en-GB" sz="3200" dirty="0">
              <a:solidFill>
                <a:srgbClr val="2D4386"/>
              </a:solidFill>
              <a:latin typeface="Times" panose="02020603050405020304" pitchFamily="18" charset="0"/>
              <a:cs typeface="Times" panose="02020603050405020304" pitchFamily="18" charset="0"/>
            </a:endParaRPr>
          </a:p>
          <a:p>
            <a:pPr algn="just"/>
            <a:r>
              <a:rPr lang="en-GB" sz="3200" dirty="0">
                <a:solidFill>
                  <a:srgbClr val="2D4386"/>
                </a:solidFill>
                <a:latin typeface="Times" panose="02020603050405020304" pitchFamily="18" charset="0"/>
                <a:cs typeface="Times" panose="02020603050405020304" pitchFamily="18" charset="0"/>
              </a:rPr>
              <a:t>Further success of the Students as Partners program in </a:t>
            </a:r>
            <a:r>
              <a:rPr lang="en-GB" sz="3200" dirty="0" smtClean="0">
                <a:solidFill>
                  <a:srgbClr val="2D4386"/>
                </a:solidFill>
                <a:latin typeface="Times" panose="02020603050405020304" pitchFamily="18" charset="0"/>
                <a:cs typeface="Times" panose="02020603050405020304" pitchFamily="18" charset="0"/>
              </a:rPr>
              <a:t>BIOL721 </a:t>
            </a:r>
            <a:r>
              <a:rPr lang="en-GB" sz="3200" dirty="0">
                <a:solidFill>
                  <a:srgbClr val="2D4386"/>
                </a:solidFill>
                <a:latin typeface="Times" panose="02020603050405020304" pitchFamily="18" charset="0"/>
                <a:cs typeface="Times" panose="02020603050405020304" pitchFamily="18" charset="0"/>
              </a:rPr>
              <a:t>module will depend on continued enthusiasm from both </a:t>
            </a:r>
            <a:r>
              <a:rPr lang="en-GB" sz="3200" dirty="0" smtClean="0">
                <a:solidFill>
                  <a:srgbClr val="2D4386"/>
                </a:solidFill>
                <a:latin typeface="Times" panose="02020603050405020304" pitchFamily="18" charset="0"/>
                <a:cs typeface="Times" panose="02020603050405020304" pitchFamily="18" charset="0"/>
              </a:rPr>
              <a:t>peer-facilitators </a:t>
            </a:r>
            <a:r>
              <a:rPr lang="en-GB" sz="3200" dirty="0">
                <a:solidFill>
                  <a:srgbClr val="2D4386"/>
                </a:solidFill>
                <a:latin typeface="Times" panose="02020603050405020304" pitchFamily="18" charset="0"/>
                <a:cs typeface="Times" panose="02020603050405020304" pitchFamily="18" charset="0"/>
              </a:rPr>
              <a:t>and </a:t>
            </a:r>
            <a:r>
              <a:rPr lang="en-GB" sz="3200" dirty="0" smtClean="0">
                <a:solidFill>
                  <a:srgbClr val="2D4386"/>
                </a:solidFill>
                <a:latin typeface="Times" panose="02020603050405020304" pitchFamily="18" charset="0"/>
                <a:cs typeface="Times" panose="02020603050405020304" pitchFamily="18" charset="0"/>
              </a:rPr>
              <a:t>receivers</a:t>
            </a:r>
            <a:r>
              <a:rPr lang="en-GB" sz="3200" dirty="0">
                <a:solidFill>
                  <a:srgbClr val="2D4386"/>
                </a:solidFill>
                <a:latin typeface="Times" panose="02020603050405020304" pitchFamily="18" charset="0"/>
                <a:cs typeface="Times" panose="02020603050405020304" pitchFamily="18" charset="0"/>
              </a:rPr>
              <a:t>, with results from the current program looking promising. Interest in taking part in the program was voiced by the peer-receivers, which should ensure the continuation of the project in subsequent years. Continued success could also act to facilitate the launch of similar programs across the university in the future. While adding to the student and staff experience in their respective modules, these programs will also improve the value of a place at the University of Liverpool.</a:t>
            </a:r>
          </a:p>
          <a:p>
            <a:pPr algn="just"/>
            <a:endParaRPr lang="en-US" sz="3200" dirty="0">
              <a:noFill/>
              <a:latin typeface="Times"/>
              <a:cs typeface="Times"/>
            </a:endParaRPr>
          </a:p>
        </p:txBody>
      </p:sp>
      <p:sp>
        <p:nvSpPr>
          <p:cNvPr id="13" name="Cloud Callout 12"/>
          <p:cNvSpPr/>
          <p:nvPr/>
        </p:nvSpPr>
        <p:spPr>
          <a:xfrm>
            <a:off x="395536" y="1196752"/>
            <a:ext cx="3744416" cy="2658968"/>
          </a:xfrm>
          <a:prstGeom prst="cloudCallout">
            <a:avLst/>
          </a:prstGeom>
          <a:solidFill>
            <a:srgbClr val="FFC00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smtClean="0">
                <a:solidFill>
                  <a:schemeClr val="tx1"/>
                </a:solidFill>
              </a:rPr>
              <a:t>It was really a </a:t>
            </a:r>
            <a:r>
              <a:rPr lang="en-GB" sz="2000" b="1" i="1" dirty="0" smtClean="0">
                <a:solidFill>
                  <a:srgbClr val="FF0000"/>
                </a:solidFill>
              </a:rPr>
              <a:t>rare </a:t>
            </a:r>
            <a:r>
              <a:rPr lang="en-GB" sz="2000" b="1" i="1" dirty="0" smtClean="0">
                <a:solidFill>
                  <a:schemeClr val="tx1"/>
                </a:solidFill>
              </a:rPr>
              <a:t>and valuable opportunity to place myself  between being a student and a tutor</a:t>
            </a:r>
            <a:endParaRPr lang="en-GB" sz="2000" b="1" i="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45803" y="6381328"/>
            <a:ext cx="1562701" cy="398155"/>
          </a:xfrm>
          <a:prstGeom prst="rect">
            <a:avLst/>
          </a:prstGeom>
        </p:spPr>
      </p:pic>
      <p:sp>
        <p:nvSpPr>
          <p:cNvPr id="11" name="Cloud Callout 10"/>
          <p:cNvSpPr/>
          <p:nvPr/>
        </p:nvSpPr>
        <p:spPr>
          <a:xfrm>
            <a:off x="4788024" y="1340768"/>
            <a:ext cx="3600400" cy="2370936"/>
          </a:xfrm>
          <a:prstGeom prst="cloudCallout">
            <a:avLst/>
          </a:prstGeom>
          <a:solidFill>
            <a:srgbClr val="00B0F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smtClean="0">
                <a:solidFill>
                  <a:schemeClr val="tx1"/>
                </a:solidFill>
              </a:rPr>
              <a:t>I was also able to learn a little about student behaviour. Good teaching experience</a:t>
            </a:r>
            <a:endParaRPr lang="en-GB" sz="2000" b="1" i="1" dirty="0"/>
          </a:p>
        </p:txBody>
      </p:sp>
      <p:sp>
        <p:nvSpPr>
          <p:cNvPr id="14" name="Cloud Callout 13"/>
          <p:cNvSpPr/>
          <p:nvPr/>
        </p:nvSpPr>
        <p:spPr>
          <a:xfrm>
            <a:off x="1979712" y="3717032"/>
            <a:ext cx="3744416" cy="2514952"/>
          </a:xfrm>
          <a:prstGeom prst="cloudCallout">
            <a:avLst/>
          </a:prstGeom>
          <a:solidFill>
            <a:srgbClr val="92D05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smtClean="0">
                <a:solidFill>
                  <a:schemeClr val="tx1"/>
                </a:solidFill>
              </a:rPr>
              <a:t>..I enjoyed the satisfaction of having shared my personal research journey with others..</a:t>
            </a:r>
            <a:endParaRPr lang="en-GB" sz="2000" b="1" i="1" dirty="0"/>
          </a:p>
        </p:txBody>
      </p:sp>
    </p:spTree>
    <p:extLst>
      <p:ext uri="{BB962C8B-B14F-4D97-AF65-F5344CB8AC3E}">
        <p14:creationId xmlns:p14="http://schemas.microsoft.com/office/powerpoint/2010/main" xmlns="" val="651329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GB" dirty="0" smtClean="0"/>
              <a:t>Understanding bioinformatics</a:t>
            </a:r>
            <a:endParaRPr lang="en-GB" dirty="0"/>
          </a:p>
        </p:txBody>
      </p:sp>
      <p:sp>
        <p:nvSpPr>
          <p:cNvPr id="3" name="TextBox 2"/>
          <p:cNvSpPr txBox="1"/>
          <p:nvPr/>
        </p:nvSpPr>
        <p:spPr>
          <a:xfrm>
            <a:off x="15438522" y="6281374"/>
            <a:ext cx="14103821" cy="35578971"/>
          </a:xfrm>
          <a:prstGeom prst="rect">
            <a:avLst/>
          </a:prstGeom>
          <a:noFill/>
          <a:ln>
            <a:noFill/>
          </a:ln>
        </p:spPr>
        <p:txBody>
          <a:bodyPr wrap="square" rtlCol="0">
            <a:spAutoFit/>
          </a:bodyPr>
          <a:lstStyle/>
          <a:p>
            <a:pPr algn="ctr"/>
            <a:endParaRPr lang="en-US" sz="5400" b="1" dirty="0" smtClean="0">
              <a:solidFill>
                <a:srgbClr val="2D4386"/>
              </a:solidFill>
              <a:latin typeface="Times"/>
              <a:cs typeface="Times"/>
            </a:endParaRPr>
          </a:p>
          <a:p>
            <a:pPr algn="ctr"/>
            <a:endParaRPr lang="en-US" sz="5400" b="1" dirty="0">
              <a:solidFill>
                <a:srgbClr val="2D4386"/>
              </a:solidFill>
              <a:latin typeface="Times"/>
              <a:cs typeface="Times"/>
            </a:endParaRPr>
          </a:p>
          <a:p>
            <a:pPr algn="ctr"/>
            <a:endParaRPr lang="en-US" sz="5400" b="1" dirty="0" smtClean="0">
              <a:solidFill>
                <a:srgbClr val="2D4386"/>
              </a:solidFill>
              <a:latin typeface="Times"/>
              <a:cs typeface="Times"/>
            </a:endParaRPr>
          </a:p>
          <a:p>
            <a:pPr algn="ctr"/>
            <a:endParaRPr lang="en-US" sz="5400" b="1" dirty="0">
              <a:solidFill>
                <a:srgbClr val="2D4386"/>
              </a:solidFill>
              <a:latin typeface="Times"/>
              <a:cs typeface="Times"/>
            </a:endParaRPr>
          </a:p>
          <a:p>
            <a:pPr algn="ctr"/>
            <a:endParaRPr lang="en-US" sz="5400" b="1" dirty="0" smtClean="0">
              <a:solidFill>
                <a:srgbClr val="2D4386"/>
              </a:solidFill>
              <a:latin typeface="Times"/>
              <a:cs typeface="Times"/>
            </a:endParaRPr>
          </a:p>
          <a:p>
            <a:pPr algn="ctr"/>
            <a:endParaRPr lang="en-US" sz="5400" b="1" dirty="0">
              <a:solidFill>
                <a:srgbClr val="2D4386"/>
              </a:solidFill>
              <a:latin typeface="Times"/>
              <a:cs typeface="Times"/>
            </a:endParaRPr>
          </a:p>
          <a:p>
            <a:pPr lvl="0" algn="ctr"/>
            <a:endParaRPr lang="en-US" sz="4800" b="1" dirty="0">
              <a:solidFill>
                <a:srgbClr val="2D4386"/>
              </a:solidFill>
              <a:latin typeface="Times"/>
              <a:cs typeface="Times"/>
            </a:endParaRPr>
          </a:p>
          <a:p>
            <a:endParaRPr lang="en-US" sz="1600" b="1" dirty="0" smtClean="0">
              <a:solidFill>
                <a:srgbClr val="2D4386"/>
              </a:solidFill>
              <a:latin typeface="Times"/>
              <a:cs typeface="Times"/>
            </a:endParaRPr>
          </a:p>
          <a:p>
            <a:r>
              <a:rPr lang="en-US" sz="3600" b="1" dirty="0" smtClean="0">
                <a:solidFill>
                  <a:srgbClr val="2D4386"/>
                </a:solidFill>
                <a:latin typeface="Times"/>
                <a:cs typeface="Times"/>
              </a:rPr>
              <a:t>Figure </a:t>
            </a:r>
            <a:r>
              <a:rPr lang="en-US" sz="3600" b="1" dirty="0">
                <a:solidFill>
                  <a:srgbClr val="2D4386"/>
                </a:solidFill>
                <a:latin typeface="Times"/>
                <a:cs typeface="Times"/>
              </a:rPr>
              <a:t>3. </a:t>
            </a:r>
            <a:r>
              <a:rPr lang="en-US" sz="3600" dirty="0">
                <a:solidFill>
                  <a:srgbClr val="2D4386"/>
                </a:solidFill>
                <a:latin typeface="Times"/>
                <a:cs typeface="Times"/>
              </a:rPr>
              <a:t>Results from the quantitative analysis (questionnaire) from </a:t>
            </a:r>
            <a:r>
              <a:rPr lang="en-US" sz="3600" dirty="0" smtClean="0">
                <a:solidFill>
                  <a:srgbClr val="2D4386"/>
                </a:solidFill>
                <a:latin typeface="Times"/>
                <a:cs typeface="Times"/>
              </a:rPr>
              <a:t>   peer-facilitators</a:t>
            </a:r>
            <a:r>
              <a:rPr lang="en-US" sz="3600" dirty="0" smtClean="0">
                <a:solidFill>
                  <a:srgbClr val="002060"/>
                </a:solidFill>
                <a:latin typeface="Times"/>
                <a:cs typeface="Times"/>
              </a:rPr>
              <a:t> </a:t>
            </a:r>
            <a:endParaRPr lang="en-US" sz="3600" dirty="0">
              <a:solidFill>
                <a:srgbClr val="002060"/>
              </a:solidFill>
              <a:latin typeface="Times"/>
              <a:cs typeface="Times"/>
            </a:endParaRPr>
          </a:p>
          <a:p>
            <a:pPr lvl="0" algn="ctr"/>
            <a:endParaRPr lang="en-US" sz="4800" dirty="0">
              <a:solidFill>
                <a:srgbClr val="2D4386"/>
              </a:solidFill>
              <a:latin typeface="Times"/>
              <a:cs typeface="Times"/>
            </a:endParaRPr>
          </a:p>
          <a:p>
            <a:pPr algn="ctr"/>
            <a:endParaRPr lang="en-US" sz="5400" b="1" dirty="0">
              <a:solidFill>
                <a:srgbClr val="2D4386"/>
              </a:solidFill>
              <a:latin typeface="Times"/>
              <a:cs typeface="Times"/>
            </a:endParaRPr>
          </a:p>
          <a:p>
            <a:pPr algn="ctr"/>
            <a:endParaRPr lang="en-US" sz="5400" b="1" dirty="0" smtClean="0">
              <a:solidFill>
                <a:srgbClr val="2D4386"/>
              </a:solidFill>
              <a:latin typeface="Times"/>
              <a:cs typeface="Times"/>
            </a:endParaRPr>
          </a:p>
          <a:p>
            <a:pPr algn="ctr"/>
            <a:endParaRPr lang="en-US" sz="5400" b="1" dirty="0">
              <a:solidFill>
                <a:srgbClr val="2D4386"/>
              </a:solidFill>
              <a:latin typeface="Times"/>
              <a:cs typeface="Times"/>
            </a:endParaRPr>
          </a:p>
          <a:p>
            <a:pPr algn="ctr"/>
            <a:endParaRPr lang="en-US" sz="5400" b="1" dirty="0" smtClean="0">
              <a:solidFill>
                <a:srgbClr val="2D4386"/>
              </a:solidFill>
              <a:latin typeface="Times"/>
              <a:cs typeface="Times"/>
            </a:endParaRPr>
          </a:p>
          <a:p>
            <a:pPr algn="ctr"/>
            <a:endParaRPr lang="en-US" sz="5400" b="1" dirty="0">
              <a:solidFill>
                <a:srgbClr val="2D4386"/>
              </a:solidFill>
              <a:latin typeface="Times"/>
              <a:cs typeface="Times"/>
            </a:endParaRPr>
          </a:p>
          <a:p>
            <a:pPr algn="ctr"/>
            <a:endParaRPr lang="en-US" sz="5400" b="1" dirty="0" smtClean="0">
              <a:solidFill>
                <a:srgbClr val="2D4386"/>
              </a:solidFill>
              <a:latin typeface="Times"/>
              <a:cs typeface="Times"/>
            </a:endParaRPr>
          </a:p>
          <a:p>
            <a:pPr algn="ctr"/>
            <a:endParaRPr lang="en-US" sz="5400" b="1" dirty="0">
              <a:solidFill>
                <a:srgbClr val="2D4386"/>
              </a:solidFill>
              <a:latin typeface="Times"/>
              <a:cs typeface="Times"/>
            </a:endParaRPr>
          </a:p>
          <a:p>
            <a:pPr algn="ctr"/>
            <a:endParaRPr lang="en-US" sz="5400" b="1" dirty="0" smtClean="0">
              <a:solidFill>
                <a:srgbClr val="2D4386"/>
              </a:solidFill>
              <a:latin typeface="Times"/>
              <a:cs typeface="Times"/>
            </a:endParaRPr>
          </a:p>
          <a:p>
            <a:pPr algn="ctr"/>
            <a:endParaRPr lang="en-US" sz="2000" b="1" dirty="0">
              <a:solidFill>
                <a:srgbClr val="2D4386"/>
              </a:solidFill>
              <a:latin typeface="Times"/>
              <a:cs typeface="Times"/>
            </a:endParaRPr>
          </a:p>
          <a:p>
            <a:pPr lvl="0"/>
            <a:endParaRPr lang="en-US" sz="3600" b="1" dirty="0" smtClean="0">
              <a:solidFill>
                <a:srgbClr val="2D4386"/>
              </a:solidFill>
              <a:latin typeface="Times"/>
              <a:cs typeface="Times"/>
            </a:endParaRPr>
          </a:p>
          <a:p>
            <a:pPr lvl="0"/>
            <a:endParaRPr lang="en-US" sz="3800" b="1" dirty="0" smtClean="0">
              <a:solidFill>
                <a:srgbClr val="2D4386"/>
              </a:solidFill>
              <a:latin typeface="Times"/>
              <a:cs typeface="Times"/>
            </a:endParaRPr>
          </a:p>
          <a:p>
            <a:pPr lvl="0"/>
            <a:r>
              <a:rPr lang="en-US" sz="3600" b="1" dirty="0" smtClean="0">
                <a:solidFill>
                  <a:srgbClr val="2D4386"/>
                </a:solidFill>
                <a:latin typeface="Times"/>
                <a:cs typeface="Times"/>
              </a:rPr>
              <a:t>Figure </a:t>
            </a:r>
            <a:r>
              <a:rPr lang="en-US" sz="3600" b="1" dirty="0">
                <a:solidFill>
                  <a:srgbClr val="2D4386"/>
                </a:solidFill>
                <a:latin typeface="Times"/>
                <a:cs typeface="Times"/>
              </a:rPr>
              <a:t>4.</a:t>
            </a:r>
            <a:r>
              <a:rPr lang="en-US" sz="3600" dirty="0">
                <a:solidFill>
                  <a:srgbClr val="2D4386"/>
                </a:solidFill>
                <a:latin typeface="Times"/>
                <a:cs typeface="Times"/>
              </a:rPr>
              <a:t> Qualitative responses from peer-facilitators extracted from the questionnaire and reflective log book. </a:t>
            </a:r>
          </a:p>
          <a:p>
            <a:pPr algn="ctr"/>
            <a:endParaRPr lang="en-US" sz="5400" b="1" dirty="0" smtClean="0">
              <a:solidFill>
                <a:srgbClr val="2D4386"/>
              </a:solidFill>
              <a:latin typeface="Times"/>
              <a:cs typeface="Times"/>
            </a:endParaRPr>
          </a:p>
          <a:p>
            <a:pPr algn="ctr"/>
            <a:endParaRPr lang="en-US" sz="5400" b="1" dirty="0" smtClean="0">
              <a:solidFill>
                <a:srgbClr val="2D4386"/>
              </a:solidFill>
              <a:latin typeface="Times"/>
              <a:cs typeface="Times"/>
            </a:endParaRPr>
          </a:p>
          <a:p>
            <a:pPr algn="ctr"/>
            <a:endParaRPr lang="en-US" sz="5400" b="1" dirty="0" smtClean="0">
              <a:solidFill>
                <a:srgbClr val="2D4386"/>
              </a:solidFill>
              <a:latin typeface="Times"/>
              <a:cs typeface="Times"/>
            </a:endParaRPr>
          </a:p>
          <a:p>
            <a:pPr algn="ctr"/>
            <a:endParaRPr lang="en-US" sz="5400" b="1" dirty="0">
              <a:solidFill>
                <a:srgbClr val="2D4386"/>
              </a:solidFill>
              <a:latin typeface="Times"/>
              <a:cs typeface="Times"/>
            </a:endParaRPr>
          </a:p>
          <a:p>
            <a:pPr algn="ctr"/>
            <a:endParaRPr lang="en-US" sz="5400" b="1" dirty="0" smtClean="0">
              <a:solidFill>
                <a:srgbClr val="2D4386"/>
              </a:solidFill>
              <a:latin typeface="Times"/>
              <a:cs typeface="Times"/>
            </a:endParaRPr>
          </a:p>
          <a:p>
            <a:pPr algn="ctr"/>
            <a:endParaRPr lang="en-US" sz="5400" b="1" dirty="0" smtClean="0">
              <a:solidFill>
                <a:srgbClr val="2D4386"/>
              </a:solidFill>
              <a:latin typeface="Times"/>
              <a:cs typeface="Times"/>
            </a:endParaRPr>
          </a:p>
          <a:p>
            <a:pPr algn="ctr"/>
            <a:endParaRPr lang="en-US" sz="5400" b="1" dirty="0" smtClean="0">
              <a:solidFill>
                <a:srgbClr val="2D4386"/>
              </a:solidFill>
              <a:latin typeface="Times"/>
              <a:cs typeface="Times"/>
            </a:endParaRPr>
          </a:p>
          <a:p>
            <a:pPr algn="ctr"/>
            <a:endParaRPr lang="en-US" sz="5400" b="1" dirty="0">
              <a:solidFill>
                <a:srgbClr val="2D4386"/>
              </a:solidFill>
              <a:latin typeface="Times"/>
              <a:cs typeface="Times"/>
            </a:endParaRPr>
          </a:p>
          <a:p>
            <a:pPr algn="ctr"/>
            <a:endParaRPr lang="en-US" sz="2000" b="1" dirty="0" smtClean="0">
              <a:solidFill>
                <a:srgbClr val="2D4386"/>
              </a:solidFill>
              <a:latin typeface="Times"/>
              <a:cs typeface="Times"/>
            </a:endParaRPr>
          </a:p>
          <a:p>
            <a:pPr algn="ctr"/>
            <a:r>
              <a:rPr lang="en-US" sz="4800" b="1" dirty="0" smtClean="0">
                <a:solidFill>
                  <a:srgbClr val="2D4386"/>
                </a:solidFill>
                <a:latin typeface="Times"/>
                <a:cs typeface="Times"/>
              </a:rPr>
              <a:t>Future </a:t>
            </a:r>
            <a:r>
              <a:rPr lang="en-US" sz="4800" b="1" dirty="0">
                <a:solidFill>
                  <a:srgbClr val="2D4386"/>
                </a:solidFill>
                <a:latin typeface="Times"/>
                <a:cs typeface="Times"/>
              </a:rPr>
              <a:t>directions</a:t>
            </a:r>
          </a:p>
          <a:p>
            <a:pPr algn="just"/>
            <a:endParaRPr lang="en-US" sz="3200" dirty="0">
              <a:solidFill>
                <a:srgbClr val="2D4386"/>
              </a:solidFill>
              <a:latin typeface="Times"/>
              <a:cs typeface="Times"/>
            </a:endParaRPr>
          </a:p>
          <a:p>
            <a:pPr algn="just"/>
            <a:r>
              <a:rPr lang="en-US" sz="3200" dirty="0">
                <a:solidFill>
                  <a:srgbClr val="2D4386"/>
                </a:solidFill>
                <a:latin typeface="Times"/>
                <a:cs typeface="Times"/>
              </a:rPr>
              <a:t>The number of responses received from the students via the questionnaires was very positive, with most (~70%) of the students volunteering time to share their views on the </a:t>
            </a:r>
            <a:r>
              <a:rPr lang="en-US" sz="3200" dirty="0" smtClean="0">
                <a:solidFill>
                  <a:srgbClr val="2D4386"/>
                </a:solidFill>
                <a:latin typeface="Times"/>
                <a:cs typeface="Times"/>
              </a:rPr>
              <a:t>Students </a:t>
            </a:r>
            <a:r>
              <a:rPr lang="en-US" sz="3200" dirty="0">
                <a:solidFill>
                  <a:srgbClr val="2D4386"/>
                </a:solidFill>
                <a:latin typeface="Times"/>
                <a:cs typeface="Times"/>
              </a:rPr>
              <a:t>as Partners program (</a:t>
            </a:r>
            <a:r>
              <a:rPr lang="en-US" sz="3200" b="1" dirty="0">
                <a:solidFill>
                  <a:srgbClr val="2D4386"/>
                </a:solidFill>
                <a:latin typeface="Times"/>
                <a:cs typeface="Times"/>
              </a:rPr>
              <a:t>Figure 1</a:t>
            </a:r>
            <a:r>
              <a:rPr lang="en-US" sz="3200" dirty="0">
                <a:solidFill>
                  <a:srgbClr val="2D4386"/>
                </a:solidFill>
                <a:latin typeface="Times"/>
                <a:cs typeface="Times"/>
              </a:rPr>
              <a:t>). Together with this, the general responses to the questions are extremely encouraging (average ~80% positive responses, </a:t>
            </a:r>
            <a:r>
              <a:rPr lang="en-US" sz="3200" b="1" dirty="0">
                <a:solidFill>
                  <a:srgbClr val="2D4386"/>
                </a:solidFill>
                <a:latin typeface="Times"/>
                <a:cs typeface="Times"/>
              </a:rPr>
              <a:t>Figure 2</a:t>
            </a:r>
            <a:r>
              <a:rPr lang="en-US" sz="3200" dirty="0">
                <a:solidFill>
                  <a:srgbClr val="2D4386"/>
                </a:solidFill>
                <a:latin typeface="Times"/>
                <a:cs typeface="Times"/>
              </a:rPr>
              <a:t>) in support of continuing the program in </a:t>
            </a:r>
            <a:r>
              <a:rPr lang="en-US" sz="3200" dirty="0" smtClean="0">
                <a:solidFill>
                  <a:srgbClr val="2D4386"/>
                </a:solidFill>
                <a:latin typeface="Times"/>
                <a:cs typeface="Times"/>
              </a:rPr>
              <a:t>subsequent </a:t>
            </a:r>
            <a:r>
              <a:rPr lang="en-US" sz="3200" dirty="0">
                <a:solidFill>
                  <a:srgbClr val="2D4386"/>
                </a:solidFill>
                <a:latin typeface="Times"/>
                <a:cs typeface="Times"/>
              </a:rPr>
              <a:t>years. </a:t>
            </a:r>
            <a:endParaRPr lang="en-US" sz="3200" dirty="0" smtClean="0">
              <a:solidFill>
                <a:srgbClr val="2D4386"/>
              </a:solidFill>
              <a:latin typeface="Times"/>
              <a:cs typeface="Times"/>
            </a:endParaRPr>
          </a:p>
          <a:p>
            <a:pPr algn="just"/>
            <a:endParaRPr lang="en-US" sz="3200" dirty="0">
              <a:solidFill>
                <a:srgbClr val="2D4386"/>
              </a:solidFill>
              <a:latin typeface="Times"/>
              <a:cs typeface="Times"/>
            </a:endParaRPr>
          </a:p>
          <a:p>
            <a:pPr algn="just"/>
            <a:r>
              <a:rPr lang="en-US" sz="3200" dirty="0">
                <a:solidFill>
                  <a:srgbClr val="2D4386"/>
                </a:solidFill>
                <a:latin typeface="Times"/>
                <a:cs typeface="Times"/>
              </a:rPr>
              <a:t>Responses to the </a:t>
            </a:r>
            <a:r>
              <a:rPr lang="en-US" sz="3200" dirty="0" smtClean="0">
                <a:solidFill>
                  <a:srgbClr val="2D4386"/>
                </a:solidFill>
                <a:latin typeface="Times"/>
                <a:cs typeface="Times"/>
              </a:rPr>
              <a:t>peer-facilitator </a:t>
            </a:r>
            <a:r>
              <a:rPr lang="en-US" sz="3200" dirty="0">
                <a:solidFill>
                  <a:srgbClr val="2D4386"/>
                </a:solidFill>
                <a:latin typeface="Times"/>
                <a:cs typeface="Times"/>
              </a:rPr>
              <a:t>questionnaires (</a:t>
            </a:r>
            <a:r>
              <a:rPr lang="en-US" sz="3200" b="1" dirty="0">
                <a:solidFill>
                  <a:srgbClr val="2D4386"/>
                </a:solidFill>
                <a:latin typeface="Times"/>
                <a:cs typeface="Times"/>
              </a:rPr>
              <a:t>Figures 3 &amp; 4</a:t>
            </a:r>
            <a:r>
              <a:rPr lang="en-US" sz="3200" dirty="0">
                <a:solidFill>
                  <a:srgbClr val="2D4386"/>
                </a:solidFill>
                <a:latin typeface="Times"/>
                <a:cs typeface="Times"/>
              </a:rPr>
              <a:t>) were 100% positive (90% response level), suggesting that the benefits of the program are not limited exclusively to the peer-receivers.</a:t>
            </a:r>
            <a:endParaRPr lang="en-GB" sz="3200" dirty="0">
              <a:solidFill>
                <a:srgbClr val="2D4386"/>
              </a:solidFill>
              <a:latin typeface="Times" panose="02020603050405020304" pitchFamily="18" charset="0"/>
              <a:cs typeface="Times" panose="02020603050405020304" pitchFamily="18" charset="0"/>
            </a:endParaRPr>
          </a:p>
          <a:p>
            <a:pPr algn="just"/>
            <a:endParaRPr lang="en-GB" sz="3200" dirty="0">
              <a:solidFill>
                <a:srgbClr val="2D4386"/>
              </a:solidFill>
              <a:latin typeface="Times" panose="02020603050405020304" pitchFamily="18" charset="0"/>
              <a:cs typeface="Times" panose="02020603050405020304" pitchFamily="18" charset="0"/>
            </a:endParaRPr>
          </a:p>
          <a:p>
            <a:pPr algn="just"/>
            <a:r>
              <a:rPr lang="en-GB" sz="3200" dirty="0">
                <a:solidFill>
                  <a:srgbClr val="2D4386"/>
                </a:solidFill>
                <a:latin typeface="Times" panose="02020603050405020304" pitchFamily="18" charset="0"/>
                <a:cs typeface="Times" panose="02020603050405020304" pitchFamily="18" charset="0"/>
              </a:rPr>
              <a:t>Further success of the Students as Partners program in </a:t>
            </a:r>
            <a:r>
              <a:rPr lang="en-GB" sz="3200" dirty="0" smtClean="0">
                <a:solidFill>
                  <a:srgbClr val="2D4386"/>
                </a:solidFill>
                <a:latin typeface="Times" panose="02020603050405020304" pitchFamily="18" charset="0"/>
                <a:cs typeface="Times" panose="02020603050405020304" pitchFamily="18" charset="0"/>
              </a:rPr>
              <a:t>BIOL721 </a:t>
            </a:r>
            <a:r>
              <a:rPr lang="en-GB" sz="3200" dirty="0">
                <a:solidFill>
                  <a:srgbClr val="2D4386"/>
                </a:solidFill>
                <a:latin typeface="Times" panose="02020603050405020304" pitchFamily="18" charset="0"/>
                <a:cs typeface="Times" panose="02020603050405020304" pitchFamily="18" charset="0"/>
              </a:rPr>
              <a:t>module will depend on continued enthusiasm from both </a:t>
            </a:r>
            <a:r>
              <a:rPr lang="en-GB" sz="3200" dirty="0" smtClean="0">
                <a:solidFill>
                  <a:srgbClr val="2D4386"/>
                </a:solidFill>
                <a:latin typeface="Times" panose="02020603050405020304" pitchFamily="18" charset="0"/>
                <a:cs typeface="Times" panose="02020603050405020304" pitchFamily="18" charset="0"/>
              </a:rPr>
              <a:t>peer-facilitators </a:t>
            </a:r>
            <a:r>
              <a:rPr lang="en-GB" sz="3200" dirty="0">
                <a:solidFill>
                  <a:srgbClr val="2D4386"/>
                </a:solidFill>
                <a:latin typeface="Times" panose="02020603050405020304" pitchFamily="18" charset="0"/>
                <a:cs typeface="Times" panose="02020603050405020304" pitchFamily="18" charset="0"/>
              </a:rPr>
              <a:t>and </a:t>
            </a:r>
            <a:r>
              <a:rPr lang="en-GB" sz="3200" dirty="0" smtClean="0">
                <a:solidFill>
                  <a:srgbClr val="2D4386"/>
                </a:solidFill>
                <a:latin typeface="Times" panose="02020603050405020304" pitchFamily="18" charset="0"/>
                <a:cs typeface="Times" panose="02020603050405020304" pitchFamily="18" charset="0"/>
              </a:rPr>
              <a:t>receivers</a:t>
            </a:r>
            <a:r>
              <a:rPr lang="en-GB" sz="3200" dirty="0">
                <a:solidFill>
                  <a:srgbClr val="2D4386"/>
                </a:solidFill>
                <a:latin typeface="Times" panose="02020603050405020304" pitchFamily="18" charset="0"/>
                <a:cs typeface="Times" panose="02020603050405020304" pitchFamily="18" charset="0"/>
              </a:rPr>
              <a:t>, with results from the current program looking promising. Interest in taking part in the program was voiced by the peer-receivers, which should ensure the continuation of the project in subsequent years. Continued success could also act to facilitate the launch of similar programs across the university in the future. While adding to the student and staff experience in their respective modules, these programs will also improve the value of a place at the University of Liverpool.</a:t>
            </a:r>
          </a:p>
          <a:p>
            <a:pPr algn="just"/>
            <a:endParaRPr lang="en-US" sz="3200" dirty="0">
              <a:noFill/>
              <a:latin typeface="Times"/>
              <a:cs typeface="Time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45803" y="6381328"/>
            <a:ext cx="1562701" cy="398155"/>
          </a:xfrm>
          <a:prstGeom prst="rect">
            <a:avLst/>
          </a:prstGeom>
        </p:spPr>
      </p:pic>
      <p:sp>
        <p:nvSpPr>
          <p:cNvPr id="11" name="Cloud Callout 10"/>
          <p:cNvSpPr/>
          <p:nvPr/>
        </p:nvSpPr>
        <p:spPr>
          <a:xfrm>
            <a:off x="539552" y="1196752"/>
            <a:ext cx="3744416" cy="2520280"/>
          </a:xfrm>
          <a:prstGeom prst="cloudCallout">
            <a:avLst/>
          </a:prstGeom>
          <a:solidFill>
            <a:srgbClr val="00B0F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smtClean="0">
                <a:solidFill>
                  <a:schemeClr val="tx1"/>
                </a:solidFill>
              </a:rPr>
              <a:t>I was able to learn more about bioinformatics applications from others peer-facilitators</a:t>
            </a:r>
            <a:r>
              <a:rPr lang="en-GB" sz="2000" b="1" i="1" dirty="0" smtClean="0"/>
              <a:t> </a:t>
            </a:r>
            <a:endParaRPr lang="en-GB" sz="2000" b="1" i="1" dirty="0"/>
          </a:p>
        </p:txBody>
      </p:sp>
      <p:sp>
        <p:nvSpPr>
          <p:cNvPr id="12" name="Cloud Callout 11"/>
          <p:cNvSpPr/>
          <p:nvPr/>
        </p:nvSpPr>
        <p:spPr>
          <a:xfrm>
            <a:off x="3923928" y="3284984"/>
            <a:ext cx="4392488" cy="2952328"/>
          </a:xfrm>
          <a:prstGeom prst="cloudCallout">
            <a:avLst/>
          </a:prstGeom>
          <a:solidFill>
            <a:srgbClr val="FF000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smtClean="0">
                <a:solidFill>
                  <a:schemeClr val="tx1"/>
                </a:solidFill>
              </a:rPr>
              <a:t>Thinking precisely about how I used bioinformatics as part of my work gave me opportunity to view my own research in a new way</a:t>
            </a:r>
            <a:endParaRPr lang="en-GB" sz="2000" b="1" i="1" dirty="0"/>
          </a:p>
        </p:txBody>
      </p:sp>
      <p:pic>
        <p:nvPicPr>
          <p:cNvPr id="1026" name="Picture 2" descr="http://www.dayjob.com/images/pic_short_teaching_courses_londo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88224" y="908720"/>
            <a:ext cx="2304256" cy="186734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6948264" y="2708920"/>
            <a:ext cx="1782347" cy="400110"/>
          </a:xfrm>
          <a:prstGeom prst="rect">
            <a:avLst/>
          </a:prstGeom>
          <a:noFill/>
        </p:spPr>
        <p:txBody>
          <a:bodyPr wrap="none" rtlCol="0">
            <a:spAutoFit/>
          </a:bodyPr>
          <a:lstStyle/>
          <a:p>
            <a:r>
              <a:rPr lang="en-GB" sz="2000" dirty="0" smtClean="0"/>
              <a:t>c</a:t>
            </a:r>
            <a:r>
              <a:rPr lang="en-GB" sz="2000" dirty="0" smtClean="0"/>
              <a:t>ritical thinking</a:t>
            </a:r>
            <a:endParaRPr lang="en-GB" sz="2000" dirty="0"/>
          </a:p>
        </p:txBody>
      </p:sp>
    </p:spTree>
    <p:extLst>
      <p:ext uri="{BB962C8B-B14F-4D97-AF65-F5344CB8AC3E}">
        <p14:creationId xmlns:p14="http://schemas.microsoft.com/office/powerpoint/2010/main" xmlns="" val="372598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animEffect transition="in" filter="wipe(down)">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150439" y="1666545"/>
            <a:ext cx="4526017" cy="1343586"/>
            <a:chOff x="4822372" y="1665515"/>
            <a:chExt cx="3603172" cy="970585"/>
          </a:xfrm>
        </p:grpSpPr>
        <p:pic>
          <p:nvPicPr>
            <p:cNvPr id="2054" name="Picture 6"/>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3152" t="22385" r="1626" b="68065"/>
            <a:stretch/>
          </p:blipFill>
          <p:spPr bwMode="auto">
            <a:xfrm>
              <a:off x="4822372" y="1665515"/>
              <a:ext cx="3603172"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6"/>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3152" t="37563" r="1626" b="56809"/>
            <a:stretch/>
          </p:blipFill>
          <p:spPr bwMode="auto">
            <a:xfrm>
              <a:off x="4822372" y="2276872"/>
              <a:ext cx="3603172" cy="3592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2048" name="Group 2047"/>
          <p:cNvGrpSpPr/>
          <p:nvPr/>
        </p:nvGrpSpPr>
        <p:grpSpPr>
          <a:xfrm>
            <a:off x="4107294" y="891142"/>
            <a:ext cx="4567038" cy="999523"/>
            <a:chOff x="4107294" y="365314"/>
            <a:chExt cx="4567038" cy="999523"/>
          </a:xfrm>
        </p:grpSpPr>
        <p:pic>
          <p:nvPicPr>
            <p:cNvPr id="5" name="Picture 6"/>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2743" t="4423" r="1625" b="88359"/>
            <a:stretch/>
          </p:blipFill>
          <p:spPr bwMode="auto">
            <a:xfrm>
              <a:off x="4107294" y="365314"/>
              <a:ext cx="4567038" cy="637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6"/>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2743" t="16522" r="1625" b="78445"/>
            <a:stretch/>
          </p:blipFill>
          <p:spPr bwMode="auto">
            <a:xfrm>
              <a:off x="4107294" y="920082"/>
              <a:ext cx="4567038" cy="444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9" name="Group 8"/>
          <p:cNvGrpSpPr/>
          <p:nvPr/>
        </p:nvGrpSpPr>
        <p:grpSpPr>
          <a:xfrm>
            <a:off x="4150439" y="3160457"/>
            <a:ext cx="4526017" cy="950479"/>
            <a:chOff x="4822372" y="764705"/>
            <a:chExt cx="3603172" cy="686611"/>
          </a:xfrm>
        </p:grpSpPr>
        <p:pic>
          <p:nvPicPr>
            <p:cNvPr id="10" name="Picture 6"/>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3152" t="47920" r="1626" b="46324"/>
            <a:stretch/>
          </p:blipFill>
          <p:spPr bwMode="auto">
            <a:xfrm>
              <a:off x="4822372" y="764705"/>
              <a:ext cx="3603172" cy="3674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6"/>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3152" t="59392" r="1626" b="35492"/>
            <a:stretch/>
          </p:blipFill>
          <p:spPr bwMode="auto">
            <a:xfrm>
              <a:off x="4822372" y="1124744"/>
              <a:ext cx="3603172" cy="3265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2" name="Group 11"/>
          <p:cNvGrpSpPr/>
          <p:nvPr/>
        </p:nvGrpSpPr>
        <p:grpSpPr>
          <a:xfrm>
            <a:off x="4150439" y="4347233"/>
            <a:ext cx="4526017" cy="881967"/>
            <a:chOff x="4822372" y="4724400"/>
            <a:chExt cx="3603172" cy="637119"/>
          </a:xfrm>
        </p:grpSpPr>
        <p:pic>
          <p:nvPicPr>
            <p:cNvPr id="13" name="Picture 6"/>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3152" t="70306" r="1626" b="24578"/>
            <a:stretch/>
          </p:blipFill>
          <p:spPr bwMode="auto">
            <a:xfrm>
              <a:off x="4822372" y="4724400"/>
              <a:ext cx="3603172" cy="3265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6"/>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3152" t="80879" r="1626" b="13664"/>
            <a:stretch/>
          </p:blipFill>
          <p:spPr bwMode="auto">
            <a:xfrm>
              <a:off x="4822372" y="5013176"/>
              <a:ext cx="3603172" cy="3483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5" name="TextBox 14"/>
          <p:cNvSpPr txBox="1"/>
          <p:nvPr/>
        </p:nvSpPr>
        <p:spPr>
          <a:xfrm>
            <a:off x="107504" y="1211832"/>
            <a:ext cx="4100353" cy="400110"/>
          </a:xfrm>
          <a:prstGeom prst="rect">
            <a:avLst/>
          </a:prstGeom>
          <a:noFill/>
        </p:spPr>
        <p:txBody>
          <a:bodyPr wrap="none" rtlCol="0">
            <a:spAutoFit/>
          </a:bodyPr>
          <a:lstStyle/>
          <a:p>
            <a:r>
              <a:rPr lang="en-GB" sz="2000" dirty="0" smtClean="0">
                <a:solidFill>
                  <a:srgbClr val="0070C0"/>
                </a:solidFill>
              </a:rPr>
              <a:t>Improved understanding of workshop</a:t>
            </a:r>
            <a:endParaRPr lang="en-GB" sz="2000" dirty="0">
              <a:solidFill>
                <a:srgbClr val="0070C0"/>
              </a:solidFill>
            </a:endParaRPr>
          </a:p>
        </p:txBody>
      </p:sp>
      <p:sp>
        <p:nvSpPr>
          <p:cNvPr id="17" name="TextBox 16"/>
          <p:cNvSpPr txBox="1"/>
          <p:nvPr/>
        </p:nvSpPr>
        <p:spPr>
          <a:xfrm>
            <a:off x="218862" y="2308810"/>
            <a:ext cx="4051750" cy="400110"/>
          </a:xfrm>
          <a:prstGeom prst="rect">
            <a:avLst/>
          </a:prstGeom>
          <a:noFill/>
        </p:spPr>
        <p:txBody>
          <a:bodyPr wrap="none" rtlCol="0">
            <a:spAutoFit/>
          </a:bodyPr>
          <a:lstStyle/>
          <a:p>
            <a:r>
              <a:rPr lang="en-GB" sz="2000" dirty="0" smtClean="0">
                <a:solidFill>
                  <a:srgbClr val="0070C0"/>
                </a:solidFill>
              </a:rPr>
              <a:t>Improved engagement with module</a:t>
            </a:r>
            <a:endParaRPr lang="en-GB" sz="2000" dirty="0">
              <a:solidFill>
                <a:srgbClr val="0070C0"/>
              </a:solidFill>
            </a:endParaRPr>
          </a:p>
        </p:txBody>
      </p:sp>
      <p:sp>
        <p:nvSpPr>
          <p:cNvPr id="18" name="TextBox 17"/>
          <p:cNvSpPr txBox="1"/>
          <p:nvPr/>
        </p:nvSpPr>
        <p:spPr>
          <a:xfrm>
            <a:off x="228497" y="3140968"/>
            <a:ext cx="3911455" cy="1015663"/>
          </a:xfrm>
          <a:prstGeom prst="rect">
            <a:avLst/>
          </a:prstGeom>
          <a:noFill/>
        </p:spPr>
        <p:txBody>
          <a:bodyPr wrap="none" rtlCol="0">
            <a:spAutoFit/>
          </a:bodyPr>
          <a:lstStyle/>
          <a:p>
            <a:r>
              <a:rPr lang="en-GB" sz="2000" dirty="0" smtClean="0">
                <a:solidFill>
                  <a:srgbClr val="0070C0"/>
                </a:solidFill>
              </a:rPr>
              <a:t>Improved understanding of </a:t>
            </a:r>
          </a:p>
          <a:p>
            <a:r>
              <a:rPr lang="en-GB" sz="2000" dirty="0">
                <a:solidFill>
                  <a:srgbClr val="0070C0"/>
                </a:solidFill>
              </a:rPr>
              <a:t>b</a:t>
            </a:r>
            <a:r>
              <a:rPr lang="en-GB" sz="2000" dirty="0" smtClean="0">
                <a:solidFill>
                  <a:srgbClr val="0070C0"/>
                </a:solidFill>
              </a:rPr>
              <a:t>ioinformatics applications to other</a:t>
            </a:r>
          </a:p>
          <a:p>
            <a:r>
              <a:rPr lang="en-GB" sz="2000" dirty="0" smtClean="0">
                <a:solidFill>
                  <a:srgbClr val="0070C0"/>
                </a:solidFill>
              </a:rPr>
              <a:t>projects</a:t>
            </a:r>
            <a:endParaRPr lang="en-GB" sz="2000" dirty="0">
              <a:solidFill>
                <a:srgbClr val="0070C0"/>
              </a:solidFill>
            </a:endParaRPr>
          </a:p>
        </p:txBody>
      </p:sp>
      <p:sp>
        <p:nvSpPr>
          <p:cNvPr id="19" name="TextBox 18"/>
          <p:cNvSpPr txBox="1"/>
          <p:nvPr/>
        </p:nvSpPr>
        <p:spPr>
          <a:xfrm>
            <a:off x="212784" y="4293096"/>
            <a:ext cx="3711144" cy="1015663"/>
          </a:xfrm>
          <a:prstGeom prst="rect">
            <a:avLst/>
          </a:prstGeom>
          <a:noFill/>
        </p:spPr>
        <p:txBody>
          <a:bodyPr wrap="none" rtlCol="0">
            <a:spAutoFit/>
          </a:bodyPr>
          <a:lstStyle/>
          <a:p>
            <a:r>
              <a:rPr lang="en-GB" sz="2000" dirty="0" smtClean="0">
                <a:solidFill>
                  <a:srgbClr val="0070C0"/>
                </a:solidFill>
              </a:rPr>
              <a:t>Improved understand of </a:t>
            </a:r>
          </a:p>
          <a:p>
            <a:r>
              <a:rPr lang="en-GB" sz="2000" dirty="0" smtClean="0">
                <a:solidFill>
                  <a:srgbClr val="0070C0"/>
                </a:solidFill>
              </a:rPr>
              <a:t>b</a:t>
            </a:r>
            <a:r>
              <a:rPr lang="en-GB" sz="2000" dirty="0" smtClean="0">
                <a:solidFill>
                  <a:srgbClr val="0070C0"/>
                </a:solidFill>
              </a:rPr>
              <a:t>ioinformatics </a:t>
            </a:r>
            <a:r>
              <a:rPr lang="en-GB" sz="2000" dirty="0" smtClean="0">
                <a:solidFill>
                  <a:srgbClr val="0070C0"/>
                </a:solidFill>
              </a:rPr>
              <a:t>applications to my </a:t>
            </a:r>
          </a:p>
          <a:p>
            <a:r>
              <a:rPr lang="en-GB" sz="2000" dirty="0" smtClean="0">
                <a:solidFill>
                  <a:srgbClr val="0070C0"/>
                </a:solidFill>
              </a:rPr>
              <a:t>research project</a:t>
            </a:r>
            <a:endParaRPr lang="en-GB" sz="2000" dirty="0">
              <a:solidFill>
                <a:srgbClr val="0070C0"/>
              </a:solidFill>
            </a:endParaRPr>
          </a:p>
        </p:txBody>
      </p:sp>
      <p:pic>
        <p:nvPicPr>
          <p:cNvPr id="22"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2165" t="91964" r="31683"/>
          <a:stretch/>
        </p:blipFill>
        <p:spPr bwMode="auto">
          <a:xfrm>
            <a:off x="340431" y="6041886"/>
            <a:ext cx="4474029" cy="5129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31" name="Group 30"/>
          <p:cNvGrpSpPr/>
          <p:nvPr/>
        </p:nvGrpSpPr>
        <p:grpSpPr>
          <a:xfrm>
            <a:off x="8438660" y="982469"/>
            <a:ext cx="758431" cy="4532449"/>
            <a:chOff x="8438660" y="478413"/>
            <a:chExt cx="758431" cy="4532449"/>
          </a:xfrm>
        </p:grpSpPr>
        <p:sp>
          <p:nvSpPr>
            <p:cNvPr id="29" name="TextBox 28"/>
            <p:cNvSpPr txBox="1"/>
            <p:nvPr/>
          </p:nvSpPr>
          <p:spPr>
            <a:xfrm>
              <a:off x="8460432" y="3912351"/>
              <a:ext cx="723275" cy="710964"/>
            </a:xfrm>
            <a:prstGeom prst="rect">
              <a:avLst/>
            </a:prstGeom>
            <a:noFill/>
          </p:spPr>
          <p:txBody>
            <a:bodyPr wrap="none" rtlCol="0">
              <a:spAutoFit/>
            </a:bodyPr>
            <a:lstStyle/>
            <a:p>
              <a:r>
                <a:rPr lang="en-GB" dirty="0" smtClean="0">
                  <a:solidFill>
                    <a:srgbClr val="0070C0"/>
                  </a:solidFill>
                </a:rPr>
                <a:t>14-15</a:t>
              </a:r>
            </a:p>
            <a:p>
              <a:endParaRPr lang="en-GB" dirty="0">
                <a:solidFill>
                  <a:srgbClr val="0070C0"/>
                </a:solidFill>
              </a:endParaRPr>
            </a:p>
          </p:txBody>
        </p:sp>
        <p:sp>
          <p:nvSpPr>
            <p:cNvPr id="20" name="TextBox 19"/>
            <p:cNvSpPr txBox="1"/>
            <p:nvPr/>
          </p:nvSpPr>
          <p:spPr>
            <a:xfrm>
              <a:off x="8442854" y="478413"/>
              <a:ext cx="723275" cy="646331"/>
            </a:xfrm>
            <a:prstGeom prst="rect">
              <a:avLst/>
            </a:prstGeom>
            <a:noFill/>
          </p:spPr>
          <p:txBody>
            <a:bodyPr wrap="none" rtlCol="0">
              <a:spAutoFit/>
            </a:bodyPr>
            <a:lstStyle/>
            <a:p>
              <a:r>
                <a:rPr lang="en-GB" dirty="0" smtClean="0">
                  <a:solidFill>
                    <a:srgbClr val="0070C0"/>
                  </a:solidFill>
                </a:rPr>
                <a:t>14-15</a:t>
              </a:r>
            </a:p>
            <a:p>
              <a:endParaRPr lang="en-GB" dirty="0">
                <a:solidFill>
                  <a:srgbClr val="0070C0"/>
                </a:solidFill>
              </a:endParaRPr>
            </a:p>
          </p:txBody>
        </p:sp>
        <p:sp>
          <p:nvSpPr>
            <p:cNvPr id="24" name="TextBox 23"/>
            <p:cNvSpPr txBox="1"/>
            <p:nvPr/>
          </p:nvSpPr>
          <p:spPr>
            <a:xfrm>
              <a:off x="8456238" y="920083"/>
              <a:ext cx="723275" cy="646331"/>
            </a:xfrm>
            <a:prstGeom prst="rect">
              <a:avLst/>
            </a:prstGeom>
            <a:noFill/>
          </p:spPr>
          <p:txBody>
            <a:bodyPr wrap="none" rtlCol="0">
              <a:spAutoFit/>
            </a:bodyPr>
            <a:lstStyle/>
            <a:p>
              <a:r>
                <a:rPr lang="en-GB" dirty="0" smtClean="0">
                  <a:solidFill>
                    <a:srgbClr val="0070C0"/>
                  </a:solidFill>
                </a:rPr>
                <a:t>13-14</a:t>
              </a:r>
            </a:p>
            <a:p>
              <a:endParaRPr lang="en-GB" dirty="0">
                <a:solidFill>
                  <a:srgbClr val="0070C0"/>
                </a:solidFill>
              </a:endParaRPr>
            </a:p>
          </p:txBody>
        </p:sp>
        <p:sp>
          <p:nvSpPr>
            <p:cNvPr id="25" name="TextBox 24"/>
            <p:cNvSpPr txBox="1"/>
            <p:nvPr/>
          </p:nvSpPr>
          <p:spPr>
            <a:xfrm>
              <a:off x="8438660" y="1640412"/>
              <a:ext cx="723275" cy="646331"/>
            </a:xfrm>
            <a:prstGeom prst="rect">
              <a:avLst/>
            </a:prstGeom>
            <a:noFill/>
          </p:spPr>
          <p:txBody>
            <a:bodyPr wrap="none" rtlCol="0">
              <a:spAutoFit/>
            </a:bodyPr>
            <a:lstStyle/>
            <a:p>
              <a:r>
                <a:rPr lang="en-GB" dirty="0" smtClean="0">
                  <a:solidFill>
                    <a:srgbClr val="0070C0"/>
                  </a:solidFill>
                </a:rPr>
                <a:t>14-15</a:t>
              </a:r>
            </a:p>
            <a:p>
              <a:endParaRPr lang="en-GB" dirty="0">
                <a:solidFill>
                  <a:srgbClr val="0070C0"/>
                </a:solidFill>
              </a:endParaRPr>
            </a:p>
          </p:txBody>
        </p:sp>
        <p:sp>
          <p:nvSpPr>
            <p:cNvPr id="26" name="TextBox 25"/>
            <p:cNvSpPr txBox="1"/>
            <p:nvPr/>
          </p:nvSpPr>
          <p:spPr>
            <a:xfrm>
              <a:off x="8452044" y="2073042"/>
              <a:ext cx="723275" cy="677108"/>
            </a:xfrm>
            <a:prstGeom prst="rect">
              <a:avLst/>
            </a:prstGeom>
            <a:noFill/>
          </p:spPr>
          <p:txBody>
            <a:bodyPr wrap="none" rtlCol="0">
              <a:spAutoFit/>
            </a:bodyPr>
            <a:lstStyle/>
            <a:p>
              <a:r>
                <a:rPr lang="en-GB" dirty="0" smtClean="0">
                  <a:solidFill>
                    <a:srgbClr val="0070C0"/>
                  </a:solidFill>
                </a:rPr>
                <a:t>13-14</a:t>
              </a:r>
              <a:endParaRPr lang="en-GB" sz="2000" dirty="0" smtClean="0">
                <a:solidFill>
                  <a:srgbClr val="0070C0"/>
                </a:solidFill>
              </a:endParaRPr>
            </a:p>
            <a:p>
              <a:endParaRPr lang="en-GB" sz="2000" dirty="0">
                <a:solidFill>
                  <a:srgbClr val="0070C0"/>
                </a:solidFill>
              </a:endParaRPr>
            </a:p>
          </p:txBody>
        </p:sp>
        <p:sp>
          <p:nvSpPr>
            <p:cNvPr id="27" name="TextBox 26"/>
            <p:cNvSpPr txBox="1"/>
            <p:nvPr/>
          </p:nvSpPr>
          <p:spPr>
            <a:xfrm>
              <a:off x="8449546" y="2780928"/>
              <a:ext cx="723275" cy="646331"/>
            </a:xfrm>
            <a:prstGeom prst="rect">
              <a:avLst/>
            </a:prstGeom>
            <a:noFill/>
          </p:spPr>
          <p:txBody>
            <a:bodyPr wrap="none" rtlCol="0">
              <a:spAutoFit/>
            </a:bodyPr>
            <a:lstStyle/>
            <a:p>
              <a:r>
                <a:rPr lang="en-GB" dirty="0" smtClean="0">
                  <a:solidFill>
                    <a:srgbClr val="0070C0"/>
                  </a:solidFill>
                </a:rPr>
                <a:t>14-15</a:t>
              </a:r>
            </a:p>
            <a:p>
              <a:endParaRPr lang="en-GB" dirty="0">
                <a:solidFill>
                  <a:srgbClr val="0070C0"/>
                </a:solidFill>
              </a:endParaRPr>
            </a:p>
          </p:txBody>
        </p:sp>
        <p:sp>
          <p:nvSpPr>
            <p:cNvPr id="28" name="TextBox 27"/>
            <p:cNvSpPr txBox="1"/>
            <p:nvPr/>
          </p:nvSpPr>
          <p:spPr>
            <a:xfrm>
              <a:off x="8462930" y="3213558"/>
              <a:ext cx="723275" cy="677108"/>
            </a:xfrm>
            <a:prstGeom prst="rect">
              <a:avLst/>
            </a:prstGeom>
            <a:noFill/>
          </p:spPr>
          <p:txBody>
            <a:bodyPr wrap="none" rtlCol="0">
              <a:spAutoFit/>
            </a:bodyPr>
            <a:lstStyle/>
            <a:p>
              <a:r>
                <a:rPr lang="en-GB" dirty="0" smtClean="0">
                  <a:solidFill>
                    <a:srgbClr val="0070C0"/>
                  </a:solidFill>
                </a:rPr>
                <a:t>13-14</a:t>
              </a:r>
              <a:endParaRPr lang="en-GB" sz="2000" dirty="0" smtClean="0">
                <a:solidFill>
                  <a:srgbClr val="0070C0"/>
                </a:solidFill>
              </a:endParaRPr>
            </a:p>
            <a:p>
              <a:endParaRPr lang="en-GB" sz="2000" dirty="0">
                <a:solidFill>
                  <a:srgbClr val="0070C0"/>
                </a:solidFill>
              </a:endParaRPr>
            </a:p>
          </p:txBody>
        </p:sp>
        <p:sp>
          <p:nvSpPr>
            <p:cNvPr id="30" name="TextBox 29"/>
            <p:cNvSpPr txBox="1"/>
            <p:nvPr/>
          </p:nvSpPr>
          <p:spPr>
            <a:xfrm>
              <a:off x="8473816" y="4333754"/>
              <a:ext cx="723275" cy="677108"/>
            </a:xfrm>
            <a:prstGeom prst="rect">
              <a:avLst/>
            </a:prstGeom>
            <a:noFill/>
          </p:spPr>
          <p:txBody>
            <a:bodyPr wrap="none" rtlCol="0">
              <a:spAutoFit/>
            </a:bodyPr>
            <a:lstStyle/>
            <a:p>
              <a:r>
                <a:rPr lang="en-GB" dirty="0" smtClean="0">
                  <a:solidFill>
                    <a:srgbClr val="0070C0"/>
                  </a:solidFill>
                </a:rPr>
                <a:t>13-14</a:t>
              </a:r>
              <a:endParaRPr lang="en-GB" sz="2000" dirty="0" smtClean="0">
                <a:solidFill>
                  <a:srgbClr val="0070C0"/>
                </a:solidFill>
              </a:endParaRPr>
            </a:p>
            <a:p>
              <a:endParaRPr lang="en-GB" sz="2000" dirty="0">
                <a:solidFill>
                  <a:srgbClr val="0070C0"/>
                </a:solidFill>
              </a:endParaRPr>
            </a:p>
          </p:txBody>
        </p:sp>
      </p:grpSp>
      <p:pic>
        <p:nvPicPr>
          <p:cNvPr id="33"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51923" t="86526" r="1589" b="7557"/>
          <a:stretch/>
        </p:blipFill>
        <p:spPr bwMode="auto">
          <a:xfrm>
            <a:off x="4024455" y="5171391"/>
            <a:ext cx="4652002" cy="4898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4" name="TextBox 33"/>
          <p:cNvSpPr txBox="1"/>
          <p:nvPr/>
        </p:nvSpPr>
        <p:spPr>
          <a:xfrm>
            <a:off x="5232166" y="5661248"/>
            <a:ext cx="2580194" cy="400110"/>
          </a:xfrm>
          <a:prstGeom prst="rect">
            <a:avLst/>
          </a:prstGeom>
          <a:noFill/>
        </p:spPr>
        <p:txBody>
          <a:bodyPr wrap="none" rtlCol="0">
            <a:spAutoFit/>
          </a:bodyPr>
          <a:lstStyle/>
          <a:p>
            <a:r>
              <a:rPr lang="en-GB" sz="2000" dirty="0" smtClean="0"/>
              <a:t>Percentage of students</a:t>
            </a:r>
            <a:endParaRPr lang="en-GB" sz="2000" dirty="0"/>
          </a:p>
        </p:txBody>
      </p:sp>
      <p:sp>
        <p:nvSpPr>
          <p:cNvPr id="36" name="Title 3"/>
          <p:cNvSpPr txBox="1">
            <a:spLocks/>
          </p:cNvSpPr>
          <p:nvPr/>
        </p:nvSpPr>
        <p:spPr>
          <a:xfrm>
            <a:off x="457200" y="44624"/>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mtClean="0"/>
              <a:t>Peer-receivers</a:t>
            </a:r>
            <a:endParaRPr lang="en-GB" dirty="0"/>
          </a:p>
        </p:txBody>
      </p:sp>
      <p:sp>
        <p:nvSpPr>
          <p:cNvPr id="37" name="Rectangle 36"/>
          <p:cNvSpPr/>
          <p:nvPr/>
        </p:nvSpPr>
        <p:spPr>
          <a:xfrm>
            <a:off x="179512" y="1268760"/>
            <a:ext cx="3927782" cy="1497088"/>
          </a:xfrm>
          <a:prstGeom prst="rect">
            <a:avLst/>
          </a:prstGeom>
          <a:solidFill>
            <a:srgbClr val="FFC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6921" y="3212976"/>
            <a:ext cx="4104000" cy="2088232"/>
          </a:xfrm>
          <a:prstGeom prst="rect">
            <a:avLst/>
          </a:prstGeom>
          <a:solidFill>
            <a:srgbClr val="0070C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3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545803" y="6381328"/>
            <a:ext cx="1562701" cy="398155"/>
          </a:xfrm>
          <a:prstGeom prst="rect">
            <a:avLst/>
          </a:prstGeom>
        </p:spPr>
      </p:pic>
      <p:sp>
        <p:nvSpPr>
          <p:cNvPr id="35" name="Rectangle 34"/>
          <p:cNvSpPr/>
          <p:nvPr/>
        </p:nvSpPr>
        <p:spPr>
          <a:xfrm>
            <a:off x="2195736" y="6352728"/>
            <a:ext cx="108000" cy="108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5199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blinds(horizontal)">
                                      <p:cBhvr>
                                        <p:cTn id="1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 of the talk</a:t>
            </a:r>
            <a:endParaRPr lang="en-GB" dirty="0"/>
          </a:p>
        </p:txBody>
      </p:sp>
      <p:sp>
        <p:nvSpPr>
          <p:cNvPr id="3" name="Content Placeholder 2"/>
          <p:cNvSpPr>
            <a:spLocks noGrp="1"/>
          </p:cNvSpPr>
          <p:nvPr>
            <p:ph idx="1"/>
          </p:nvPr>
        </p:nvSpPr>
        <p:spPr/>
        <p:txBody>
          <a:bodyPr/>
          <a:lstStyle/>
          <a:p>
            <a:r>
              <a:rPr lang="en-GB" dirty="0" smtClean="0"/>
              <a:t>Rationale: </a:t>
            </a:r>
          </a:p>
          <a:p>
            <a:pPr lvl="1"/>
            <a:r>
              <a:rPr lang="en-GB" dirty="0" smtClean="0"/>
              <a:t>Bioinformatics</a:t>
            </a:r>
            <a:endParaRPr lang="en-GB" dirty="0"/>
          </a:p>
          <a:p>
            <a:pPr lvl="1"/>
            <a:r>
              <a:rPr lang="en-GB" dirty="0" smtClean="0"/>
              <a:t>Student </a:t>
            </a:r>
            <a:r>
              <a:rPr lang="en-GB" dirty="0"/>
              <a:t>employability and student </a:t>
            </a:r>
            <a:r>
              <a:rPr lang="en-GB" dirty="0" smtClean="0"/>
              <a:t>learning</a:t>
            </a:r>
          </a:p>
          <a:p>
            <a:pPr lvl="2"/>
            <a:r>
              <a:rPr lang="en-GB" dirty="0" smtClean="0"/>
              <a:t>Peer-learning &amp; staff-student partnership</a:t>
            </a:r>
            <a:endParaRPr lang="en-GB" dirty="0"/>
          </a:p>
          <a:p>
            <a:r>
              <a:rPr lang="en-GB" dirty="0" smtClean="0"/>
              <a:t>Project: aims, planning process &amp; the activity</a:t>
            </a:r>
          </a:p>
          <a:p>
            <a:r>
              <a:rPr lang="en-GB" dirty="0" smtClean="0"/>
              <a:t>Project’s results</a:t>
            </a:r>
          </a:p>
          <a:p>
            <a:r>
              <a:rPr lang="en-GB" dirty="0" smtClean="0"/>
              <a:t>Project’s impact &amp; conclusions</a:t>
            </a:r>
          </a:p>
          <a:p>
            <a:r>
              <a:rPr lang="en-GB" dirty="0" smtClean="0"/>
              <a:t>Transferability </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45803" y="6381328"/>
            <a:ext cx="1562701" cy="398155"/>
          </a:xfrm>
          <a:prstGeom prst="rect">
            <a:avLst/>
          </a:prstGeom>
        </p:spPr>
      </p:pic>
    </p:spTree>
    <p:extLst>
      <p:ext uri="{BB962C8B-B14F-4D97-AF65-F5344CB8AC3E}">
        <p14:creationId xmlns:p14="http://schemas.microsoft.com/office/powerpoint/2010/main" xmlns="" val="2803031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Project’s impact  &amp; conclusions</a:t>
            </a:r>
            <a:endParaRPr lang="en-GB" dirty="0"/>
          </a:p>
        </p:txBody>
      </p:sp>
      <p:sp>
        <p:nvSpPr>
          <p:cNvPr id="5" name="Content Placeholder 4"/>
          <p:cNvSpPr>
            <a:spLocks noGrp="1"/>
          </p:cNvSpPr>
          <p:nvPr>
            <p:ph idx="1"/>
          </p:nvPr>
        </p:nvSpPr>
        <p:spPr>
          <a:xfrm>
            <a:off x="457200" y="1772816"/>
            <a:ext cx="8229600" cy="5069160"/>
          </a:xfrm>
        </p:spPr>
        <p:txBody>
          <a:bodyPr>
            <a:normAutofit/>
          </a:bodyPr>
          <a:lstStyle/>
          <a:p>
            <a:endParaRPr lang="en-GB" dirty="0" smtClean="0"/>
          </a:p>
          <a:p>
            <a:endParaRPr lang="en-GB" dirty="0"/>
          </a:p>
          <a:p>
            <a:endParaRPr lang="en-GB" dirty="0" smtClean="0"/>
          </a:p>
          <a:p>
            <a:pPr marL="0" indent="0">
              <a:buNone/>
            </a:pPr>
            <a:endParaRPr lang="en-US" sz="2600" dirty="0" smtClean="0">
              <a:cs typeface="Times"/>
            </a:endParaRPr>
          </a:p>
          <a:p>
            <a:endParaRPr lang="en-GB"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842" t="31731" r="15769" b="20269"/>
          <a:stretch/>
        </p:blipFill>
        <p:spPr bwMode="auto">
          <a:xfrm>
            <a:off x="539552" y="1484784"/>
            <a:ext cx="8289703" cy="35825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395536" y="5708104"/>
            <a:ext cx="835292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dirty="0">
                <a:solidFill>
                  <a:schemeClr val="tx1"/>
                </a:solidFill>
                <a:cs typeface="Times"/>
              </a:rPr>
              <a:t>some peer-receivers asked to act as </a:t>
            </a:r>
            <a:r>
              <a:rPr lang="en-US" sz="2800" dirty="0" smtClean="0">
                <a:solidFill>
                  <a:schemeClr val="tx1"/>
                </a:solidFill>
                <a:cs typeface="Times"/>
              </a:rPr>
              <a:t>peer-facilitators      </a:t>
            </a:r>
            <a:endParaRPr lang="en-US" sz="2800" dirty="0">
              <a:solidFill>
                <a:schemeClr val="tx1"/>
              </a:solidFill>
              <a:cs typeface="Times"/>
            </a:endParaRPr>
          </a:p>
        </p:txBody>
      </p:sp>
    </p:spTree>
    <p:extLst>
      <p:ext uri="{BB962C8B-B14F-4D97-AF65-F5344CB8AC3E}">
        <p14:creationId xmlns:p14="http://schemas.microsoft.com/office/powerpoint/2010/main" xmlns="" val="416943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Transferability</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Likely to be applicable to most ‘skills’ modules:</a:t>
            </a:r>
          </a:p>
          <a:p>
            <a:pPr lvl="1"/>
            <a:r>
              <a:rPr lang="en-GB" dirty="0" smtClean="0"/>
              <a:t>Lab techniques</a:t>
            </a:r>
          </a:p>
          <a:p>
            <a:pPr lvl="1"/>
            <a:r>
              <a:rPr lang="en-GB" dirty="0" smtClean="0"/>
              <a:t>Statistics</a:t>
            </a:r>
          </a:p>
          <a:p>
            <a:pPr lvl="1"/>
            <a:r>
              <a:rPr lang="en-GB" dirty="0" smtClean="0"/>
              <a:t>K</a:t>
            </a:r>
            <a:r>
              <a:rPr lang="en-GB" dirty="0" smtClean="0"/>
              <a:t>ey skills: communication, employability (transferable skills)</a:t>
            </a:r>
            <a:endParaRPr lang="en-GB" dirty="0" smtClean="0"/>
          </a:p>
          <a:p>
            <a:pPr lvl="1"/>
            <a:endParaRPr lang="en-GB" dirty="0" smtClean="0"/>
          </a:p>
          <a:p>
            <a:r>
              <a:rPr lang="en-GB" dirty="0" err="1" smtClean="0"/>
              <a:t>UoL</a:t>
            </a:r>
            <a:r>
              <a:rPr lang="en-GB" dirty="0" smtClean="0"/>
              <a:t> also implemented: UG level</a:t>
            </a:r>
          </a:p>
          <a:p>
            <a:pPr lvl="1"/>
            <a:r>
              <a:rPr lang="en-GB" dirty="0" smtClean="0"/>
              <a:t>Bioinformatics UG module</a:t>
            </a:r>
          </a:p>
          <a:p>
            <a:r>
              <a:rPr lang="en-GB" dirty="0" smtClean="0"/>
              <a:t>Future plans:</a:t>
            </a:r>
          </a:p>
          <a:p>
            <a:pPr lvl="1"/>
            <a:r>
              <a:rPr lang="en-GB" dirty="0" smtClean="0"/>
              <a:t>Statistics module</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45803" y="6381328"/>
            <a:ext cx="1562701" cy="398155"/>
          </a:xfrm>
          <a:prstGeom prst="rect">
            <a:avLst/>
          </a:prstGeom>
        </p:spPr>
      </p:pic>
    </p:spTree>
    <p:extLst>
      <p:ext uri="{BB962C8B-B14F-4D97-AF65-F5344CB8AC3E}">
        <p14:creationId xmlns:p14="http://schemas.microsoft.com/office/powerpoint/2010/main" xmlns="" val="41672956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Transferability</a:t>
            </a:r>
            <a:endParaRPr lang="en-GB" dirty="0"/>
          </a:p>
        </p:txBody>
      </p:sp>
      <p:sp>
        <p:nvSpPr>
          <p:cNvPr id="3" name="Content Placeholder 2"/>
          <p:cNvSpPr>
            <a:spLocks noGrp="1"/>
          </p:cNvSpPr>
          <p:nvPr>
            <p:ph idx="1"/>
          </p:nvPr>
        </p:nvSpPr>
        <p:spPr>
          <a:xfrm>
            <a:off x="457200" y="1600201"/>
            <a:ext cx="8229600" cy="1324744"/>
          </a:xfrm>
        </p:spPr>
        <p:txBody>
          <a:bodyPr>
            <a:normAutofit/>
          </a:bodyPr>
          <a:lstStyle/>
          <a:p>
            <a:r>
              <a:rPr lang="en-GB" dirty="0" smtClean="0"/>
              <a:t>Inter cohort peer-learning</a:t>
            </a:r>
          </a:p>
          <a:p>
            <a:pPr lvl="1"/>
            <a:r>
              <a:rPr lang="en-GB" dirty="0" smtClean="0"/>
              <a:t>XJTLU students:</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45803" y="6381328"/>
            <a:ext cx="1562701" cy="398155"/>
          </a:xfrm>
          <a:prstGeom prst="rect">
            <a:avLst/>
          </a:prstGeom>
        </p:spPr>
      </p:pic>
      <p:sp>
        <p:nvSpPr>
          <p:cNvPr id="6" name="TextBox 5"/>
          <p:cNvSpPr txBox="1"/>
          <p:nvPr/>
        </p:nvSpPr>
        <p:spPr>
          <a:xfrm>
            <a:off x="539552" y="2780928"/>
            <a:ext cx="8064896" cy="1661993"/>
          </a:xfrm>
          <a:prstGeom prst="rect">
            <a:avLst/>
          </a:prstGeom>
          <a:solidFill>
            <a:srgbClr val="0070C0">
              <a:alpha val="30000"/>
            </a:srgbClr>
          </a:solidFill>
        </p:spPr>
        <p:txBody>
          <a:bodyPr wrap="square" rtlCol="0">
            <a:spAutoFit/>
          </a:bodyPr>
          <a:lstStyle/>
          <a:p>
            <a:pPr lvl="2"/>
            <a:r>
              <a:rPr lang="en-GB" sz="2800" dirty="0" smtClean="0"/>
              <a:t>Case 1: </a:t>
            </a:r>
          </a:p>
          <a:p>
            <a:pPr lvl="2"/>
            <a:r>
              <a:rPr lang="en-GB" sz="2800" dirty="0" smtClean="0"/>
              <a:t>Peer-receivers</a:t>
            </a:r>
            <a:r>
              <a:rPr lang="en-GB" sz="2800" dirty="0" smtClean="0"/>
              <a:t>: Y2 in Liverpool</a:t>
            </a:r>
          </a:p>
          <a:p>
            <a:pPr lvl="2"/>
            <a:r>
              <a:rPr lang="en-GB" sz="2800" dirty="0" smtClean="0"/>
              <a:t>Peer-facilitators: Y3 in Liverpool</a:t>
            </a:r>
          </a:p>
          <a:p>
            <a:endParaRPr lang="en-GB" dirty="0"/>
          </a:p>
        </p:txBody>
      </p:sp>
      <p:sp>
        <p:nvSpPr>
          <p:cNvPr id="7" name="TextBox 6"/>
          <p:cNvSpPr txBox="1"/>
          <p:nvPr/>
        </p:nvSpPr>
        <p:spPr>
          <a:xfrm>
            <a:off x="539552" y="4647327"/>
            <a:ext cx="8136904" cy="1661993"/>
          </a:xfrm>
          <a:prstGeom prst="rect">
            <a:avLst/>
          </a:prstGeom>
          <a:solidFill>
            <a:srgbClr val="92D050">
              <a:alpha val="52000"/>
            </a:srgbClr>
          </a:solidFill>
        </p:spPr>
        <p:txBody>
          <a:bodyPr wrap="square" rtlCol="0">
            <a:spAutoFit/>
          </a:bodyPr>
          <a:lstStyle/>
          <a:p>
            <a:pPr lvl="2"/>
            <a:r>
              <a:rPr lang="en-GB" sz="2800" dirty="0" smtClean="0"/>
              <a:t>Case 2: </a:t>
            </a:r>
          </a:p>
          <a:p>
            <a:pPr lvl="2"/>
            <a:r>
              <a:rPr lang="en-GB" sz="2800" dirty="0" smtClean="0"/>
              <a:t>Peer-receivers</a:t>
            </a:r>
            <a:r>
              <a:rPr lang="en-GB" sz="2800" dirty="0" smtClean="0"/>
              <a:t>: </a:t>
            </a:r>
            <a:r>
              <a:rPr lang="en-GB" sz="2800" dirty="0" smtClean="0"/>
              <a:t>Y1 (Y2) in XJTLU</a:t>
            </a:r>
            <a:endParaRPr lang="en-GB" sz="2800" dirty="0" smtClean="0"/>
          </a:p>
          <a:p>
            <a:pPr lvl="2"/>
            <a:r>
              <a:rPr lang="en-GB" sz="2800" dirty="0" smtClean="0"/>
              <a:t>Peer-facilitators: </a:t>
            </a:r>
            <a:r>
              <a:rPr lang="en-GB" sz="2800" dirty="0" smtClean="0"/>
              <a:t>Liverpool Y2/Y3 or Graduates</a:t>
            </a:r>
            <a:endParaRPr lang="en-GB" sz="2800" dirty="0" smtClean="0"/>
          </a:p>
          <a:p>
            <a:endParaRPr lang="en-GB" dirty="0"/>
          </a:p>
        </p:txBody>
      </p:sp>
    </p:spTree>
    <p:extLst>
      <p:ext uri="{BB962C8B-B14F-4D97-AF65-F5344CB8AC3E}">
        <p14:creationId xmlns:p14="http://schemas.microsoft.com/office/powerpoint/2010/main" xmlns="" val="416729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2000"/>
                                        <p:tgtEl>
                                          <p:spTgt spid="6">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20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bg/>
                                          </p:spTgt>
                                        </p:tgtEl>
                                        <p:attrNameLst>
                                          <p:attrName>style.visibility</p:attrName>
                                        </p:attrNameLst>
                                      </p:cBhvr>
                                      <p:to>
                                        <p:strVal val="visible"/>
                                      </p:to>
                                    </p:set>
                                    <p:animEffect transition="in" filter="fade">
                                      <p:cBhvr>
                                        <p:cTn id="21" dur="2000"/>
                                        <p:tgtEl>
                                          <p:spTgt spid="7">
                                            <p:bg/>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2000"/>
                                        <p:tgtEl>
                                          <p:spTgt spid="7">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2000"/>
                                        <p:tgtEl>
                                          <p:spTgt spid="7">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fade">
                                      <p:cBhvr>
                                        <p:cTn id="30"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7"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r>
              <a:rPr lang="en-GB" dirty="0" smtClean="0"/>
              <a:t>Dissemination of project results</a:t>
            </a:r>
            <a:endParaRPr lang="en-GB" dirty="0"/>
          </a:p>
        </p:txBody>
      </p:sp>
      <p:sp>
        <p:nvSpPr>
          <p:cNvPr id="4" name="Subtitle 2"/>
          <p:cNvSpPr>
            <a:spLocks noGrp="1"/>
          </p:cNvSpPr>
          <p:nvPr>
            <p:ph idx="1"/>
          </p:nvPr>
        </p:nvSpPr>
        <p:spPr>
          <a:xfrm>
            <a:off x="457200" y="1268760"/>
            <a:ext cx="8229600" cy="4525963"/>
          </a:xfrm>
        </p:spPr>
        <p:txBody>
          <a:bodyPr>
            <a:normAutofit/>
          </a:bodyPr>
          <a:lstStyle/>
          <a:p>
            <a:pPr marL="0" indent="0" algn="l">
              <a:buNone/>
            </a:pPr>
            <a:r>
              <a:rPr lang="en-GB" sz="2400" i="1" dirty="0" smtClean="0">
                <a:solidFill>
                  <a:srgbClr val="2D4386"/>
                </a:solidFill>
                <a:cs typeface="Times"/>
              </a:rPr>
              <a:t>Gwen Cowley, Anshul Gupta, Chris Hill, Anjeet Jhutty, Fatima Makki, Pisut Pongchaikul, Achchuthan Shanmugasundram, Heather Sutton, Luke Tregilgas, Susan Withenshaw</a:t>
            </a:r>
            <a:endParaRPr lang="en-GB" sz="2400" dirty="0"/>
          </a:p>
        </p:txBody>
      </p:sp>
      <p:sp>
        <p:nvSpPr>
          <p:cNvPr id="5" name="Rectangle 4"/>
          <p:cNvSpPr/>
          <p:nvPr/>
        </p:nvSpPr>
        <p:spPr>
          <a:xfrm>
            <a:off x="1331640" y="2636912"/>
            <a:ext cx="6480720" cy="2246769"/>
          </a:xfrm>
          <a:prstGeom prst="rect">
            <a:avLst/>
          </a:prstGeom>
        </p:spPr>
        <p:txBody>
          <a:bodyPr wrap="square">
            <a:spAutoFit/>
          </a:bodyPr>
          <a:lstStyle/>
          <a:p>
            <a:pPr marL="285750" indent="-285750">
              <a:buFontTx/>
              <a:buChar char="-"/>
            </a:pPr>
            <a:r>
              <a:rPr lang="en-US" sz="2800" dirty="0" smtClean="0">
                <a:cs typeface="Times"/>
              </a:rPr>
              <a:t>IIB Away Day</a:t>
            </a:r>
          </a:p>
          <a:p>
            <a:pPr marL="285750" indent="-285750">
              <a:buFontTx/>
              <a:buChar char="-"/>
            </a:pPr>
            <a:r>
              <a:rPr lang="en-US" sz="2800" dirty="0" smtClean="0">
                <a:cs typeface="Times"/>
              </a:rPr>
              <a:t>HEA STEM conference – May 2014</a:t>
            </a:r>
          </a:p>
          <a:p>
            <a:pPr marL="285750" indent="-285750">
              <a:buFontTx/>
              <a:buChar char="-"/>
            </a:pPr>
            <a:r>
              <a:rPr lang="en-US" sz="2800" dirty="0">
                <a:cs typeface="Times"/>
              </a:rPr>
              <a:t>Talk at L&amp;T conference – June </a:t>
            </a:r>
            <a:r>
              <a:rPr lang="en-US" sz="2800" dirty="0" smtClean="0">
                <a:cs typeface="Times"/>
              </a:rPr>
              <a:t>2014</a:t>
            </a:r>
          </a:p>
          <a:p>
            <a:pPr marL="285750" indent="-285750">
              <a:buFontTx/>
              <a:buChar char="-"/>
            </a:pPr>
            <a:r>
              <a:rPr lang="en-US" sz="2800" dirty="0" smtClean="0">
                <a:cs typeface="Times"/>
              </a:rPr>
              <a:t>Talk at L&amp;T conference – July 2015</a:t>
            </a:r>
          </a:p>
          <a:p>
            <a:pPr marL="285750" indent="-285750">
              <a:buFontTx/>
              <a:buChar char="-"/>
            </a:pPr>
            <a:r>
              <a:rPr lang="en-US" sz="2800" dirty="0" smtClean="0">
                <a:cs typeface="Times"/>
              </a:rPr>
              <a:t>Final stage of a manuscript</a:t>
            </a:r>
            <a:endParaRPr lang="en-US" sz="2800" dirty="0">
              <a:cs typeface="Times"/>
            </a:endParaRPr>
          </a:p>
        </p:txBody>
      </p:sp>
      <p:sp>
        <p:nvSpPr>
          <p:cNvPr id="6" name="TextBox 5"/>
          <p:cNvSpPr txBox="1"/>
          <p:nvPr/>
        </p:nvSpPr>
        <p:spPr>
          <a:xfrm>
            <a:off x="395536" y="5345340"/>
            <a:ext cx="8496944" cy="738664"/>
          </a:xfrm>
          <a:prstGeom prst="rect">
            <a:avLst/>
          </a:prstGeom>
          <a:solidFill>
            <a:srgbClr val="0070C0">
              <a:alpha val="35000"/>
            </a:srgbClr>
          </a:solidFill>
        </p:spPr>
        <p:txBody>
          <a:bodyPr wrap="square" rtlCol="0">
            <a:spAutoFit/>
          </a:bodyPr>
          <a:lstStyle/>
          <a:p>
            <a:pPr algn="ctr"/>
            <a:r>
              <a:rPr lang="en-GB" sz="2400" dirty="0" smtClean="0"/>
              <a:t>How do we help our students to  become good teachers?</a:t>
            </a:r>
          </a:p>
          <a:p>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45803" y="6381328"/>
            <a:ext cx="1562701" cy="398155"/>
          </a:xfrm>
          <a:prstGeom prst="rect">
            <a:avLst/>
          </a:prstGeom>
        </p:spPr>
      </p:pic>
    </p:spTree>
    <p:extLst>
      <p:ext uri="{BB962C8B-B14F-4D97-AF65-F5344CB8AC3E}">
        <p14:creationId xmlns:p14="http://schemas.microsoft.com/office/powerpoint/2010/main" xmlns="" val="14788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624"/>
            <a:ext cx="8229600" cy="4525963"/>
          </a:xfrm>
        </p:spPr>
        <p:txBody>
          <a:bodyPr/>
          <a:lstStyle/>
          <a:p>
            <a:pPr marL="0" indent="0">
              <a:buNone/>
            </a:pPr>
            <a:r>
              <a:rPr lang="en-GB" sz="2800" i="1" dirty="0"/>
              <a:t>The teacher is of course an artist, but being an artist does not mean that he or she can make the profile, can shape the students. What the educator does in teaching is to make it possible for the students to become themselves.</a:t>
            </a:r>
            <a:r>
              <a:rPr lang="en-GB" dirty="0"/>
              <a:t/>
            </a:r>
            <a:br>
              <a:rPr lang="en-GB" dirty="0"/>
            </a:br>
            <a:r>
              <a:rPr lang="en-GB" dirty="0" smtClean="0"/>
              <a:t>						</a:t>
            </a:r>
            <a:r>
              <a:rPr lang="en-GB" sz="2400" i="1" dirty="0" smtClean="0"/>
              <a:t>Paulo </a:t>
            </a:r>
            <a:r>
              <a:rPr lang="en-GB" sz="2400" i="1" dirty="0"/>
              <a:t>Freire </a:t>
            </a:r>
            <a:endParaRPr lang="en-GB" i="1" dirty="0"/>
          </a:p>
          <a:p>
            <a:endParaRPr lang="en-GB" dirty="0"/>
          </a:p>
        </p:txBody>
      </p:sp>
      <p:pic>
        <p:nvPicPr>
          <p:cNvPr id="4" name="Picture 2" descr="09c4db07-a3eb-4f19-9ca1-82d0257ab97c@exchange"/>
          <p:cNvPicPr>
            <a:picLocks noChangeAspect="1" noChangeArrowheads="1"/>
          </p:cNvPicPr>
          <p:nvPr/>
        </p:nvPicPr>
        <p:blipFill>
          <a:blip r:embed="rId2" cstate="print">
            <a:lum bright="24000"/>
            <a:extLst>
              <a:ext uri="{28A0092B-C50C-407E-A947-70E740481C1C}">
                <a14:useLocalDpi xmlns:a14="http://schemas.microsoft.com/office/drawing/2010/main" xmlns="" val="0"/>
              </a:ext>
            </a:extLst>
          </a:blip>
          <a:stretch>
            <a:fillRect/>
          </a:stretch>
        </p:blipFill>
        <p:spPr bwMode="auto">
          <a:xfrm>
            <a:off x="2411760" y="3501008"/>
            <a:ext cx="4283969" cy="32129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33200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Rationale:</a:t>
            </a:r>
            <a:br>
              <a:rPr lang="en-GB" dirty="0" smtClean="0"/>
            </a:br>
            <a:endParaRPr lang="en-GB" sz="3600" dirty="0"/>
          </a:p>
        </p:txBody>
      </p:sp>
      <p:sp>
        <p:nvSpPr>
          <p:cNvPr id="6" name="Content Placeholder 5"/>
          <p:cNvSpPr>
            <a:spLocks noGrp="1"/>
          </p:cNvSpPr>
          <p:nvPr>
            <p:ph idx="1"/>
          </p:nvPr>
        </p:nvSpPr>
        <p:spPr/>
        <p:txBody>
          <a:bodyPr>
            <a:normAutofit/>
          </a:bodyPr>
          <a:lstStyle/>
          <a:p>
            <a:r>
              <a:rPr lang="en-GB" dirty="0" smtClean="0"/>
              <a:t>Biology students have difficulties when learning bioinformatics</a:t>
            </a:r>
            <a:endParaRPr lang="en-GB" sz="3200" dirty="0" smtClean="0">
              <a:effectLst/>
            </a:endParaRPr>
          </a:p>
          <a:p>
            <a:pPr lvl="1"/>
            <a:r>
              <a:rPr lang="en-GB" sz="2400" dirty="0" smtClean="0"/>
              <a:t>No familiarisation with the area when in secondary/high school</a:t>
            </a:r>
          </a:p>
          <a:p>
            <a:pPr lvl="1"/>
            <a:r>
              <a:rPr lang="en-GB" sz="2400" dirty="0" smtClean="0"/>
              <a:t>No clear understanding of the use of bio</a:t>
            </a:r>
            <a:r>
              <a:rPr lang="en-GB" sz="2400" dirty="0" smtClean="0">
                <a:solidFill>
                  <a:srgbClr val="FF0000"/>
                </a:solidFill>
              </a:rPr>
              <a:t>informatics</a:t>
            </a:r>
          </a:p>
          <a:p>
            <a:pPr lvl="1"/>
            <a:r>
              <a:rPr lang="en-GB" sz="2400" dirty="0" smtClean="0"/>
              <a:t>Link with </a:t>
            </a:r>
            <a:r>
              <a:rPr lang="en-GB" sz="2400" dirty="0" smtClean="0">
                <a:solidFill>
                  <a:srgbClr val="FF0000"/>
                </a:solidFill>
              </a:rPr>
              <a:t>computer language</a:t>
            </a:r>
            <a:r>
              <a:rPr lang="en-GB" sz="2400" dirty="0" smtClean="0"/>
              <a:t> and </a:t>
            </a:r>
            <a:r>
              <a:rPr lang="en-GB" sz="2400" dirty="0" smtClean="0">
                <a:solidFill>
                  <a:srgbClr val="FF0000"/>
                </a:solidFill>
              </a:rPr>
              <a:t>maths</a:t>
            </a:r>
          </a:p>
          <a:p>
            <a:pPr lvl="1"/>
            <a:r>
              <a:rPr lang="en-GB" sz="2400" dirty="0"/>
              <a:t>No confidence</a:t>
            </a:r>
          </a:p>
          <a:p>
            <a:pPr lvl="1"/>
            <a:r>
              <a:rPr lang="en-GB" sz="2400" dirty="0" err="1" smtClean="0"/>
              <a:t>UoL</a:t>
            </a:r>
            <a:r>
              <a:rPr lang="en-GB" sz="2400" dirty="0" smtClean="0"/>
              <a:t>: </a:t>
            </a:r>
            <a:r>
              <a:rPr lang="en-GB" sz="2400" dirty="0" smtClean="0">
                <a:solidFill>
                  <a:srgbClr val="FF0000"/>
                </a:solidFill>
              </a:rPr>
              <a:t>optional</a:t>
            </a:r>
            <a:r>
              <a:rPr lang="en-GB" sz="2400" dirty="0" smtClean="0"/>
              <a:t> module not always taken by students (especially organism [not molecular] orientated degrees)</a:t>
            </a:r>
          </a:p>
          <a:p>
            <a:pPr marL="0" indent="0">
              <a:buNone/>
            </a:pP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45803" y="6381328"/>
            <a:ext cx="1562701" cy="398155"/>
          </a:xfrm>
          <a:prstGeom prst="rect">
            <a:avLst/>
          </a:prstGeom>
        </p:spPr>
      </p:pic>
    </p:spTree>
    <p:extLst>
      <p:ext uri="{BB962C8B-B14F-4D97-AF65-F5344CB8AC3E}">
        <p14:creationId xmlns:p14="http://schemas.microsoft.com/office/powerpoint/2010/main" xmlns="" val="3675032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 y="773832"/>
            <a:ext cx="8651304" cy="1143000"/>
          </a:xfrm>
        </p:spPr>
        <p:txBody>
          <a:bodyPr>
            <a:normAutofit fontScale="90000"/>
          </a:bodyPr>
          <a:lstStyle/>
          <a:p>
            <a:r>
              <a:rPr lang="en-GB" dirty="0" smtClean="0"/>
              <a:t>Rationale:</a:t>
            </a:r>
            <a:br>
              <a:rPr lang="en-GB" dirty="0" smtClean="0"/>
            </a:br>
            <a:r>
              <a:rPr lang="en-GB" dirty="0"/>
              <a:t>B</a:t>
            </a:r>
            <a:r>
              <a:rPr lang="en-GB" dirty="0" smtClean="0"/>
              <a:t>ioinformatics is a skillset that underpins most of modern biology</a:t>
            </a:r>
            <a:br>
              <a:rPr lang="en-GB" dirty="0" smtClean="0"/>
            </a:br>
            <a:endParaRPr lang="en-GB" sz="3600" dirty="0"/>
          </a:p>
        </p:txBody>
      </p:sp>
      <p:sp>
        <p:nvSpPr>
          <p:cNvPr id="6" name="Content Placeholder 5"/>
          <p:cNvSpPr>
            <a:spLocks noGrp="1"/>
          </p:cNvSpPr>
          <p:nvPr>
            <p:ph idx="1"/>
          </p:nvPr>
        </p:nvSpPr>
        <p:spPr>
          <a:xfrm>
            <a:off x="457200" y="2431429"/>
            <a:ext cx="8229600" cy="4525963"/>
          </a:xfrm>
        </p:spPr>
        <p:txBody>
          <a:bodyPr>
            <a:normAutofit/>
          </a:bodyPr>
          <a:lstStyle/>
          <a:p>
            <a:r>
              <a:rPr lang="en-GB" dirty="0" smtClean="0"/>
              <a:t>Biology students attempt bioinformatics analysis in their </a:t>
            </a:r>
            <a:r>
              <a:rPr lang="en-GB" b="1" dirty="0" smtClean="0">
                <a:solidFill>
                  <a:srgbClr val="0070C0"/>
                </a:solidFill>
              </a:rPr>
              <a:t>UG research </a:t>
            </a:r>
            <a:r>
              <a:rPr lang="en-GB" dirty="0" smtClean="0"/>
              <a:t>projects:</a:t>
            </a:r>
            <a:endParaRPr lang="en-GB" sz="3200" dirty="0" smtClean="0">
              <a:effectLst/>
            </a:endParaRPr>
          </a:p>
          <a:p>
            <a:pPr lvl="1"/>
            <a:r>
              <a:rPr lang="en-GB" sz="2400" dirty="0" smtClean="0"/>
              <a:t>Without proper knowledge – especially those with no training at all</a:t>
            </a:r>
          </a:p>
          <a:p>
            <a:pPr lvl="1"/>
            <a:r>
              <a:rPr lang="en-GB" sz="2400" dirty="0" smtClean="0"/>
              <a:t>Students rely on the </a:t>
            </a:r>
            <a:r>
              <a:rPr lang="en-GB" sz="2400" dirty="0" smtClean="0">
                <a:solidFill>
                  <a:srgbClr val="FF0000"/>
                </a:solidFill>
              </a:rPr>
              <a:t>web tools (easy access)</a:t>
            </a:r>
            <a:r>
              <a:rPr lang="en-GB" sz="2400" dirty="0" smtClean="0"/>
              <a:t>, but lack proper results analysis skills</a:t>
            </a:r>
          </a:p>
          <a:p>
            <a:pPr lvl="1"/>
            <a:r>
              <a:rPr lang="en-GB" sz="2400" dirty="0" smtClean="0"/>
              <a:t>Incomplete/incorrect use of the resources</a:t>
            </a:r>
            <a:endParaRPr lang="en-GB" sz="2400" dirty="0"/>
          </a:p>
          <a:p>
            <a:pPr marL="0" indent="0">
              <a:buNone/>
            </a:pP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45803" y="6381328"/>
            <a:ext cx="1562701" cy="398155"/>
          </a:xfrm>
          <a:prstGeom prst="rect">
            <a:avLst/>
          </a:prstGeom>
        </p:spPr>
      </p:pic>
    </p:spTree>
    <p:extLst>
      <p:ext uri="{BB962C8B-B14F-4D97-AF65-F5344CB8AC3E}">
        <p14:creationId xmlns:p14="http://schemas.microsoft.com/office/powerpoint/2010/main" xmlns="" val="2446800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3" y="274638"/>
            <a:ext cx="8856983" cy="1143000"/>
          </a:xfrm>
        </p:spPr>
        <p:txBody>
          <a:bodyPr>
            <a:normAutofit fontScale="90000"/>
          </a:bodyPr>
          <a:lstStyle/>
          <a:p>
            <a:r>
              <a:rPr lang="en-GB" dirty="0"/>
              <a:t>Rationale:</a:t>
            </a:r>
            <a:br>
              <a:rPr lang="en-GB" dirty="0"/>
            </a:br>
            <a:r>
              <a:rPr lang="en-GB" dirty="0"/>
              <a:t>Bioinformatics is a skillset that underpins most of modern biology</a:t>
            </a:r>
            <a:endParaRPr lang="en-GB" sz="3600" dirty="0"/>
          </a:p>
        </p:txBody>
      </p:sp>
      <p:sp>
        <p:nvSpPr>
          <p:cNvPr id="6" name="Content Placeholder 5"/>
          <p:cNvSpPr>
            <a:spLocks noGrp="1"/>
          </p:cNvSpPr>
          <p:nvPr>
            <p:ph sz="quarter" idx="4"/>
          </p:nvPr>
        </p:nvSpPr>
        <p:spPr>
          <a:xfrm>
            <a:off x="323528" y="1988840"/>
            <a:ext cx="5184576" cy="4356298"/>
          </a:xfrm>
        </p:spPr>
        <p:txBody>
          <a:bodyPr>
            <a:normAutofit/>
          </a:bodyPr>
          <a:lstStyle/>
          <a:p>
            <a:pPr>
              <a:buNone/>
            </a:pPr>
            <a:r>
              <a:rPr lang="en-GB" sz="3200" dirty="0" smtClean="0">
                <a:effectLst/>
              </a:rPr>
              <a:t>Bioinformatics </a:t>
            </a:r>
            <a:r>
              <a:rPr lang="en-GB" sz="3200" b="1" dirty="0" smtClean="0">
                <a:solidFill>
                  <a:srgbClr val="0070C0"/>
                </a:solidFill>
                <a:effectLst/>
              </a:rPr>
              <a:t>PG research</a:t>
            </a:r>
          </a:p>
          <a:p>
            <a:r>
              <a:rPr lang="en-GB" sz="3200" dirty="0" smtClean="0">
                <a:effectLst/>
              </a:rPr>
              <a:t>How are the topics related?</a:t>
            </a:r>
          </a:p>
          <a:p>
            <a:pPr lvl="1"/>
            <a:r>
              <a:rPr lang="en-GB" sz="2400" dirty="0" smtClean="0"/>
              <a:t>Same module</a:t>
            </a:r>
          </a:p>
          <a:p>
            <a:pPr lvl="1"/>
            <a:r>
              <a:rPr lang="en-GB" sz="2400" dirty="0" smtClean="0"/>
              <a:t>Cross-modules</a:t>
            </a:r>
            <a:br>
              <a:rPr lang="en-GB" sz="2400" dirty="0" smtClean="0"/>
            </a:br>
            <a:endParaRPr lang="en-GB" sz="2400" dirty="0" smtClean="0"/>
          </a:p>
          <a:p>
            <a:r>
              <a:rPr lang="en-GB" sz="2800" dirty="0" smtClean="0"/>
              <a:t>How </a:t>
            </a:r>
            <a:r>
              <a:rPr lang="en-GB" sz="2800" dirty="0"/>
              <a:t>can we put in practice what we’ve learned</a:t>
            </a:r>
            <a:r>
              <a:rPr lang="en-GB" sz="2800" dirty="0" smtClean="0"/>
              <a:t>?</a:t>
            </a:r>
          </a:p>
          <a:p>
            <a:pPr lvl="1"/>
            <a:r>
              <a:rPr lang="en-GB" sz="2400" dirty="0" smtClean="0"/>
              <a:t>Application in research projects</a:t>
            </a:r>
            <a:endParaRPr lang="en-GB" sz="2400" dirty="0"/>
          </a:p>
          <a:p>
            <a:endParaRPr lang="en-GB" dirty="0"/>
          </a:p>
        </p:txBody>
      </p:sp>
      <p:sp>
        <p:nvSpPr>
          <p:cNvPr id="8" name="Rectangle 5"/>
          <p:cNvSpPr>
            <a:spLocks noGrp="1" noChangeArrowheads="1"/>
          </p:cNvSpPr>
          <p:nvPr>
            <p:ph type="body" idx="1"/>
          </p:nvPr>
        </p:nvSpPr>
        <p:spPr bwMode="auto">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a:r>
            <a:br>
              <a:rPr kumimoji="0" lang="en-US" sz="1800" b="0" i="0" u="none" strike="noStrike" cap="none" normalizeH="0" baseline="0" dirty="0" smtClean="0">
                <a:ln>
                  <a:noFill/>
                </a:ln>
                <a:solidFill>
                  <a:schemeClr val="tx1"/>
                </a:solidFill>
                <a:effectLst/>
                <a:latin typeface="Arial" charset="0"/>
                <a:cs typeface="Arial" charset="0"/>
              </a:rPr>
            </a:br>
            <a:endParaRPr kumimoji="0" lang="en-US" sz="1800" b="0" i="0" u="none" strike="noStrike" cap="none" normalizeH="0" baseline="0" dirty="0" smtClean="0">
              <a:ln>
                <a:noFill/>
              </a:ln>
              <a:solidFill>
                <a:schemeClr val="tx1"/>
              </a:solidFill>
              <a:effectLst/>
              <a:latin typeface="Arial" charset="0"/>
              <a:cs typeface="Arial" charset="0"/>
            </a:endParaRPr>
          </a:p>
        </p:txBody>
      </p:sp>
      <p:pic>
        <p:nvPicPr>
          <p:cNvPr id="11" name="Picture 2" descr="http://t1.gstatic.com/images?q=tbn:ANd9GcTf-vgD78IkDydB2izd7nvjxxVZQupFs3xXfoTme8DEQdVS4u3K"/>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66074" y="2564904"/>
            <a:ext cx="2407962" cy="208823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45803" y="6381328"/>
            <a:ext cx="1562701" cy="398155"/>
          </a:xfrm>
          <a:prstGeom prst="rect">
            <a:avLst/>
          </a:prstGeom>
        </p:spPr>
      </p:pic>
    </p:spTree>
    <p:extLst>
      <p:ext uri="{BB962C8B-B14F-4D97-AF65-F5344CB8AC3E}">
        <p14:creationId xmlns:p14="http://schemas.microsoft.com/office/powerpoint/2010/main" xmlns="" val="88671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fontScale="90000"/>
          </a:bodyPr>
          <a:lstStyle/>
          <a:p>
            <a:r>
              <a:rPr lang="en-GB" dirty="0" smtClean="0"/>
              <a:t>Rationale:</a:t>
            </a:r>
            <a:br>
              <a:rPr lang="en-GB" dirty="0" smtClean="0"/>
            </a:br>
            <a:r>
              <a:rPr lang="en-GB" dirty="0" smtClean="0"/>
              <a:t>Training and employability</a:t>
            </a:r>
            <a:endParaRPr lang="en-GB" dirty="0"/>
          </a:p>
        </p:txBody>
      </p:sp>
      <p:sp>
        <p:nvSpPr>
          <p:cNvPr id="4" name="Subtitle 2"/>
          <p:cNvSpPr>
            <a:spLocks noGrp="1"/>
          </p:cNvSpPr>
          <p:nvPr>
            <p:ph idx="1"/>
          </p:nvPr>
        </p:nvSpPr>
        <p:spPr>
          <a:xfrm>
            <a:off x="457200" y="1556792"/>
            <a:ext cx="8229600" cy="5184576"/>
          </a:xfrm>
        </p:spPr>
        <p:txBody>
          <a:bodyPr>
            <a:noAutofit/>
          </a:bodyPr>
          <a:lstStyle/>
          <a:p>
            <a:r>
              <a:rPr lang="en-US" sz="2400" dirty="0" smtClean="0"/>
              <a:t>The </a:t>
            </a:r>
            <a:r>
              <a:rPr lang="en-US" sz="2400" dirty="0" smtClean="0"/>
              <a:t>Research Councils doctoral training &amp; </a:t>
            </a:r>
            <a:r>
              <a:rPr lang="en-US" sz="2400" dirty="0"/>
              <a:t>employability</a:t>
            </a:r>
            <a:r>
              <a:rPr lang="en-US" sz="2400" dirty="0" smtClean="0"/>
              <a:t> </a:t>
            </a:r>
            <a:r>
              <a:rPr lang="en-US" sz="2400" dirty="0"/>
              <a:t>(2012)</a:t>
            </a:r>
            <a:endParaRPr lang="en-US" sz="2400" dirty="0" smtClean="0"/>
          </a:p>
          <a:p>
            <a:pPr lvl="1"/>
            <a:r>
              <a:rPr lang="en-US" sz="2400" dirty="0" smtClean="0"/>
              <a:t>research skills </a:t>
            </a:r>
          </a:p>
          <a:p>
            <a:pPr lvl="1"/>
            <a:r>
              <a:rPr lang="en-US" sz="2400" dirty="0" smtClean="0">
                <a:solidFill>
                  <a:srgbClr val="FF0000"/>
                </a:solidFill>
              </a:rPr>
              <a:t>expertise in teaching</a:t>
            </a:r>
            <a:endParaRPr lang="en-GB" sz="2400" dirty="0" smtClean="0">
              <a:solidFill>
                <a:srgbClr val="FF0000"/>
              </a:solidFill>
            </a:endParaRPr>
          </a:p>
          <a:p>
            <a:r>
              <a:rPr lang="en-GB" sz="2400" dirty="0" smtClean="0"/>
              <a:t>The reality: &lt;25% of applicants for Lecturer have such expertise</a:t>
            </a:r>
          </a:p>
          <a:p>
            <a:r>
              <a:rPr lang="en-GB" sz="2400" dirty="0" smtClean="0"/>
              <a:t>Action:</a:t>
            </a:r>
          </a:p>
          <a:p>
            <a:pPr lvl="1"/>
            <a:r>
              <a:rPr lang="en-GB" sz="2400" dirty="0" smtClean="0"/>
              <a:t>Russell Group Universities target for additional teacher training:</a:t>
            </a:r>
          </a:p>
          <a:p>
            <a:pPr lvl="1">
              <a:buNone/>
            </a:pPr>
            <a:r>
              <a:rPr lang="en-GB" sz="2400" dirty="0" smtClean="0"/>
              <a:t>Formal </a:t>
            </a:r>
            <a:r>
              <a:rPr lang="en-GB" sz="2400" dirty="0" smtClean="0"/>
              <a:t>teacher training is beginning to be offered at postgraduate level at some universities</a:t>
            </a:r>
          </a:p>
          <a:p>
            <a:pPr lvl="2"/>
            <a:r>
              <a:rPr lang="en-GB" sz="1800" dirty="0" smtClean="0"/>
              <a:t>UCL (2013)</a:t>
            </a:r>
          </a:p>
          <a:p>
            <a:pPr lvl="2"/>
            <a:r>
              <a:rPr lang="en-GB" sz="1800" dirty="0" err="1" smtClean="0"/>
              <a:t>UoL</a:t>
            </a:r>
            <a:r>
              <a:rPr lang="en-GB" sz="1800" dirty="0" smtClean="0"/>
              <a:t> (Teaching for researchers training) </a:t>
            </a:r>
            <a:endParaRPr lang="en-GB" sz="1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45803" y="6381328"/>
            <a:ext cx="1562701" cy="398155"/>
          </a:xfrm>
          <a:prstGeom prst="rect">
            <a:avLst/>
          </a:prstGeom>
        </p:spPr>
      </p:pic>
    </p:spTree>
    <p:extLst>
      <p:ext uri="{BB962C8B-B14F-4D97-AF65-F5344CB8AC3E}">
        <p14:creationId xmlns:p14="http://schemas.microsoft.com/office/powerpoint/2010/main" xmlns="" val="290346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45803" y="6381328"/>
            <a:ext cx="1562701" cy="398155"/>
          </a:xfrm>
          <a:prstGeom prst="rect">
            <a:avLst/>
          </a:prstGeom>
        </p:spPr>
      </p:pic>
      <p:sp>
        <p:nvSpPr>
          <p:cNvPr id="5" name="TextBox 4"/>
          <p:cNvSpPr txBox="1"/>
          <p:nvPr/>
        </p:nvSpPr>
        <p:spPr>
          <a:xfrm>
            <a:off x="709891" y="692696"/>
            <a:ext cx="7724230" cy="1569660"/>
          </a:xfrm>
          <a:prstGeom prst="rect">
            <a:avLst/>
          </a:prstGeom>
          <a:solidFill>
            <a:srgbClr val="0070C0">
              <a:alpha val="25000"/>
            </a:srgbClr>
          </a:solidFill>
        </p:spPr>
        <p:txBody>
          <a:bodyPr wrap="none" rtlCol="0">
            <a:spAutoFit/>
          </a:bodyPr>
          <a:lstStyle/>
          <a:p>
            <a:pPr algn="ctr"/>
            <a:r>
              <a:rPr lang="en-GB" sz="3200" dirty="0"/>
              <a:t>Bioinformatics training </a:t>
            </a:r>
            <a:r>
              <a:rPr lang="en-GB" sz="3200" dirty="0" smtClean="0"/>
              <a:t> </a:t>
            </a:r>
          </a:p>
          <a:p>
            <a:pPr algn="ctr"/>
            <a:r>
              <a:rPr lang="en-GB" sz="3200" dirty="0" smtClean="0"/>
              <a:t>and</a:t>
            </a:r>
          </a:p>
          <a:p>
            <a:pPr algn="ctr"/>
            <a:r>
              <a:rPr lang="en-GB" sz="3200" smtClean="0"/>
              <a:t>Students’ </a:t>
            </a:r>
            <a:r>
              <a:rPr lang="en-GB" sz="3200" dirty="0"/>
              <a:t>teaching training and employability</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xmlns="" val="0"/>
              </a:ext>
            </a:extLst>
          </a:blip>
          <a:srcRect b="28139"/>
          <a:stretch/>
        </p:blipFill>
        <p:spPr>
          <a:xfrm>
            <a:off x="1907704" y="3501008"/>
            <a:ext cx="2563811" cy="122769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80431" y="5113233"/>
            <a:ext cx="2550214" cy="170014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572719" y="5113232"/>
            <a:ext cx="2550214" cy="170014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572719" y="3226439"/>
            <a:ext cx="2550214" cy="1700143"/>
          </a:xfrm>
          <a:prstGeom prst="rect">
            <a:avLst/>
          </a:prstGeom>
        </p:spPr>
      </p:pic>
    </p:spTree>
    <p:extLst>
      <p:ext uri="{BB962C8B-B14F-4D97-AF65-F5344CB8AC3E}">
        <p14:creationId xmlns:p14="http://schemas.microsoft.com/office/powerpoint/2010/main" xmlns="" val="2362237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701824"/>
            <a:ext cx="8928992" cy="1143000"/>
          </a:xfrm>
        </p:spPr>
        <p:txBody>
          <a:bodyPr>
            <a:normAutofit fontScale="90000"/>
          </a:bodyPr>
          <a:lstStyle/>
          <a:p>
            <a:r>
              <a:rPr lang="en-GB" dirty="0" smtClean="0"/>
              <a:t>Educational approach:</a:t>
            </a:r>
            <a:br>
              <a:rPr lang="en-GB" dirty="0" smtClean="0"/>
            </a:br>
            <a:r>
              <a:rPr lang="en-GB" dirty="0" smtClean="0"/>
              <a:t>Peer-learning &amp; staff-student partnership</a:t>
            </a:r>
            <a:br>
              <a:rPr lang="en-GB" dirty="0" smtClean="0"/>
            </a:br>
            <a:r>
              <a:rPr lang="en-GB" sz="2700" dirty="0"/>
              <a:t/>
            </a:r>
            <a:br>
              <a:rPr lang="en-GB" sz="2700" dirty="0"/>
            </a:br>
            <a:endParaRPr lang="en-GB" dirty="0"/>
          </a:p>
        </p:txBody>
      </p:sp>
      <p:sp>
        <p:nvSpPr>
          <p:cNvPr id="3" name="Content Placeholder 2"/>
          <p:cNvSpPr>
            <a:spLocks noGrp="1"/>
          </p:cNvSpPr>
          <p:nvPr>
            <p:ph idx="1"/>
          </p:nvPr>
        </p:nvSpPr>
        <p:spPr>
          <a:xfrm>
            <a:off x="457200" y="1783357"/>
            <a:ext cx="8229600" cy="4525963"/>
          </a:xfrm>
        </p:spPr>
        <p:txBody>
          <a:bodyPr>
            <a:normAutofit/>
          </a:bodyPr>
          <a:lstStyle/>
          <a:p>
            <a:pPr marL="0" indent="0">
              <a:buNone/>
            </a:pPr>
            <a:r>
              <a:rPr lang="en-GB" dirty="0" smtClean="0"/>
              <a:t>1. Peer-learning, peer-assisted learning</a:t>
            </a:r>
          </a:p>
          <a:p>
            <a:pPr lvl="1"/>
            <a:r>
              <a:rPr lang="en-GB" dirty="0" smtClean="0"/>
              <a:t>Students </a:t>
            </a:r>
            <a:r>
              <a:rPr lang="en-GB" dirty="0"/>
              <a:t>learn a great deal by </a:t>
            </a:r>
            <a:r>
              <a:rPr lang="en-GB" dirty="0">
                <a:solidFill>
                  <a:srgbClr val="00B0F0"/>
                </a:solidFill>
              </a:rPr>
              <a:t>explaining</a:t>
            </a:r>
            <a:r>
              <a:rPr lang="en-GB" dirty="0"/>
              <a:t> their ideas to others and by </a:t>
            </a:r>
            <a:r>
              <a:rPr lang="en-GB" dirty="0">
                <a:solidFill>
                  <a:srgbClr val="00B0F0"/>
                </a:solidFill>
              </a:rPr>
              <a:t>participating</a:t>
            </a:r>
            <a:r>
              <a:rPr lang="en-GB" dirty="0"/>
              <a:t> in activities in which they can learn from their </a:t>
            </a:r>
            <a:r>
              <a:rPr lang="en-GB" dirty="0" smtClean="0"/>
              <a:t>peers</a:t>
            </a:r>
            <a:r>
              <a:rPr lang="en-GB" dirty="0"/>
              <a:t> </a:t>
            </a:r>
            <a:r>
              <a:rPr lang="en-GB" sz="2000" dirty="0" smtClean="0"/>
              <a:t>(</a:t>
            </a:r>
            <a:r>
              <a:rPr lang="en-GB" sz="2000" dirty="0" err="1" smtClean="0"/>
              <a:t>Gwee</a:t>
            </a:r>
            <a:r>
              <a:rPr lang="en-GB" sz="2000" dirty="0" smtClean="0"/>
              <a:t>, 2014)</a:t>
            </a:r>
            <a:endParaRPr lang="en-GB" dirty="0" smtClean="0"/>
          </a:p>
          <a:p>
            <a:pPr lvl="1"/>
            <a:endParaRPr lang="en-GB" dirty="0"/>
          </a:p>
          <a:p>
            <a:pPr marL="0" indent="0">
              <a:buNone/>
            </a:pPr>
            <a:r>
              <a:rPr lang="en-GB" dirty="0" smtClean="0"/>
              <a:t>2. Staff-student partnership</a:t>
            </a:r>
          </a:p>
          <a:p>
            <a:pPr lvl="1"/>
            <a:r>
              <a:rPr lang="en-GB" dirty="0" smtClean="0"/>
              <a:t>It involves </a:t>
            </a:r>
            <a:r>
              <a:rPr lang="en-GB" dirty="0"/>
              <a:t>students and lecturers working together and taking </a:t>
            </a:r>
            <a:r>
              <a:rPr lang="en-GB" dirty="0">
                <a:solidFill>
                  <a:srgbClr val="00B0F0"/>
                </a:solidFill>
              </a:rPr>
              <a:t>shared responsibility </a:t>
            </a:r>
            <a:r>
              <a:rPr lang="en-GB" dirty="0"/>
              <a:t>in the enhancement of student learning </a:t>
            </a:r>
            <a:r>
              <a:rPr lang="en-GB" sz="2000" dirty="0"/>
              <a:t>(</a:t>
            </a:r>
            <a:r>
              <a:rPr lang="en-GB" sz="2000" dirty="0" smtClean="0"/>
              <a:t>Healey, </a:t>
            </a:r>
            <a:r>
              <a:rPr lang="en-GB" sz="2000" dirty="0"/>
              <a:t>2012</a:t>
            </a:r>
            <a:r>
              <a:rPr lang="en-GB" sz="2000" dirty="0" smtClean="0"/>
              <a:t>)</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45803" y="6381328"/>
            <a:ext cx="1562701" cy="398155"/>
          </a:xfrm>
          <a:prstGeom prst="rect">
            <a:avLst/>
          </a:prstGeom>
        </p:spPr>
      </p:pic>
    </p:spTree>
    <p:extLst>
      <p:ext uri="{BB962C8B-B14F-4D97-AF65-F5344CB8AC3E}">
        <p14:creationId xmlns:p14="http://schemas.microsoft.com/office/powerpoint/2010/main" xmlns="" val="3257209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5576" y="2204864"/>
            <a:ext cx="7772400" cy="1362075"/>
          </a:xfrm>
        </p:spPr>
        <p:txBody>
          <a:bodyPr>
            <a:normAutofit fontScale="90000"/>
          </a:bodyPr>
          <a:lstStyle/>
          <a:p>
            <a:pPr algn="ctr"/>
            <a:r>
              <a:rPr lang="en-GB" dirty="0" smtClean="0"/>
              <a:t>The case study:</a:t>
            </a:r>
            <a:br>
              <a:rPr lang="en-GB" dirty="0" smtClean="0"/>
            </a:br>
            <a:r>
              <a:rPr lang="en-GB" dirty="0" smtClean="0"/>
              <a:t/>
            </a:r>
            <a:br>
              <a:rPr lang="en-GB" dirty="0" smtClean="0"/>
            </a:br>
            <a:r>
              <a:rPr lang="en-GB" dirty="0" smtClean="0"/>
              <a:t>a bioinformatics module at postgraduate level</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45803" y="6381328"/>
            <a:ext cx="1562701" cy="398155"/>
          </a:xfrm>
          <a:prstGeom prst="rect">
            <a:avLst/>
          </a:prstGeom>
        </p:spPr>
      </p:pic>
    </p:spTree>
    <p:extLst>
      <p:ext uri="{BB962C8B-B14F-4D97-AF65-F5344CB8AC3E}">
        <p14:creationId xmlns:p14="http://schemas.microsoft.com/office/powerpoint/2010/main" xmlns="" val="17953696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12145</TotalTime>
  <Words>1808</Words>
  <Application>Microsoft Office PowerPoint</Application>
  <PresentationFormat>On-screen Show (4:3)</PresentationFormat>
  <Paragraphs>287</Paragraphs>
  <Slides>24</Slides>
  <Notes>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Staff-student partnership and peer facilitation fostering student engagement and teaching skills development   </vt:lpstr>
      <vt:lpstr>Outline of the talk</vt:lpstr>
      <vt:lpstr>Rationale: </vt:lpstr>
      <vt:lpstr>Rationale: Bioinformatics is a skillset that underpins most of modern biology </vt:lpstr>
      <vt:lpstr>Rationale: Bioinformatics is a skillset that underpins most of modern biology</vt:lpstr>
      <vt:lpstr>Rationale: Training and employability</vt:lpstr>
      <vt:lpstr>Slide 7</vt:lpstr>
      <vt:lpstr>Educational approach: Peer-learning &amp; staff-student partnership  </vt:lpstr>
      <vt:lpstr>The case study:  a bioinformatics module at postgraduate level</vt:lpstr>
      <vt:lpstr>Aims</vt:lpstr>
      <vt:lpstr>Planning the project: colleagues’ input </vt:lpstr>
      <vt:lpstr>Planning the project: peer-facilitators’ input</vt:lpstr>
      <vt:lpstr>The activity: inter-cohort peer learning</vt:lpstr>
      <vt:lpstr>Evaluation &amp; Results</vt:lpstr>
      <vt:lpstr>Peer-facilitators</vt:lpstr>
      <vt:lpstr>Peer-facilitators’ view on receivers engagement</vt:lpstr>
      <vt:lpstr>Teaching skills development</vt:lpstr>
      <vt:lpstr>Understanding bioinformatics</vt:lpstr>
      <vt:lpstr>Slide 19</vt:lpstr>
      <vt:lpstr>Project’s impact  &amp; conclusions</vt:lpstr>
      <vt:lpstr>Transferability</vt:lpstr>
      <vt:lpstr>Transferability</vt:lpstr>
      <vt:lpstr>Dissemination of project results</vt:lpstr>
      <vt:lpstr>Slide 24</vt:lpstr>
    </vt:vector>
  </TitlesOfParts>
  <Company>The University of Liverpool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Staff-student partnership and peer facilitation fostering student engagement and teaching skills development</dc:title>
  <dc:creator>LVM</dc:creator>
  <cp:lastModifiedBy>lumello</cp:lastModifiedBy>
  <cp:revision>173</cp:revision>
  <cp:lastPrinted>2014-04-08T09:48:07Z</cp:lastPrinted>
  <dcterms:created xsi:type="dcterms:W3CDTF">2014-01-29T10:10:48Z</dcterms:created>
  <dcterms:modified xsi:type="dcterms:W3CDTF">2015-04-17T00:36:41Z</dcterms:modified>
</cp:coreProperties>
</file>