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1" r:id="rId3"/>
    <p:sldId id="270" r:id="rId4"/>
    <p:sldId id="257" r:id="rId5"/>
    <p:sldId id="258" r:id="rId6"/>
    <p:sldId id="271" r:id="rId7"/>
    <p:sldId id="260" r:id="rId8"/>
    <p:sldId id="264" r:id="rId9"/>
    <p:sldId id="265" r:id="rId10"/>
    <p:sldId id="266" r:id="rId11"/>
    <p:sldId id="267" r:id="rId12"/>
    <p:sldId id="268" r:id="rId13"/>
    <p:sldId id="276" r:id="rId14"/>
    <p:sldId id="277" r:id="rId15"/>
    <p:sldId id="278" r:id="rId16"/>
    <p:sldId id="279" r:id="rId17"/>
    <p:sldId id="280" r:id="rId18"/>
  </p:sldIdLst>
  <p:sldSz cx="9144000" cy="6858000" type="screen4x3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>
      <a:defRPr>
        <a:latin typeface="Arial"/>
        <a:ea typeface="Arial"/>
        <a:cs typeface="Arial"/>
        <a:sym typeface="Arial"/>
      </a:defRPr>
    </a:lvl6pPr>
    <a:lvl7pPr>
      <a:defRPr>
        <a:latin typeface="Arial"/>
        <a:ea typeface="Arial"/>
        <a:cs typeface="Arial"/>
        <a:sym typeface="Arial"/>
      </a:defRPr>
    </a:lvl7pPr>
    <a:lvl8pPr>
      <a:defRPr>
        <a:latin typeface="Arial"/>
        <a:ea typeface="Arial"/>
        <a:cs typeface="Arial"/>
        <a:sym typeface="Arial"/>
      </a:defRPr>
    </a:lvl8pPr>
    <a:lvl9pPr>
      <a:defRPr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74" autoAdjust="0"/>
  </p:normalViewPr>
  <p:slideViewPr>
    <p:cSldViewPr>
      <p:cViewPr varScale="1">
        <p:scale>
          <a:sx n="68" d="100"/>
          <a:sy n="68" d="100"/>
        </p:scale>
        <p:origin x="-82" y="-2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CA974-FBEB-4308-8A9E-D608DF50489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13A2B-0A3C-4425-9DE9-57EBE591A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77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xfrm>
            <a:off x="914401" y="4343401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0541312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0" y="0"/>
            <a:ext cx="755650" cy="6858000"/>
          </a:xfrm>
          <a:prstGeom prst="rect">
            <a:avLst/>
          </a:prstGeom>
          <a:solidFill>
            <a:srgbClr val="00328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8" name="Shape 8"/>
          <p:cNvSpPr/>
          <p:nvPr/>
        </p:nvSpPr>
        <p:spPr>
          <a:xfrm>
            <a:off x="395287" y="0"/>
            <a:ext cx="215901" cy="6858000"/>
          </a:xfrm>
          <a:prstGeom prst="rect">
            <a:avLst/>
          </a:prstGeom>
          <a:gradFill>
            <a:gsLst>
              <a:gs pos="0">
                <a:srgbClr val="51616F">
                  <a:alpha val="0"/>
                </a:srgbClr>
              </a:gs>
              <a:gs pos="100000">
                <a:srgbClr val="AED1EF">
                  <a:alpha val="69999"/>
                </a:srgbClr>
              </a:gs>
            </a:gsLst>
            <a:lin ang="162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9" name="Shape 9"/>
          <p:cNvSpPr/>
          <p:nvPr/>
        </p:nvSpPr>
        <p:spPr>
          <a:xfrm rot="16200000">
            <a:off x="4464050" y="-3195638"/>
            <a:ext cx="215900" cy="9144001"/>
          </a:xfrm>
          <a:prstGeom prst="rect">
            <a:avLst/>
          </a:prstGeom>
          <a:gradFill>
            <a:gsLst>
              <a:gs pos="0">
                <a:srgbClr val="51616F">
                  <a:alpha val="0"/>
                </a:srgbClr>
              </a:gs>
              <a:gs pos="100000">
                <a:srgbClr val="AED1EF">
                  <a:alpha val="60000"/>
                </a:srgbClr>
              </a:gs>
            </a:gsLst>
            <a:lin ang="162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pic>
        <p:nvPicPr>
          <p:cNvPr id="10" name="Logo and Title.jpg" descr="Logo and Title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40425" y="5876925"/>
            <a:ext cx="2659063" cy="571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333399"/>
                </a:solidFill>
              </a:rPr>
              <a:t>CLICK TO EDIT MASTER TITLE STYLE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1" y="0"/>
            <a:ext cx="9144002" cy="6858000"/>
          </a:xfrm>
          <a:prstGeom prst="rect">
            <a:avLst/>
          </a:prstGeom>
          <a:solidFill>
            <a:srgbClr val="00328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/>
            <a:endParaRPr/>
          </a:p>
        </p:txBody>
      </p:sp>
      <p:pic>
        <p:nvPicPr>
          <p:cNvPr id="3" name="Logo and Title White.png" descr="Logo and Title White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140200" y="5445125"/>
            <a:ext cx="4205288" cy="76041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1258887" y="0"/>
            <a:ext cx="7413626" cy="1174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333399"/>
                </a:solidFill>
              </a:rPr>
              <a:t>CLICK TO EDIT MASTER TITLE STYLE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258887" y="1844675"/>
            <a:ext cx="7345363" cy="5013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1pPr>
      <a:lvl2pPr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2pPr>
      <a:lvl3pPr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3pPr>
      <a:lvl4pPr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4pPr>
      <a:lvl5pPr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5pPr>
      <a:lvl6pPr indent="457200"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6pPr>
      <a:lvl7pPr indent="914400"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7pPr>
      <a:lvl8pPr indent="1371600"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8pPr>
      <a:lvl9pPr indent="1828800">
        <a:defRPr sz="3000">
          <a:solidFill>
            <a:srgbClr val="333399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400"/>
        </a:spcBef>
        <a:defRPr>
          <a:latin typeface="Arial"/>
          <a:ea typeface="Arial"/>
          <a:cs typeface="Arial"/>
          <a:sym typeface="Arial"/>
        </a:defRPr>
      </a:lvl1pPr>
      <a:lvl2pPr marL="342900" indent="114300">
        <a:spcBef>
          <a:spcPts val="400"/>
        </a:spcBef>
        <a:defRPr>
          <a:latin typeface="Arial"/>
          <a:ea typeface="Arial"/>
          <a:cs typeface="Arial"/>
          <a:sym typeface="Arial"/>
        </a:defRPr>
      </a:lvl2pPr>
      <a:lvl3pPr marL="342900" indent="571500">
        <a:spcBef>
          <a:spcPts val="400"/>
        </a:spcBef>
        <a:defRPr>
          <a:latin typeface="Arial"/>
          <a:ea typeface="Arial"/>
          <a:cs typeface="Arial"/>
          <a:sym typeface="Arial"/>
        </a:defRPr>
      </a:lvl3pPr>
      <a:lvl4pPr marL="342900" indent="1028700">
        <a:spcBef>
          <a:spcPts val="400"/>
        </a:spcBef>
        <a:defRPr>
          <a:latin typeface="Arial"/>
          <a:ea typeface="Arial"/>
          <a:cs typeface="Arial"/>
          <a:sym typeface="Arial"/>
        </a:defRPr>
      </a:lvl4pPr>
      <a:lvl5pPr marL="342900" indent="1485900">
        <a:spcBef>
          <a:spcPts val="400"/>
        </a:spcBef>
        <a:defRPr>
          <a:latin typeface="Arial"/>
          <a:ea typeface="Arial"/>
          <a:cs typeface="Arial"/>
          <a:sym typeface="Arial"/>
        </a:defRPr>
      </a:lvl5pPr>
      <a:lvl6pPr marL="342900" indent="1943100">
        <a:spcBef>
          <a:spcPts val="400"/>
        </a:spcBef>
        <a:defRPr>
          <a:latin typeface="Arial"/>
          <a:ea typeface="Arial"/>
          <a:cs typeface="Arial"/>
          <a:sym typeface="Arial"/>
        </a:defRPr>
      </a:lvl6pPr>
      <a:lvl7pPr marL="342900" indent="2400300">
        <a:spcBef>
          <a:spcPts val="400"/>
        </a:spcBef>
        <a:defRPr>
          <a:latin typeface="Arial"/>
          <a:ea typeface="Arial"/>
          <a:cs typeface="Arial"/>
          <a:sym typeface="Arial"/>
        </a:defRPr>
      </a:lvl7pPr>
      <a:lvl8pPr marL="342900" indent="2857500">
        <a:spcBef>
          <a:spcPts val="400"/>
        </a:spcBef>
        <a:defRPr>
          <a:latin typeface="Arial"/>
          <a:ea typeface="Arial"/>
          <a:cs typeface="Arial"/>
          <a:sym typeface="Arial"/>
        </a:defRPr>
      </a:lvl8pPr>
      <a:lvl9pPr marL="342900" indent="3314700">
        <a:spcBef>
          <a:spcPts val="400"/>
        </a:spcBef>
        <a:defRPr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 idx="4294967295"/>
          </p:nvPr>
        </p:nvSpPr>
        <p:spPr>
          <a:xfrm>
            <a:off x="1115616" y="1484784"/>
            <a:ext cx="7560840" cy="3544416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defTabSz="896111">
              <a:defRPr sz="392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US" sz="3920" b="1" dirty="0" smtClean="0">
                <a:solidFill>
                  <a:srgbClr val="333399"/>
                </a:solidFill>
              </a:rPr>
              <a:t>MAXIMISING STUDENT LEARNING OPPORTUNITIES THROUGH PORTFOLIO COURSEWORK ASSESSMENTS</a:t>
            </a:r>
            <a:br>
              <a:rPr lang="en-US" sz="3920" b="1" dirty="0" smtClean="0">
                <a:solidFill>
                  <a:srgbClr val="333399"/>
                </a:solidFill>
              </a:rPr>
            </a:br>
            <a:r>
              <a:rPr lang="en-US" sz="3920" b="1" dirty="0" smtClean="0">
                <a:solidFill>
                  <a:srgbClr val="333399"/>
                </a:solidFill>
              </a:rPr>
              <a:t/>
            </a:r>
            <a:br>
              <a:rPr lang="en-US" sz="3920" b="1" dirty="0" smtClean="0">
                <a:solidFill>
                  <a:srgbClr val="333399"/>
                </a:solidFill>
              </a:rPr>
            </a:br>
            <a:r>
              <a:rPr lang="en-US" sz="2700" dirty="0" smtClean="0"/>
              <a:t>Markus Davis, Language Centre</a:t>
            </a:r>
            <a:br>
              <a:rPr lang="en-US" sz="2700" dirty="0" smtClean="0"/>
            </a:br>
            <a:r>
              <a:rPr lang="en-US" sz="2700" dirty="0" smtClean="0"/>
              <a:t>Eoin Jordan, Language Centre</a:t>
            </a:r>
            <a:endParaRPr sz="270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roup 113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111" name="Shape 111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116" name="Group 116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114" name="Shape 114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119" name="Group 119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117" name="Shape 117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122" name="Group 122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120" name="Shape 120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  <p:sp>
        <p:nvSpPr>
          <p:cNvPr id="123" name="Shape 123"/>
          <p:cNvSpPr/>
          <p:nvPr/>
        </p:nvSpPr>
        <p:spPr>
          <a:xfrm>
            <a:off x="2743200" y="2773362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4114800" y="2762250"/>
            <a:ext cx="228600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125" name="Shape 125"/>
          <p:cNvSpPr/>
          <p:nvPr/>
        </p:nvSpPr>
        <p:spPr>
          <a:xfrm flipV="1">
            <a:off x="6367794" y="2388036"/>
            <a:ext cx="466832" cy="466832"/>
          </a:xfrm>
          <a:prstGeom prst="line">
            <a:avLst/>
          </a:prstGeom>
          <a:ln w="57150">
            <a:solidFill>
              <a:srgbClr val="00F9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6367794" y="3130025"/>
            <a:ext cx="466832" cy="466832"/>
          </a:xfrm>
          <a:prstGeom prst="line">
            <a:avLst/>
          </a:prstGeom>
          <a:ln w="57150">
            <a:solidFill>
              <a:srgbClr val="00F9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951710" y="2070862"/>
            <a:ext cx="1459444" cy="88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Jing: Task &amp; </a:t>
            </a:r>
          </a:p>
          <a:p>
            <a:pPr lvl="0"/>
            <a:r>
              <a:t>Language </a:t>
            </a:r>
          </a:p>
          <a:p>
            <a:pPr lvl="0"/>
            <a:r>
              <a:t>Specific</a:t>
            </a:r>
          </a:p>
        </p:txBody>
      </p:sp>
      <p:sp>
        <p:nvSpPr>
          <p:cNvPr id="128" name="Shape 128"/>
          <p:cNvSpPr/>
          <p:nvPr/>
        </p:nvSpPr>
        <p:spPr>
          <a:xfrm>
            <a:off x="6960485" y="3378402"/>
            <a:ext cx="1578098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Bullets: Global</a:t>
            </a:r>
          </a:p>
        </p:txBody>
      </p:sp>
      <p:grpSp>
        <p:nvGrpSpPr>
          <p:cNvPr id="131" name="Group 131"/>
          <p:cNvGrpSpPr/>
          <p:nvPr/>
        </p:nvGrpSpPr>
        <p:grpSpPr>
          <a:xfrm>
            <a:off x="2598649" y="2009434"/>
            <a:ext cx="3946702" cy="406662"/>
            <a:chOff x="0" y="0"/>
            <a:chExt cx="3946701" cy="406661"/>
          </a:xfrm>
        </p:grpSpPr>
        <p:sp>
          <p:nvSpPr>
            <p:cNvPr id="129" name="Shape 129"/>
            <p:cNvSpPr/>
            <p:nvPr/>
          </p:nvSpPr>
          <p:spPr>
            <a:xfrm flipH="1" flipV="1">
              <a:off x="-1" y="406661"/>
              <a:ext cx="3946703" cy="1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325138" y="0"/>
              <a:ext cx="3527932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/>
              <a:r>
                <a:t>Feeds Back: Rewrite Task 2</a:t>
              </a:r>
            </a:p>
          </p:txBody>
        </p:sp>
      </p:grpSp>
      <p:grpSp>
        <p:nvGrpSpPr>
          <p:cNvPr id="134" name="Group 134"/>
          <p:cNvGrpSpPr/>
          <p:nvPr/>
        </p:nvGrpSpPr>
        <p:grpSpPr>
          <a:xfrm>
            <a:off x="2662124" y="3628683"/>
            <a:ext cx="4642383" cy="813848"/>
            <a:chOff x="0" y="0"/>
            <a:chExt cx="4642381" cy="813846"/>
          </a:xfrm>
        </p:grpSpPr>
        <p:sp>
          <p:nvSpPr>
            <p:cNvPr id="132" name="Shape 132"/>
            <p:cNvSpPr/>
            <p:nvPr/>
          </p:nvSpPr>
          <p:spPr>
            <a:xfrm flipH="1">
              <a:off x="0" y="0"/>
              <a:ext cx="3942784" cy="542439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695680" y="463185"/>
              <a:ext cx="3946702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/>
              <a:r>
                <a:t>Feeds Forward: Improve Task 3</a:t>
              </a:r>
            </a:p>
          </p:txBody>
        </p:sp>
      </p:grpSp>
      <p:grpSp>
        <p:nvGrpSpPr>
          <p:cNvPr id="138" name="Group 138"/>
          <p:cNvGrpSpPr/>
          <p:nvPr/>
        </p:nvGrpSpPr>
        <p:grpSpPr>
          <a:xfrm>
            <a:off x="2671266" y="294569"/>
            <a:ext cx="6047521" cy="3203772"/>
            <a:chOff x="0" y="0"/>
            <a:chExt cx="6047520" cy="3203771"/>
          </a:xfrm>
        </p:grpSpPr>
        <p:sp>
          <p:nvSpPr>
            <p:cNvPr id="135" name="Shape 135"/>
            <p:cNvSpPr/>
            <p:nvPr/>
          </p:nvSpPr>
          <p:spPr>
            <a:xfrm flipH="1" flipV="1">
              <a:off x="-1" y="547769"/>
              <a:ext cx="6047522" cy="1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flipH="1" flipV="1">
              <a:off x="6036766" y="576621"/>
              <a:ext cx="1" cy="2627151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>
              <a:off x="1639039" y="0"/>
              <a:ext cx="3784400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Feeds Back: Further Improve Task 1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1" animBg="1" advAuto="0"/>
      <p:bldP spid="134" grpId="2" animBg="1" advAuto="0"/>
      <p:bldP spid="138" grpId="3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142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140" name="Shape 140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145" name="Group 145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143" name="Shape 143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148" name="Group 148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146" name="Shape 146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151" name="Group 151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149" name="Shape 149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  <p:sp>
        <p:nvSpPr>
          <p:cNvPr id="152" name="Shape 152"/>
          <p:cNvSpPr/>
          <p:nvPr/>
        </p:nvSpPr>
        <p:spPr>
          <a:xfrm>
            <a:off x="2743200" y="4335462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4114800" y="4324350"/>
            <a:ext cx="228600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154" name="Shape 154"/>
          <p:cNvSpPr/>
          <p:nvPr/>
        </p:nvSpPr>
        <p:spPr>
          <a:xfrm flipV="1">
            <a:off x="6367794" y="3950136"/>
            <a:ext cx="466832" cy="466832"/>
          </a:xfrm>
          <a:prstGeom prst="line">
            <a:avLst/>
          </a:prstGeom>
          <a:ln w="57150">
            <a:solidFill>
              <a:srgbClr val="FF93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5" name="Shape 155"/>
          <p:cNvSpPr/>
          <p:nvPr/>
        </p:nvSpPr>
        <p:spPr>
          <a:xfrm>
            <a:off x="6367794" y="4692125"/>
            <a:ext cx="466832" cy="466832"/>
          </a:xfrm>
          <a:prstGeom prst="line">
            <a:avLst/>
          </a:prstGeom>
          <a:ln w="57150">
            <a:solidFill>
              <a:srgbClr val="FF93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6951710" y="3632962"/>
            <a:ext cx="1459444" cy="88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Jing: Task &amp; </a:t>
            </a:r>
          </a:p>
          <a:p>
            <a:pPr lvl="0"/>
            <a:r>
              <a:t>Language </a:t>
            </a:r>
          </a:p>
          <a:p>
            <a:pPr lvl="0"/>
            <a:r>
              <a:t>Specific</a:t>
            </a:r>
          </a:p>
        </p:txBody>
      </p:sp>
      <p:grpSp>
        <p:nvGrpSpPr>
          <p:cNvPr id="159" name="Group 159"/>
          <p:cNvGrpSpPr/>
          <p:nvPr/>
        </p:nvGrpSpPr>
        <p:grpSpPr>
          <a:xfrm>
            <a:off x="2598649" y="3571534"/>
            <a:ext cx="3946702" cy="406662"/>
            <a:chOff x="0" y="0"/>
            <a:chExt cx="3946701" cy="406661"/>
          </a:xfrm>
        </p:grpSpPr>
        <p:sp>
          <p:nvSpPr>
            <p:cNvPr id="157" name="Shape 157"/>
            <p:cNvSpPr/>
            <p:nvPr/>
          </p:nvSpPr>
          <p:spPr>
            <a:xfrm flipH="1" flipV="1">
              <a:off x="-1" y="406661"/>
              <a:ext cx="3946703" cy="1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325138" y="0"/>
              <a:ext cx="3527932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/>
              <a:r>
                <a:t>Feeds Back: Rewrite Task 3</a:t>
              </a:r>
            </a:p>
          </p:txBody>
        </p:sp>
      </p:grpSp>
      <p:sp>
        <p:nvSpPr>
          <p:cNvPr id="160" name="Shape 160"/>
          <p:cNvSpPr/>
          <p:nvPr/>
        </p:nvSpPr>
        <p:spPr>
          <a:xfrm>
            <a:off x="6960485" y="4940502"/>
            <a:ext cx="1578098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Bullets: Global</a:t>
            </a:r>
          </a:p>
        </p:txBody>
      </p:sp>
      <p:grpSp>
        <p:nvGrpSpPr>
          <p:cNvPr id="164" name="Group 164"/>
          <p:cNvGrpSpPr/>
          <p:nvPr/>
        </p:nvGrpSpPr>
        <p:grpSpPr>
          <a:xfrm>
            <a:off x="2671266" y="1856669"/>
            <a:ext cx="6047521" cy="3203772"/>
            <a:chOff x="0" y="0"/>
            <a:chExt cx="6047520" cy="3203771"/>
          </a:xfrm>
        </p:grpSpPr>
        <p:sp>
          <p:nvSpPr>
            <p:cNvPr id="161" name="Shape 161"/>
            <p:cNvSpPr/>
            <p:nvPr/>
          </p:nvSpPr>
          <p:spPr>
            <a:xfrm flipH="1" flipV="1">
              <a:off x="-1" y="547769"/>
              <a:ext cx="6047522" cy="1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 flipV="1">
              <a:off x="6036765" y="576621"/>
              <a:ext cx="1" cy="2627151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1639038" y="0"/>
              <a:ext cx="3784400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Feeds Back: Further Improve Task 2</a:t>
              </a:r>
            </a:p>
          </p:txBody>
        </p:sp>
      </p:grpSp>
      <p:grpSp>
        <p:nvGrpSpPr>
          <p:cNvPr id="168" name="Group 168"/>
          <p:cNvGrpSpPr/>
          <p:nvPr/>
        </p:nvGrpSpPr>
        <p:grpSpPr>
          <a:xfrm>
            <a:off x="2678225" y="358069"/>
            <a:ext cx="6033604" cy="2016832"/>
            <a:chOff x="0" y="0"/>
            <a:chExt cx="6033603" cy="2016830"/>
          </a:xfrm>
        </p:grpSpPr>
        <p:sp>
          <p:nvSpPr>
            <p:cNvPr id="165" name="Shape 165"/>
            <p:cNvSpPr/>
            <p:nvPr/>
          </p:nvSpPr>
          <p:spPr>
            <a:xfrm flipH="1" flipV="1">
              <a:off x="6029807" y="451784"/>
              <a:ext cx="1" cy="1565047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 flipH="1" flipV="1">
              <a:off x="-1" y="464559"/>
              <a:ext cx="6033605" cy="1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67" name="Shape 167"/>
            <p:cNvSpPr/>
            <p:nvPr/>
          </p:nvSpPr>
          <p:spPr>
            <a:xfrm>
              <a:off x="641480" y="0"/>
              <a:ext cx="4368960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Feeds Back: Even Further Improve Task 1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animBg="1" advAuto="0"/>
      <p:bldP spid="164" grpId="2" animBg="1" advAuto="0"/>
      <p:bldP spid="168" grpId="3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72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170" name="Shape 170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175" name="Group 175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173" name="Shape 173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178" name="Group 178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176" name="Shape 176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181" name="Group 181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179" name="Shape 179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  <p:sp>
        <p:nvSpPr>
          <p:cNvPr id="182" name="Shape 182"/>
          <p:cNvSpPr/>
          <p:nvPr/>
        </p:nvSpPr>
        <p:spPr>
          <a:xfrm>
            <a:off x="2749550" y="2309348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83" name="Shape 183"/>
          <p:cNvSpPr/>
          <p:nvPr/>
        </p:nvSpPr>
        <p:spPr>
          <a:xfrm>
            <a:off x="4121150" y="2298236"/>
            <a:ext cx="228600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184" name="Shape 184"/>
          <p:cNvSpPr/>
          <p:nvPr/>
        </p:nvSpPr>
        <p:spPr>
          <a:xfrm>
            <a:off x="2749550" y="3985748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85" name="Shape 185"/>
          <p:cNvSpPr/>
          <p:nvPr/>
        </p:nvSpPr>
        <p:spPr>
          <a:xfrm>
            <a:off x="4121150" y="3974636"/>
            <a:ext cx="228600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186" name="Shape 186"/>
          <p:cNvSpPr/>
          <p:nvPr/>
        </p:nvSpPr>
        <p:spPr>
          <a:xfrm>
            <a:off x="2743200" y="779462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87" name="Shape 187"/>
          <p:cNvSpPr/>
          <p:nvPr/>
        </p:nvSpPr>
        <p:spPr>
          <a:xfrm>
            <a:off x="4114800" y="768350"/>
            <a:ext cx="228600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188" name="Shape 188"/>
          <p:cNvSpPr/>
          <p:nvPr/>
        </p:nvSpPr>
        <p:spPr>
          <a:xfrm>
            <a:off x="2519605" y="40569"/>
            <a:ext cx="3872134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Feedback = 8 Learning Opportunities</a:t>
            </a:r>
          </a:p>
        </p:txBody>
      </p:sp>
      <p:grpSp>
        <p:nvGrpSpPr>
          <p:cNvPr id="191" name="Group 191"/>
          <p:cNvGrpSpPr/>
          <p:nvPr/>
        </p:nvGrpSpPr>
        <p:grpSpPr>
          <a:xfrm>
            <a:off x="2636843" y="403653"/>
            <a:ext cx="5595434" cy="350662"/>
            <a:chOff x="0" y="0"/>
            <a:chExt cx="5595433" cy="350661"/>
          </a:xfrm>
        </p:grpSpPr>
        <p:sp>
          <p:nvSpPr>
            <p:cNvPr id="189" name="Shape 189"/>
            <p:cNvSpPr/>
            <p:nvPr/>
          </p:nvSpPr>
          <p:spPr>
            <a:xfrm flipH="1" flipV="1">
              <a:off x="0" y="175330"/>
              <a:ext cx="5241915" cy="1"/>
            </a:xfrm>
            <a:prstGeom prst="line">
              <a:avLst/>
            </a:prstGeom>
            <a:noFill/>
            <a:ln w="57150" cap="flat">
              <a:solidFill>
                <a:srgbClr val="FF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5364157" y="0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1</a:t>
              </a:r>
            </a:p>
          </p:txBody>
        </p:sp>
      </p:grpSp>
      <p:grpSp>
        <p:nvGrpSpPr>
          <p:cNvPr id="194" name="Group 194"/>
          <p:cNvGrpSpPr/>
          <p:nvPr/>
        </p:nvGrpSpPr>
        <p:grpSpPr>
          <a:xfrm>
            <a:off x="2771516" y="673543"/>
            <a:ext cx="5249866" cy="1527875"/>
            <a:chOff x="0" y="0"/>
            <a:chExt cx="5249865" cy="1527874"/>
          </a:xfrm>
        </p:grpSpPr>
        <p:sp>
          <p:nvSpPr>
            <p:cNvPr id="192" name="Shape 192"/>
            <p:cNvSpPr/>
            <p:nvPr/>
          </p:nvSpPr>
          <p:spPr>
            <a:xfrm flipH="1">
              <a:off x="0" y="177448"/>
              <a:ext cx="4978017" cy="1350427"/>
            </a:xfrm>
            <a:prstGeom prst="line">
              <a:avLst/>
            </a:prstGeom>
            <a:noFill/>
            <a:ln w="57150" cap="flat">
              <a:solidFill>
                <a:srgbClr val="FF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5018589" y="0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2</a:t>
              </a:r>
            </a:p>
          </p:txBody>
        </p:sp>
      </p:grpSp>
      <p:grpSp>
        <p:nvGrpSpPr>
          <p:cNvPr id="197" name="Group 197"/>
          <p:cNvGrpSpPr/>
          <p:nvPr/>
        </p:nvGrpSpPr>
        <p:grpSpPr>
          <a:xfrm>
            <a:off x="3360742" y="2006796"/>
            <a:ext cx="5595435" cy="350662"/>
            <a:chOff x="0" y="0"/>
            <a:chExt cx="5595433" cy="350661"/>
          </a:xfrm>
        </p:grpSpPr>
        <p:sp>
          <p:nvSpPr>
            <p:cNvPr id="195" name="Shape 195"/>
            <p:cNvSpPr/>
            <p:nvPr/>
          </p:nvSpPr>
          <p:spPr>
            <a:xfrm flipH="1" flipV="1">
              <a:off x="0" y="175330"/>
              <a:ext cx="5241915" cy="1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5364157" y="0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3</a:t>
              </a:r>
            </a:p>
          </p:txBody>
        </p:sp>
      </p:grpSp>
      <p:grpSp>
        <p:nvGrpSpPr>
          <p:cNvPr id="200" name="Group 200"/>
          <p:cNvGrpSpPr/>
          <p:nvPr/>
        </p:nvGrpSpPr>
        <p:grpSpPr>
          <a:xfrm>
            <a:off x="2771516" y="2323283"/>
            <a:ext cx="5249866" cy="1527875"/>
            <a:chOff x="0" y="0"/>
            <a:chExt cx="5249865" cy="1527874"/>
          </a:xfrm>
        </p:grpSpPr>
        <p:sp>
          <p:nvSpPr>
            <p:cNvPr id="198" name="Shape 198"/>
            <p:cNvSpPr/>
            <p:nvPr/>
          </p:nvSpPr>
          <p:spPr>
            <a:xfrm flipH="1">
              <a:off x="0" y="177448"/>
              <a:ext cx="4978017" cy="1350427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5018589" y="0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4</a:t>
              </a:r>
            </a:p>
          </p:txBody>
        </p:sp>
      </p:grpSp>
      <p:grpSp>
        <p:nvGrpSpPr>
          <p:cNvPr id="203" name="Group 203"/>
          <p:cNvGrpSpPr/>
          <p:nvPr/>
        </p:nvGrpSpPr>
        <p:grpSpPr>
          <a:xfrm>
            <a:off x="2690304" y="1209079"/>
            <a:ext cx="5419979" cy="680752"/>
            <a:chOff x="0" y="0"/>
            <a:chExt cx="5419977" cy="680750"/>
          </a:xfrm>
        </p:grpSpPr>
        <p:sp>
          <p:nvSpPr>
            <p:cNvPr id="201" name="Shape 201"/>
            <p:cNvSpPr/>
            <p:nvPr/>
          </p:nvSpPr>
          <p:spPr>
            <a:xfrm flipH="1" flipV="1">
              <a:off x="0" y="0"/>
              <a:ext cx="5132068" cy="515529"/>
            </a:xfrm>
            <a:prstGeom prst="line">
              <a:avLst/>
            </a:prstGeom>
            <a:noFill/>
            <a:ln w="57150" cap="flat">
              <a:solidFill>
                <a:srgbClr val="00F9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5188701" y="330089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5</a:t>
              </a:r>
            </a:p>
          </p:txBody>
        </p:sp>
      </p:grpSp>
      <p:grpSp>
        <p:nvGrpSpPr>
          <p:cNvPr id="206" name="Group 206"/>
          <p:cNvGrpSpPr/>
          <p:nvPr/>
        </p:nvGrpSpPr>
        <p:grpSpPr>
          <a:xfrm>
            <a:off x="3487742" y="3708596"/>
            <a:ext cx="5595435" cy="350662"/>
            <a:chOff x="0" y="0"/>
            <a:chExt cx="5595433" cy="350661"/>
          </a:xfrm>
        </p:grpSpPr>
        <p:sp>
          <p:nvSpPr>
            <p:cNvPr id="204" name="Shape 204"/>
            <p:cNvSpPr/>
            <p:nvPr/>
          </p:nvSpPr>
          <p:spPr>
            <a:xfrm flipH="1" flipV="1">
              <a:off x="0" y="175330"/>
              <a:ext cx="5241915" cy="1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5364157" y="0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6</a:t>
              </a:r>
            </a:p>
          </p:txBody>
        </p:sp>
      </p:grpSp>
      <p:grpSp>
        <p:nvGrpSpPr>
          <p:cNvPr id="209" name="Group 209"/>
          <p:cNvGrpSpPr/>
          <p:nvPr/>
        </p:nvGrpSpPr>
        <p:grpSpPr>
          <a:xfrm>
            <a:off x="2817304" y="2910879"/>
            <a:ext cx="5419979" cy="680752"/>
            <a:chOff x="0" y="0"/>
            <a:chExt cx="5419977" cy="680750"/>
          </a:xfrm>
        </p:grpSpPr>
        <p:sp>
          <p:nvSpPr>
            <p:cNvPr id="207" name="Shape 207"/>
            <p:cNvSpPr/>
            <p:nvPr/>
          </p:nvSpPr>
          <p:spPr>
            <a:xfrm flipH="1" flipV="1">
              <a:off x="0" y="0"/>
              <a:ext cx="5132068" cy="515529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5188701" y="330089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7</a:t>
              </a:r>
            </a:p>
          </p:txBody>
        </p:sp>
      </p:grpSp>
      <p:grpSp>
        <p:nvGrpSpPr>
          <p:cNvPr id="212" name="Group 212"/>
          <p:cNvGrpSpPr/>
          <p:nvPr/>
        </p:nvGrpSpPr>
        <p:grpSpPr>
          <a:xfrm>
            <a:off x="2802895" y="1450329"/>
            <a:ext cx="6170988" cy="2205699"/>
            <a:chOff x="0" y="0"/>
            <a:chExt cx="6170986" cy="2205698"/>
          </a:xfrm>
        </p:grpSpPr>
        <p:sp>
          <p:nvSpPr>
            <p:cNvPr id="210" name="Shape 210"/>
            <p:cNvSpPr/>
            <p:nvPr/>
          </p:nvSpPr>
          <p:spPr>
            <a:xfrm flipH="1" flipV="1">
              <a:off x="0" y="0"/>
              <a:ext cx="5833105" cy="1991372"/>
            </a:xfrm>
            <a:prstGeom prst="line">
              <a:avLst/>
            </a:prstGeom>
            <a:noFill/>
            <a:ln w="57150" cap="flat">
              <a:solidFill>
                <a:srgbClr val="FF93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5939710" y="1855037"/>
              <a:ext cx="23127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 lvl="0"/>
              <a:r>
                <a:t>8</a:t>
              </a:r>
            </a:p>
          </p:txBody>
        </p:sp>
      </p:grpSp>
      <p:sp>
        <p:nvSpPr>
          <p:cNvPr id="213" name="Shape 213"/>
          <p:cNvSpPr/>
          <p:nvPr/>
        </p:nvSpPr>
        <p:spPr>
          <a:xfrm flipH="1">
            <a:off x="1485899" y="4896181"/>
            <a:ext cx="1" cy="570838"/>
          </a:xfrm>
          <a:prstGeom prst="line">
            <a:avLst/>
          </a:prstGeom>
          <a:ln w="57150">
            <a:solidFill>
              <a:srgbClr val="4A7EBB"/>
            </a:solidFill>
            <a:round/>
            <a:tailEnd type="triangle"/>
          </a:ln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1" animBg="1" advAuto="0"/>
      <p:bldP spid="194" grpId="2" animBg="1" advAuto="0"/>
      <p:bldP spid="197" grpId="3" animBg="1" advAuto="0"/>
      <p:bldP spid="200" grpId="4" animBg="1" advAuto="0"/>
      <p:bldP spid="203" grpId="5" animBg="1" advAuto="0"/>
      <p:bldP spid="206" grpId="6" animBg="1" advAuto="0"/>
      <p:bldP spid="209" grpId="7" animBg="1" advAuto="0"/>
      <p:bldP spid="212" grpId="8" animBg="1" advAuto="0"/>
      <p:bldP spid="213" grpId="9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How well did it work?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05890" y="1662976"/>
            <a:ext cx="7776864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91% of the students in our </a:t>
            </a:r>
            <a:r>
              <a:rPr lang="en-US" sz="2400" dirty="0" smtClean="0"/>
              <a:t>two classes </a:t>
            </a:r>
            <a:r>
              <a:rPr lang="en-US" sz="2400" dirty="0" smtClean="0"/>
              <a:t>submitted each formative draft on time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Only 9 out of 463 students on the </a:t>
            </a:r>
            <a:r>
              <a:rPr lang="en-US" sz="2400" dirty="0" smtClean="0"/>
              <a:t>whole module </a:t>
            </a:r>
            <a:r>
              <a:rPr lang="en-US" sz="2400" dirty="0" smtClean="0"/>
              <a:t>did not submit the final portfolio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Anecdotally, </a:t>
            </a:r>
            <a:r>
              <a:rPr lang="en-US" sz="2400" dirty="0" smtClean="0"/>
              <a:t>our students </a:t>
            </a:r>
            <a:r>
              <a:rPr lang="en-US" sz="2400" dirty="0" smtClean="0"/>
              <a:t>appeared to engage more with feedback than in the previous semester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However, some tutors reported that it was time consuming to provide both global and task-specific feedback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9101702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332656"/>
            <a:ext cx="7413626" cy="792088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Encouraging students to </a:t>
            </a:r>
            <a:r>
              <a:rPr lang="en-US" sz="3000" dirty="0" err="1" smtClean="0">
                <a:solidFill>
                  <a:srgbClr val="333399"/>
                </a:solidFill>
              </a:rPr>
              <a:t>utilise</a:t>
            </a:r>
            <a:r>
              <a:rPr lang="en-US" sz="3000" dirty="0" smtClean="0">
                <a:solidFill>
                  <a:srgbClr val="333399"/>
                </a:solidFill>
              </a:rPr>
              <a:t> learning opportunities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05890" y="1662976"/>
            <a:ext cx="7776864" cy="267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r>
              <a:rPr lang="en-US" sz="2400" dirty="0" smtClean="0"/>
              <a:t>Regular reminders to students that they should apply global feedback</a:t>
            </a:r>
            <a:r>
              <a:rPr lang="en-US" sz="2400" dirty="0" smtClean="0"/>
              <a:t>:</a:t>
            </a:r>
          </a:p>
          <a:p>
            <a:pPr lvl="0"/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revising previously submitted tasks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working on future tasks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Using an audio-visual feedback method </a:t>
            </a:r>
            <a:r>
              <a:rPr lang="en-US" sz="2400" dirty="0" smtClean="0"/>
              <a:t>– e.g. Jing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1664492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Application in other areas 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05890" y="1662976"/>
            <a:ext cx="7776864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r>
              <a:rPr lang="en-US" sz="2400" dirty="0" smtClean="0"/>
              <a:t>Consider:</a:t>
            </a:r>
          </a:p>
          <a:p>
            <a:pPr lvl="0"/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Converting a single task coursework assessment into a portfolio of sequenced tasks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Including formative feedback after the completion of a draft version of each task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Worried about the feedback workload….?</a:t>
            </a:r>
          </a:p>
          <a:p>
            <a:pPr lvl="0"/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“Workshop” feature on ICE now allows sophisticated anonymous peer review – see Roland’s presentation at 3:15pm (Room 351)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0819640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References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05890" y="1662976"/>
            <a:ext cx="7776864" cy="3170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304800" marR="0" indent="-304800"/>
            <a:r>
              <a:rPr lang="en-US" sz="2400" dirty="0">
                <a:latin typeface="Calibri"/>
                <a:ea typeface="SimSun"/>
              </a:rPr>
              <a:t>Brown, S. (2004). Assessment for learning. </a:t>
            </a:r>
            <a:r>
              <a:rPr lang="en-US" sz="2400" i="1" dirty="0">
                <a:latin typeface="Calibri"/>
                <a:ea typeface="SimSun"/>
              </a:rPr>
              <a:t>Learning and Teaching in Higher Education</a:t>
            </a:r>
            <a:r>
              <a:rPr lang="en-US" sz="2400" dirty="0">
                <a:latin typeface="Calibri"/>
                <a:ea typeface="SimSun"/>
              </a:rPr>
              <a:t>, </a:t>
            </a:r>
            <a:r>
              <a:rPr lang="en-US" sz="2400" i="1" dirty="0">
                <a:latin typeface="Calibri"/>
                <a:ea typeface="SimSun"/>
              </a:rPr>
              <a:t>1</a:t>
            </a:r>
            <a:r>
              <a:rPr lang="en-US" sz="2400" dirty="0">
                <a:latin typeface="Calibri"/>
                <a:ea typeface="SimSun"/>
              </a:rPr>
              <a:t>, 81–89. </a:t>
            </a:r>
            <a:r>
              <a:rPr lang="en-US" sz="2400" dirty="0" smtClean="0">
                <a:latin typeface="Calibri"/>
                <a:ea typeface="SimSun"/>
              </a:rPr>
              <a:t>doi:10.1187/cbe.11-03-0025</a:t>
            </a:r>
          </a:p>
          <a:p>
            <a:pPr marL="304800" marR="0" indent="-304800"/>
            <a:endParaRPr lang="en-US" sz="2800" dirty="0">
              <a:latin typeface="Times New Roman"/>
              <a:ea typeface="SimSun"/>
            </a:endParaRPr>
          </a:p>
          <a:p>
            <a:pPr marL="304800" marR="0" indent="-304800"/>
            <a:r>
              <a:rPr lang="en-US" sz="2400" dirty="0" err="1">
                <a:latin typeface="Calibri"/>
                <a:ea typeface="SimSun"/>
              </a:rPr>
              <a:t>Yorke</a:t>
            </a:r>
            <a:r>
              <a:rPr lang="en-US" sz="2400" dirty="0">
                <a:latin typeface="Calibri"/>
                <a:ea typeface="SimSun"/>
              </a:rPr>
              <a:t>, M. (2003). Formative assessment in higher education : Moves towards theory and the enhancement of pedagogic practice. </a:t>
            </a:r>
            <a:r>
              <a:rPr lang="en-US" sz="2400" i="1" dirty="0">
                <a:latin typeface="Calibri"/>
                <a:ea typeface="SimSun"/>
              </a:rPr>
              <a:t>Higher Education</a:t>
            </a:r>
            <a:r>
              <a:rPr lang="en-US" sz="2400" dirty="0">
                <a:latin typeface="Calibri"/>
                <a:ea typeface="SimSun"/>
              </a:rPr>
              <a:t>, </a:t>
            </a:r>
            <a:r>
              <a:rPr lang="en-US" sz="2400" i="1" dirty="0">
                <a:latin typeface="Calibri"/>
                <a:ea typeface="SimSun"/>
              </a:rPr>
              <a:t>45</a:t>
            </a:r>
            <a:r>
              <a:rPr lang="en-US" sz="2400" dirty="0">
                <a:latin typeface="Calibri"/>
                <a:ea typeface="SimSun"/>
              </a:rPr>
              <a:t>, 477–501.</a:t>
            </a:r>
            <a:endParaRPr lang="en-US" sz="2800" dirty="0">
              <a:latin typeface="Times New Roman"/>
              <a:ea typeface="SimSun"/>
            </a:endParaRPr>
          </a:p>
          <a:p>
            <a:pPr marL="304800" marR="0" indent="-304800"/>
            <a:r>
              <a:rPr lang="en-US" sz="2800" dirty="0">
                <a:latin typeface="Times New Roman"/>
                <a:ea typeface="SimSun"/>
              </a:rPr>
              <a:t> </a:t>
            </a:r>
            <a:endParaRPr lang="en-US" sz="2800" dirty="0"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32251626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905890" y="3068960"/>
            <a:ext cx="7413626" cy="57150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4800" dirty="0" smtClean="0">
                <a:solidFill>
                  <a:srgbClr val="333399"/>
                </a:solidFill>
              </a:rPr>
              <a:t>Q&amp;A</a:t>
            </a:r>
            <a:endParaRPr sz="48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05890" y="1662976"/>
            <a:ext cx="7776864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2031390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Outline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71600" y="1748864"/>
            <a:ext cx="7632848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Assessment for learning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Our context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Our portfolio assessment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Learning opportunities created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How well did it work?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Encouraging students to </a:t>
            </a:r>
            <a:r>
              <a:rPr lang="en-US" sz="2400" dirty="0" err="1">
                <a:solidFill>
                  <a:srgbClr val="000000"/>
                </a:solidFill>
              </a:rPr>
              <a:t>utilise</a:t>
            </a:r>
            <a:r>
              <a:rPr lang="en-US" sz="2400" dirty="0">
                <a:solidFill>
                  <a:srgbClr val="000000"/>
                </a:solidFill>
              </a:rPr>
              <a:t> learning opportunities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Application in other areas</a:t>
            </a:r>
          </a:p>
          <a:p>
            <a:pPr marL="342900" marR="0" indent="-34290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400" dirty="0">
                <a:solidFill>
                  <a:srgbClr val="000000"/>
                </a:solidFill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6576126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Assessment for learning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71600" y="1748864"/>
            <a:ext cx="7416824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r>
              <a:rPr lang="en-US" sz="2400" dirty="0" smtClean="0"/>
              <a:t>Summative assessment = assessment </a:t>
            </a:r>
            <a:r>
              <a:rPr lang="en-US" sz="2400" i="1" dirty="0" smtClean="0"/>
              <a:t>of</a:t>
            </a:r>
            <a:r>
              <a:rPr lang="en-US" sz="2400" dirty="0" smtClean="0"/>
              <a:t> learning…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…but can also be assessment </a:t>
            </a:r>
            <a:r>
              <a:rPr lang="en-US" sz="2400" i="1" dirty="0" smtClean="0"/>
              <a:t>for</a:t>
            </a:r>
            <a:r>
              <a:rPr lang="en-US" sz="2400" dirty="0" smtClean="0"/>
              <a:t> learning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Advocated in higher education context (Brown, 2004; </a:t>
            </a:r>
            <a:r>
              <a:rPr lang="en-US" sz="2400" dirty="0" err="1" smtClean="0"/>
              <a:t>Yorke</a:t>
            </a:r>
            <a:r>
              <a:rPr lang="en-US" sz="2400" dirty="0" smtClean="0"/>
              <a:t>, 2003)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Assessment design should consider both aspects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0132527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865187" y="420270"/>
            <a:ext cx="7413626" cy="5715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000" dirty="0" smtClean="0">
                <a:solidFill>
                  <a:srgbClr val="333399"/>
                </a:solidFill>
              </a:rPr>
              <a:t>Our context</a:t>
            </a:r>
            <a:endParaRPr sz="3000" dirty="0">
              <a:solidFill>
                <a:srgbClr val="333399"/>
              </a:solidFill>
            </a:endParaRPr>
          </a:p>
        </p:txBody>
      </p:sp>
      <p:sp>
        <p:nvSpPr>
          <p:cNvPr id="22" name="Shape 22"/>
          <p:cNvSpPr/>
          <p:nvPr/>
        </p:nvSpPr>
        <p:spPr>
          <a:xfrm>
            <a:off x="899592" y="1556792"/>
            <a:ext cx="6946771" cy="4154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lang="en-US" sz="2400" dirty="0" smtClean="0"/>
              <a:t>English for Academic Purposes </a:t>
            </a:r>
            <a:r>
              <a:rPr lang="en-US" sz="2400" dirty="0" smtClean="0"/>
              <a:t>Module for</a:t>
            </a:r>
          </a:p>
          <a:p>
            <a:pPr lvl="0"/>
            <a:r>
              <a:rPr sz="2400" dirty="0" smtClean="0"/>
              <a:t>Year </a:t>
            </a:r>
            <a:r>
              <a:rPr sz="2400" dirty="0"/>
              <a:t>1 Mathematics </a:t>
            </a:r>
            <a:r>
              <a:rPr sz="2400" dirty="0" smtClean="0"/>
              <a:t>Students</a:t>
            </a:r>
            <a:endParaRPr sz="2400" dirty="0"/>
          </a:p>
          <a:p>
            <a:pPr lvl="0"/>
            <a:endParaRPr lang="en-US" sz="2400" dirty="0" smtClean="0"/>
          </a:p>
          <a:p>
            <a:pPr lvl="0"/>
            <a:r>
              <a:rPr sz="2400" dirty="0" smtClean="0"/>
              <a:t>Module Aims:</a:t>
            </a:r>
            <a:endParaRPr lang="en-US" sz="2400" dirty="0" smtClean="0"/>
          </a:p>
          <a:p>
            <a:pPr lvl="0"/>
            <a:endParaRPr lang="en-US" sz="2400" dirty="0" smtClean="0"/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sz="2400" dirty="0" smtClean="0"/>
              <a:t>English Language</a:t>
            </a:r>
            <a:r>
              <a:rPr lang="en-US" sz="2400" dirty="0" smtClean="0"/>
              <a:t> </a:t>
            </a:r>
            <a:r>
              <a:rPr sz="2400" dirty="0" smtClean="0"/>
              <a:t>to </a:t>
            </a:r>
            <a:r>
              <a:rPr sz="2400" dirty="0" smtClean="0"/>
              <a:t>CEFR </a:t>
            </a:r>
            <a:r>
              <a:rPr sz="2400" dirty="0"/>
              <a:t>B2</a:t>
            </a:r>
          </a:p>
          <a:p>
            <a:pPr marL="342900" lvl="6" indent="-342900">
              <a:buFont typeface="Arial" panose="020B0604020202020204" pitchFamily="34" charset="0"/>
              <a:buChar char="•"/>
            </a:pPr>
            <a:r>
              <a:rPr sz="2400" dirty="0" smtClean="0"/>
              <a:t>Study </a:t>
            </a:r>
            <a:r>
              <a:rPr sz="2400" dirty="0" smtClean="0"/>
              <a:t>Skills</a:t>
            </a:r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sz="2400" dirty="0" smtClean="0"/>
              <a:t>Writing </a:t>
            </a:r>
            <a:r>
              <a:rPr sz="2400" dirty="0"/>
              <a:t>Coursework = 30% of Module Assessment</a:t>
            </a:r>
          </a:p>
          <a:p>
            <a:pPr lvl="0"/>
            <a:endParaRPr lang="en-US" sz="2400" dirty="0" smtClean="0"/>
          </a:p>
          <a:p>
            <a:pPr lvl="0"/>
            <a:r>
              <a:rPr sz="2400" dirty="0" smtClean="0"/>
              <a:t>Three </a:t>
            </a:r>
            <a:r>
              <a:rPr sz="2400" dirty="0"/>
              <a:t>Short </a:t>
            </a:r>
            <a:r>
              <a:rPr lang="en-US" sz="2400" dirty="0" smtClean="0"/>
              <a:t>Assignments</a:t>
            </a:r>
            <a:r>
              <a:rPr sz="2400" dirty="0" smtClean="0"/>
              <a:t>: </a:t>
            </a:r>
            <a:r>
              <a:rPr sz="2400" dirty="0"/>
              <a:t>Week 10 Deadline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228600" y="235674"/>
            <a:ext cx="8458200" cy="6017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200"/>
              </a:spcBef>
            </a:pPr>
            <a:r>
              <a:rPr sz="1200" b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dirty="0">
                <a:latin typeface="Calibri"/>
                <a:ea typeface="Calibri"/>
                <a:cs typeface="Calibri"/>
                <a:sym typeface="Calibri"/>
              </a:rPr>
              <a:t>1. Learning Mathematics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i="1" dirty="0">
                <a:latin typeface="Calibri"/>
                <a:ea typeface="Calibri"/>
                <a:cs typeface="Calibri"/>
                <a:sym typeface="Calibri"/>
              </a:rPr>
              <a:t>In Semester 1, you studied linear algebra. What is linear algebra? Give an example of a system of linear equations. What is the most challenging aspect of learning it and what are its real world applications? (For example, in manufacturing, accounting or transportation</a:t>
            </a:r>
            <a:r>
              <a:rPr i="1" dirty="0" smtClean="0">
                <a:latin typeface="Calibri"/>
                <a:ea typeface="Calibri"/>
                <a:cs typeface="Calibri"/>
                <a:sym typeface="Calibri"/>
              </a:rPr>
              <a:t>.)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300 </a:t>
            </a:r>
            <a:r>
              <a:rPr dirty="0">
                <a:latin typeface="Calibri"/>
                <a:ea typeface="Calibri"/>
                <a:cs typeface="Calibri"/>
                <a:sym typeface="Calibri"/>
              </a:rPr>
              <a:t>– 350 Words.</a:t>
            </a:r>
          </a:p>
          <a:p>
            <a:pPr marL="342900" lvl="0" indent="-342900">
              <a:spcBef>
                <a:spcPts val="400"/>
              </a:spcBef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	2. Mathematical History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342900" lvl="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i="1" dirty="0">
                <a:latin typeface="Calibri"/>
                <a:ea typeface="Calibri"/>
                <a:cs typeface="Calibri"/>
                <a:sym typeface="Calibri"/>
              </a:rPr>
              <a:t>China has a long history of achievement in mathematical discovery and development. Describe a major past Chinese mathematical achievement from the Ancient Period (From the very early Warring States Period to the end of the sixteenth century). Describe the achievement and its significance.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350 </a:t>
            </a:r>
            <a:r>
              <a:rPr dirty="0">
                <a:latin typeface="Calibri"/>
                <a:ea typeface="Calibri"/>
                <a:cs typeface="Calibri"/>
                <a:sym typeface="Calibri"/>
              </a:rPr>
              <a:t>– 400 Words.</a:t>
            </a:r>
          </a:p>
          <a:p>
            <a:pPr marL="342900" lvl="0" indent="-342900">
              <a:spcBef>
                <a:spcPts val="400"/>
              </a:spcBef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	3. Application of Mathematics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342900" lvl="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i="1" dirty="0">
                <a:latin typeface="Calibri"/>
                <a:ea typeface="Calibri"/>
                <a:cs typeface="Calibri"/>
                <a:sym typeface="Calibri"/>
              </a:rPr>
              <a:t>How is probability theory used in Financial Markets</a:t>
            </a:r>
            <a:r>
              <a:rPr i="1" dirty="0" smtClean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	500 – 550 Words.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228600" y="235674"/>
            <a:ext cx="8458200" cy="4960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spcBef>
                <a:spcPts val="200"/>
              </a:spcBef>
            </a:pPr>
            <a:r>
              <a:rPr sz="1200" b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dirty="0">
                <a:latin typeface="Calibri"/>
                <a:ea typeface="Calibri"/>
                <a:cs typeface="Calibri"/>
                <a:sym typeface="Calibri"/>
              </a:rPr>
              <a:t>1. Learning Mathematics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300 </a:t>
            </a:r>
            <a:r>
              <a:rPr dirty="0">
                <a:latin typeface="Calibri"/>
                <a:ea typeface="Calibri"/>
                <a:cs typeface="Calibri"/>
                <a:sym typeface="Calibri"/>
              </a:rPr>
              <a:t>– 350 Words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Formative Draft Week 4</a:t>
            </a:r>
          </a:p>
          <a:p>
            <a:pPr marL="342900" lvl="0" indent="-342900">
              <a:spcBef>
                <a:spcPts val="200"/>
              </a:spcBef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400"/>
              </a:spcBef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	2. Mathematical History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34290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350 </a:t>
            </a:r>
            <a:r>
              <a:rPr dirty="0">
                <a:latin typeface="Calibri"/>
                <a:ea typeface="Calibri"/>
                <a:cs typeface="Calibri"/>
                <a:sym typeface="Calibri"/>
              </a:rPr>
              <a:t>– 400 Words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Formative Draft Week 6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400"/>
              </a:spcBef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b="1" dirty="0">
                <a:latin typeface="Calibri"/>
                <a:ea typeface="Calibri"/>
                <a:cs typeface="Calibri"/>
                <a:sym typeface="Calibri"/>
              </a:rPr>
              <a:t>	3. Application of Mathematics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200"/>
              </a:spcBef>
            </a:pPr>
            <a:r>
              <a:rPr dirty="0"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marL="342900" indent="-342900">
              <a:spcBef>
                <a:spcPts val="200"/>
              </a:spcBef>
            </a:pPr>
            <a:r>
              <a:rPr b="1" i="1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500 </a:t>
            </a:r>
            <a:r>
              <a:rPr dirty="0">
                <a:latin typeface="Calibri"/>
                <a:ea typeface="Calibri"/>
                <a:cs typeface="Calibri"/>
                <a:sym typeface="Calibri"/>
              </a:rPr>
              <a:t>– 550 Words</a:t>
            </a:r>
            <a:r>
              <a:rPr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Formative Draft Week </a:t>
            </a:r>
            <a:r>
              <a:rPr lang="en-US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</a:p>
          <a:p>
            <a:pPr marL="342900" indent="-342900">
              <a:spcBef>
                <a:spcPts val="200"/>
              </a:spcBef>
            </a:pPr>
            <a:endParaRPr lang="en-US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spcBef>
                <a:spcPts val="200"/>
              </a:spcBef>
            </a:pPr>
            <a:endParaRPr lang="en-US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spcBef>
                <a:spcPts val="200"/>
              </a:spcBef>
            </a:pPr>
            <a:endParaRPr lang="en-US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spcBef>
                <a:spcPts val="200"/>
              </a:spcBef>
            </a:pPr>
            <a:r>
              <a:rPr lang="en-US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	Summative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Final Submission of All Week 10</a:t>
            </a:r>
          </a:p>
        </p:txBody>
      </p:sp>
    </p:spTree>
    <p:extLst>
      <p:ext uri="{BB962C8B-B14F-4D97-AF65-F5344CB8AC3E}">
        <p14:creationId xmlns:p14="http://schemas.microsoft.com/office/powerpoint/2010/main" val="13297033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30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28" name="Shape 28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31" name="Shape 31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34" name="Shape 34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37" name="Shape 37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9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67" name="Shape 67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70" name="Shape 70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75" name="Group 75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73" name="Shape 73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78" name="Group 78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76" name="Shape 76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  <p:sp>
        <p:nvSpPr>
          <p:cNvPr id="79" name="Shape 79"/>
          <p:cNvSpPr/>
          <p:nvPr/>
        </p:nvSpPr>
        <p:spPr>
          <a:xfrm>
            <a:off x="2743200" y="779462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4114800" y="768350"/>
            <a:ext cx="228600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t>Formative feedback</a:t>
            </a:r>
          </a:p>
        </p:txBody>
      </p:sp>
      <p:sp>
        <p:nvSpPr>
          <p:cNvPr id="81" name="Shape 81"/>
          <p:cNvSpPr/>
          <p:nvPr/>
        </p:nvSpPr>
        <p:spPr>
          <a:xfrm flipV="1">
            <a:off x="6367794" y="394136"/>
            <a:ext cx="466832" cy="466832"/>
          </a:xfrm>
          <a:prstGeom prst="line">
            <a:avLst/>
          </a:prstGeom>
          <a:ln w="57150">
            <a:solidFill>
              <a:srgbClr val="4A7EBB"/>
            </a:solidFill>
            <a:round/>
            <a:tailEnd type="triangle"/>
          </a:ln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6367794" y="1136125"/>
            <a:ext cx="466832" cy="466832"/>
          </a:xfrm>
          <a:prstGeom prst="line">
            <a:avLst/>
          </a:prstGeom>
          <a:ln w="57150">
            <a:solidFill>
              <a:srgbClr val="4A7EBB"/>
            </a:solidFill>
            <a:round/>
            <a:tailEnd type="triangle"/>
          </a:ln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6951710" y="76962"/>
            <a:ext cx="1459444" cy="88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Jing: Task &amp; </a:t>
            </a:r>
          </a:p>
          <a:p>
            <a:pPr lvl="0"/>
            <a:r>
              <a:t>Language </a:t>
            </a:r>
          </a:p>
          <a:p>
            <a:pPr lvl="0"/>
            <a:r>
              <a:t>Specific</a:t>
            </a:r>
          </a:p>
        </p:txBody>
      </p:sp>
      <p:sp>
        <p:nvSpPr>
          <p:cNvPr id="84" name="Shape 84"/>
          <p:cNvSpPr/>
          <p:nvPr/>
        </p:nvSpPr>
        <p:spPr>
          <a:xfrm>
            <a:off x="6960485" y="1384502"/>
            <a:ext cx="1578098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Bullets: Global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8"/>
          <p:cNvGrpSpPr/>
          <p:nvPr/>
        </p:nvGrpSpPr>
        <p:grpSpPr>
          <a:xfrm>
            <a:off x="457200" y="380999"/>
            <a:ext cx="2057400" cy="1143002"/>
            <a:chOff x="0" y="0"/>
            <a:chExt cx="2057400" cy="1143000"/>
          </a:xfrm>
        </p:grpSpPr>
        <p:sp>
          <p:nvSpPr>
            <p:cNvPr id="86" name="Shape 86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4: Task 1 Draft</a:t>
              </a:r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457200" y="1904999"/>
            <a:ext cx="2057400" cy="1143002"/>
            <a:chOff x="0" y="0"/>
            <a:chExt cx="2057400" cy="1143000"/>
          </a:xfrm>
        </p:grpSpPr>
        <p:sp>
          <p:nvSpPr>
            <p:cNvPr id="89" name="Shape 89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6: Task 2 Draft</a:t>
              </a:r>
            </a:p>
          </p:txBody>
        </p:sp>
      </p:grpSp>
      <p:grpSp>
        <p:nvGrpSpPr>
          <p:cNvPr id="94" name="Group 94"/>
          <p:cNvGrpSpPr/>
          <p:nvPr/>
        </p:nvGrpSpPr>
        <p:grpSpPr>
          <a:xfrm>
            <a:off x="457200" y="3581399"/>
            <a:ext cx="2057400" cy="1143002"/>
            <a:chOff x="0" y="0"/>
            <a:chExt cx="2057400" cy="1143000"/>
          </a:xfrm>
        </p:grpSpPr>
        <p:sp>
          <p:nvSpPr>
            <p:cNvPr id="92" name="Shape 92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8: Task 3 Draft</a:t>
              </a:r>
            </a:p>
          </p:txBody>
        </p:sp>
      </p:grpSp>
      <p:grpSp>
        <p:nvGrpSpPr>
          <p:cNvPr id="97" name="Group 97"/>
          <p:cNvGrpSpPr/>
          <p:nvPr/>
        </p:nvGrpSpPr>
        <p:grpSpPr>
          <a:xfrm>
            <a:off x="457200" y="5638799"/>
            <a:ext cx="2057400" cy="1143002"/>
            <a:chOff x="0" y="0"/>
            <a:chExt cx="2057400" cy="1143000"/>
          </a:xfrm>
        </p:grpSpPr>
        <p:sp>
          <p:nvSpPr>
            <p:cNvPr id="95" name="Shape 95"/>
            <p:cNvSpPr/>
            <p:nvPr/>
          </p:nvSpPr>
          <p:spPr>
            <a:xfrm>
              <a:off x="0" y="-1"/>
              <a:ext cx="2057400" cy="1143002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0" y="259079"/>
              <a:ext cx="20574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Week 10: All Tasks Submission</a:t>
              </a:r>
            </a:p>
          </p:txBody>
        </p:sp>
      </p:grpSp>
      <p:sp>
        <p:nvSpPr>
          <p:cNvPr id="98" name="Shape 98"/>
          <p:cNvSpPr/>
          <p:nvPr/>
        </p:nvSpPr>
        <p:spPr>
          <a:xfrm>
            <a:off x="2743200" y="779462"/>
            <a:ext cx="1295400" cy="266701"/>
          </a:xfrm>
          <a:prstGeom prst="rightArrow">
            <a:avLst>
              <a:gd name="adj1" fmla="val 50000"/>
              <a:gd name="adj2" fmla="val 50011"/>
            </a:avLst>
          </a:prstGeom>
          <a:solidFill>
            <a:srgbClr val="4F81BD"/>
          </a:solidFill>
          <a:ln w="25400">
            <a:solidFill>
              <a:srgbClr val="385D8A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9" name="Shape 99"/>
          <p:cNvSpPr/>
          <p:nvPr/>
        </p:nvSpPr>
        <p:spPr>
          <a:xfrm>
            <a:off x="4114800" y="768350"/>
            <a:ext cx="228600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dirty="0"/>
              <a:t>Formative feedback</a:t>
            </a:r>
          </a:p>
        </p:txBody>
      </p:sp>
      <p:sp>
        <p:nvSpPr>
          <p:cNvPr id="100" name="Shape 100"/>
          <p:cNvSpPr/>
          <p:nvPr/>
        </p:nvSpPr>
        <p:spPr>
          <a:xfrm flipV="1">
            <a:off x="6367794" y="394136"/>
            <a:ext cx="466832" cy="466832"/>
          </a:xfrm>
          <a:prstGeom prst="line">
            <a:avLst/>
          </a:prstGeom>
          <a:ln w="57150">
            <a:solidFill>
              <a:srgbClr val="FF26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6367794" y="1136125"/>
            <a:ext cx="466832" cy="466832"/>
          </a:xfrm>
          <a:prstGeom prst="line">
            <a:avLst/>
          </a:prstGeom>
          <a:ln w="57150">
            <a:solidFill>
              <a:srgbClr val="FF2600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6951710" y="76962"/>
            <a:ext cx="1459444" cy="88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Jing: Task &amp; </a:t>
            </a:r>
          </a:p>
          <a:p>
            <a:pPr lvl="0"/>
            <a:r>
              <a:t>Language </a:t>
            </a:r>
          </a:p>
          <a:p>
            <a:pPr lvl="0"/>
            <a:r>
              <a:t>Specific</a:t>
            </a:r>
          </a:p>
        </p:txBody>
      </p:sp>
      <p:sp>
        <p:nvSpPr>
          <p:cNvPr id="103" name="Shape 103"/>
          <p:cNvSpPr/>
          <p:nvPr/>
        </p:nvSpPr>
        <p:spPr>
          <a:xfrm>
            <a:off x="6960485" y="1384502"/>
            <a:ext cx="1578098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Bullets: Global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2662124" y="1634783"/>
            <a:ext cx="4642383" cy="813848"/>
            <a:chOff x="0" y="0"/>
            <a:chExt cx="4642382" cy="813847"/>
          </a:xfrm>
        </p:grpSpPr>
        <p:sp>
          <p:nvSpPr>
            <p:cNvPr id="104" name="Shape 104"/>
            <p:cNvSpPr/>
            <p:nvPr/>
          </p:nvSpPr>
          <p:spPr>
            <a:xfrm flipH="1">
              <a:off x="0" y="0"/>
              <a:ext cx="3942784" cy="542439"/>
            </a:xfrm>
            <a:prstGeom prst="line">
              <a:avLst/>
            </a:prstGeom>
            <a:noFill/>
            <a:ln w="57150" cap="flat">
              <a:solidFill>
                <a:srgbClr val="FF26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695680" y="463185"/>
              <a:ext cx="3946703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/>
              <a:r>
                <a:t>Feeds Forward: Improve Task 2</a:t>
              </a:r>
            </a:p>
          </p:txBody>
        </p:sp>
      </p:grpSp>
      <p:grpSp>
        <p:nvGrpSpPr>
          <p:cNvPr id="109" name="Group 109"/>
          <p:cNvGrpSpPr/>
          <p:nvPr/>
        </p:nvGrpSpPr>
        <p:grpSpPr>
          <a:xfrm>
            <a:off x="2598649" y="15534"/>
            <a:ext cx="3853070" cy="406662"/>
            <a:chOff x="0" y="0"/>
            <a:chExt cx="3853069" cy="406660"/>
          </a:xfrm>
        </p:grpSpPr>
        <p:sp>
          <p:nvSpPr>
            <p:cNvPr id="107" name="Shape 107"/>
            <p:cNvSpPr/>
            <p:nvPr/>
          </p:nvSpPr>
          <p:spPr>
            <a:xfrm>
              <a:off x="325138" y="0"/>
              <a:ext cx="3527932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/>
              <a:r>
                <a:t>Feeds Back: Rewrite Task 1</a:t>
              </a:r>
            </a:p>
          </p:txBody>
        </p:sp>
        <p:sp>
          <p:nvSpPr>
            <p:cNvPr id="108" name="Shape 108"/>
            <p:cNvSpPr/>
            <p:nvPr/>
          </p:nvSpPr>
          <p:spPr>
            <a:xfrm flipH="1" flipV="1">
              <a:off x="-1" y="406660"/>
              <a:ext cx="3664892" cy="1"/>
            </a:xfrm>
            <a:prstGeom prst="line">
              <a:avLst/>
            </a:prstGeom>
            <a:noFill/>
            <a:ln w="57150" cap="flat">
              <a:solidFill>
                <a:srgbClr val="FF26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2" animBg="1" advAuto="0"/>
      <p:bldP spid="109" grpId="1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572</Words>
  <Application>Microsoft Office PowerPoint</Application>
  <PresentationFormat>On-screen Show (4:3)</PresentationFormat>
  <Paragraphs>154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</vt:lpstr>
      <vt:lpstr>MAXIMISING STUDENT LEARNING OPPORTUNITIES THROUGH PORTFOLIO COURSEWORK ASSESSMENTS  Markus Davis, Language Centre Eoin Jordan, Language Centre</vt:lpstr>
      <vt:lpstr>Outline</vt:lpstr>
      <vt:lpstr>Assessment for learning</vt:lpstr>
      <vt:lpstr>Our context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well did it work?</vt:lpstr>
      <vt:lpstr>Encouraging students to utilise learning opportunities</vt:lpstr>
      <vt:lpstr>Application in other areas </vt:lpstr>
      <vt:lpstr>References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 of tasks &amp; feedback for learning.</dc:title>
  <dc:creator>Eoin Patrick Jordan</dc:creator>
  <cp:lastModifiedBy>-</cp:lastModifiedBy>
  <cp:revision>16</cp:revision>
  <cp:lastPrinted>2015-04-16T05:18:29Z</cp:lastPrinted>
  <dcterms:modified xsi:type="dcterms:W3CDTF">2015-04-16T09:19:39Z</dcterms:modified>
</cp:coreProperties>
</file>