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7.jp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sldIdLst>
    <p:sldId id="288" r:id="rId2"/>
    <p:sldId id="257" r:id="rId3"/>
    <p:sldId id="258" r:id="rId4"/>
    <p:sldId id="259" r:id="rId5"/>
    <p:sldId id="260" r:id="rId6"/>
    <p:sldId id="261" r:id="rId7"/>
    <p:sldId id="262" r:id="rId8"/>
    <p:sldId id="263" r:id="rId9"/>
    <p:sldId id="289" r:id="rId10"/>
    <p:sldId id="281" r:id="rId11"/>
    <p:sldId id="282" r:id="rId12"/>
    <p:sldId id="265" r:id="rId13"/>
    <p:sldId id="266" r:id="rId14"/>
    <p:sldId id="290" r:id="rId15"/>
    <p:sldId id="291" r:id="rId16"/>
    <p:sldId id="318" r:id="rId17"/>
    <p:sldId id="319" r:id="rId18"/>
    <p:sldId id="292" r:id="rId19"/>
    <p:sldId id="293" r:id="rId20"/>
    <p:sldId id="294" r:id="rId21"/>
    <p:sldId id="295" r:id="rId22"/>
    <p:sldId id="297" r:id="rId23"/>
    <p:sldId id="298" r:id="rId24"/>
    <p:sldId id="299" r:id="rId25"/>
    <p:sldId id="300" r:id="rId26"/>
    <p:sldId id="302" r:id="rId27"/>
    <p:sldId id="316" r:id="rId28"/>
    <p:sldId id="317"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 id="279" r:id="rId42"/>
    <p:sldId id="280" r:id="rId4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33779AA1-AC7F-4AA1-8484-5A6C0D1605EF}" type="datetimeFigureOut">
              <a:rPr lang="en-US" smtClean="0"/>
              <a:t>3/24/2023</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BD132431-6C69-4DE9-B38F-26ED08D61678}" type="slidenum">
              <a:rPr lang="en-US" smtClean="0"/>
              <a:t>‹#›</a:t>
            </a:fld>
            <a:endParaRPr lang="en-US"/>
          </a:p>
        </p:txBody>
      </p:sp>
    </p:spTree>
    <p:extLst>
      <p:ext uri="{BB962C8B-B14F-4D97-AF65-F5344CB8AC3E}">
        <p14:creationId xmlns:p14="http://schemas.microsoft.com/office/powerpoint/2010/main" val="2859502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32431-6C69-4DE9-B38F-26ED08D61678}" type="slidenum">
              <a:rPr lang="en-US" smtClean="0"/>
              <a:t>4</a:t>
            </a:fld>
            <a:endParaRPr lang="en-US"/>
          </a:p>
        </p:txBody>
      </p:sp>
    </p:spTree>
    <p:extLst>
      <p:ext uri="{BB962C8B-B14F-4D97-AF65-F5344CB8AC3E}">
        <p14:creationId xmlns:p14="http://schemas.microsoft.com/office/powerpoint/2010/main" val="1627965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32431-6C69-4DE9-B38F-26ED08D61678}" type="slidenum">
              <a:rPr lang="en-US" smtClean="0"/>
              <a:t>6</a:t>
            </a:fld>
            <a:endParaRPr lang="en-US"/>
          </a:p>
        </p:txBody>
      </p:sp>
    </p:spTree>
    <p:extLst>
      <p:ext uri="{BB962C8B-B14F-4D97-AF65-F5344CB8AC3E}">
        <p14:creationId xmlns:p14="http://schemas.microsoft.com/office/powerpoint/2010/main" val="533231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32431-6C69-4DE9-B38F-26ED08D61678}" type="slidenum">
              <a:rPr lang="en-US" smtClean="0"/>
              <a:t>8</a:t>
            </a:fld>
            <a:endParaRPr lang="en-US"/>
          </a:p>
        </p:txBody>
      </p:sp>
    </p:spTree>
    <p:extLst>
      <p:ext uri="{BB962C8B-B14F-4D97-AF65-F5344CB8AC3E}">
        <p14:creationId xmlns:p14="http://schemas.microsoft.com/office/powerpoint/2010/main" val="2909745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Textbook is essential for teaching. By textbook policy, there are three categories for module leaders. Mandatory textbook is a required book that students are obligated to purchase. Optional textbook is a book in print that students can choose to purchase or not. Reference Textbook is for Library’s collection. The</a:t>
            </a:r>
            <a:r>
              <a:rPr lang="en-US" sz="1200" kern="1200" baseline="0" dirty="0" smtClean="0">
                <a:solidFill>
                  <a:schemeClr val="tx1"/>
                </a:solidFill>
                <a:effectLst/>
                <a:latin typeface="+mn-lt"/>
                <a:ea typeface="+mn-ea"/>
                <a:cs typeface="+mn-cs"/>
              </a:rPr>
              <a:t> link is the full-text of the policy.</a:t>
            </a:r>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36</a:t>
            </a:fld>
            <a:endParaRPr lang="en-US"/>
          </a:p>
        </p:txBody>
      </p:sp>
    </p:spTree>
    <p:extLst>
      <p:ext uri="{BB962C8B-B14F-4D97-AF65-F5344CB8AC3E}">
        <p14:creationId xmlns:p14="http://schemas.microsoft.com/office/powerpoint/2010/main" val="2604108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accordance</a:t>
            </a:r>
            <a:r>
              <a:rPr lang="en-US" sz="1200" kern="1200" baseline="0" dirty="0" smtClean="0">
                <a:solidFill>
                  <a:schemeClr val="tx1"/>
                </a:solidFill>
                <a:effectLst/>
                <a:latin typeface="+mn-lt"/>
                <a:ea typeface="+mn-ea"/>
                <a:cs typeface="+mn-cs"/>
              </a:rPr>
              <a:t> with the policy, </a:t>
            </a:r>
            <a:r>
              <a:rPr lang="en-US" sz="1200" kern="1200" dirty="0" smtClean="0">
                <a:solidFill>
                  <a:schemeClr val="tx1"/>
                </a:solidFill>
                <a:effectLst/>
                <a:latin typeface="+mn-lt"/>
                <a:ea typeface="+mn-ea"/>
                <a:cs typeface="+mn-cs"/>
              </a:rPr>
              <a:t>Module leaders submit requests for next semester on e-Bridge in every Week 6&amp;7.</a:t>
            </a:r>
          </a:p>
          <a:p>
            <a:r>
              <a:rPr lang="en-US" sz="1200" kern="1200" dirty="0" smtClean="0">
                <a:solidFill>
                  <a:schemeClr val="tx1"/>
                </a:solidFill>
                <a:effectLst/>
                <a:latin typeface="+mn-lt"/>
                <a:ea typeface="+mn-ea"/>
                <a:cs typeface="+mn-cs"/>
              </a:rPr>
              <a:t>S</a:t>
            </a:r>
            <a:r>
              <a:rPr lang="en-US" altLang="zh-CN" sz="1200" kern="1200" dirty="0" smtClean="0">
                <a:solidFill>
                  <a:schemeClr val="tx1"/>
                </a:solidFill>
                <a:effectLst/>
                <a:latin typeface="+mn-lt"/>
                <a:ea typeface="+mn-ea"/>
                <a:cs typeface="+mn-cs"/>
              </a:rPr>
              <a:t>tudents will</a:t>
            </a:r>
            <a:r>
              <a:rPr lang="en-US" altLang="zh-CN" sz="1200" kern="1200" baseline="0" dirty="0" smtClean="0">
                <a:solidFill>
                  <a:schemeClr val="tx1"/>
                </a:solidFill>
                <a:effectLst/>
                <a:latin typeface="+mn-lt"/>
                <a:ea typeface="+mn-ea"/>
                <a:cs typeface="+mn-cs"/>
              </a:rPr>
              <a:t> collect the textbooks three days </a:t>
            </a:r>
            <a:r>
              <a:rPr lang="en-US" altLang="zh-CN" sz="1200" dirty="0" smtClean="0">
                <a:ea typeface="Georgia" panose="02040502050405020303" pitchFamily="18" charset="0"/>
                <a:cs typeface="Georgia" panose="02040502050405020303" pitchFamily="18" charset="0"/>
              </a:rPr>
              <a:t>before WEEK 1 each semester in Textbook</a:t>
            </a:r>
            <a:r>
              <a:rPr lang="en-US" altLang="zh-CN" sz="1200" baseline="0" dirty="0" smtClean="0">
                <a:ea typeface="Georgia" panose="02040502050405020303" pitchFamily="18" charset="0"/>
                <a:cs typeface="Georgia" panose="02040502050405020303" pitchFamily="18" charset="0"/>
              </a:rPr>
              <a:t> Service Center. Library will inform students of the detailed arrangements by University Communications, Library WeChat official account, etc.</a:t>
            </a:r>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37</a:t>
            </a:fld>
            <a:endParaRPr lang="en-US"/>
          </a:p>
        </p:txBody>
      </p:sp>
    </p:spTree>
    <p:extLst>
      <p:ext uri="{BB962C8B-B14F-4D97-AF65-F5344CB8AC3E}">
        <p14:creationId xmlns:p14="http://schemas.microsoft.com/office/powerpoint/2010/main" val="751126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Another important point for every academic staff is desk copy. Desk copy is the Mandatory and Optional textbook provided for the module lecturers free of charge. Module lecturers could collect desk copies from Textbook Service Center one week before the new semester begins, or from publishers directly if it’s needed earlier. As</a:t>
            </a:r>
            <a:r>
              <a:rPr lang="en-US" sz="1200" kern="1200" baseline="0" dirty="0" smtClean="0">
                <a:solidFill>
                  <a:schemeClr val="tx1"/>
                </a:solidFill>
                <a:effectLst/>
                <a:latin typeface="+mn-lt"/>
                <a:ea typeface="+mn-ea"/>
                <a:cs typeface="+mn-cs"/>
              </a:rPr>
              <a:t> t</a:t>
            </a:r>
            <a:r>
              <a:rPr lang="en-US" sz="1200" dirty="0" smtClean="0">
                <a:ea typeface="Georgia" panose="02040502050405020303" pitchFamily="18" charset="0"/>
                <a:cs typeface="Georgia" panose="02040502050405020303" pitchFamily="18" charset="0"/>
              </a:rPr>
              <a:t>he Publisher Representative List may</a:t>
            </a:r>
            <a:r>
              <a:rPr lang="en-US" sz="1200" baseline="0" dirty="0" smtClean="0">
                <a:ea typeface="Georgia" panose="02040502050405020303" pitchFamily="18" charset="0"/>
                <a:cs typeface="Georgia" panose="02040502050405020303" pitchFamily="18" charset="0"/>
              </a:rPr>
              <a:t> change over the time, we updated it on Library Website.</a:t>
            </a:r>
            <a:endParaRPr lang="en-US" dirty="0"/>
          </a:p>
        </p:txBody>
      </p:sp>
      <p:sp>
        <p:nvSpPr>
          <p:cNvPr id="4" name="Slide Number Placeholder 3"/>
          <p:cNvSpPr>
            <a:spLocks noGrp="1"/>
          </p:cNvSpPr>
          <p:nvPr>
            <p:ph type="sldNum" sz="quarter" idx="10"/>
          </p:nvPr>
        </p:nvSpPr>
        <p:spPr/>
        <p:txBody>
          <a:bodyPr/>
          <a:lstStyle/>
          <a:p>
            <a:fld id="{5CF7EA8C-4442-2B43-BEFB-AB7F822E7733}" type="slidenum">
              <a:rPr lang="en-US" smtClean="0"/>
              <a:t>38</a:t>
            </a:fld>
            <a:endParaRPr lang="en-US"/>
          </a:p>
        </p:txBody>
      </p:sp>
    </p:spTree>
    <p:extLst>
      <p:ext uri="{BB962C8B-B14F-4D97-AF65-F5344CB8AC3E}">
        <p14:creationId xmlns:p14="http://schemas.microsoft.com/office/powerpoint/2010/main" val="44454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smtClean="0">
                <a:solidFill>
                  <a:schemeClr val="tx1"/>
                </a:solidFill>
                <a:effectLst/>
                <a:latin typeface="+mn-lt"/>
                <a:ea typeface="+mn-ea"/>
                <a:cs typeface="+mn-cs"/>
              </a:rPr>
              <a:t>In addition, all the textbooks, both hardcopy and e-copy, are</a:t>
            </a:r>
            <a:r>
              <a:rPr lang="en-GB" sz="1200" kern="1200" baseline="0" dirty="0" smtClean="0">
                <a:solidFill>
                  <a:schemeClr val="tx1"/>
                </a:solidFill>
                <a:effectLst/>
                <a:latin typeface="+mn-lt"/>
                <a:ea typeface="+mn-ea"/>
                <a:cs typeface="+mn-cs"/>
              </a:rPr>
              <a:t> purchased from </a:t>
            </a:r>
            <a:r>
              <a:rPr lang="en-US" sz="1200" dirty="0" smtClean="0"/>
              <a:t>State-owned Import and Export Company who also gives</a:t>
            </a:r>
            <a:r>
              <a:rPr lang="en-US" sz="1200" baseline="0" dirty="0" smtClean="0"/>
              <a:t> us feedback of price and ordering status</a:t>
            </a:r>
            <a:r>
              <a:rPr lang="en-US" sz="1200" dirty="0" smtClean="0"/>
              <a:t>.</a:t>
            </a:r>
            <a:r>
              <a:rPr lang="en-US" sz="1200" baseline="0" dirty="0" smtClean="0"/>
              <a:t> </a:t>
            </a:r>
            <a:r>
              <a:rPr lang="en-GB" sz="1200" kern="1200" baseline="0" dirty="0" smtClean="0">
                <a:solidFill>
                  <a:schemeClr val="tx1"/>
                </a:solidFill>
                <a:effectLst/>
                <a:latin typeface="+mn-lt"/>
                <a:ea typeface="+mn-ea"/>
                <a:cs typeface="+mn-cs"/>
              </a:rPr>
              <a:t>T</a:t>
            </a:r>
            <a:r>
              <a:rPr lang="en-GB" sz="1200" kern="1200" dirty="0" smtClean="0">
                <a:solidFill>
                  <a:schemeClr val="tx1"/>
                </a:solidFill>
                <a:effectLst/>
                <a:latin typeface="+mn-lt"/>
                <a:ea typeface="+mn-ea"/>
                <a:cs typeface="+mn-cs"/>
              </a:rPr>
              <a:t>he university strictly follow the government policy to write, compile, publish, choose and purchase textbooks.</a:t>
            </a: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endParaRPr lang="en-US" sz="1200" b="0" dirty="0">
              <a:solidFill>
                <a:srgbClr val="000000"/>
              </a:solidFill>
              <a:ea typeface="微软雅黑"/>
            </a:endParaRPr>
          </a:p>
        </p:txBody>
      </p:sp>
      <p:sp>
        <p:nvSpPr>
          <p:cNvPr id="4" name="Slide Number Placeholder 3"/>
          <p:cNvSpPr>
            <a:spLocks noGrp="1"/>
          </p:cNvSpPr>
          <p:nvPr>
            <p:ph type="sldNum" sz="quarter" idx="10"/>
          </p:nvPr>
        </p:nvSpPr>
        <p:spPr/>
        <p:txBody>
          <a:bodyPr/>
          <a:lstStyle/>
          <a:p>
            <a:fld id="{5CF7EA8C-4442-2B43-BEFB-AB7F822E7733}" type="slidenum">
              <a:rPr lang="en-US" smtClean="0"/>
              <a:t>39</a:t>
            </a:fld>
            <a:endParaRPr lang="en-US"/>
          </a:p>
        </p:txBody>
      </p:sp>
    </p:spTree>
    <p:extLst>
      <p:ext uri="{BB962C8B-B14F-4D97-AF65-F5344CB8AC3E}">
        <p14:creationId xmlns:p14="http://schemas.microsoft.com/office/powerpoint/2010/main" val="859671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Since the outbreak of COVID-19, e-learning and e-book have drawn widespread attention.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are several points needed to be clarified. </a:t>
            </a: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lang="en-US" sz="1200" kern="1200" dirty="0" smtClean="0">
                <a:solidFill>
                  <a:schemeClr val="tx1"/>
                </a:solidFill>
                <a:effectLst/>
                <a:latin typeface="+mn-lt"/>
                <a:ea typeface="+mn-ea"/>
                <a:cs typeface="+mn-cs"/>
              </a:rPr>
              <a:t>Not every textbook has an e-version. It’s decided by publishers. </a:t>
            </a: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lang="en-US" sz="1200" kern="1200" dirty="0" smtClean="0">
                <a:solidFill>
                  <a:schemeClr val="tx1"/>
                </a:solidFill>
                <a:effectLst/>
                <a:latin typeface="+mn-lt"/>
                <a:ea typeface="+mn-ea"/>
                <a:cs typeface="+mn-cs"/>
              </a:rPr>
              <a:t>E-textbook is in the form of “</a:t>
            </a:r>
            <a:r>
              <a:rPr lang="en-US" sz="1200" b="1" kern="1200" dirty="0" smtClean="0">
                <a:solidFill>
                  <a:schemeClr val="tx1"/>
                </a:solidFill>
                <a:effectLst/>
                <a:latin typeface="+mn-lt"/>
                <a:ea typeface="+mn-ea"/>
                <a:cs typeface="+mn-cs"/>
              </a:rPr>
              <a:t>one student one access code”, </a:t>
            </a:r>
            <a:r>
              <a:rPr lang="en-US" sz="1200" kern="1200" dirty="0" smtClean="0">
                <a:solidFill>
                  <a:schemeClr val="tx1"/>
                </a:solidFill>
                <a:effectLst/>
                <a:latin typeface="+mn-lt"/>
                <a:ea typeface="+mn-ea"/>
                <a:cs typeface="+mn-cs"/>
              </a:rPr>
              <a:t>different from e-book in library collection. </a:t>
            </a: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lang="en-US" sz="1200" kern="1200" dirty="0" smtClean="0">
                <a:solidFill>
                  <a:schemeClr val="tx1"/>
                </a:solidFill>
                <a:effectLst/>
                <a:latin typeface="+mn-lt"/>
                <a:ea typeface="+mn-ea"/>
                <a:cs typeface="+mn-cs"/>
              </a:rPr>
              <a:t>E-textbook is purchased in </a:t>
            </a:r>
            <a:r>
              <a:rPr lang="en-US" sz="1200" b="1" dirty="0" smtClean="0">
                <a:solidFill>
                  <a:srgbClr val="000000"/>
                </a:solidFill>
                <a:ea typeface="微软雅黑"/>
                <a:cs typeface="+mn-ea"/>
              </a:rPr>
              <a:t>Week 1 </a:t>
            </a:r>
            <a:r>
              <a:rPr lang="en-US" sz="1200" dirty="0" smtClean="0">
                <a:solidFill>
                  <a:srgbClr val="000000"/>
                </a:solidFill>
                <a:ea typeface="微软雅黑"/>
                <a:cs typeface="+mn-ea"/>
              </a:rPr>
              <a:t>for </a:t>
            </a:r>
            <a:r>
              <a:rPr lang="en-US" sz="1200" b="1" dirty="0" smtClean="0">
                <a:solidFill>
                  <a:srgbClr val="000000"/>
                </a:solidFill>
                <a:ea typeface="微软雅黑"/>
                <a:cs typeface="+mn-ea"/>
              </a:rPr>
              <a:t>Compulsory</a:t>
            </a:r>
            <a:r>
              <a:rPr lang="en-US" sz="1200" dirty="0" smtClean="0">
                <a:solidFill>
                  <a:srgbClr val="000000"/>
                </a:solidFill>
                <a:ea typeface="微软雅黑"/>
                <a:cs typeface="+mn-ea"/>
              </a:rPr>
              <a:t> modules and in </a:t>
            </a:r>
            <a:r>
              <a:rPr lang="en-US" sz="1200" b="1" dirty="0" smtClean="0">
                <a:solidFill>
                  <a:srgbClr val="000000"/>
                </a:solidFill>
                <a:ea typeface="微软雅黑"/>
                <a:cs typeface="+mn-ea"/>
              </a:rPr>
              <a:t>Week 3 </a:t>
            </a:r>
            <a:r>
              <a:rPr lang="en-US" sz="1200" b="0" dirty="0" smtClean="0">
                <a:solidFill>
                  <a:srgbClr val="000000"/>
                </a:solidFill>
                <a:ea typeface="微软雅黑"/>
                <a:cs typeface="+mn-ea"/>
              </a:rPr>
              <a:t>for</a:t>
            </a:r>
            <a:r>
              <a:rPr lang="en-US" sz="1200" b="1" dirty="0" smtClean="0">
                <a:solidFill>
                  <a:srgbClr val="000000"/>
                </a:solidFill>
                <a:ea typeface="微软雅黑"/>
                <a:cs typeface="+mn-ea"/>
              </a:rPr>
              <a:t> Optional</a:t>
            </a:r>
            <a:r>
              <a:rPr lang="en-US" sz="1200" dirty="0" smtClean="0">
                <a:solidFill>
                  <a:srgbClr val="000000"/>
                </a:solidFill>
                <a:ea typeface="微软雅黑"/>
                <a:cs typeface="+mn-ea"/>
              </a:rPr>
              <a:t> modules </a:t>
            </a:r>
            <a:r>
              <a:rPr lang="en-US" sz="1200" kern="1200" dirty="0" smtClean="0">
                <a:solidFill>
                  <a:schemeClr val="tx1"/>
                </a:solidFill>
                <a:effectLst/>
                <a:latin typeface="+mn-lt"/>
                <a:ea typeface="+mn-ea"/>
                <a:cs typeface="+mn-cs"/>
              </a:rPr>
              <a:t>after the module size is finalized.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4)   Module leader is responsible for access codes distribution and further instructions. Also, there might include some technical issues. Students can directly contact the third-party platform and publisher for</a:t>
            </a:r>
            <a:r>
              <a:rPr lang="en-US" sz="1200" kern="1200" baseline="0" dirty="0" smtClean="0">
                <a:solidFill>
                  <a:schemeClr val="tx1"/>
                </a:solidFill>
                <a:effectLst/>
                <a:latin typeface="+mn-lt"/>
                <a:ea typeface="+mn-ea"/>
                <a:cs typeface="+mn-cs"/>
              </a:rPr>
              <a:t> help.</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CF7EA8C-4442-2B43-BEFB-AB7F822E7733}" type="slidenum">
              <a:rPr lang="en-US" smtClean="0"/>
              <a:t>40</a:t>
            </a:fld>
            <a:endParaRPr lang="en-US"/>
          </a:p>
        </p:txBody>
      </p:sp>
    </p:spTree>
    <p:extLst>
      <p:ext uri="{BB962C8B-B14F-4D97-AF65-F5344CB8AC3E}">
        <p14:creationId xmlns:p14="http://schemas.microsoft.com/office/powerpoint/2010/main" val="5923549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16" name="bg object 16"/>
          <p:cNvSpPr/>
          <p:nvPr/>
        </p:nvSpPr>
        <p:spPr>
          <a:xfrm>
            <a:off x="0" y="6672071"/>
            <a:ext cx="9143999" cy="185927"/>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0" y="6672071"/>
            <a:ext cx="9144000" cy="0"/>
          </a:xfrm>
          <a:custGeom>
            <a:avLst/>
            <a:gdLst/>
            <a:ahLst/>
            <a:cxnLst/>
            <a:rect l="l" t="t" r="r" b="b"/>
            <a:pathLst>
              <a:path w="9144000">
                <a:moveTo>
                  <a:pt x="9144000" y="0"/>
                </a:moveTo>
                <a:lnTo>
                  <a:pt x="0" y="0"/>
                </a:lnTo>
              </a:path>
            </a:pathLst>
          </a:custGeom>
          <a:ln w="6096">
            <a:solidFill>
              <a:srgbClr val="5B9BD4"/>
            </a:solidFill>
          </a:ln>
        </p:spPr>
        <p:txBody>
          <a:bodyPr wrap="square" lIns="0" tIns="0" rIns="0" bIns="0" rtlCol="0"/>
          <a:lstStyle/>
          <a:p>
            <a:endParaRPr/>
          </a:p>
        </p:txBody>
      </p:sp>
      <p:sp>
        <p:nvSpPr>
          <p:cNvPr id="18" name="bg object 18"/>
          <p:cNvSpPr/>
          <p:nvPr/>
        </p:nvSpPr>
        <p:spPr>
          <a:xfrm>
            <a:off x="7263384" y="0"/>
            <a:ext cx="1880615" cy="6857999"/>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452881" y="274066"/>
            <a:ext cx="8238236" cy="6350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000044"/>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000044"/>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3/24/2023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000044"/>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3/24/2023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16" name="bg object 16"/>
          <p:cNvSpPr/>
          <p:nvPr/>
        </p:nvSpPr>
        <p:spPr>
          <a:xfrm>
            <a:off x="0" y="6647688"/>
            <a:ext cx="9144000" cy="24371"/>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0" y="6672072"/>
            <a:ext cx="9144000" cy="185928"/>
          </a:xfrm>
          <a:prstGeom prst="rect">
            <a:avLst/>
          </a:prstGeom>
          <a:blipFill>
            <a:blip r:embed="rId3" cstate="print"/>
            <a:stretch>
              <a:fillRect/>
            </a:stretch>
          </a:blipFill>
        </p:spPr>
        <p:txBody>
          <a:bodyPr wrap="square" lIns="0" tIns="0" rIns="0" bIns="0" rtlCol="0"/>
          <a:lstStyle/>
          <a:p>
            <a:endParaRPr/>
          </a:p>
        </p:txBody>
      </p:sp>
      <p:sp>
        <p:nvSpPr>
          <p:cNvPr id="18" name="bg object 18"/>
          <p:cNvSpPr/>
          <p:nvPr/>
        </p:nvSpPr>
        <p:spPr>
          <a:xfrm>
            <a:off x="0" y="6672072"/>
            <a:ext cx="9144000" cy="0"/>
          </a:xfrm>
          <a:custGeom>
            <a:avLst/>
            <a:gdLst/>
            <a:ahLst/>
            <a:cxnLst/>
            <a:rect l="l" t="t" r="r" b="b"/>
            <a:pathLst>
              <a:path w="9144000">
                <a:moveTo>
                  <a:pt x="0" y="0"/>
                </a:moveTo>
                <a:lnTo>
                  <a:pt x="9144000" y="0"/>
                </a:lnTo>
              </a:path>
            </a:pathLst>
          </a:custGeom>
          <a:ln w="9144">
            <a:solidFill>
              <a:srgbClr val="4A7EBB"/>
            </a:solidFill>
          </a:ln>
        </p:spPr>
        <p:txBody>
          <a:bodyPr wrap="square" lIns="0" tIns="0" rIns="0" bIns="0" rtlCol="0"/>
          <a:lstStyle/>
          <a:p>
            <a:endParaRPr/>
          </a:p>
        </p:txBody>
      </p:sp>
      <p:sp>
        <p:nvSpPr>
          <p:cNvPr id="19" name="bg object 19"/>
          <p:cNvSpPr/>
          <p:nvPr/>
        </p:nvSpPr>
        <p:spPr>
          <a:xfrm>
            <a:off x="0" y="0"/>
            <a:ext cx="9144000" cy="4196321"/>
          </a:xfrm>
          <a:prstGeom prst="rect">
            <a:avLst/>
          </a:prstGeom>
          <a:blipFill>
            <a:blip r:embed="rId4" cstate="print"/>
            <a:stretch>
              <a:fillRect/>
            </a:stretch>
          </a:blipFill>
        </p:spPr>
        <p:txBody>
          <a:bodyPr wrap="square" lIns="0" tIns="0" rIns="0" bIns="0" rtlCol="0"/>
          <a:lstStyle/>
          <a:p>
            <a:endParaRPr/>
          </a:p>
        </p:txBody>
      </p:sp>
      <p:sp>
        <p:nvSpPr>
          <p:cNvPr id="20" name="bg object 20"/>
          <p:cNvSpPr/>
          <p:nvPr/>
        </p:nvSpPr>
        <p:spPr>
          <a:xfrm>
            <a:off x="5868923" y="263652"/>
            <a:ext cx="2377439" cy="550163"/>
          </a:xfrm>
          <a:prstGeom prst="rect">
            <a:avLst/>
          </a:prstGeom>
          <a:blipFill>
            <a:blip r:embed="rId5"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3/24/2023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61593" y="2108073"/>
            <a:ext cx="7020813" cy="635000"/>
          </a:xfrm>
          <a:prstGeom prst="rect">
            <a:avLst/>
          </a:prstGeom>
        </p:spPr>
        <p:txBody>
          <a:bodyPr wrap="square" lIns="0" tIns="0" rIns="0" bIns="0">
            <a:spAutoFit/>
          </a:bodyPr>
          <a:lstStyle>
            <a:lvl1pPr>
              <a:defRPr sz="4000" b="1" i="0">
                <a:solidFill>
                  <a:srgbClr val="000044"/>
                </a:solidFill>
                <a:latin typeface="Calibri"/>
                <a:cs typeface="Calibri"/>
              </a:defRPr>
            </a:lvl1pPr>
          </a:lstStyle>
          <a:p>
            <a:endParaRPr/>
          </a:p>
        </p:txBody>
      </p:sp>
      <p:sp>
        <p:nvSpPr>
          <p:cNvPr id="3" name="Holder 3"/>
          <p:cNvSpPr>
            <a:spLocks noGrp="1"/>
          </p:cNvSpPr>
          <p:nvPr>
            <p:ph type="body" idx="1"/>
          </p:nvPr>
        </p:nvSpPr>
        <p:spPr>
          <a:xfrm>
            <a:off x="522070" y="2498090"/>
            <a:ext cx="7757795" cy="1976120"/>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3/24/2023</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5.pn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2" Type="http://schemas.openxmlformats.org/officeDocument/2006/relationships/image" Target="../media/image21.png"/><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hyperlink" Target="https://libanswers.lib.xjtlu.edu.cn/faq/207537" TargetMode="External"/><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libguides.lib.xjtlu.edu.cn/bookacquisit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21.png"/><Relationship Id="rId7" Type="http://schemas.openxmlformats.org/officeDocument/2006/relationships/image" Target="../media/image57.png"/><Relationship Id="rId2"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61.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66.png"/><Relationship Id="rId4" Type="http://schemas.openxmlformats.org/officeDocument/2006/relationships/image" Target="../media/image65.png"/></Relationships>
</file>

<file path=ppt/slides/_rels/slide23.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48.png"/><Relationship Id="rId7" Type="http://schemas.openxmlformats.org/officeDocument/2006/relationships/image" Target="../media/image69.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hyperlink" Target="https://guide.xjtlu.edu.cn/how-to-access-campus-data-resource-off-campus.html" TargetMode="External"/><Relationship Id="rId4" Type="http://schemas.openxmlformats.org/officeDocument/2006/relationships/image" Target="../media/image67.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mailto:ILL@xjtlu.edu.cn"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jp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s://core.xjtlu.edu.cn/course/view.php?id=905" TargetMode="External"/><Relationship Id="rId4" Type="http://schemas.openxmlformats.org/officeDocument/2006/relationships/image" Target="../media/image78.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82.pn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hyperlink" Target="https://etd.xjtlu.edu.cn/index.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9.png"/><Relationship Id="rId1" Type="http://schemas.openxmlformats.org/officeDocument/2006/relationships/slideLayout" Target="../slideLayouts/slideLayout2.xml"/><Relationship Id="rId5" Type="http://schemas.openxmlformats.org/officeDocument/2006/relationships/hyperlink" Target="https://box.xjtlu.edu.cn/smart-link/a463c13f-5bfd-4358-b5bd-36f5f1e65146/" TargetMode="External"/><Relationship Id="rId4" Type="http://schemas.openxmlformats.org/officeDocument/2006/relationships/hyperlink" Target="https://box.xjtlu.edu.cn/smart-link/7d03f490-cbd6-48e4-8418-e48082b0a51a/"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libguides.lib.xjtlu.edu.cn/sch_commun"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hyperlink" Target="https://libguides.lib.xjtlu.edu.cn/researcher_academy" TargetMode="External"/><Relationship Id="rId7" Type="http://schemas.openxmlformats.org/officeDocument/2006/relationships/image" Target="../media/image86.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22.png"/><Relationship Id="rId4" Type="http://schemas.openxmlformats.org/officeDocument/2006/relationships/hyperlink" Target="https://ir.xjtlu.edu.cn/"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lib.xjtlu.edu.cn/Study_&amp;_Support/Textbooks_Service/Policy_On_Textbook_Provision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8.xml.rels><?xml version="1.0" encoding="UTF-8" standalone="yes"?>
<Relationships xmlns="http://schemas.openxmlformats.org/package/2006/relationships"><Relationship Id="rId3" Type="http://schemas.openxmlformats.org/officeDocument/2006/relationships/hyperlink" Target="https://lib.xjtlu.edu.cn/Study_Support/Textbook_Servic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41.xml.rels><?xml version="1.0" encoding="UTF-8" standalone="yes"?>
<Relationships xmlns="http://schemas.openxmlformats.org/package/2006/relationships"><Relationship Id="rId8" Type="http://schemas.openxmlformats.org/officeDocument/2006/relationships/hyperlink" Target="mailto:Lib-CDD@xjtlu.edu.cn" TargetMode="External"/><Relationship Id="rId3" Type="http://schemas.openxmlformats.org/officeDocument/2006/relationships/hyperlink" Target="http://libanswers.lib.xjtlu.edu.cn/" TargetMode="External"/><Relationship Id="rId7" Type="http://schemas.openxmlformats.org/officeDocument/2006/relationships/hyperlink" Target="mailto:textbook@xjtlu.edu.cn"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mailto:askalibrarian@xjtlu.edu.cn" TargetMode="External"/><Relationship Id="rId5" Type="http://schemas.openxmlformats.org/officeDocument/2006/relationships/hyperlink" Target="mailto:Lib-USD@xjtlu.edu.cn" TargetMode="External"/><Relationship Id="rId4" Type="http://schemas.openxmlformats.org/officeDocument/2006/relationships/hyperlink" Target="mailto:library-service@xjtlu.edu.cn" TargetMode="External"/><Relationship Id="rId9" Type="http://schemas.openxmlformats.org/officeDocument/2006/relationships/image" Target="../media/image90.png"/></Relationships>
</file>

<file path=ppt/slides/_rels/slide4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9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1.png"/><Relationship Id="rId7"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10" Type="http://schemas.openxmlformats.org/officeDocument/2006/relationships/image" Target="../media/image19.jpg"/><Relationship Id="rId4" Type="http://schemas.openxmlformats.org/officeDocument/2006/relationships/image" Target="../media/image2.png"/><Relationship Id="rId9"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6464"/>
            <a:ext cx="9144000" cy="6665606"/>
          </a:xfrm>
          <a:prstGeom prst="rect">
            <a:avLst/>
          </a:prstGeom>
        </p:spPr>
      </p:pic>
      <p:sp>
        <p:nvSpPr>
          <p:cNvPr id="2" name="object 2"/>
          <p:cNvSpPr txBox="1">
            <a:spLocks noGrp="1"/>
          </p:cNvSpPr>
          <p:nvPr>
            <p:ph type="title"/>
          </p:nvPr>
        </p:nvSpPr>
        <p:spPr>
          <a:xfrm>
            <a:off x="609600" y="1219200"/>
            <a:ext cx="7924800" cy="2238433"/>
          </a:xfrm>
          <a:prstGeom prst="rect">
            <a:avLst/>
          </a:prstGeom>
        </p:spPr>
        <p:txBody>
          <a:bodyPr vert="horz" wrap="square" lIns="0" tIns="83185" rIns="0" bIns="0" rtlCol="0">
            <a:spAutoFit/>
          </a:bodyPr>
          <a:lstStyle/>
          <a:p>
            <a:pPr marL="234950" marR="5080" indent="-222885" algn="ctr">
              <a:spcBef>
                <a:spcPts val="655"/>
              </a:spcBef>
            </a:pPr>
            <a:r>
              <a:rPr sz="6000" spc="-5" dirty="0" smtClean="0"/>
              <a:t>LIBRARY</a:t>
            </a:r>
            <a:r>
              <a:rPr sz="6000" spc="-110" dirty="0" smtClean="0"/>
              <a:t> </a:t>
            </a:r>
            <a:r>
              <a:rPr lang="en-US" sz="6000" spc="5" dirty="0" smtClean="0"/>
              <a:t>AS A BRIDGE </a:t>
            </a:r>
            <a:br>
              <a:rPr lang="en-US" sz="6000" spc="5" dirty="0" smtClean="0"/>
            </a:br>
            <a:r>
              <a:rPr lang="en-US" b="0" spc="5" dirty="0" smtClean="0"/>
              <a:t>FOR </a:t>
            </a:r>
            <a:br>
              <a:rPr lang="en-US" b="0" spc="5" dirty="0" smtClean="0"/>
            </a:br>
            <a:r>
              <a:rPr lang="en-US" b="0" spc="5" dirty="0" smtClean="0"/>
              <a:t>SCHOOL OF SCIENCE</a:t>
            </a:r>
            <a:endParaRPr lang="en-US" b="0" spc="5" dirty="0"/>
          </a:p>
        </p:txBody>
      </p:sp>
      <p:sp>
        <p:nvSpPr>
          <p:cNvPr id="4" name="object 4"/>
          <p:cNvSpPr/>
          <p:nvPr/>
        </p:nvSpPr>
        <p:spPr>
          <a:xfrm>
            <a:off x="0" y="6672071"/>
            <a:ext cx="9144000" cy="18592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6672071"/>
            <a:ext cx="9144000" cy="0"/>
          </a:xfrm>
          <a:custGeom>
            <a:avLst/>
            <a:gdLst/>
            <a:ahLst/>
            <a:cxnLst/>
            <a:rect l="l" t="t" r="r" b="b"/>
            <a:pathLst>
              <a:path w="9144000">
                <a:moveTo>
                  <a:pt x="9144000" y="0"/>
                </a:moveTo>
                <a:lnTo>
                  <a:pt x="0" y="0"/>
                </a:lnTo>
              </a:path>
            </a:pathLst>
          </a:custGeom>
          <a:ln w="6096">
            <a:solidFill>
              <a:srgbClr val="5B9BD4"/>
            </a:solidFill>
          </a:ln>
        </p:spPr>
        <p:txBody>
          <a:bodyPr wrap="square" lIns="0" tIns="0" rIns="0" bIns="0" rtlCol="0"/>
          <a:lstStyle/>
          <a:p>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7050" y="5410200"/>
            <a:ext cx="3009900" cy="695688"/>
          </a:xfrm>
          <a:prstGeom prst="rect">
            <a:avLst/>
          </a:prstGeom>
        </p:spPr>
      </p:pic>
      <p:sp>
        <p:nvSpPr>
          <p:cNvPr id="3" name="Slide Number Placeholder 2"/>
          <p:cNvSpPr>
            <a:spLocks noGrp="1"/>
          </p:cNvSpPr>
          <p:nvPr>
            <p:ph type="sldNum" sz="quarter" idx="7"/>
          </p:nvPr>
        </p:nvSpPr>
        <p:spPr/>
        <p:txBody>
          <a:bodyPr/>
          <a:lstStyle/>
          <a:p>
            <a:fld id="{B6F15528-21DE-4FAA-801E-634DDDAF4B2B}" type="slidenum">
              <a:rPr lang="en-US" smtClean="0"/>
              <a:t>1</a:t>
            </a:fld>
            <a:endParaRPr lang="en-US"/>
          </a:p>
        </p:txBody>
      </p:sp>
      <p:sp>
        <p:nvSpPr>
          <p:cNvPr id="9" name="TextBox 8"/>
          <p:cNvSpPr txBox="1"/>
          <p:nvPr/>
        </p:nvSpPr>
        <p:spPr>
          <a:xfrm>
            <a:off x="2358377" y="4224000"/>
            <a:ext cx="4427246" cy="1031051"/>
          </a:xfrm>
          <a:prstGeom prst="rect">
            <a:avLst/>
          </a:prstGeom>
          <a:noFill/>
        </p:spPr>
        <p:txBody>
          <a:bodyPr wrap="square" rtlCol="0">
            <a:spAutoFit/>
          </a:bodyPr>
          <a:lstStyle/>
          <a:p>
            <a:pPr algn="ctr"/>
            <a:r>
              <a:rPr lang="en-US" altLang="zh-CN" sz="1400" dirty="0" smtClean="0">
                <a:latin typeface="Microsoft YaHei UI" panose="020B0503020204020204" pitchFamily="34" charset="-122"/>
                <a:ea typeface="Microsoft YaHei UI" panose="020B0503020204020204" pitchFamily="34" charset="-122"/>
              </a:rPr>
              <a:t>Xiangxiang Dong</a:t>
            </a:r>
          </a:p>
          <a:p>
            <a:pPr algn="ctr"/>
            <a:endParaRPr lang="en-US" altLang="zh-CN" sz="1400" dirty="0" smtClean="0">
              <a:latin typeface="Microsoft YaHei UI" panose="020B0503020204020204" pitchFamily="34" charset="-122"/>
              <a:ea typeface="Microsoft YaHei UI" panose="020B0503020204020204" pitchFamily="34" charset="-122"/>
            </a:endParaRPr>
          </a:p>
          <a:p>
            <a:pPr algn="ctr">
              <a:spcAft>
                <a:spcPts val="600"/>
              </a:spcAft>
            </a:pPr>
            <a:r>
              <a:rPr lang="en-US" altLang="zh-CN" sz="1400" dirty="0" smtClean="0">
                <a:latin typeface="Microsoft YaHei UI" panose="020B0503020204020204" pitchFamily="34" charset="-122"/>
                <a:ea typeface="Microsoft YaHei UI" panose="020B0503020204020204" pitchFamily="34" charset="-122"/>
              </a:rPr>
              <a:t>Subject </a:t>
            </a:r>
            <a:r>
              <a:rPr lang="en-US" altLang="zh-CN" sz="1400" dirty="0" smtClean="0">
                <a:latin typeface="Microsoft YaHei UI" panose="020B0503020204020204" pitchFamily="34" charset="-122"/>
                <a:ea typeface="Microsoft YaHei UI" panose="020B0503020204020204" pitchFamily="34" charset="-122"/>
              </a:rPr>
              <a:t>Librarian</a:t>
            </a:r>
            <a:endParaRPr lang="en-US" altLang="zh-CN" sz="1400" dirty="0" smtClean="0">
              <a:latin typeface="Microsoft YaHei UI" panose="020B0503020204020204" pitchFamily="34" charset="-122"/>
              <a:ea typeface="Microsoft YaHei UI" panose="020B0503020204020204" pitchFamily="34" charset="-122"/>
            </a:endParaRPr>
          </a:p>
          <a:p>
            <a:pPr algn="ctr">
              <a:spcAft>
                <a:spcPts val="600"/>
              </a:spcAft>
            </a:pPr>
            <a:r>
              <a:rPr lang="en-US" altLang="zh-CN" sz="1400" dirty="0" smtClean="0">
                <a:latin typeface="Microsoft YaHei UI" panose="020B0503020204020204" pitchFamily="34" charset="-122"/>
                <a:ea typeface="Microsoft YaHei UI" panose="020B0503020204020204" pitchFamily="34" charset="-122"/>
              </a:rPr>
              <a:t>March 2023</a:t>
            </a:r>
          </a:p>
        </p:txBody>
      </p:sp>
    </p:spTree>
    <p:extLst>
      <p:ext uri="{BB962C8B-B14F-4D97-AF65-F5344CB8AC3E}">
        <p14:creationId xmlns:p14="http://schemas.microsoft.com/office/powerpoint/2010/main" val="35505100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672071"/>
            <a:ext cx="9144000" cy="18592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6672071"/>
            <a:ext cx="9144000" cy="0"/>
          </a:xfrm>
          <a:custGeom>
            <a:avLst/>
            <a:gdLst/>
            <a:ahLst/>
            <a:cxnLst/>
            <a:rect l="l" t="t" r="r" b="b"/>
            <a:pathLst>
              <a:path w="9144000">
                <a:moveTo>
                  <a:pt x="9144000" y="0"/>
                </a:moveTo>
                <a:lnTo>
                  <a:pt x="0" y="0"/>
                </a:lnTo>
              </a:path>
            </a:pathLst>
          </a:custGeom>
          <a:ln w="6096">
            <a:solidFill>
              <a:srgbClr val="5B9BD4"/>
            </a:solidFill>
          </a:ln>
        </p:spPr>
        <p:txBody>
          <a:bodyPr wrap="square" lIns="0" tIns="0" rIns="0" bIns="0" rtlCol="0"/>
          <a:lstStyle/>
          <a:p>
            <a:endParaRPr/>
          </a:p>
        </p:txBody>
      </p:sp>
      <p:sp>
        <p:nvSpPr>
          <p:cNvPr id="4" name="object 4"/>
          <p:cNvSpPr txBox="1">
            <a:spLocks noGrp="1"/>
          </p:cNvSpPr>
          <p:nvPr>
            <p:ph type="title"/>
          </p:nvPr>
        </p:nvSpPr>
        <p:spPr>
          <a:xfrm>
            <a:off x="536243" y="349072"/>
            <a:ext cx="6810301" cy="629660"/>
          </a:xfrm>
          <a:prstGeom prst="rect">
            <a:avLst/>
          </a:prstGeom>
        </p:spPr>
        <p:txBody>
          <a:bodyPr vert="horz" wrap="square" lIns="0" tIns="13970" rIns="0" bIns="0" rtlCol="0">
            <a:spAutoFit/>
          </a:bodyPr>
          <a:lstStyle/>
          <a:p>
            <a:pPr marL="12700">
              <a:lnSpc>
                <a:spcPct val="100000"/>
              </a:lnSpc>
              <a:spcBef>
                <a:spcPts val="110"/>
              </a:spcBef>
            </a:pPr>
            <a:r>
              <a:rPr lang="en-US" spc="5" dirty="0" smtClean="0"/>
              <a:t>A</a:t>
            </a:r>
            <a:r>
              <a:rPr lang="en-US" altLang="zh-CN" spc="5" dirty="0" smtClean="0"/>
              <a:t>bout</a:t>
            </a:r>
            <a:r>
              <a:rPr lang="en-US" spc="5" dirty="0" smtClean="0"/>
              <a:t> D</a:t>
            </a:r>
            <a:r>
              <a:rPr lang="en-US" altLang="zh-CN" spc="5" dirty="0" smtClean="0"/>
              <a:t>igital</a:t>
            </a:r>
            <a:r>
              <a:rPr lang="en-US" spc="5" dirty="0" smtClean="0"/>
              <a:t> Resources</a:t>
            </a:r>
            <a:endParaRPr spc="-80" dirty="0"/>
          </a:p>
        </p:txBody>
      </p:sp>
      <p:sp>
        <p:nvSpPr>
          <p:cNvPr id="5" name="object 5"/>
          <p:cNvSpPr/>
          <p:nvPr/>
        </p:nvSpPr>
        <p:spPr>
          <a:xfrm>
            <a:off x="7263383" y="0"/>
            <a:ext cx="1880616" cy="6858000"/>
          </a:xfrm>
          <a:prstGeom prst="rect">
            <a:avLst/>
          </a:prstGeom>
          <a:blipFill>
            <a:blip r:embed="rId3" cstate="print"/>
            <a:stretch>
              <a:fillRect/>
            </a:stretch>
          </a:blipFill>
        </p:spPr>
        <p:txBody>
          <a:bodyPr wrap="square" lIns="0" tIns="0" rIns="0" bIns="0" rtlCol="0"/>
          <a:lstStyle/>
          <a:p>
            <a:endParaRPr/>
          </a:p>
        </p:txBody>
      </p:sp>
      <p:sp>
        <p:nvSpPr>
          <p:cNvPr id="9" name="Slide Number Placeholder 8"/>
          <p:cNvSpPr>
            <a:spLocks noGrp="1"/>
          </p:cNvSpPr>
          <p:nvPr>
            <p:ph type="sldNum" sz="quarter" idx="7"/>
          </p:nvPr>
        </p:nvSpPr>
        <p:spPr/>
        <p:txBody>
          <a:bodyPr/>
          <a:lstStyle/>
          <a:p>
            <a:fld id="{B6F15528-21DE-4FAA-801E-634DDDAF4B2B}" type="slidenum">
              <a:rPr lang="en-US" smtClean="0"/>
              <a:t>10</a:t>
            </a:fld>
            <a:endParaRPr lang="en-US" dirty="0"/>
          </a:p>
        </p:txBody>
      </p:sp>
      <p:sp>
        <p:nvSpPr>
          <p:cNvPr id="32" name="object 5"/>
          <p:cNvSpPr txBox="1"/>
          <p:nvPr/>
        </p:nvSpPr>
        <p:spPr>
          <a:xfrm>
            <a:off x="534771" y="1113678"/>
            <a:ext cx="7731125" cy="627095"/>
          </a:xfrm>
          <a:prstGeom prst="rect">
            <a:avLst/>
          </a:prstGeom>
        </p:spPr>
        <p:txBody>
          <a:bodyPr vert="horz" wrap="square" lIns="0" tIns="11430" rIns="0" bIns="0" rtlCol="0">
            <a:spAutoFit/>
          </a:bodyPr>
          <a:lstStyle/>
          <a:p>
            <a:pPr marL="12700">
              <a:lnSpc>
                <a:spcPts val="2360"/>
              </a:lnSpc>
              <a:spcBef>
                <a:spcPts val="90"/>
              </a:spcBef>
            </a:pPr>
            <a:r>
              <a:rPr sz="1600" spc="-5" dirty="0">
                <a:latin typeface="Calibri"/>
                <a:cs typeface="Calibri"/>
              </a:rPr>
              <a:t>XJTLU Library provides </a:t>
            </a:r>
            <a:r>
              <a:rPr sz="1600" dirty="0">
                <a:latin typeface="Calibri"/>
                <a:cs typeface="Calibri"/>
              </a:rPr>
              <a:t>access to </a:t>
            </a:r>
            <a:r>
              <a:rPr lang="en-US" sz="1600" spc="-5" dirty="0" smtClean="0">
                <a:latin typeface="Calibri"/>
                <a:cs typeface="Calibri"/>
              </a:rPr>
              <a:t>about</a:t>
            </a:r>
            <a:r>
              <a:rPr sz="1600" spc="-5" dirty="0" smtClean="0">
                <a:latin typeface="Calibri"/>
                <a:cs typeface="Calibri"/>
              </a:rPr>
              <a:t> </a:t>
            </a:r>
            <a:r>
              <a:rPr sz="2000" b="1" spc="-10" dirty="0" smtClean="0">
                <a:solidFill>
                  <a:schemeClr val="accent1"/>
                </a:solidFill>
                <a:latin typeface="Arial"/>
                <a:cs typeface="Arial"/>
              </a:rPr>
              <a:t>1</a:t>
            </a:r>
            <a:r>
              <a:rPr lang="en-US" sz="2000" b="1" spc="-10" dirty="0" smtClean="0">
                <a:solidFill>
                  <a:schemeClr val="accent1"/>
                </a:solidFill>
                <a:latin typeface="Arial"/>
                <a:cs typeface="Arial"/>
              </a:rPr>
              <a:t>7</a:t>
            </a:r>
            <a:r>
              <a:rPr sz="2000" b="1" spc="-10" dirty="0" smtClean="0">
                <a:solidFill>
                  <a:schemeClr val="accent1"/>
                </a:solidFill>
                <a:latin typeface="Arial"/>
                <a:cs typeface="Arial"/>
              </a:rPr>
              <a:t>0</a:t>
            </a:r>
            <a:r>
              <a:rPr sz="2000" b="1" spc="-10" dirty="0" smtClean="0">
                <a:solidFill>
                  <a:srgbClr val="000044"/>
                </a:solidFill>
                <a:latin typeface="Arial"/>
                <a:cs typeface="Arial"/>
              </a:rPr>
              <a:t> </a:t>
            </a:r>
            <a:r>
              <a:rPr sz="1600" spc="-5" dirty="0">
                <a:latin typeface="Calibri"/>
                <a:cs typeface="Calibri"/>
              </a:rPr>
              <a:t>high-quality </a:t>
            </a:r>
            <a:r>
              <a:rPr sz="1600" dirty="0">
                <a:latin typeface="Calibri"/>
                <a:cs typeface="Calibri"/>
              </a:rPr>
              <a:t>academic </a:t>
            </a:r>
            <a:r>
              <a:rPr sz="1600" spc="-5" dirty="0" smtClean="0">
                <a:latin typeface="Calibri"/>
                <a:cs typeface="Calibri"/>
              </a:rPr>
              <a:t>databases</a:t>
            </a:r>
            <a:r>
              <a:rPr lang="en-US" sz="1600" spc="-5" dirty="0" smtClean="0">
                <a:latin typeface="Calibri"/>
                <a:cs typeface="Calibri"/>
              </a:rPr>
              <a:t>, which contain </a:t>
            </a:r>
            <a:r>
              <a:rPr lang="en-US" sz="2000" b="1" spc="-5" dirty="0" smtClean="0">
                <a:solidFill>
                  <a:schemeClr val="accent1"/>
                </a:solidFill>
                <a:latin typeface="Calibri"/>
                <a:cs typeface="Calibri"/>
              </a:rPr>
              <a:t>166,838</a:t>
            </a:r>
            <a:r>
              <a:rPr lang="en-US" sz="1600" spc="-5" dirty="0" smtClean="0">
                <a:latin typeface="Calibri"/>
                <a:cs typeface="Calibri"/>
              </a:rPr>
              <a:t> e-journals, </a:t>
            </a:r>
            <a:r>
              <a:rPr lang="en-US" sz="2000" b="1" spc="-5" dirty="0" smtClean="0">
                <a:solidFill>
                  <a:schemeClr val="accent1"/>
                </a:solidFill>
                <a:latin typeface="Calibri"/>
                <a:cs typeface="Calibri"/>
              </a:rPr>
              <a:t>938,153</a:t>
            </a:r>
            <a:r>
              <a:rPr lang="en-US" sz="1600" spc="-5" dirty="0" smtClean="0">
                <a:latin typeface="Calibri"/>
                <a:cs typeface="Calibri"/>
              </a:rPr>
              <a:t> e-books and other resources.</a:t>
            </a:r>
            <a:endParaRPr sz="1600" dirty="0">
              <a:latin typeface="Calibri"/>
              <a:cs typeface="Calibri"/>
            </a:endParaRPr>
          </a:p>
        </p:txBody>
      </p:sp>
      <p:sp>
        <p:nvSpPr>
          <p:cNvPr id="51" name="object 6"/>
          <p:cNvSpPr txBox="1"/>
          <p:nvPr/>
        </p:nvSpPr>
        <p:spPr>
          <a:xfrm>
            <a:off x="534771" y="1875719"/>
            <a:ext cx="2183485" cy="5513689"/>
          </a:xfrm>
          <a:prstGeom prst="rect">
            <a:avLst/>
          </a:prstGeom>
        </p:spPr>
        <p:txBody>
          <a:bodyPr vert="horz" wrap="square" lIns="0" tIns="131445" rIns="0" bIns="0" rtlCol="0">
            <a:spAutoFit/>
          </a:bodyPr>
          <a:lstStyle/>
          <a:p>
            <a:pPr marL="207645" indent="-195580">
              <a:lnSpc>
                <a:spcPct val="200000"/>
              </a:lnSpc>
              <a:spcBef>
                <a:spcPts val="1035"/>
              </a:spcBef>
              <a:buChar char="•"/>
              <a:tabLst>
                <a:tab pos="208279" algn="l"/>
              </a:tabLst>
            </a:pPr>
            <a:r>
              <a:rPr lang="en-US" sz="1600" spc="-5" dirty="0" smtClean="0">
                <a:latin typeface="Calibri"/>
                <a:cs typeface="Calibri"/>
              </a:rPr>
              <a:t>Full-text (E-Journals)</a:t>
            </a:r>
          </a:p>
          <a:p>
            <a:pPr marL="12065">
              <a:lnSpc>
                <a:spcPct val="200000"/>
              </a:lnSpc>
              <a:spcBef>
                <a:spcPts val="1035"/>
              </a:spcBef>
              <a:tabLst>
                <a:tab pos="208279" algn="l"/>
              </a:tabLst>
            </a:pPr>
            <a:endParaRPr lang="en-US" sz="1600" spc="-5" dirty="0" smtClean="0">
              <a:latin typeface="Calibri"/>
              <a:cs typeface="Calibri"/>
            </a:endParaRPr>
          </a:p>
          <a:p>
            <a:pPr marL="207645" indent="-195580">
              <a:lnSpc>
                <a:spcPct val="200000"/>
              </a:lnSpc>
              <a:spcBef>
                <a:spcPts val="1035"/>
              </a:spcBef>
              <a:buChar char="•"/>
              <a:tabLst>
                <a:tab pos="208279" algn="l"/>
              </a:tabLst>
            </a:pPr>
            <a:r>
              <a:rPr lang="en-US" sz="1600" spc="-5" dirty="0" smtClean="0">
                <a:latin typeface="Calibri"/>
                <a:cs typeface="Calibri"/>
              </a:rPr>
              <a:t>E-Books</a:t>
            </a:r>
          </a:p>
          <a:p>
            <a:pPr marL="207645" indent="-195580">
              <a:lnSpc>
                <a:spcPct val="200000"/>
              </a:lnSpc>
              <a:spcBef>
                <a:spcPts val="935"/>
              </a:spcBef>
              <a:buFontTx/>
              <a:buChar char="•"/>
              <a:tabLst>
                <a:tab pos="208279" algn="l"/>
              </a:tabLst>
            </a:pPr>
            <a:r>
              <a:rPr lang="en-US" sz="1600" dirty="0"/>
              <a:t>Bibliographic </a:t>
            </a:r>
            <a:r>
              <a:rPr lang="en-US" sz="1600" dirty="0" smtClean="0"/>
              <a:t>Databases</a:t>
            </a:r>
            <a:endParaRPr lang="en-US" sz="1600" dirty="0" smtClean="0">
              <a:latin typeface="Calibri"/>
              <a:cs typeface="Calibri"/>
            </a:endParaRPr>
          </a:p>
          <a:p>
            <a:pPr marL="207645" indent="-195580">
              <a:lnSpc>
                <a:spcPct val="200000"/>
              </a:lnSpc>
              <a:spcBef>
                <a:spcPts val="935"/>
              </a:spcBef>
              <a:buChar char="•"/>
              <a:tabLst>
                <a:tab pos="208279" algn="l"/>
              </a:tabLst>
            </a:pPr>
            <a:r>
              <a:rPr lang="en-US" sz="1600" dirty="0" smtClean="0">
                <a:latin typeface="Calibri"/>
                <a:cs typeface="Calibri"/>
              </a:rPr>
              <a:t>Statistics</a:t>
            </a:r>
          </a:p>
          <a:p>
            <a:pPr marL="207645" indent="-195580">
              <a:lnSpc>
                <a:spcPct val="200000"/>
              </a:lnSpc>
              <a:spcBef>
                <a:spcPts val="935"/>
              </a:spcBef>
              <a:buFontTx/>
              <a:buChar char="•"/>
              <a:tabLst>
                <a:tab pos="208279" algn="l"/>
              </a:tabLst>
            </a:pPr>
            <a:r>
              <a:rPr lang="en-US" sz="1600" spc="-5" dirty="0" smtClean="0">
                <a:cs typeface="Calibri"/>
              </a:rPr>
              <a:t>Reference Resources</a:t>
            </a:r>
          </a:p>
          <a:p>
            <a:pPr marL="207645" indent="-195580">
              <a:lnSpc>
                <a:spcPct val="200000"/>
              </a:lnSpc>
              <a:spcBef>
                <a:spcPts val="935"/>
              </a:spcBef>
              <a:buFontTx/>
              <a:buChar char="•"/>
              <a:tabLst>
                <a:tab pos="208279" algn="l"/>
              </a:tabLst>
            </a:pPr>
            <a:endParaRPr lang="en-US" sz="1600" dirty="0" smtClean="0">
              <a:cs typeface="Calibri"/>
            </a:endParaRPr>
          </a:p>
          <a:p>
            <a:pPr marL="207645" indent="-195580">
              <a:lnSpc>
                <a:spcPct val="200000"/>
              </a:lnSpc>
              <a:spcBef>
                <a:spcPts val="935"/>
              </a:spcBef>
              <a:buFontTx/>
              <a:buChar char="•"/>
              <a:tabLst>
                <a:tab pos="208279" algn="l"/>
              </a:tabLst>
            </a:pPr>
            <a:r>
              <a:rPr lang="en-US" sz="1600" dirty="0" smtClean="0">
                <a:cs typeface="Calibri"/>
              </a:rPr>
              <a:t>News/Magazines</a:t>
            </a:r>
            <a:endParaRPr lang="en-US" sz="1600" dirty="0">
              <a:cs typeface="Calibri"/>
            </a:endParaRPr>
          </a:p>
          <a:p>
            <a:pPr marL="12065">
              <a:lnSpc>
                <a:spcPct val="200000"/>
              </a:lnSpc>
              <a:spcBef>
                <a:spcPts val="935"/>
              </a:spcBef>
              <a:tabLst>
                <a:tab pos="208279" algn="l"/>
              </a:tabLst>
            </a:pPr>
            <a:endParaRPr lang="en-US" sz="1600" spc="-5" dirty="0" smtClean="0">
              <a:cs typeface="Calibri"/>
            </a:endParaRPr>
          </a:p>
        </p:txBody>
      </p:sp>
      <p:pic>
        <p:nvPicPr>
          <p:cNvPr id="52" name="Picture 51"/>
          <p:cNvPicPr>
            <a:picLocks noChangeAspect="1"/>
          </p:cNvPicPr>
          <p:nvPr/>
        </p:nvPicPr>
        <p:blipFill>
          <a:blip r:embed="rId4"/>
          <a:stretch>
            <a:fillRect/>
          </a:stretch>
        </p:blipFill>
        <p:spPr>
          <a:xfrm>
            <a:off x="2753904" y="2096168"/>
            <a:ext cx="1574288" cy="424692"/>
          </a:xfrm>
          <a:prstGeom prst="rect">
            <a:avLst/>
          </a:prstGeom>
        </p:spPr>
      </p:pic>
      <p:pic>
        <p:nvPicPr>
          <p:cNvPr id="53" name="Picture 52"/>
          <p:cNvPicPr>
            <a:picLocks noChangeAspect="1"/>
          </p:cNvPicPr>
          <p:nvPr/>
        </p:nvPicPr>
        <p:blipFill>
          <a:blip r:embed="rId5"/>
          <a:stretch>
            <a:fillRect/>
          </a:stretch>
        </p:blipFill>
        <p:spPr>
          <a:xfrm>
            <a:off x="4370714" y="2155032"/>
            <a:ext cx="1935599" cy="306967"/>
          </a:xfrm>
          <a:prstGeom prst="rect">
            <a:avLst/>
          </a:prstGeom>
        </p:spPr>
      </p:pic>
      <p:pic>
        <p:nvPicPr>
          <p:cNvPr id="55" name="Picture 54"/>
          <p:cNvPicPr>
            <a:picLocks noChangeAspect="1"/>
          </p:cNvPicPr>
          <p:nvPr/>
        </p:nvPicPr>
        <p:blipFill>
          <a:blip r:embed="rId6"/>
          <a:stretch>
            <a:fillRect/>
          </a:stretch>
        </p:blipFill>
        <p:spPr>
          <a:xfrm>
            <a:off x="5649862" y="2581901"/>
            <a:ext cx="1320344" cy="356048"/>
          </a:xfrm>
          <a:prstGeom prst="rect">
            <a:avLst/>
          </a:prstGeom>
        </p:spPr>
      </p:pic>
      <p:pic>
        <p:nvPicPr>
          <p:cNvPr id="56" name="Picture 55"/>
          <p:cNvPicPr>
            <a:picLocks noChangeAspect="1"/>
          </p:cNvPicPr>
          <p:nvPr/>
        </p:nvPicPr>
        <p:blipFill>
          <a:blip r:embed="rId7"/>
          <a:stretch>
            <a:fillRect/>
          </a:stretch>
        </p:blipFill>
        <p:spPr>
          <a:xfrm>
            <a:off x="6391358" y="2146865"/>
            <a:ext cx="1404200" cy="323299"/>
          </a:xfrm>
          <a:prstGeom prst="rect">
            <a:avLst/>
          </a:prstGeom>
        </p:spPr>
      </p:pic>
      <p:sp>
        <p:nvSpPr>
          <p:cNvPr id="58" name="object 8"/>
          <p:cNvSpPr/>
          <p:nvPr/>
        </p:nvSpPr>
        <p:spPr>
          <a:xfrm>
            <a:off x="7170462" y="3379117"/>
            <a:ext cx="1628186" cy="310441"/>
          </a:xfrm>
          <a:prstGeom prst="rect">
            <a:avLst/>
          </a:prstGeom>
          <a:blipFill>
            <a:blip r:embed="rId8" cstate="print"/>
            <a:stretch>
              <a:fillRect/>
            </a:stretch>
          </a:blipFill>
        </p:spPr>
        <p:txBody>
          <a:bodyPr wrap="square" lIns="0" tIns="0" rIns="0" bIns="0" rtlCol="0"/>
          <a:lstStyle/>
          <a:p>
            <a:endParaRPr/>
          </a:p>
        </p:txBody>
      </p:sp>
      <p:sp>
        <p:nvSpPr>
          <p:cNvPr id="59" name="object 9"/>
          <p:cNvSpPr/>
          <p:nvPr/>
        </p:nvSpPr>
        <p:spPr>
          <a:xfrm>
            <a:off x="5635319" y="3338367"/>
            <a:ext cx="1420218" cy="366182"/>
          </a:xfrm>
          <a:prstGeom prst="rect">
            <a:avLst/>
          </a:prstGeom>
          <a:blipFill>
            <a:blip r:embed="rId9" cstate="print"/>
            <a:stretch>
              <a:fillRect/>
            </a:stretch>
          </a:blipFill>
        </p:spPr>
        <p:txBody>
          <a:bodyPr wrap="square" lIns="0" tIns="0" rIns="0" bIns="0" rtlCol="0"/>
          <a:lstStyle/>
          <a:p>
            <a:endParaRPr/>
          </a:p>
        </p:txBody>
      </p:sp>
      <p:sp>
        <p:nvSpPr>
          <p:cNvPr id="60" name="object 10"/>
          <p:cNvSpPr/>
          <p:nvPr/>
        </p:nvSpPr>
        <p:spPr>
          <a:xfrm>
            <a:off x="4079707" y="3338367"/>
            <a:ext cx="1428964" cy="367387"/>
          </a:xfrm>
          <a:prstGeom prst="rect">
            <a:avLst/>
          </a:prstGeom>
          <a:blipFill>
            <a:blip r:embed="rId10" cstate="print"/>
            <a:stretch>
              <a:fillRect/>
            </a:stretch>
          </a:blipFill>
        </p:spPr>
        <p:txBody>
          <a:bodyPr wrap="square" lIns="0" tIns="0" rIns="0" bIns="0" rtlCol="0"/>
          <a:lstStyle/>
          <a:p>
            <a:endParaRPr/>
          </a:p>
        </p:txBody>
      </p:sp>
      <p:pic>
        <p:nvPicPr>
          <p:cNvPr id="2050" name="Picture 2" descr="Caixin Global – Latest China News &amp; Headline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66497" y="6205297"/>
            <a:ext cx="1105755" cy="3993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12"/>
          <a:stretch>
            <a:fillRect/>
          </a:stretch>
        </p:blipFill>
        <p:spPr>
          <a:xfrm>
            <a:off x="3864827" y="6254457"/>
            <a:ext cx="1342167" cy="363684"/>
          </a:xfrm>
          <a:prstGeom prst="rect">
            <a:avLst/>
          </a:prstGeom>
        </p:spPr>
      </p:pic>
      <p:pic>
        <p:nvPicPr>
          <p:cNvPr id="62" name="Picture 61"/>
          <p:cNvPicPr>
            <a:picLocks noChangeAspect="1"/>
          </p:cNvPicPr>
          <p:nvPr/>
        </p:nvPicPr>
        <p:blipFill>
          <a:blip r:embed="rId13"/>
          <a:stretch>
            <a:fillRect/>
          </a:stretch>
        </p:blipFill>
        <p:spPr>
          <a:xfrm>
            <a:off x="2779027" y="3970724"/>
            <a:ext cx="1525879" cy="328064"/>
          </a:xfrm>
          <a:prstGeom prst="rect">
            <a:avLst/>
          </a:prstGeom>
        </p:spPr>
      </p:pic>
      <p:pic>
        <p:nvPicPr>
          <p:cNvPr id="63" name="Picture 2" descr="Materials Databas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29057" y="5268025"/>
            <a:ext cx="2089323" cy="1904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15"/>
          <a:stretch>
            <a:fillRect/>
          </a:stretch>
        </p:blipFill>
        <p:spPr>
          <a:xfrm>
            <a:off x="2779027" y="5239188"/>
            <a:ext cx="921676" cy="270266"/>
          </a:xfrm>
          <a:prstGeom prst="rect">
            <a:avLst/>
          </a:prstGeom>
        </p:spPr>
      </p:pic>
      <p:pic>
        <p:nvPicPr>
          <p:cNvPr id="64" name="Picture 63"/>
          <p:cNvPicPr>
            <a:picLocks noChangeAspect="1"/>
          </p:cNvPicPr>
          <p:nvPr/>
        </p:nvPicPr>
        <p:blipFill>
          <a:blip r:embed="rId16"/>
          <a:stretch>
            <a:fillRect/>
          </a:stretch>
        </p:blipFill>
        <p:spPr>
          <a:xfrm>
            <a:off x="5034842" y="5678903"/>
            <a:ext cx="2043766" cy="319983"/>
          </a:xfrm>
          <a:prstGeom prst="rect">
            <a:avLst/>
          </a:prstGeom>
        </p:spPr>
      </p:pic>
      <p:pic>
        <p:nvPicPr>
          <p:cNvPr id="13" name="Picture 12"/>
          <p:cNvPicPr>
            <a:picLocks noChangeAspect="1"/>
          </p:cNvPicPr>
          <p:nvPr/>
        </p:nvPicPr>
        <p:blipFill>
          <a:blip r:embed="rId17"/>
          <a:stretch>
            <a:fillRect/>
          </a:stretch>
        </p:blipFill>
        <p:spPr>
          <a:xfrm>
            <a:off x="2753904" y="4613078"/>
            <a:ext cx="733425" cy="266700"/>
          </a:xfrm>
          <a:prstGeom prst="rect">
            <a:avLst/>
          </a:prstGeom>
        </p:spPr>
      </p:pic>
      <p:pic>
        <p:nvPicPr>
          <p:cNvPr id="14" name="Picture 13"/>
          <p:cNvPicPr>
            <a:picLocks noChangeAspect="1"/>
          </p:cNvPicPr>
          <p:nvPr/>
        </p:nvPicPr>
        <p:blipFill>
          <a:blip r:embed="rId18"/>
          <a:stretch>
            <a:fillRect/>
          </a:stretch>
        </p:blipFill>
        <p:spPr>
          <a:xfrm>
            <a:off x="3706974" y="4583837"/>
            <a:ext cx="1025084" cy="274226"/>
          </a:xfrm>
          <a:prstGeom prst="rect">
            <a:avLst/>
          </a:prstGeom>
        </p:spPr>
      </p:pic>
      <p:pic>
        <p:nvPicPr>
          <p:cNvPr id="15" name="Picture 14"/>
          <p:cNvPicPr>
            <a:picLocks noChangeAspect="1"/>
          </p:cNvPicPr>
          <p:nvPr/>
        </p:nvPicPr>
        <p:blipFill>
          <a:blip r:embed="rId19"/>
          <a:stretch>
            <a:fillRect/>
          </a:stretch>
        </p:blipFill>
        <p:spPr>
          <a:xfrm>
            <a:off x="5079294" y="4567078"/>
            <a:ext cx="2674430" cy="316126"/>
          </a:xfrm>
          <a:prstGeom prst="rect">
            <a:avLst/>
          </a:prstGeom>
        </p:spPr>
      </p:pic>
      <p:pic>
        <p:nvPicPr>
          <p:cNvPr id="16" name="Picture 15"/>
          <p:cNvPicPr>
            <a:picLocks noChangeAspect="1"/>
          </p:cNvPicPr>
          <p:nvPr/>
        </p:nvPicPr>
        <p:blipFill>
          <a:blip r:embed="rId20"/>
          <a:stretch>
            <a:fillRect/>
          </a:stretch>
        </p:blipFill>
        <p:spPr>
          <a:xfrm>
            <a:off x="4466146" y="3973210"/>
            <a:ext cx="1668546" cy="407371"/>
          </a:xfrm>
          <a:prstGeom prst="rect">
            <a:avLst/>
          </a:prstGeom>
        </p:spPr>
      </p:pic>
      <p:pic>
        <p:nvPicPr>
          <p:cNvPr id="17" name="Picture 16"/>
          <p:cNvPicPr>
            <a:picLocks noChangeAspect="1"/>
          </p:cNvPicPr>
          <p:nvPr/>
        </p:nvPicPr>
        <p:blipFill>
          <a:blip r:embed="rId21"/>
          <a:stretch>
            <a:fillRect/>
          </a:stretch>
        </p:blipFill>
        <p:spPr>
          <a:xfrm>
            <a:off x="4250852" y="2613385"/>
            <a:ext cx="1352550" cy="485775"/>
          </a:xfrm>
          <a:prstGeom prst="rect">
            <a:avLst/>
          </a:prstGeom>
        </p:spPr>
      </p:pic>
      <p:pic>
        <p:nvPicPr>
          <p:cNvPr id="19" name="Picture 18"/>
          <p:cNvPicPr>
            <a:picLocks noChangeAspect="1"/>
          </p:cNvPicPr>
          <p:nvPr/>
        </p:nvPicPr>
        <p:blipFill>
          <a:blip r:embed="rId22"/>
          <a:stretch>
            <a:fillRect/>
          </a:stretch>
        </p:blipFill>
        <p:spPr>
          <a:xfrm>
            <a:off x="2689604" y="2616906"/>
            <a:ext cx="1457325" cy="533400"/>
          </a:xfrm>
          <a:prstGeom prst="rect">
            <a:avLst/>
          </a:prstGeom>
        </p:spPr>
      </p:pic>
      <p:pic>
        <p:nvPicPr>
          <p:cNvPr id="20" name="Picture 19"/>
          <p:cNvPicPr>
            <a:picLocks noChangeAspect="1"/>
          </p:cNvPicPr>
          <p:nvPr/>
        </p:nvPicPr>
        <p:blipFill>
          <a:blip r:embed="rId23"/>
          <a:stretch>
            <a:fillRect/>
          </a:stretch>
        </p:blipFill>
        <p:spPr>
          <a:xfrm>
            <a:off x="6280430" y="3957904"/>
            <a:ext cx="1140930" cy="445390"/>
          </a:xfrm>
          <a:prstGeom prst="rect">
            <a:avLst/>
          </a:prstGeom>
        </p:spPr>
      </p:pic>
      <p:pic>
        <p:nvPicPr>
          <p:cNvPr id="21" name="Picture 20"/>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689585" y="3276099"/>
            <a:ext cx="1326798" cy="650690"/>
          </a:xfrm>
          <a:prstGeom prst="rect">
            <a:avLst/>
          </a:prstGeom>
        </p:spPr>
      </p:pic>
      <p:pic>
        <p:nvPicPr>
          <p:cNvPr id="23" name="Picture 22"/>
          <p:cNvPicPr>
            <a:picLocks noChangeAspect="1"/>
          </p:cNvPicPr>
          <p:nvPr/>
        </p:nvPicPr>
        <p:blipFill>
          <a:blip r:embed="rId25"/>
          <a:stretch>
            <a:fillRect/>
          </a:stretch>
        </p:blipFill>
        <p:spPr>
          <a:xfrm>
            <a:off x="2779027" y="5604628"/>
            <a:ext cx="862200" cy="431100"/>
          </a:xfrm>
          <a:prstGeom prst="rect">
            <a:avLst/>
          </a:prstGeom>
        </p:spPr>
      </p:pic>
      <p:pic>
        <p:nvPicPr>
          <p:cNvPr id="24" name="Picture 23"/>
          <p:cNvPicPr>
            <a:picLocks noChangeAspect="1"/>
          </p:cNvPicPr>
          <p:nvPr/>
        </p:nvPicPr>
        <p:blipFill>
          <a:blip r:embed="rId26"/>
          <a:stretch>
            <a:fillRect/>
          </a:stretch>
        </p:blipFill>
        <p:spPr>
          <a:xfrm>
            <a:off x="3929057" y="5547633"/>
            <a:ext cx="899873" cy="525769"/>
          </a:xfrm>
          <a:prstGeom prst="rect">
            <a:avLst/>
          </a:prstGeom>
        </p:spPr>
      </p:pic>
      <p:pic>
        <p:nvPicPr>
          <p:cNvPr id="25" name="Picture 24"/>
          <p:cNvPicPr>
            <a:picLocks noChangeAspect="1"/>
          </p:cNvPicPr>
          <p:nvPr/>
        </p:nvPicPr>
        <p:blipFill>
          <a:blip r:embed="rId27"/>
          <a:stretch>
            <a:fillRect/>
          </a:stretch>
        </p:blipFill>
        <p:spPr>
          <a:xfrm>
            <a:off x="6203155" y="5187010"/>
            <a:ext cx="942975" cy="381000"/>
          </a:xfrm>
          <a:prstGeom prst="rect">
            <a:avLst/>
          </a:prstGeom>
        </p:spPr>
      </p:pic>
    </p:spTree>
    <p:extLst>
      <p:ext uri="{BB962C8B-B14F-4D97-AF65-F5344CB8AC3E}">
        <p14:creationId xmlns:p14="http://schemas.microsoft.com/office/powerpoint/2010/main" val="3033838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6672071"/>
            <a:ext cx="9144000" cy="1859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672071"/>
            <a:ext cx="9144000" cy="0"/>
          </a:xfrm>
          <a:custGeom>
            <a:avLst/>
            <a:gdLst/>
            <a:ahLst/>
            <a:cxnLst/>
            <a:rect l="l" t="t" r="r" b="b"/>
            <a:pathLst>
              <a:path w="9144000">
                <a:moveTo>
                  <a:pt x="9144000" y="0"/>
                </a:moveTo>
                <a:lnTo>
                  <a:pt x="0" y="0"/>
                </a:lnTo>
              </a:path>
            </a:pathLst>
          </a:custGeom>
          <a:ln w="6096">
            <a:solidFill>
              <a:srgbClr val="5B9BD4"/>
            </a:solidFill>
          </a:ln>
        </p:spPr>
        <p:txBody>
          <a:bodyPr wrap="square" lIns="0" tIns="0" rIns="0" bIns="0" rtlCol="0"/>
          <a:lstStyle/>
          <a:p>
            <a:endParaRPr/>
          </a:p>
        </p:txBody>
      </p:sp>
      <p:sp>
        <p:nvSpPr>
          <p:cNvPr id="5" name="object 5"/>
          <p:cNvSpPr/>
          <p:nvPr/>
        </p:nvSpPr>
        <p:spPr>
          <a:xfrm>
            <a:off x="7263383" y="0"/>
            <a:ext cx="1880616" cy="6857996"/>
          </a:xfrm>
          <a:prstGeom prst="rect">
            <a:avLst/>
          </a:prstGeom>
          <a:blipFill>
            <a:blip r:embed="rId3" cstate="print"/>
            <a:stretch>
              <a:fillRect/>
            </a:stretch>
          </a:blipFill>
        </p:spPr>
        <p:txBody>
          <a:bodyPr wrap="square" lIns="0" tIns="0" rIns="0" bIns="0" rtlCol="0"/>
          <a:lstStyle/>
          <a:p>
            <a:endParaRPr/>
          </a:p>
        </p:txBody>
      </p:sp>
      <p:sp>
        <p:nvSpPr>
          <p:cNvPr id="10" name="object 10"/>
          <p:cNvSpPr txBox="1"/>
          <p:nvPr/>
        </p:nvSpPr>
        <p:spPr>
          <a:xfrm>
            <a:off x="5181600" y="1741421"/>
            <a:ext cx="3349956" cy="1271438"/>
          </a:xfrm>
          <a:prstGeom prst="rect">
            <a:avLst/>
          </a:prstGeom>
        </p:spPr>
        <p:txBody>
          <a:bodyPr vert="horz" wrap="square" lIns="0" tIns="12065" rIns="0" bIns="0" rtlCol="0">
            <a:spAutoFit/>
          </a:bodyPr>
          <a:lstStyle/>
          <a:p>
            <a:pPr marL="12700">
              <a:lnSpc>
                <a:spcPct val="150000"/>
              </a:lnSpc>
              <a:spcBef>
                <a:spcPts val="95"/>
              </a:spcBef>
            </a:pPr>
            <a:r>
              <a:rPr lang="en-US" sz="1400" spc="-10" dirty="0">
                <a:latin typeface="Calibri"/>
                <a:cs typeface="Calibri"/>
              </a:rPr>
              <a:t>Please contact the liaisons for help through the contact information below when authorized users has any enquiry about the </a:t>
            </a:r>
            <a:r>
              <a:rPr lang="en-US" sz="1400" spc="-10" dirty="0" err="1">
                <a:latin typeface="Calibri"/>
                <a:cs typeface="Calibri"/>
              </a:rPr>
              <a:t>UoL</a:t>
            </a:r>
            <a:r>
              <a:rPr lang="en-US" sz="1400" spc="-10" dirty="0">
                <a:latin typeface="Calibri"/>
                <a:cs typeface="Calibri"/>
              </a:rPr>
              <a:t> Library access</a:t>
            </a:r>
            <a:r>
              <a:rPr lang="en-US" sz="1400" spc="-10" dirty="0" smtClean="0">
                <a:latin typeface="Calibri"/>
                <a:cs typeface="Calibri"/>
              </a:rPr>
              <a:t>.</a:t>
            </a:r>
            <a:endParaRPr sz="1400" spc="-10" dirty="0">
              <a:latin typeface="Calibri"/>
              <a:cs typeface="Calibri"/>
            </a:endParaRPr>
          </a:p>
        </p:txBody>
      </p:sp>
      <p:sp>
        <p:nvSpPr>
          <p:cNvPr id="11" name="object 2"/>
          <p:cNvSpPr txBox="1"/>
          <p:nvPr/>
        </p:nvSpPr>
        <p:spPr>
          <a:xfrm>
            <a:off x="536243" y="349072"/>
            <a:ext cx="8912557" cy="629660"/>
          </a:xfrm>
          <a:prstGeom prst="rect">
            <a:avLst/>
          </a:prstGeom>
        </p:spPr>
        <p:txBody>
          <a:bodyPr vert="horz" wrap="square" lIns="0" tIns="13970" rIns="0" bIns="0" rtlCol="0">
            <a:spAutoFit/>
          </a:bodyPr>
          <a:lstStyle/>
          <a:p>
            <a:pPr marL="12700">
              <a:lnSpc>
                <a:spcPct val="100000"/>
              </a:lnSpc>
              <a:spcBef>
                <a:spcPts val="110"/>
              </a:spcBef>
            </a:pPr>
            <a:r>
              <a:rPr lang="en-US" sz="4000" b="1" spc="5" dirty="0" smtClean="0">
                <a:solidFill>
                  <a:srgbClr val="000044"/>
                </a:solidFill>
                <a:latin typeface="Calibri"/>
                <a:ea typeface="+mj-ea"/>
                <a:cs typeface="Calibri"/>
              </a:rPr>
              <a:t>How </a:t>
            </a:r>
            <a:r>
              <a:rPr lang="en-US" sz="4000" b="1" spc="5" dirty="0">
                <a:solidFill>
                  <a:srgbClr val="000044"/>
                </a:solidFill>
                <a:ea typeface="+mj-ea"/>
                <a:cs typeface="Calibri"/>
              </a:rPr>
              <a:t>to </a:t>
            </a:r>
            <a:r>
              <a:rPr lang="en-US" sz="4000" b="1" spc="5" dirty="0" smtClean="0">
                <a:solidFill>
                  <a:srgbClr val="000044"/>
                </a:solidFill>
                <a:ea typeface="+mj-ea"/>
                <a:cs typeface="Calibri"/>
              </a:rPr>
              <a:t>access the </a:t>
            </a:r>
            <a:r>
              <a:rPr lang="en-US" sz="4000" b="1" spc="5" dirty="0" err="1" smtClean="0">
                <a:solidFill>
                  <a:srgbClr val="000044"/>
                </a:solidFill>
                <a:ea typeface="+mj-ea"/>
                <a:cs typeface="Calibri"/>
              </a:rPr>
              <a:t>UoL</a:t>
            </a:r>
            <a:r>
              <a:rPr lang="en-US" sz="4000" b="1" spc="5" dirty="0" smtClean="0">
                <a:solidFill>
                  <a:srgbClr val="000044"/>
                </a:solidFill>
                <a:ea typeface="+mj-ea"/>
                <a:cs typeface="Calibri"/>
              </a:rPr>
              <a:t> Lib </a:t>
            </a:r>
            <a:r>
              <a:rPr lang="en-US" sz="4000" b="1" spc="5" dirty="0">
                <a:solidFill>
                  <a:srgbClr val="000044"/>
                </a:solidFill>
                <a:ea typeface="+mj-ea"/>
                <a:cs typeface="Calibri"/>
              </a:rPr>
              <a:t>e-resources </a:t>
            </a:r>
            <a:r>
              <a:rPr lang="en-US" sz="4000" b="1" spc="5" dirty="0" smtClean="0">
                <a:solidFill>
                  <a:srgbClr val="000044"/>
                </a:solidFill>
                <a:ea typeface="+mj-ea"/>
                <a:cs typeface="Calibri"/>
              </a:rPr>
              <a:t>?</a:t>
            </a:r>
            <a:endParaRPr lang="en-US" sz="4000" b="1" spc="5" dirty="0">
              <a:solidFill>
                <a:srgbClr val="000044"/>
              </a:solidFill>
              <a:latin typeface="Calibri"/>
              <a:ea typeface="+mj-ea"/>
              <a:cs typeface="Calibri"/>
            </a:endParaRPr>
          </a:p>
        </p:txBody>
      </p:sp>
      <p:pic>
        <p:nvPicPr>
          <p:cNvPr id="2" name="Picture 1"/>
          <p:cNvPicPr>
            <a:picLocks noChangeAspect="1"/>
          </p:cNvPicPr>
          <p:nvPr/>
        </p:nvPicPr>
        <p:blipFill>
          <a:blip r:embed="rId4"/>
          <a:stretch>
            <a:fillRect/>
          </a:stretch>
        </p:blipFill>
        <p:spPr>
          <a:xfrm>
            <a:off x="536242" y="3843329"/>
            <a:ext cx="5219048" cy="2123810"/>
          </a:xfrm>
          <a:prstGeom prst="rect">
            <a:avLst/>
          </a:prstGeom>
        </p:spPr>
      </p:pic>
      <p:sp>
        <p:nvSpPr>
          <p:cNvPr id="6" name="Rectangle 5"/>
          <p:cNvSpPr/>
          <p:nvPr/>
        </p:nvSpPr>
        <p:spPr>
          <a:xfrm>
            <a:off x="536242" y="5967140"/>
            <a:ext cx="7012306" cy="338554"/>
          </a:xfrm>
          <a:prstGeom prst="rect">
            <a:avLst/>
          </a:prstGeom>
        </p:spPr>
        <p:txBody>
          <a:bodyPr wrap="square">
            <a:spAutoFit/>
          </a:bodyPr>
          <a:lstStyle/>
          <a:p>
            <a:r>
              <a:rPr lang="en-US" sz="1600" spc="-5" dirty="0">
                <a:solidFill>
                  <a:srgbClr val="0462C1"/>
                </a:solidFill>
                <a:uFill>
                  <a:solidFill>
                    <a:srgbClr val="0462C1"/>
                  </a:solidFill>
                </a:uFill>
                <a:cs typeface="Calibri"/>
                <a:hlinkClick r:id="rId5"/>
              </a:rPr>
              <a:t>How can I get access to the University of Liverpool Library e-resources?</a:t>
            </a:r>
            <a:endParaRPr lang="en-US" sz="1600" spc="-5" dirty="0">
              <a:solidFill>
                <a:srgbClr val="0462C1"/>
              </a:solidFill>
              <a:uFill>
                <a:solidFill>
                  <a:srgbClr val="0462C1"/>
                </a:solidFill>
              </a:uFill>
              <a:cs typeface="Calibri"/>
            </a:endParaRPr>
          </a:p>
        </p:txBody>
      </p:sp>
      <p:pic>
        <p:nvPicPr>
          <p:cNvPr id="8" name="Picture 7"/>
          <p:cNvPicPr>
            <a:picLocks noChangeAspect="1"/>
          </p:cNvPicPr>
          <p:nvPr/>
        </p:nvPicPr>
        <p:blipFill>
          <a:blip r:embed="rId6"/>
          <a:stretch>
            <a:fillRect/>
          </a:stretch>
        </p:blipFill>
        <p:spPr>
          <a:xfrm>
            <a:off x="536242" y="978732"/>
            <a:ext cx="4035757" cy="2703958"/>
          </a:xfrm>
          <a:prstGeom prst="rect">
            <a:avLst/>
          </a:prstGeom>
        </p:spPr>
      </p:pic>
    </p:spTree>
    <p:extLst>
      <p:ext uri="{BB962C8B-B14F-4D97-AF65-F5344CB8AC3E}">
        <p14:creationId xmlns:p14="http://schemas.microsoft.com/office/powerpoint/2010/main" val="496924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6672071"/>
              <a:ext cx="9143999" cy="1859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672071"/>
              <a:ext cx="9144000" cy="0"/>
            </a:xfrm>
            <a:custGeom>
              <a:avLst/>
              <a:gdLst/>
              <a:ahLst/>
              <a:cxnLst/>
              <a:rect l="l" t="t" r="r" b="b"/>
              <a:pathLst>
                <a:path w="9144000">
                  <a:moveTo>
                    <a:pt x="9144000" y="0"/>
                  </a:moveTo>
                  <a:lnTo>
                    <a:pt x="0" y="0"/>
                  </a:lnTo>
                </a:path>
              </a:pathLst>
            </a:custGeom>
            <a:ln w="6096">
              <a:solidFill>
                <a:srgbClr val="5B9BD4"/>
              </a:solidFill>
            </a:ln>
          </p:spPr>
          <p:txBody>
            <a:bodyPr wrap="square" lIns="0" tIns="0" rIns="0" bIns="0" rtlCol="0"/>
            <a:lstStyle/>
            <a:p>
              <a:endParaRPr/>
            </a:p>
          </p:txBody>
        </p:sp>
        <p:sp>
          <p:nvSpPr>
            <p:cNvPr id="5" name="object 5"/>
            <p:cNvSpPr/>
            <p:nvPr/>
          </p:nvSpPr>
          <p:spPr>
            <a:xfrm>
              <a:off x="7263384" y="0"/>
              <a:ext cx="1880615" cy="6857999"/>
            </a:xfrm>
            <a:prstGeom prst="rect">
              <a:avLst/>
            </a:prstGeom>
            <a:blipFill>
              <a:blip r:embed="rId3"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452881" y="274066"/>
            <a:ext cx="5827395" cy="635000"/>
          </a:xfrm>
          <a:prstGeom prst="rect">
            <a:avLst/>
          </a:prstGeom>
        </p:spPr>
        <p:txBody>
          <a:bodyPr vert="horz" wrap="square" lIns="0" tIns="12065" rIns="0" bIns="0" rtlCol="0">
            <a:spAutoFit/>
          </a:bodyPr>
          <a:lstStyle/>
          <a:p>
            <a:pPr marL="12700">
              <a:lnSpc>
                <a:spcPct val="100000"/>
              </a:lnSpc>
              <a:spcBef>
                <a:spcPts val="95"/>
              </a:spcBef>
            </a:pPr>
            <a:r>
              <a:rPr spc="-5" dirty="0"/>
              <a:t>Resource</a:t>
            </a:r>
            <a:r>
              <a:rPr spc="-70" dirty="0"/>
              <a:t> </a:t>
            </a:r>
            <a:r>
              <a:rPr spc="-5" dirty="0"/>
              <a:t>Recommendation</a:t>
            </a:r>
          </a:p>
        </p:txBody>
      </p:sp>
      <p:sp>
        <p:nvSpPr>
          <p:cNvPr id="7" name="object 7"/>
          <p:cNvSpPr txBox="1"/>
          <p:nvPr/>
        </p:nvSpPr>
        <p:spPr>
          <a:xfrm>
            <a:off x="522070" y="1740240"/>
            <a:ext cx="7757795" cy="3688189"/>
          </a:xfrm>
          <a:prstGeom prst="rect">
            <a:avLst/>
          </a:prstGeom>
        </p:spPr>
        <p:txBody>
          <a:bodyPr vert="horz" wrap="square" lIns="0" tIns="88900" rIns="0" bIns="0" rtlCol="0">
            <a:spAutoFit/>
          </a:bodyPr>
          <a:lstStyle/>
          <a:p>
            <a:pPr marL="299085" indent="-287020">
              <a:lnSpc>
                <a:spcPct val="100000"/>
              </a:lnSpc>
              <a:spcBef>
                <a:spcPts val="700"/>
              </a:spcBef>
              <a:buFont typeface="Arial"/>
              <a:buChar char="•"/>
              <a:tabLst>
                <a:tab pos="299085" algn="l"/>
                <a:tab pos="299720" algn="l"/>
              </a:tabLst>
            </a:pPr>
            <a:r>
              <a:rPr lang="en-US" spc="-5" dirty="0" smtClean="0">
                <a:cs typeface="Calibri"/>
              </a:rPr>
              <a:t>Select </a:t>
            </a:r>
            <a:r>
              <a:rPr lang="en-US" dirty="0">
                <a:cs typeface="Calibri"/>
              </a:rPr>
              <a:t>desirable titles </a:t>
            </a:r>
            <a:r>
              <a:rPr lang="en-US" dirty="0" smtClean="0">
                <a:cs typeface="Calibri"/>
              </a:rPr>
              <a:t>in </a:t>
            </a:r>
            <a:r>
              <a:rPr lang="en-US" i="1" spc="-5" dirty="0" smtClean="0">
                <a:cs typeface="Calibri"/>
              </a:rPr>
              <a:t>Library </a:t>
            </a:r>
            <a:r>
              <a:rPr lang="en-US" i="1" spc="-5" dirty="0">
                <a:cs typeface="Calibri"/>
              </a:rPr>
              <a:t>Pre-approval </a:t>
            </a:r>
            <a:r>
              <a:rPr lang="en-US" i="1" spc="-5" dirty="0" smtClean="0">
                <a:cs typeface="Calibri"/>
              </a:rPr>
              <a:t>Plans</a:t>
            </a:r>
            <a:r>
              <a:rPr lang="en-US" spc="-5" dirty="0" smtClean="0">
                <a:cs typeface="Calibri"/>
              </a:rPr>
              <a:t>, the </a:t>
            </a:r>
            <a:r>
              <a:rPr lang="en-US" spc="-10" dirty="0">
                <a:cs typeface="Calibri"/>
              </a:rPr>
              <a:t>newly published </a:t>
            </a:r>
            <a:r>
              <a:rPr lang="en-US" spc="-10" dirty="0" smtClean="0">
                <a:cs typeface="Calibri"/>
              </a:rPr>
              <a:t>booklists, </a:t>
            </a:r>
            <a:r>
              <a:rPr lang="en-US" spc="-10" dirty="0">
                <a:cs typeface="Calibri"/>
              </a:rPr>
              <a:t>updated </a:t>
            </a:r>
            <a:r>
              <a:rPr lang="en-US" dirty="0"/>
              <a:t>in Library Newsletter</a:t>
            </a:r>
          </a:p>
          <a:p>
            <a:pPr marL="299085" indent="-287020">
              <a:lnSpc>
                <a:spcPct val="100000"/>
              </a:lnSpc>
              <a:spcBef>
                <a:spcPts val="700"/>
              </a:spcBef>
              <a:buFont typeface="Arial"/>
              <a:buChar char="•"/>
              <a:tabLst>
                <a:tab pos="299085" algn="l"/>
                <a:tab pos="299720" algn="l"/>
              </a:tabLst>
            </a:pPr>
            <a:r>
              <a:rPr sz="1800" spc="-5" dirty="0" smtClean="0">
                <a:latin typeface="Calibri"/>
                <a:cs typeface="Calibri"/>
              </a:rPr>
              <a:t>Fill </a:t>
            </a:r>
            <a:r>
              <a:rPr sz="1800" spc="-5" dirty="0">
                <a:latin typeface="Calibri"/>
                <a:cs typeface="Calibri"/>
              </a:rPr>
              <a:t>in the </a:t>
            </a:r>
            <a:r>
              <a:rPr sz="1800" i="1" spc="-5" dirty="0">
                <a:latin typeface="Calibri"/>
                <a:cs typeface="Calibri"/>
              </a:rPr>
              <a:t>Purchase </a:t>
            </a:r>
            <a:r>
              <a:rPr sz="1800" i="1" spc="-15" dirty="0">
                <a:latin typeface="Calibri"/>
                <a:cs typeface="Calibri"/>
              </a:rPr>
              <a:t>Request </a:t>
            </a:r>
            <a:r>
              <a:rPr sz="1800" i="1" spc="-10" dirty="0">
                <a:latin typeface="Calibri"/>
                <a:cs typeface="Calibri"/>
              </a:rPr>
              <a:t>Form </a:t>
            </a:r>
            <a:r>
              <a:rPr sz="1800" dirty="0">
                <a:latin typeface="Calibri"/>
                <a:cs typeface="Calibri"/>
              </a:rPr>
              <a:t>and send </a:t>
            </a:r>
            <a:r>
              <a:rPr sz="1800" spc="-5" dirty="0">
                <a:latin typeface="Calibri"/>
                <a:cs typeface="Calibri"/>
              </a:rPr>
              <a:t>it </a:t>
            </a:r>
            <a:r>
              <a:rPr sz="1800" spc="-10" dirty="0">
                <a:latin typeface="Calibri"/>
                <a:cs typeface="Calibri"/>
              </a:rPr>
              <a:t>to your </a:t>
            </a:r>
            <a:r>
              <a:rPr sz="1800" spc="-5" dirty="0">
                <a:latin typeface="Calibri"/>
                <a:cs typeface="Calibri"/>
              </a:rPr>
              <a:t>liaison</a:t>
            </a:r>
            <a:r>
              <a:rPr sz="1800" spc="165" dirty="0">
                <a:latin typeface="Calibri"/>
                <a:cs typeface="Calibri"/>
              </a:rPr>
              <a:t> </a:t>
            </a:r>
            <a:r>
              <a:rPr sz="1800" spc="-10" dirty="0">
                <a:latin typeface="Calibri"/>
                <a:cs typeface="Calibri"/>
              </a:rPr>
              <a:t>librarian</a:t>
            </a:r>
            <a:endParaRPr sz="1800" dirty="0">
              <a:latin typeface="Calibri"/>
              <a:cs typeface="Calibri"/>
            </a:endParaRPr>
          </a:p>
          <a:p>
            <a:pPr marL="299085" marR="5080" indent="-287020">
              <a:lnSpc>
                <a:spcPct val="100000"/>
              </a:lnSpc>
              <a:spcBef>
                <a:spcPts val="600"/>
              </a:spcBef>
              <a:buFont typeface="Arial"/>
              <a:buChar char="•"/>
              <a:tabLst>
                <a:tab pos="299085" algn="l"/>
                <a:tab pos="299720" algn="l"/>
              </a:tabLst>
            </a:pPr>
            <a:r>
              <a:rPr sz="1800" spc="-5" dirty="0">
                <a:latin typeface="Calibri"/>
                <a:cs typeface="Calibri"/>
              </a:rPr>
              <a:t>Fill in the </a:t>
            </a:r>
            <a:r>
              <a:rPr sz="1800" i="1" spc="-10" dirty="0">
                <a:latin typeface="Calibri"/>
                <a:cs typeface="Calibri"/>
              </a:rPr>
              <a:t>Staff Reimbursement </a:t>
            </a:r>
            <a:r>
              <a:rPr sz="1800" i="1" spc="-15" dirty="0">
                <a:latin typeface="Calibri"/>
                <a:cs typeface="Calibri"/>
              </a:rPr>
              <a:t>Request </a:t>
            </a:r>
            <a:r>
              <a:rPr sz="1800" i="1" spc="-10" dirty="0">
                <a:latin typeface="Calibri"/>
                <a:cs typeface="Calibri"/>
              </a:rPr>
              <a:t>Form </a:t>
            </a:r>
            <a:r>
              <a:rPr sz="1800" spc="-15" dirty="0">
                <a:latin typeface="Calibri"/>
                <a:cs typeface="Calibri"/>
              </a:rPr>
              <a:t>for </a:t>
            </a:r>
            <a:r>
              <a:rPr sz="1800" spc="-10" dirty="0">
                <a:latin typeface="Calibri"/>
                <a:cs typeface="Calibri"/>
              </a:rPr>
              <a:t>Library approval </a:t>
            </a:r>
            <a:r>
              <a:rPr sz="1800" dirty="0">
                <a:latin typeface="Calibri"/>
                <a:cs typeface="Calibri"/>
              </a:rPr>
              <a:t>and </a:t>
            </a:r>
            <a:r>
              <a:rPr sz="1800" spc="-5" dirty="0">
                <a:latin typeface="Calibri"/>
                <a:cs typeface="Calibri"/>
              </a:rPr>
              <a:t>purchase  the </a:t>
            </a:r>
            <a:r>
              <a:rPr sz="1800" spc="-10" dirty="0">
                <a:latin typeface="Calibri"/>
                <a:cs typeface="Calibri"/>
              </a:rPr>
              <a:t>item </a:t>
            </a:r>
            <a:r>
              <a:rPr sz="1800" spc="-5" dirty="0">
                <a:latin typeface="Calibri"/>
                <a:cs typeface="Calibri"/>
              </a:rPr>
              <a:t>by</a:t>
            </a:r>
            <a:r>
              <a:rPr sz="1800" spc="45" dirty="0">
                <a:latin typeface="Calibri"/>
                <a:cs typeface="Calibri"/>
              </a:rPr>
              <a:t> </a:t>
            </a:r>
            <a:r>
              <a:rPr sz="1800" spc="-10" dirty="0">
                <a:latin typeface="Calibri"/>
                <a:cs typeface="Calibri"/>
              </a:rPr>
              <a:t>yourself</a:t>
            </a:r>
            <a:endParaRPr sz="1800" dirty="0">
              <a:latin typeface="Calibri"/>
              <a:cs typeface="Calibri"/>
            </a:endParaRPr>
          </a:p>
          <a:p>
            <a:pPr marL="299085" indent="-287020">
              <a:lnSpc>
                <a:spcPct val="100000"/>
              </a:lnSpc>
              <a:spcBef>
                <a:spcPts val="600"/>
              </a:spcBef>
              <a:buFont typeface="Arial"/>
              <a:buChar char="•"/>
              <a:tabLst>
                <a:tab pos="299085" algn="l"/>
                <a:tab pos="299720" algn="l"/>
              </a:tabLst>
            </a:pPr>
            <a:r>
              <a:rPr lang="en-US" spc="-5" dirty="0" smtClean="0">
                <a:cs typeface="Calibri"/>
              </a:rPr>
              <a:t>Select </a:t>
            </a:r>
            <a:r>
              <a:rPr lang="en-US" spc="-5" dirty="0">
                <a:cs typeface="Calibri"/>
              </a:rPr>
              <a:t>and place orders in the following bookstores</a:t>
            </a:r>
            <a:r>
              <a:rPr sz="1800" spc="-10" dirty="0" smtClean="0">
                <a:latin typeface="Calibri"/>
                <a:cs typeface="Calibri"/>
              </a:rPr>
              <a:t>:</a:t>
            </a:r>
            <a:endParaRPr sz="1800" dirty="0" smtClean="0">
              <a:latin typeface="Calibri"/>
              <a:cs typeface="Calibri"/>
            </a:endParaRPr>
          </a:p>
          <a:p>
            <a:pPr marL="756285" lvl="1" indent="-287020">
              <a:lnSpc>
                <a:spcPct val="100000"/>
              </a:lnSpc>
              <a:spcBef>
                <a:spcPts val="635"/>
              </a:spcBef>
              <a:buFont typeface="Wingdings"/>
              <a:buChar char=""/>
              <a:tabLst>
                <a:tab pos="756285" algn="l"/>
                <a:tab pos="756920" algn="l"/>
              </a:tabLst>
            </a:pPr>
            <a:r>
              <a:rPr sz="1800" spc="-25" dirty="0" err="1" smtClean="0">
                <a:latin typeface="Calibri"/>
                <a:cs typeface="Calibri"/>
              </a:rPr>
              <a:t>E’slite</a:t>
            </a:r>
            <a:r>
              <a:rPr sz="1800" spc="10" dirty="0" smtClean="0">
                <a:latin typeface="Calibri"/>
                <a:cs typeface="Calibri"/>
              </a:rPr>
              <a:t> </a:t>
            </a:r>
            <a:r>
              <a:rPr sz="1800" spc="-10" dirty="0">
                <a:latin typeface="Calibri"/>
                <a:cs typeface="Calibri"/>
              </a:rPr>
              <a:t>Bookstore</a:t>
            </a:r>
            <a:r>
              <a:rPr sz="1800" spc="-10" dirty="0">
                <a:latin typeface="Microsoft YaHei"/>
                <a:cs typeface="Microsoft YaHei"/>
              </a:rPr>
              <a:t>（</a:t>
            </a:r>
            <a:r>
              <a:rPr sz="1800" dirty="0">
                <a:latin typeface="SimSun"/>
                <a:cs typeface="SimSun"/>
              </a:rPr>
              <a:t>苏州诚品书店）</a:t>
            </a:r>
          </a:p>
          <a:p>
            <a:pPr marL="756285" lvl="1" indent="-287020">
              <a:lnSpc>
                <a:spcPct val="100000"/>
              </a:lnSpc>
              <a:spcBef>
                <a:spcPts val="600"/>
              </a:spcBef>
              <a:buFont typeface="Wingdings"/>
              <a:buChar char=""/>
              <a:tabLst>
                <a:tab pos="756285" algn="l"/>
                <a:tab pos="756920" algn="l"/>
              </a:tabLst>
            </a:pPr>
            <a:r>
              <a:rPr sz="1800" spc="-5" dirty="0">
                <a:latin typeface="Calibri"/>
                <a:cs typeface="Calibri"/>
              </a:rPr>
              <a:t>Phoenix</a:t>
            </a:r>
            <a:r>
              <a:rPr sz="1800" spc="5" dirty="0">
                <a:latin typeface="Calibri"/>
                <a:cs typeface="Calibri"/>
              </a:rPr>
              <a:t> </a:t>
            </a:r>
            <a:r>
              <a:rPr sz="1800" spc="-10" dirty="0">
                <a:latin typeface="Calibri"/>
                <a:cs typeface="Calibri"/>
              </a:rPr>
              <a:t>Bookstore</a:t>
            </a:r>
            <a:r>
              <a:rPr sz="1800" spc="-10" dirty="0">
                <a:latin typeface="Microsoft YaHei"/>
                <a:cs typeface="Microsoft YaHei"/>
              </a:rPr>
              <a:t>（</a:t>
            </a:r>
            <a:r>
              <a:rPr sz="1800" dirty="0">
                <a:latin typeface="SimSun"/>
                <a:cs typeface="SimSun"/>
              </a:rPr>
              <a:t>凤凰苏州书城）</a:t>
            </a:r>
          </a:p>
          <a:p>
            <a:pPr marL="756285" lvl="1" indent="-287020">
              <a:lnSpc>
                <a:spcPct val="100000"/>
              </a:lnSpc>
              <a:spcBef>
                <a:spcPts val="600"/>
              </a:spcBef>
              <a:buFont typeface="Wingdings"/>
              <a:buChar char=""/>
              <a:tabLst>
                <a:tab pos="756285" algn="l"/>
                <a:tab pos="756920" algn="l"/>
              </a:tabLst>
            </a:pPr>
            <a:r>
              <a:rPr sz="1800" spc="-5" dirty="0">
                <a:latin typeface="Calibri"/>
                <a:cs typeface="Calibri"/>
              </a:rPr>
              <a:t>Xinhua</a:t>
            </a:r>
            <a:r>
              <a:rPr sz="1800" spc="5" dirty="0">
                <a:latin typeface="Calibri"/>
                <a:cs typeface="Calibri"/>
              </a:rPr>
              <a:t> </a:t>
            </a:r>
            <a:r>
              <a:rPr sz="1800" spc="-10" dirty="0">
                <a:latin typeface="Calibri"/>
                <a:cs typeface="Calibri"/>
              </a:rPr>
              <a:t>Bookstore </a:t>
            </a:r>
            <a:r>
              <a:rPr sz="1800" spc="-5" dirty="0">
                <a:latin typeface="Calibri"/>
                <a:cs typeface="Calibri"/>
              </a:rPr>
              <a:t>in</a:t>
            </a:r>
            <a:r>
              <a:rPr sz="1800" spc="15" dirty="0">
                <a:latin typeface="Calibri"/>
                <a:cs typeface="Calibri"/>
              </a:rPr>
              <a:t> </a:t>
            </a:r>
            <a:r>
              <a:rPr sz="1800" spc="-5" dirty="0">
                <a:latin typeface="Calibri"/>
                <a:cs typeface="Calibri"/>
              </a:rPr>
              <a:t>Guanqian</a:t>
            </a:r>
            <a:r>
              <a:rPr sz="1800" spc="10" dirty="0">
                <a:latin typeface="Calibri"/>
                <a:cs typeface="Calibri"/>
              </a:rPr>
              <a:t> </a:t>
            </a:r>
            <a:r>
              <a:rPr sz="1800" spc="-10" dirty="0">
                <a:latin typeface="Calibri"/>
                <a:cs typeface="Calibri"/>
              </a:rPr>
              <a:t>Street</a:t>
            </a:r>
            <a:r>
              <a:rPr sz="1800" spc="-10" dirty="0">
                <a:latin typeface="Microsoft YaHei"/>
                <a:cs typeface="Microsoft YaHei"/>
              </a:rPr>
              <a:t>（</a:t>
            </a:r>
            <a:r>
              <a:rPr sz="1800" dirty="0">
                <a:latin typeface="SimSun"/>
                <a:cs typeface="SimSun"/>
              </a:rPr>
              <a:t>观前街新华书店）</a:t>
            </a:r>
          </a:p>
          <a:p>
            <a:pPr marL="299085" marR="3009265" indent="-287020">
              <a:lnSpc>
                <a:spcPct val="100000"/>
              </a:lnSpc>
              <a:spcBef>
                <a:spcPts val="565"/>
              </a:spcBef>
              <a:buFont typeface="Arial"/>
              <a:buChar char="•"/>
              <a:tabLst>
                <a:tab pos="299085" algn="l"/>
                <a:tab pos="299720" algn="l"/>
              </a:tabLst>
            </a:pPr>
            <a:r>
              <a:rPr sz="1800" spc="-10" dirty="0">
                <a:latin typeface="Calibri"/>
                <a:cs typeface="Calibri"/>
              </a:rPr>
              <a:t>For more details </a:t>
            </a:r>
            <a:r>
              <a:rPr sz="1800" dirty="0">
                <a:latin typeface="Calibri"/>
                <a:cs typeface="Calibri"/>
              </a:rPr>
              <a:t>and </a:t>
            </a:r>
            <a:r>
              <a:rPr sz="1800" spc="-15" dirty="0">
                <a:latin typeface="Calibri"/>
                <a:cs typeface="Calibri"/>
              </a:rPr>
              <a:t>relevant </a:t>
            </a:r>
            <a:r>
              <a:rPr sz="1800" spc="-10" dirty="0">
                <a:latin typeface="Calibri"/>
                <a:cs typeface="Calibri"/>
              </a:rPr>
              <a:t>forms: </a:t>
            </a:r>
            <a:r>
              <a:rPr sz="1800" u="sng" spc="-5" dirty="0" smtClean="0">
                <a:solidFill>
                  <a:srgbClr val="0000FF"/>
                </a:solidFill>
                <a:uFill>
                  <a:solidFill>
                    <a:srgbClr val="0000FF"/>
                  </a:solidFill>
                </a:uFill>
                <a:latin typeface="Calibri"/>
                <a:cs typeface="Calibri"/>
                <a:hlinkClick r:id="rId4"/>
              </a:rPr>
              <a:t>http</a:t>
            </a:r>
            <a:r>
              <a:rPr sz="1800" u="sng" spc="-5" dirty="0">
                <a:solidFill>
                  <a:srgbClr val="0000FF"/>
                </a:solidFill>
                <a:uFill>
                  <a:solidFill>
                    <a:srgbClr val="0000FF"/>
                  </a:solidFill>
                </a:uFill>
                <a:latin typeface="Calibri"/>
                <a:cs typeface="Calibri"/>
                <a:hlinkClick r:id="rId4"/>
              </a:rPr>
              <a:t>://libguides.lib.xjtlu.edu.cn/bookacquisition</a:t>
            </a:r>
            <a:endParaRPr sz="1800" dirty="0">
              <a:latin typeface="Calibri"/>
              <a:cs typeface="Calibri"/>
            </a:endParaRPr>
          </a:p>
        </p:txBody>
      </p:sp>
      <p:sp>
        <p:nvSpPr>
          <p:cNvPr id="8" name="object 8"/>
          <p:cNvSpPr txBox="1"/>
          <p:nvPr/>
        </p:nvSpPr>
        <p:spPr>
          <a:xfrm>
            <a:off x="534923" y="1228344"/>
            <a:ext cx="2932430" cy="304800"/>
          </a:xfrm>
          <a:prstGeom prst="rect">
            <a:avLst/>
          </a:prstGeom>
          <a:solidFill>
            <a:srgbClr val="010544"/>
          </a:solidFill>
        </p:spPr>
        <p:txBody>
          <a:bodyPr vert="horz" wrap="square" lIns="0" tIns="0" rIns="0" bIns="0" rtlCol="0">
            <a:spAutoFit/>
          </a:bodyPr>
          <a:lstStyle/>
          <a:p>
            <a:pPr marL="51435">
              <a:lnSpc>
                <a:spcPts val="2035"/>
              </a:lnSpc>
            </a:pPr>
            <a:r>
              <a:rPr sz="1800" b="1" dirty="0">
                <a:solidFill>
                  <a:srgbClr val="FFFFFF"/>
                </a:solidFill>
                <a:latin typeface="Calibri"/>
                <a:cs typeface="Calibri"/>
              </a:rPr>
              <a:t>Hardcopy</a:t>
            </a:r>
            <a:r>
              <a:rPr sz="1800" b="1" spc="-40" dirty="0">
                <a:solidFill>
                  <a:srgbClr val="FFFFFF"/>
                </a:solidFill>
                <a:latin typeface="Calibri"/>
                <a:cs typeface="Calibri"/>
              </a:rPr>
              <a:t> </a:t>
            </a:r>
            <a:r>
              <a:rPr sz="1800" b="1" spc="-5" dirty="0">
                <a:solidFill>
                  <a:srgbClr val="FFFFFF"/>
                </a:solidFill>
                <a:latin typeface="Calibri"/>
                <a:cs typeface="Calibri"/>
              </a:rPr>
              <a:t>recommendation</a:t>
            </a:r>
            <a:endParaRPr sz="1800">
              <a:latin typeface="Calibri"/>
              <a:cs typeface="Calibri"/>
            </a:endParaRPr>
          </a:p>
        </p:txBody>
      </p:sp>
      <p:sp>
        <p:nvSpPr>
          <p:cNvPr id="9" name="object 9"/>
          <p:cNvSpPr txBox="1"/>
          <p:nvPr/>
        </p:nvSpPr>
        <p:spPr>
          <a:xfrm>
            <a:off x="527932" y="5468288"/>
            <a:ext cx="2932430" cy="304800"/>
          </a:xfrm>
          <a:prstGeom prst="rect">
            <a:avLst/>
          </a:prstGeom>
          <a:solidFill>
            <a:srgbClr val="010544"/>
          </a:solidFill>
        </p:spPr>
        <p:txBody>
          <a:bodyPr vert="horz" wrap="square" lIns="0" tIns="0" rIns="0" bIns="0" rtlCol="0">
            <a:spAutoFit/>
          </a:bodyPr>
          <a:lstStyle/>
          <a:p>
            <a:pPr>
              <a:lnSpc>
                <a:spcPts val="2039"/>
              </a:lnSpc>
            </a:pPr>
            <a:r>
              <a:rPr sz="1800" b="1" spc="-5" dirty="0">
                <a:solidFill>
                  <a:srgbClr val="FFFFFF"/>
                </a:solidFill>
                <a:latin typeface="Calibri"/>
                <a:cs typeface="Calibri"/>
              </a:rPr>
              <a:t>E-resource </a:t>
            </a:r>
            <a:r>
              <a:rPr sz="1800" b="1" spc="-10" dirty="0">
                <a:solidFill>
                  <a:srgbClr val="FFFFFF"/>
                </a:solidFill>
                <a:latin typeface="Calibri"/>
                <a:cs typeface="Calibri"/>
              </a:rPr>
              <a:t>recommendation</a:t>
            </a:r>
            <a:endParaRPr sz="1800" dirty="0">
              <a:latin typeface="Calibri"/>
              <a:cs typeface="Calibri"/>
            </a:endParaRPr>
          </a:p>
        </p:txBody>
      </p:sp>
      <p:sp>
        <p:nvSpPr>
          <p:cNvPr id="10" name="object 10"/>
          <p:cNvSpPr txBox="1"/>
          <p:nvPr/>
        </p:nvSpPr>
        <p:spPr>
          <a:xfrm>
            <a:off x="527328" y="5818809"/>
            <a:ext cx="7754620" cy="574040"/>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Calibri"/>
                <a:cs typeface="Calibri"/>
              </a:rPr>
              <a:t>New digital </a:t>
            </a:r>
            <a:r>
              <a:rPr sz="1800" spc="-10" dirty="0">
                <a:latin typeface="Calibri"/>
                <a:cs typeface="Calibri"/>
              </a:rPr>
              <a:t>resource </a:t>
            </a:r>
            <a:r>
              <a:rPr sz="1800" spc="-5" dirty="0">
                <a:latin typeface="Calibri"/>
                <a:cs typeface="Calibri"/>
              </a:rPr>
              <a:t>subscription should </a:t>
            </a:r>
            <a:r>
              <a:rPr sz="1800" dirty="0">
                <a:latin typeface="Calibri"/>
                <a:cs typeface="Calibri"/>
              </a:rPr>
              <a:t>be </a:t>
            </a:r>
            <a:r>
              <a:rPr sz="1800" spc="-5" dirty="0">
                <a:latin typeface="Calibri"/>
                <a:cs typeface="Calibri"/>
              </a:rPr>
              <a:t>conducted </a:t>
            </a:r>
            <a:r>
              <a:rPr sz="1800" dirty="0">
                <a:latin typeface="Calibri"/>
                <a:cs typeface="Calibri"/>
              </a:rPr>
              <a:t>within </a:t>
            </a:r>
            <a:r>
              <a:rPr sz="1800" spc="-10" dirty="0">
                <a:latin typeface="Calibri"/>
                <a:cs typeface="Calibri"/>
              </a:rPr>
              <a:t>digital resource  </a:t>
            </a:r>
            <a:r>
              <a:rPr sz="1800" spc="-5" dirty="0">
                <a:latin typeface="Calibri"/>
                <a:cs typeface="Calibri"/>
              </a:rPr>
              <a:t>budget plan, which is released annually in </a:t>
            </a:r>
            <a:r>
              <a:rPr sz="1800" spc="-10" dirty="0">
                <a:latin typeface="Calibri"/>
                <a:cs typeface="Calibri"/>
              </a:rPr>
              <a:t>Library </a:t>
            </a:r>
            <a:r>
              <a:rPr sz="1800" spc="-15" dirty="0">
                <a:latin typeface="Calibri"/>
                <a:cs typeface="Calibri"/>
              </a:rPr>
              <a:t>Affairs </a:t>
            </a:r>
            <a:r>
              <a:rPr sz="1800" spc="-10" dirty="0">
                <a:latin typeface="Calibri"/>
                <a:cs typeface="Calibri"/>
              </a:rPr>
              <a:t>Committee </a:t>
            </a:r>
            <a:r>
              <a:rPr sz="1800" spc="-5" dirty="0">
                <a:latin typeface="Calibri"/>
                <a:cs typeface="Calibri"/>
              </a:rPr>
              <a:t>in</a:t>
            </a:r>
            <a:r>
              <a:rPr sz="1800" spc="220" dirty="0">
                <a:latin typeface="Calibri"/>
                <a:cs typeface="Calibri"/>
              </a:rPr>
              <a:t> </a:t>
            </a:r>
            <a:r>
              <a:rPr sz="1800" spc="-10" dirty="0">
                <a:latin typeface="Calibri"/>
                <a:cs typeface="Calibri"/>
              </a:rPr>
              <a:t>March.</a:t>
            </a:r>
            <a:endParaRPr sz="1800">
              <a:latin typeface="Calibri"/>
              <a:cs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6672071"/>
              <a:ext cx="9143999" cy="1859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672071"/>
              <a:ext cx="9144000" cy="0"/>
            </a:xfrm>
            <a:custGeom>
              <a:avLst/>
              <a:gdLst/>
              <a:ahLst/>
              <a:cxnLst/>
              <a:rect l="l" t="t" r="r" b="b"/>
              <a:pathLst>
                <a:path w="9144000">
                  <a:moveTo>
                    <a:pt x="9144000" y="0"/>
                  </a:moveTo>
                  <a:lnTo>
                    <a:pt x="0" y="0"/>
                  </a:lnTo>
                </a:path>
              </a:pathLst>
            </a:custGeom>
            <a:ln w="6096">
              <a:solidFill>
                <a:srgbClr val="5B9BD4"/>
              </a:solidFill>
            </a:ln>
          </p:spPr>
          <p:txBody>
            <a:bodyPr wrap="square" lIns="0" tIns="0" rIns="0" bIns="0" rtlCol="0"/>
            <a:lstStyle/>
            <a:p>
              <a:endParaRPr/>
            </a:p>
          </p:txBody>
        </p:sp>
        <p:sp>
          <p:nvSpPr>
            <p:cNvPr id="5" name="object 5"/>
            <p:cNvSpPr/>
            <p:nvPr/>
          </p:nvSpPr>
          <p:spPr>
            <a:xfrm>
              <a:off x="7263384" y="0"/>
              <a:ext cx="1880615" cy="6857999"/>
            </a:xfrm>
            <a:prstGeom prst="rect">
              <a:avLst/>
            </a:prstGeom>
            <a:blipFill>
              <a:blip r:embed="rId3"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1599691" y="2964890"/>
            <a:ext cx="5047615" cy="635000"/>
          </a:xfrm>
          <a:prstGeom prst="rect">
            <a:avLst/>
          </a:prstGeom>
        </p:spPr>
        <p:txBody>
          <a:bodyPr vert="horz" wrap="square" lIns="0" tIns="12065" rIns="0" bIns="0" rtlCol="0">
            <a:spAutoFit/>
          </a:bodyPr>
          <a:lstStyle/>
          <a:p>
            <a:pPr marL="12700">
              <a:lnSpc>
                <a:spcPct val="100000"/>
              </a:lnSpc>
              <a:spcBef>
                <a:spcPts val="95"/>
              </a:spcBef>
            </a:pPr>
            <a:r>
              <a:rPr spc="-5" dirty="0"/>
              <a:t>LIBRARY </a:t>
            </a:r>
            <a:r>
              <a:rPr spc="-20" dirty="0"/>
              <a:t>SEARCH</a:t>
            </a:r>
            <a:r>
              <a:rPr spc="-310" dirty="0"/>
              <a:t> </a:t>
            </a:r>
            <a:r>
              <a:rPr spc="-15" dirty="0"/>
              <a:t>TOOLS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244" y="349072"/>
            <a:ext cx="5065395" cy="636905"/>
          </a:xfrm>
          <a:prstGeom prst="rect">
            <a:avLst/>
          </a:prstGeom>
        </p:spPr>
        <p:txBody>
          <a:bodyPr vert="horz" wrap="square" lIns="0" tIns="13970" rIns="0" bIns="0" rtlCol="0">
            <a:spAutoFit/>
          </a:bodyPr>
          <a:lstStyle/>
          <a:p>
            <a:pPr marL="12700">
              <a:lnSpc>
                <a:spcPct val="100000"/>
              </a:lnSpc>
              <a:spcBef>
                <a:spcPts val="110"/>
              </a:spcBef>
            </a:pPr>
            <a:r>
              <a:rPr spc="-5" dirty="0"/>
              <a:t>LIBRARY </a:t>
            </a:r>
            <a:r>
              <a:rPr spc="-15" dirty="0"/>
              <a:t>SEARCH</a:t>
            </a:r>
            <a:r>
              <a:rPr spc="-170" dirty="0"/>
              <a:t> </a:t>
            </a:r>
            <a:r>
              <a:rPr spc="-20" dirty="0"/>
              <a:t>TOOLS</a:t>
            </a:r>
          </a:p>
        </p:txBody>
      </p:sp>
      <p:sp>
        <p:nvSpPr>
          <p:cNvPr id="3" name="object 3"/>
          <p:cNvSpPr/>
          <p:nvPr/>
        </p:nvSpPr>
        <p:spPr>
          <a:xfrm>
            <a:off x="0" y="6672071"/>
            <a:ext cx="9144000" cy="1859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672071"/>
            <a:ext cx="9144000" cy="0"/>
          </a:xfrm>
          <a:custGeom>
            <a:avLst/>
            <a:gdLst/>
            <a:ahLst/>
            <a:cxnLst/>
            <a:rect l="l" t="t" r="r" b="b"/>
            <a:pathLst>
              <a:path w="9144000">
                <a:moveTo>
                  <a:pt x="9144000" y="0"/>
                </a:moveTo>
                <a:lnTo>
                  <a:pt x="0" y="0"/>
                </a:lnTo>
              </a:path>
            </a:pathLst>
          </a:custGeom>
          <a:ln w="6096">
            <a:solidFill>
              <a:srgbClr val="5B9BD4"/>
            </a:solidFill>
          </a:ln>
        </p:spPr>
        <p:txBody>
          <a:bodyPr wrap="square" lIns="0" tIns="0" rIns="0" bIns="0" rtlCol="0"/>
          <a:lstStyle/>
          <a:p>
            <a:endParaRPr/>
          </a:p>
        </p:txBody>
      </p:sp>
      <p:sp>
        <p:nvSpPr>
          <p:cNvPr id="5" name="object 5"/>
          <p:cNvSpPr txBox="1"/>
          <p:nvPr/>
        </p:nvSpPr>
        <p:spPr>
          <a:xfrm>
            <a:off x="536244" y="1112400"/>
            <a:ext cx="7701915" cy="627736"/>
          </a:xfrm>
          <a:prstGeom prst="rect">
            <a:avLst/>
          </a:prstGeom>
        </p:spPr>
        <p:txBody>
          <a:bodyPr vert="horz" wrap="square" lIns="0" tIns="133985" rIns="0" bIns="0" rtlCol="0">
            <a:spAutoFit/>
          </a:bodyPr>
          <a:lstStyle/>
          <a:p>
            <a:pPr marL="12700">
              <a:lnSpc>
                <a:spcPct val="100000"/>
              </a:lnSpc>
              <a:spcBef>
                <a:spcPts val="1055"/>
              </a:spcBef>
            </a:pPr>
            <a:r>
              <a:rPr sz="1600" spc="-10" dirty="0">
                <a:latin typeface="Calibri"/>
                <a:cs typeface="Calibri"/>
              </a:rPr>
              <a:t>Library search tools, </a:t>
            </a:r>
            <a:r>
              <a:rPr sz="1600" spc="-5" dirty="0">
                <a:latin typeface="Calibri"/>
                <a:cs typeface="Calibri"/>
              </a:rPr>
              <a:t>including </a:t>
            </a:r>
            <a:r>
              <a:rPr lang="en-US" sz="1600" spc="-15" dirty="0" smtClean="0">
                <a:cs typeface="Calibri"/>
              </a:rPr>
              <a:t>Discover, </a:t>
            </a:r>
            <a:r>
              <a:rPr sz="1600" spc="-10" dirty="0" smtClean="0">
                <a:latin typeface="Calibri"/>
                <a:cs typeface="Calibri"/>
              </a:rPr>
              <a:t>Library </a:t>
            </a:r>
            <a:r>
              <a:rPr sz="1600" spc="-10" dirty="0">
                <a:latin typeface="Calibri"/>
                <a:cs typeface="Calibri"/>
              </a:rPr>
              <a:t>Catalogue, </a:t>
            </a:r>
            <a:r>
              <a:rPr lang="en-US" sz="1600" spc="-10" dirty="0" smtClean="0">
                <a:latin typeface="Calibri"/>
                <a:cs typeface="Calibri"/>
              </a:rPr>
              <a:t>Databases </a:t>
            </a:r>
            <a:r>
              <a:rPr sz="1600" dirty="0" smtClean="0">
                <a:latin typeface="Calibri"/>
                <a:cs typeface="Calibri"/>
              </a:rPr>
              <a:t>and </a:t>
            </a:r>
            <a:r>
              <a:rPr sz="1600" dirty="0">
                <a:latin typeface="Calibri"/>
                <a:cs typeface="Calibri"/>
              </a:rPr>
              <a:t>E-Journals, </a:t>
            </a:r>
            <a:r>
              <a:rPr sz="1600" spc="-10" dirty="0">
                <a:latin typeface="Calibri"/>
                <a:cs typeface="Calibri"/>
              </a:rPr>
              <a:t>can </a:t>
            </a:r>
            <a:r>
              <a:rPr sz="1600" dirty="0">
                <a:latin typeface="Calibri"/>
                <a:cs typeface="Calibri"/>
              </a:rPr>
              <a:t>be </a:t>
            </a:r>
            <a:r>
              <a:rPr sz="1600" spc="-5" dirty="0">
                <a:latin typeface="Calibri"/>
                <a:cs typeface="Calibri"/>
              </a:rPr>
              <a:t>accessed</a:t>
            </a:r>
            <a:r>
              <a:rPr sz="1600" spc="185" dirty="0">
                <a:latin typeface="Calibri"/>
                <a:cs typeface="Calibri"/>
              </a:rPr>
              <a:t> </a:t>
            </a:r>
            <a:r>
              <a:rPr sz="1600" spc="-5" dirty="0" smtClean="0">
                <a:latin typeface="Calibri"/>
                <a:cs typeface="Calibri"/>
              </a:rPr>
              <a:t>via</a:t>
            </a:r>
            <a:r>
              <a:rPr lang="en-US" sz="1600" dirty="0">
                <a:latin typeface="Calibri"/>
                <a:cs typeface="Calibri"/>
              </a:rPr>
              <a:t> </a:t>
            </a:r>
            <a:r>
              <a:rPr sz="1600" spc="-10" dirty="0" smtClean="0">
                <a:latin typeface="Calibri"/>
                <a:cs typeface="Calibri"/>
              </a:rPr>
              <a:t>Library</a:t>
            </a:r>
            <a:r>
              <a:rPr sz="1600" spc="5" dirty="0" smtClean="0">
                <a:latin typeface="Calibri"/>
                <a:cs typeface="Calibri"/>
              </a:rPr>
              <a:t> </a:t>
            </a:r>
            <a:r>
              <a:rPr sz="1600" spc="-5" dirty="0">
                <a:latin typeface="Calibri"/>
                <a:cs typeface="Calibri"/>
              </a:rPr>
              <a:t>homepage.</a:t>
            </a:r>
            <a:endParaRPr sz="1600" dirty="0">
              <a:latin typeface="Calibri"/>
              <a:cs typeface="Calibri"/>
            </a:endParaRPr>
          </a:p>
        </p:txBody>
      </p:sp>
      <p:sp>
        <p:nvSpPr>
          <p:cNvPr id="6" name="object 6"/>
          <p:cNvSpPr/>
          <p:nvPr/>
        </p:nvSpPr>
        <p:spPr>
          <a:xfrm>
            <a:off x="7263383" y="0"/>
            <a:ext cx="1880616" cy="6857996"/>
          </a:xfrm>
          <a:prstGeom prst="rect">
            <a:avLst/>
          </a:prstGeom>
          <a:blipFill>
            <a:blip r:embed="rId3" cstate="print"/>
            <a:stretch>
              <a:fillRect/>
            </a:stretch>
          </a:blipFill>
        </p:spPr>
        <p:txBody>
          <a:bodyPr wrap="square" lIns="0" tIns="0" rIns="0" bIns="0" rtlCol="0"/>
          <a:lstStyle/>
          <a:p>
            <a:endParaRPr/>
          </a:p>
        </p:txBody>
      </p:sp>
      <p:pic>
        <p:nvPicPr>
          <p:cNvPr id="7" name="Picture 6"/>
          <p:cNvPicPr>
            <a:picLocks noChangeAspect="1"/>
          </p:cNvPicPr>
          <p:nvPr/>
        </p:nvPicPr>
        <p:blipFill>
          <a:blip r:embed="rId4"/>
          <a:stretch>
            <a:fillRect/>
          </a:stretch>
        </p:blipFill>
        <p:spPr>
          <a:xfrm>
            <a:off x="367072" y="2133600"/>
            <a:ext cx="8409857" cy="3479700"/>
          </a:xfrm>
          <a:prstGeom prst="rect">
            <a:avLst/>
          </a:prstGeom>
        </p:spPr>
      </p:pic>
      <p:sp>
        <p:nvSpPr>
          <p:cNvPr id="8" name="Slide Number Placeholder 7"/>
          <p:cNvSpPr>
            <a:spLocks noGrp="1"/>
          </p:cNvSpPr>
          <p:nvPr>
            <p:ph type="sldNum" sz="quarter" idx="7"/>
          </p:nvPr>
        </p:nvSpPr>
        <p:spPr/>
        <p:txBody>
          <a:bodyPr/>
          <a:lstStyle/>
          <a:p>
            <a:fld id="{B6F15528-21DE-4FAA-801E-634DDDAF4B2B}" type="slidenum">
              <a:rPr lang="en-US" smtClean="0"/>
              <a:t>14</a:t>
            </a:fld>
            <a:endParaRPr lang="en-US"/>
          </a:p>
        </p:txBody>
      </p:sp>
      <p:sp>
        <p:nvSpPr>
          <p:cNvPr id="9" name="Rectangle 8"/>
          <p:cNvSpPr/>
          <p:nvPr/>
        </p:nvSpPr>
        <p:spPr>
          <a:xfrm>
            <a:off x="838200" y="4686871"/>
            <a:ext cx="762000" cy="8757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828800" y="4686871"/>
            <a:ext cx="762000" cy="8757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43200" y="4686871"/>
            <a:ext cx="762000" cy="8757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724400" y="4682027"/>
            <a:ext cx="762000" cy="8757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92855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6672071"/>
            <a:ext cx="9144000" cy="18592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6672071"/>
            <a:ext cx="9144000" cy="0"/>
          </a:xfrm>
          <a:custGeom>
            <a:avLst/>
            <a:gdLst/>
            <a:ahLst/>
            <a:cxnLst/>
            <a:rect l="l" t="t" r="r" b="b"/>
            <a:pathLst>
              <a:path w="9144000">
                <a:moveTo>
                  <a:pt x="9144000" y="0"/>
                </a:moveTo>
                <a:lnTo>
                  <a:pt x="0" y="0"/>
                </a:lnTo>
              </a:path>
            </a:pathLst>
          </a:custGeom>
          <a:ln w="6096">
            <a:solidFill>
              <a:srgbClr val="5B9BD4"/>
            </a:solidFill>
          </a:ln>
        </p:spPr>
        <p:txBody>
          <a:bodyPr wrap="square" lIns="0" tIns="0" rIns="0" bIns="0" rtlCol="0"/>
          <a:lstStyle/>
          <a:p>
            <a:endParaRPr/>
          </a:p>
        </p:txBody>
      </p:sp>
      <p:sp>
        <p:nvSpPr>
          <p:cNvPr id="6" name="object 6"/>
          <p:cNvSpPr/>
          <p:nvPr/>
        </p:nvSpPr>
        <p:spPr>
          <a:xfrm>
            <a:off x="7263383" y="0"/>
            <a:ext cx="1880616" cy="6857996"/>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536242" y="1332360"/>
            <a:ext cx="7646670" cy="536685"/>
          </a:xfrm>
          <a:prstGeom prst="rect">
            <a:avLst/>
          </a:prstGeom>
        </p:spPr>
        <p:txBody>
          <a:bodyPr vert="horz" wrap="square" lIns="0" tIns="13335" rIns="0" bIns="0" rtlCol="0">
            <a:spAutoFit/>
          </a:bodyPr>
          <a:lstStyle/>
          <a:p>
            <a:pPr marL="12700">
              <a:lnSpc>
                <a:spcPct val="100000"/>
              </a:lnSpc>
              <a:spcBef>
                <a:spcPts val="105"/>
              </a:spcBef>
            </a:pPr>
            <a:r>
              <a:rPr sz="1600" spc="-10" dirty="0">
                <a:latin typeface="Calibri"/>
                <a:cs typeface="Calibri"/>
              </a:rPr>
              <a:t>One-stop searching </a:t>
            </a:r>
            <a:r>
              <a:rPr sz="1600" spc="-15" dirty="0">
                <a:latin typeface="Calibri"/>
                <a:cs typeface="Calibri"/>
              </a:rPr>
              <a:t>platform </a:t>
            </a:r>
            <a:r>
              <a:rPr sz="1600" spc="-5" dirty="0">
                <a:latin typeface="Calibri"/>
                <a:cs typeface="Calibri"/>
              </a:rPr>
              <a:t>with </a:t>
            </a:r>
            <a:r>
              <a:rPr sz="1600" spc="-15" dirty="0">
                <a:latin typeface="Calibri"/>
                <a:cs typeface="Calibri"/>
              </a:rPr>
              <a:t>library’s entire </a:t>
            </a:r>
            <a:r>
              <a:rPr sz="1600" spc="-10" dirty="0">
                <a:latin typeface="Calibri"/>
                <a:cs typeface="Calibri"/>
              </a:rPr>
              <a:t>collection searchable </a:t>
            </a:r>
            <a:r>
              <a:rPr sz="1600" spc="-5" dirty="0">
                <a:latin typeface="Calibri"/>
                <a:cs typeface="Calibri"/>
              </a:rPr>
              <a:t>in </a:t>
            </a:r>
            <a:r>
              <a:rPr sz="1600" dirty="0">
                <a:latin typeface="Calibri"/>
                <a:cs typeface="Calibri"/>
              </a:rPr>
              <a:t>a </a:t>
            </a:r>
            <a:r>
              <a:rPr sz="1600" spc="-5" dirty="0">
                <a:latin typeface="Calibri"/>
                <a:cs typeface="Calibri"/>
              </a:rPr>
              <a:t>single </a:t>
            </a:r>
            <a:r>
              <a:rPr sz="1600" spc="-10" dirty="0">
                <a:latin typeface="Calibri"/>
                <a:cs typeface="Calibri"/>
              </a:rPr>
              <a:t>search</a:t>
            </a:r>
            <a:r>
              <a:rPr sz="1600" spc="295" dirty="0">
                <a:latin typeface="Calibri"/>
                <a:cs typeface="Calibri"/>
              </a:rPr>
              <a:t> </a:t>
            </a:r>
            <a:r>
              <a:rPr sz="1600" spc="-15" dirty="0">
                <a:latin typeface="Calibri"/>
                <a:cs typeface="Calibri"/>
              </a:rPr>
              <a:t>box,</a:t>
            </a:r>
            <a:endParaRPr sz="1600" dirty="0">
              <a:latin typeface="Calibri"/>
              <a:cs typeface="Calibri"/>
            </a:endParaRPr>
          </a:p>
          <a:p>
            <a:pPr marL="12700">
              <a:lnSpc>
                <a:spcPct val="100000"/>
              </a:lnSpc>
            </a:pPr>
            <a:r>
              <a:rPr sz="1600" spc="-5" dirty="0">
                <a:latin typeface="Calibri"/>
                <a:cs typeface="Calibri"/>
              </a:rPr>
              <a:t>including </a:t>
            </a:r>
            <a:r>
              <a:rPr b="1" spc="-15" dirty="0">
                <a:solidFill>
                  <a:schemeClr val="accent1"/>
                </a:solidFill>
                <a:latin typeface="Calibri"/>
                <a:cs typeface="Calibri"/>
              </a:rPr>
              <a:t>printed </a:t>
            </a:r>
            <a:r>
              <a:rPr b="1" spc="-10" dirty="0">
                <a:solidFill>
                  <a:schemeClr val="accent1"/>
                </a:solidFill>
                <a:latin typeface="Calibri"/>
                <a:cs typeface="Calibri"/>
              </a:rPr>
              <a:t>books</a:t>
            </a:r>
            <a:r>
              <a:rPr sz="1600" spc="-10" dirty="0">
                <a:latin typeface="Calibri"/>
                <a:cs typeface="Calibri"/>
              </a:rPr>
              <a:t>, </a:t>
            </a:r>
            <a:r>
              <a:rPr b="1" spc="-15" dirty="0">
                <a:solidFill>
                  <a:schemeClr val="accent1"/>
                </a:solidFill>
                <a:latin typeface="Calibri"/>
                <a:cs typeface="Calibri"/>
              </a:rPr>
              <a:t>e-books</a:t>
            </a:r>
            <a:r>
              <a:rPr sz="1600" spc="-10" dirty="0">
                <a:latin typeface="Calibri"/>
                <a:cs typeface="Calibri"/>
              </a:rPr>
              <a:t>, </a:t>
            </a:r>
            <a:r>
              <a:rPr b="1" spc="-15" dirty="0">
                <a:solidFill>
                  <a:schemeClr val="accent1"/>
                </a:solidFill>
                <a:latin typeface="Calibri"/>
                <a:cs typeface="Calibri"/>
              </a:rPr>
              <a:t>journal articles</a:t>
            </a:r>
            <a:r>
              <a:rPr sz="1600" spc="-10" dirty="0">
                <a:latin typeface="Calibri"/>
                <a:cs typeface="Calibri"/>
              </a:rPr>
              <a:t>, </a:t>
            </a:r>
            <a:r>
              <a:rPr b="1" spc="-15" dirty="0">
                <a:solidFill>
                  <a:schemeClr val="accent1"/>
                </a:solidFill>
                <a:latin typeface="Calibri"/>
                <a:cs typeface="Calibri"/>
              </a:rPr>
              <a:t>newspapers</a:t>
            </a:r>
            <a:r>
              <a:rPr sz="1600" spc="-10" dirty="0">
                <a:latin typeface="Calibri"/>
                <a:cs typeface="Calibri"/>
              </a:rPr>
              <a:t>, </a:t>
            </a:r>
            <a:r>
              <a:rPr b="1" spc="-10" dirty="0">
                <a:solidFill>
                  <a:schemeClr val="accent1"/>
                </a:solidFill>
                <a:latin typeface="Calibri"/>
                <a:cs typeface="Calibri"/>
              </a:rPr>
              <a:t>theses</a:t>
            </a:r>
            <a:r>
              <a:rPr sz="1600" spc="-10" dirty="0">
                <a:latin typeface="Calibri"/>
                <a:cs typeface="Calibri"/>
              </a:rPr>
              <a:t>,</a:t>
            </a:r>
            <a:r>
              <a:rPr sz="1600" spc="190" dirty="0">
                <a:latin typeface="Calibri"/>
                <a:cs typeface="Calibri"/>
              </a:rPr>
              <a:t> </a:t>
            </a:r>
            <a:r>
              <a:rPr sz="1600" spc="-15" dirty="0">
                <a:latin typeface="Calibri"/>
                <a:cs typeface="Calibri"/>
              </a:rPr>
              <a:t>etc.</a:t>
            </a:r>
            <a:endParaRPr sz="1600" dirty="0">
              <a:latin typeface="Calibri"/>
              <a:cs typeface="Calibri"/>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15</a:t>
            </a:fld>
            <a:endParaRPr lang="en-US"/>
          </a:p>
        </p:txBody>
      </p:sp>
      <p:sp>
        <p:nvSpPr>
          <p:cNvPr id="11" name="object 2"/>
          <p:cNvSpPr txBox="1">
            <a:spLocks noGrp="1"/>
          </p:cNvSpPr>
          <p:nvPr>
            <p:ph type="title"/>
          </p:nvPr>
        </p:nvSpPr>
        <p:spPr>
          <a:xfrm>
            <a:off x="536244" y="349072"/>
            <a:ext cx="5065395" cy="636905"/>
          </a:xfrm>
          <a:prstGeom prst="rect">
            <a:avLst/>
          </a:prstGeom>
        </p:spPr>
        <p:txBody>
          <a:bodyPr vert="horz" wrap="square" lIns="0" tIns="13970" rIns="0" bIns="0" rtlCol="0">
            <a:spAutoFit/>
          </a:bodyPr>
          <a:lstStyle/>
          <a:p>
            <a:pPr marL="12700">
              <a:lnSpc>
                <a:spcPct val="100000"/>
              </a:lnSpc>
              <a:spcBef>
                <a:spcPts val="110"/>
              </a:spcBef>
            </a:pPr>
            <a:r>
              <a:rPr spc="-5" dirty="0"/>
              <a:t>LIBRARY </a:t>
            </a:r>
            <a:r>
              <a:rPr spc="-15" dirty="0"/>
              <a:t>SEARCH</a:t>
            </a:r>
            <a:r>
              <a:rPr spc="-170" dirty="0"/>
              <a:t> </a:t>
            </a:r>
            <a:r>
              <a:rPr spc="-20" dirty="0"/>
              <a:t>TOOLS</a:t>
            </a:r>
          </a:p>
        </p:txBody>
      </p:sp>
      <p:sp>
        <p:nvSpPr>
          <p:cNvPr id="12" name="object 5"/>
          <p:cNvSpPr txBox="1">
            <a:spLocks noGrp="1"/>
          </p:cNvSpPr>
          <p:nvPr>
            <p:ph type="body" idx="1"/>
          </p:nvPr>
        </p:nvSpPr>
        <p:spPr>
          <a:xfrm>
            <a:off x="536242" y="990600"/>
            <a:ext cx="7306945" cy="341760"/>
          </a:xfrm>
          <a:prstGeom prst="rect">
            <a:avLst/>
          </a:prstGeom>
        </p:spPr>
        <p:txBody>
          <a:bodyPr vert="horz" wrap="square" lIns="0" tIns="33655" rIns="0" bIns="0" rtlCol="0">
            <a:spAutoFit/>
          </a:bodyPr>
          <a:lstStyle/>
          <a:p>
            <a:pPr marL="12700">
              <a:lnSpc>
                <a:spcPct val="100000"/>
              </a:lnSpc>
              <a:spcBef>
                <a:spcPts val="265"/>
              </a:spcBef>
            </a:pPr>
            <a:r>
              <a:rPr lang="en-US" sz="2000" b="1" spc="-5" dirty="0" smtClean="0">
                <a:solidFill>
                  <a:schemeClr val="accent1"/>
                </a:solidFill>
              </a:rPr>
              <a:t>DISCOVER</a:t>
            </a:r>
            <a:endParaRPr sz="2800" b="1" dirty="0">
              <a:solidFill>
                <a:schemeClr val="accent1"/>
              </a:solidFill>
            </a:endParaRPr>
          </a:p>
        </p:txBody>
      </p:sp>
      <p:pic>
        <p:nvPicPr>
          <p:cNvPr id="13" name="Picture 12"/>
          <p:cNvPicPr>
            <a:picLocks noChangeAspect="1"/>
          </p:cNvPicPr>
          <p:nvPr/>
        </p:nvPicPr>
        <p:blipFill>
          <a:blip r:embed="rId4"/>
          <a:stretch>
            <a:fillRect/>
          </a:stretch>
        </p:blipFill>
        <p:spPr>
          <a:xfrm>
            <a:off x="367072" y="2133600"/>
            <a:ext cx="8409857" cy="3479700"/>
          </a:xfrm>
          <a:prstGeom prst="rect">
            <a:avLst/>
          </a:prstGeom>
        </p:spPr>
      </p:pic>
      <p:sp>
        <p:nvSpPr>
          <p:cNvPr id="14" name="Rectangle 13"/>
          <p:cNvSpPr/>
          <p:nvPr/>
        </p:nvSpPr>
        <p:spPr>
          <a:xfrm>
            <a:off x="838200" y="4686871"/>
            <a:ext cx="762000" cy="8757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371599" y="3394562"/>
            <a:ext cx="6471587" cy="8757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5"/>
          <a:stretch>
            <a:fillRect/>
          </a:stretch>
        </p:blipFill>
        <p:spPr>
          <a:xfrm>
            <a:off x="562204" y="2479983"/>
            <a:ext cx="7786687" cy="2599510"/>
          </a:xfrm>
          <a:prstGeom prst="rect">
            <a:avLst/>
          </a:prstGeom>
        </p:spPr>
      </p:pic>
      <p:pic>
        <p:nvPicPr>
          <p:cNvPr id="17" name="Picture 16"/>
          <p:cNvPicPr>
            <a:picLocks noChangeAspect="1"/>
          </p:cNvPicPr>
          <p:nvPr/>
        </p:nvPicPr>
        <p:blipFill>
          <a:blip r:embed="rId6"/>
          <a:stretch>
            <a:fillRect/>
          </a:stretch>
        </p:blipFill>
        <p:spPr>
          <a:xfrm>
            <a:off x="461891" y="1949105"/>
            <a:ext cx="8498573" cy="4642371"/>
          </a:xfrm>
          <a:prstGeom prst="rect">
            <a:avLst/>
          </a:prstGeom>
        </p:spPr>
      </p:pic>
    </p:spTree>
    <p:extLst>
      <p:ext uri="{BB962C8B-B14F-4D97-AF65-F5344CB8AC3E}">
        <p14:creationId xmlns:p14="http://schemas.microsoft.com/office/powerpoint/2010/main" val="47151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84559" y="152400"/>
            <a:ext cx="7760780" cy="73191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object 3"/>
          <p:cNvSpPr/>
          <p:nvPr/>
        </p:nvSpPr>
        <p:spPr>
          <a:xfrm>
            <a:off x="-152400" y="6672071"/>
            <a:ext cx="9144000" cy="1859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52400" y="6672071"/>
            <a:ext cx="9144000" cy="0"/>
          </a:xfrm>
          <a:custGeom>
            <a:avLst/>
            <a:gdLst/>
            <a:ahLst/>
            <a:cxnLst/>
            <a:rect l="l" t="t" r="r" b="b"/>
            <a:pathLst>
              <a:path w="9144000">
                <a:moveTo>
                  <a:pt x="9144000" y="0"/>
                </a:moveTo>
                <a:lnTo>
                  <a:pt x="0" y="0"/>
                </a:lnTo>
              </a:path>
            </a:pathLst>
          </a:custGeom>
          <a:ln w="6096">
            <a:solidFill>
              <a:srgbClr val="5B9BD4"/>
            </a:solidFill>
          </a:ln>
        </p:spPr>
        <p:txBody>
          <a:bodyPr wrap="square" lIns="0" tIns="0" rIns="0" bIns="0" rtlCol="0"/>
          <a:lstStyle/>
          <a:p>
            <a:endParaRPr/>
          </a:p>
        </p:txBody>
      </p:sp>
      <p:sp>
        <p:nvSpPr>
          <p:cNvPr id="5" name="object 5"/>
          <p:cNvSpPr/>
          <p:nvPr/>
        </p:nvSpPr>
        <p:spPr>
          <a:xfrm>
            <a:off x="7263383" y="0"/>
            <a:ext cx="1880616" cy="6858000"/>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152400" y="31531"/>
            <a:ext cx="7608380" cy="674544"/>
          </a:xfrm>
          <a:prstGeom prst="rect">
            <a:avLst/>
          </a:prstGeom>
        </p:spPr>
        <p:txBody>
          <a:bodyPr vert="horz" wrap="square" lIns="0" tIns="241300" rIns="0" bIns="0" rtlCol="0">
            <a:spAutoFit/>
          </a:bodyPr>
          <a:lstStyle/>
          <a:p>
            <a:r>
              <a:rPr lang="en-US" altLang="zh-CN" sz="2800" b="1" dirty="0" smtClean="0">
                <a:solidFill>
                  <a:schemeClr val="bg1"/>
                </a:solidFill>
                <a:latin typeface="Microsoft YaHei UI" panose="020B0503020204020204" pitchFamily="34" charset="-122"/>
                <a:ea typeface="Microsoft YaHei UI" panose="020B0503020204020204" pitchFamily="34" charset="-122"/>
              </a:rPr>
              <a:t>Five-step Roadmap to Effective Searching</a:t>
            </a:r>
            <a:endParaRPr lang="en-US" altLang="zh-CN" sz="2800" b="1" dirty="0">
              <a:solidFill>
                <a:schemeClr val="bg1"/>
              </a:solidFill>
              <a:latin typeface="Microsoft YaHei UI" panose="020B0503020204020204" pitchFamily="34" charset="-122"/>
              <a:ea typeface="Microsoft YaHei UI" panose="020B0503020204020204" pitchFamily="34" charset="-122"/>
            </a:endParaRPr>
          </a:p>
        </p:txBody>
      </p:sp>
      <p:sp>
        <p:nvSpPr>
          <p:cNvPr id="2" name="Rectangle 1"/>
          <p:cNvSpPr/>
          <p:nvPr/>
        </p:nvSpPr>
        <p:spPr>
          <a:xfrm>
            <a:off x="67013" y="1359673"/>
            <a:ext cx="1728000" cy="990600"/>
          </a:xfrm>
          <a:prstGeom prst="rect">
            <a:avLst/>
          </a:prstGeom>
          <a:solidFill>
            <a:srgbClr val="47AAC5"/>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latin typeface="Microsoft YaHei UI" panose="020B0503020204020204" pitchFamily="34" charset="-122"/>
                <a:ea typeface="Microsoft YaHei UI" panose="020B0503020204020204" pitchFamily="34" charset="-122"/>
              </a:rPr>
              <a:t>Define your information need</a:t>
            </a:r>
            <a:endParaRPr lang="zh-CN" altLang="en-US" dirty="0">
              <a:solidFill>
                <a:schemeClr val="bg1"/>
              </a:solidFill>
              <a:latin typeface="Microsoft YaHei UI" panose="020B0503020204020204" pitchFamily="34" charset="-122"/>
              <a:ea typeface="Microsoft YaHei UI" panose="020B0503020204020204" pitchFamily="34" charset="-122"/>
            </a:endParaRPr>
          </a:p>
        </p:txBody>
      </p:sp>
      <p:sp>
        <p:nvSpPr>
          <p:cNvPr id="9" name="Rectangle 8"/>
          <p:cNvSpPr/>
          <p:nvPr/>
        </p:nvSpPr>
        <p:spPr>
          <a:xfrm>
            <a:off x="67013" y="2405621"/>
            <a:ext cx="1728000" cy="3816000"/>
          </a:xfrm>
          <a:prstGeom prst="rect">
            <a:avLst/>
          </a:prstGeom>
          <a:solidFill>
            <a:schemeClr val="accent5">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spcAft>
                <a:spcPts val="1200"/>
              </a:spcAft>
              <a:buFont typeface="Arial" panose="020B0604020202020204" pitchFamily="34" charset="0"/>
              <a:buChar char="•"/>
            </a:pPr>
            <a:r>
              <a:rPr lang="en-US" altLang="zh-CN" dirty="0" smtClean="0">
                <a:solidFill>
                  <a:srgbClr val="002060"/>
                </a:solidFill>
                <a:latin typeface="Microsoft YaHei UI" panose="020B0503020204020204" pitchFamily="34" charset="-122"/>
                <a:ea typeface="Microsoft YaHei UI" panose="020B0503020204020204" pitchFamily="34" charset="-122"/>
              </a:rPr>
              <a:t>What types of resources do you need?</a:t>
            </a:r>
          </a:p>
          <a:p>
            <a:pPr marL="180000" indent="-180000">
              <a:spcAft>
                <a:spcPts val="1200"/>
              </a:spcAft>
              <a:buFont typeface="Arial" panose="020B0604020202020204" pitchFamily="34" charset="0"/>
              <a:buChar char="•"/>
            </a:pPr>
            <a:r>
              <a:rPr lang="en-US" altLang="zh-CN" dirty="0" smtClean="0">
                <a:solidFill>
                  <a:srgbClr val="002060"/>
                </a:solidFill>
                <a:latin typeface="Microsoft YaHei UI" panose="020B0503020204020204" pitchFamily="34" charset="-122"/>
                <a:ea typeface="Microsoft YaHei UI" panose="020B0503020204020204" pitchFamily="34" charset="-122"/>
              </a:rPr>
              <a:t>Identify where to search</a:t>
            </a:r>
            <a:endParaRPr lang="en-US" altLang="zh-CN" dirty="0" smtClean="0">
              <a:solidFill>
                <a:srgbClr val="002060"/>
              </a:solidFill>
            </a:endParaRPr>
          </a:p>
          <a:p>
            <a:pPr marL="180000" indent="-180000">
              <a:spcAft>
                <a:spcPts val="1200"/>
              </a:spcAft>
              <a:buFont typeface="Arial" panose="020B0604020202020204" pitchFamily="34" charset="0"/>
              <a:buChar char="•"/>
            </a:pPr>
            <a:r>
              <a:rPr lang="en-US" altLang="zh-CN" dirty="0" smtClean="0">
                <a:solidFill>
                  <a:srgbClr val="002060"/>
                </a:solidFill>
                <a:latin typeface="Microsoft YaHei UI" panose="020B0503020204020204" pitchFamily="34" charset="-122"/>
                <a:ea typeface="Microsoft YaHei UI" panose="020B0503020204020204" pitchFamily="34" charset="-122"/>
              </a:rPr>
              <a:t>Identify key concepts</a:t>
            </a:r>
          </a:p>
        </p:txBody>
      </p:sp>
      <p:sp>
        <p:nvSpPr>
          <p:cNvPr id="11" name="Rectangle 10"/>
          <p:cNvSpPr/>
          <p:nvPr/>
        </p:nvSpPr>
        <p:spPr>
          <a:xfrm>
            <a:off x="1902371" y="1350528"/>
            <a:ext cx="1728000" cy="990600"/>
          </a:xfrm>
          <a:prstGeom prst="rect">
            <a:avLst/>
          </a:prstGeom>
          <a:solidFill>
            <a:srgbClr val="16D09B"/>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latin typeface="Microsoft YaHei UI" panose="020B0503020204020204" pitchFamily="34" charset="-122"/>
                <a:ea typeface="Microsoft YaHei UI" panose="020B0503020204020204" pitchFamily="34" charset="-122"/>
              </a:rPr>
              <a:t>Broaden your search</a:t>
            </a:r>
            <a:endParaRPr lang="zh-CN" altLang="en-US" dirty="0">
              <a:solidFill>
                <a:schemeClr val="bg1"/>
              </a:solidFill>
              <a:latin typeface="Microsoft YaHei UI" panose="020B0503020204020204" pitchFamily="34" charset="-122"/>
              <a:ea typeface="Microsoft YaHei UI" panose="020B0503020204020204" pitchFamily="34" charset="-122"/>
            </a:endParaRPr>
          </a:p>
        </p:txBody>
      </p:sp>
      <p:sp>
        <p:nvSpPr>
          <p:cNvPr id="12" name="Rectangle 11"/>
          <p:cNvSpPr/>
          <p:nvPr/>
        </p:nvSpPr>
        <p:spPr>
          <a:xfrm>
            <a:off x="1902371" y="2396476"/>
            <a:ext cx="1728000" cy="3816000"/>
          </a:xfrm>
          <a:prstGeom prst="rect">
            <a:avLst/>
          </a:prstGeom>
          <a:solidFill>
            <a:srgbClr val="D6FA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spcAft>
                <a:spcPts val="1200"/>
              </a:spcAft>
              <a:buFont typeface="Arial" panose="020B0604020202020204" pitchFamily="34" charset="0"/>
              <a:buChar char="•"/>
            </a:pPr>
            <a:r>
              <a:rPr lang="en-US" altLang="zh-CN" dirty="0" smtClean="0">
                <a:solidFill>
                  <a:srgbClr val="002060"/>
                </a:solidFill>
                <a:latin typeface="Microsoft YaHei UI" panose="020B0503020204020204" pitchFamily="34" charset="-122"/>
                <a:ea typeface="Microsoft YaHei UI" panose="020B0503020204020204" pitchFamily="34" charset="-122"/>
              </a:rPr>
              <a:t>Be </a:t>
            </a:r>
            <a:r>
              <a:rPr lang="en-US" altLang="zh-CN" dirty="0" err="1" smtClean="0">
                <a:solidFill>
                  <a:srgbClr val="002060"/>
                </a:solidFill>
                <a:latin typeface="Microsoft YaHei UI" panose="020B0503020204020204" pitchFamily="34" charset="-122"/>
                <a:ea typeface="Microsoft YaHei UI" panose="020B0503020204020204" pitchFamily="34" charset="-122"/>
              </a:rPr>
              <a:t>compre-hensive</a:t>
            </a:r>
            <a:r>
              <a:rPr lang="en-US" altLang="zh-CN" dirty="0" smtClean="0">
                <a:solidFill>
                  <a:srgbClr val="002060"/>
                </a:solidFill>
                <a:latin typeface="Microsoft YaHei UI" panose="020B0503020204020204" pitchFamily="34" charset="-122"/>
                <a:ea typeface="Microsoft YaHei UI" panose="020B0503020204020204" pitchFamily="34" charset="-122"/>
              </a:rPr>
              <a:t>.</a:t>
            </a:r>
            <a:endParaRPr lang="en-US" altLang="zh-CN" dirty="0">
              <a:solidFill>
                <a:srgbClr val="002060"/>
              </a:solidFill>
              <a:latin typeface="Microsoft YaHei UI" panose="020B0503020204020204" pitchFamily="34" charset="-122"/>
              <a:ea typeface="Microsoft YaHei UI" panose="020B0503020204020204" pitchFamily="34" charset="-122"/>
            </a:endParaRPr>
          </a:p>
          <a:p>
            <a:pPr marL="180000" indent="-180000">
              <a:spcAft>
                <a:spcPts val="1200"/>
              </a:spcAft>
              <a:buFont typeface="Arial" panose="020B0604020202020204" pitchFamily="34" charset="0"/>
              <a:buChar char="•"/>
            </a:pPr>
            <a:r>
              <a:rPr lang="en-US" altLang="zh-CN" dirty="0" smtClean="0">
                <a:solidFill>
                  <a:srgbClr val="002060"/>
                </a:solidFill>
                <a:latin typeface="Microsoft YaHei UI" panose="020B0503020204020204" pitchFamily="34" charset="-122"/>
                <a:ea typeface="Microsoft YaHei UI" panose="020B0503020204020204" pitchFamily="34" charset="-122"/>
              </a:rPr>
              <a:t>Ensure nothing is missed un-necessarily.</a:t>
            </a:r>
            <a:endParaRPr lang="en-US" altLang="zh-CN" dirty="0">
              <a:solidFill>
                <a:srgbClr val="002060"/>
              </a:solidFill>
              <a:latin typeface="Microsoft YaHei UI" panose="020B0503020204020204" pitchFamily="34" charset="-122"/>
              <a:ea typeface="Microsoft YaHei UI" panose="020B0503020204020204" pitchFamily="34" charset="-122"/>
            </a:endParaRPr>
          </a:p>
          <a:p>
            <a:pPr marL="180000" indent="-180000">
              <a:spcAft>
                <a:spcPts val="1200"/>
              </a:spcAft>
              <a:buFont typeface="Arial" panose="020B0604020202020204" pitchFamily="34" charset="0"/>
              <a:buChar char="•"/>
            </a:pPr>
            <a:r>
              <a:rPr lang="en-US" altLang="zh-CN" dirty="0" smtClean="0">
                <a:solidFill>
                  <a:srgbClr val="002060"/>
                </a:solidFill>
                <a:latin typeface="Microsoft YaHei UI" panose="020B0503020204020204" pitchFamily="34" charset="-122"/>
                <a:ea typeface="Microsoft YaHei UI" panose="020B0503020204020204" pitchFamily="34" charset="-122"/>
              </a:rPr>
              <a:t>“Cast your nets wide”.</a:t>
            </a:r>
            <a:endParaRPr lang="zh-CN" altLang="en-US" dirty="0">
              <a:solidFill>
                <a:srgbClr val="002060"/>
              </a:solidFill>
            </a:endParaRPr>
          </a:p>
        </p:txBody>
      </p:sp>
      <p:sp>
        <p:nvSpPr>
          <p:cNvPr id="13" name="Rectangle 12"/>
          <p:cNvSpPr/>
          <p:nvPr/>
        </p:nvSpPr>
        <p:spPr>
          <a:xfrm>
            <a:off x="3731171" y="1350528"/>
            <a:ext cx="1728000" cy="990600"/>
          </a:xfrm>
          <a:prstGeom prst="rect">
            <a:avLst/>
          </a:prstGeom>
          <a:solidFill>
            <a:srgbClr val="28E84D"/>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latin typeface="Microsoft YaHei UI" panose="020B0503020204020204" pitchFamily="34" charset="-122"/>
                <a:ea typeface="Microsoft YaHei UI" panose="020B0503020204020204" pitchFamily="34" charset="-122"/>
              </a:rPr>
              <a:t>Narrow your search</a:t>
            </a:r>
            <a:endParaRPr lang="zh-CN" altLang="en-US" dirty="0">
              <a:solidFill>
                <a:schemeClr val="bg1"/>
              </a:solidFill>
              <a:latin typeface="Microsoft YaHei UI" panose="020B0503020204020204" pitchFamily="34" charset="-122"/>
              <a:ea typeface="Microsoft YaHei UI" panose="020B0503020204020204" pitchFamily="34" charset="-122"/>
            </a:endParaRPr>
          </a:p>
        </p:txBody>
      </p:sp>
      <p:sp>
        <p:nvSpPr>
          <p:cNvPr id="14" name="Rectangle 13"/>
          <p:cNvSpPr/>
          <p:nvPr/>
        </p:nvSpPr>
        <p:spPr>
          <a:xfrm>
            <a:off x="3731171" y="2396476"/>
            <a:ext cx="1728000" cy="3816000"/>
          </a:xfrm>
          <a:prstGeom prst="rect">
            <a:avLst/>
          </a:prstGeom>
          <a:solidFill>
            <a:srgbClr val="D2FADA"/>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spcAft>
                <a:spcPts val="1200"/>
              </a:spcAft>
              <a:buFont typeface="Arial" panose="020B0604020202020204" pitchFamily="34" charset="0"/>
              <a:buChar char="•"/>
            </a:pPr>
            <a:r>
              <a:rPr lang="en-US" altLang="zh-CN" dirty="0">
                <a:solidFill>
                  <a:srgbClr val="002060"/>
                </a:solidFill>
                <a:latin typeface="Microsoft YaHei UI" panose="020B0503020204020204" pitchFamily="34" charset="-122"/>
                <a:ea typeface="Microsoft YaHei UI" panose="020B0503020204020204" pitchFamily="34" charset="-122"/>
              </a:rPr>
              <a:t>Be </a:t>
            </a:r>
            <a:r>
              <a:rPr lang="en-US" altLang="zh-CN" dirty="0" smtClean="0">
                <a:solidFill>
                  <a:srgbClr val="002060"/>
                </a:solidFill>
                <a:latin typeface="Microsoft YaHei UI" panose="020B0503020204020204" pitchFamily="34" charset="-122"/>
                <a:ea typeface="Microsoft YaHei UI" panose="020B0503020204020204" pitchFamily="34" charset="-122"/>
              </a:rPr>
              <a:t>focused.</a:t>
            </a:r>
            <a:endParaRPr lang="en-US" altLang="zh-CN" dirty="0">
              <a:solidFill>
                <a:srgbClr val="002060"/>
              </a:solidFill>
              <a:latin typeface="Microsoft YaHei UI" panose="020B0503020204020204" pitchFamily="34" charset="-122"/>
              <a:ea typeface="Microsoft YaHei UI" panose="020B0503020204020204" pitchFamily="34" charset="-122"/>
            </a:endParaRPr>
          </a:p>
          <a:p>
            <a:pPr marL="180000" indent="-180000">
              <a:spcAft>
                <a:spcPts val="1200"/>
              </a:spcAft>
              <a:buFont typeface="Arial" panose="020B0604020202020204" pitchFamily="34" charset="0"/>
              <a:buChar char="•"/>
            </a:pPr>
            <a:r>
              <a:rPr lang="en-US" altLang="zh-CN" dirty="0" smtClean="0">
                <a:solidFill>
                  <a:srgbClr val="002060"/>
                </a:solidFill>
                <a:latin typeface="Microsoft YaHei UI" panose="020B0503020204020204" pitchFamily="34" charset="-122"/>
                <a:ea typeface="Microsoft YaHei UI" panose="020B0503020204020204" pitchFamily="34" charset="-122"/>
              </a:rPr>
              <a:t>Exclude any ‘noise’.</a:t>
            </a:r>
            <a:endParaRPr lang="en-US" altLang="zh-CN" dirty="0">
              <a:solidFill>
                <a:srgbClr val="002060"/>
              </a:solidFill>
              <a:latin typeface="Microsoft YaHei UI" panose="020B0503020204020204" pitchFamily="34" charset="-122"/>
              <a:ea typeface="Microsoft YaHei UI" panose="020B0503020204020204" pitchFamily="34" charset="-122"/>
            </a:endParaRPr>
          </a:p>
          <a:p>
            <a:pPr marL="180000" indent="-180000">
              <a:spcAft>
                <a:spcPts val="1200"/>
              </a:spcAft>
              <a:buFont typeface="Arial" panose="020B0604020202020204" pitchFamily="34" charset="0"/>
              <a:buChar char="•"/>
            </a:pPr>
            <a:r>
              <a:rPr lang="en-US" altLang="zh-CN" dirty="0" smtClean="0">
                <a:solidFill>
                  <a:srgbClr val="002060"/>
                </a:solidFill>
                <a:latin typeface="Microsoft YaHei UI" panose="020B0503020204020204" pitchFamily="34" charset="-122"/>
                <a:ea typeface="Microsoft YaHei UI" panose="020B0503020204020204" pitchFamily="34" charset="-122"/>
              </a:rPr>
              <a:t>“Use the right nets”.</a:t>
            </a:r>
            <a:endParaRPr lang="zh-CN" altLang="en-US" dirty="0">
              <a:solidFill>
                <a:srgbClr val="002060"/>
              </a:solidFill>
            </a:endParaRPr>
          </a:p>
        </p:txBody>
      </p:sp>
      <p:sp>
        <p:nvSpPr>
          <p:cNvPr id="15" name="Rectangle 14"/>
          <p:cNvSpPr/>
          <p:nvPr/>
        </p:nvSpPr>
        <p:spPr>
          <a:xfrm>
            <a:off x="5559971" y="1350528"/>
            <a:ext cx="1728000" cy="990600"/>
          </a:xfrm>
          <a:prstGeom prst="rect">
            <a:avLst/>
          </a:prstGeom>
          <a:solidFill>
            <a:srgbClr val="D0E22A"/>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latin typeface="Microsoft YaHei UI" panose="020B0503020204020204" pitchFamily="34" charset="-122"/>
                <a:ea typeface="Microsoft YaHei UI" panose="020B0503020204020204" pitchFamily="34" charset="-122"/>
              </a:rPr>
              <a:t>Evaluate your results</a:t>
            </a:r>
            <a:endParaRPr lang="zh-CN" altLang="en-US" dirty="0">
              <a:solidFill>
                <a:schemeClr val="bg1"/>
              </a:solidFill>
              <a:latin typeface="Microsoft YaHei UI" panose="020B0503020204020204" pitchFamily="34" charset="-122"/>
              <a:ea typeface="Microsoft YaHei UI" panose="020B0503020204020204" pitchFamily="34" charset="-122"/>
            </a:endParaRPr>
          </a:p>
        </p:txBody>
      </p:sp>
      <p:sp>
        <p:nvSpPr>
          <p:cNvPr id="16" name="Rectangle 15"/>
          <p:cNvSpPr/>
          <p:nvPr/>
        </p:nvSpPr>
        <p:spPr>
          <a:xfrm>
            <a:off x="5559971" y="2396476"/>
            <a:ext cx="1728000" cy="3816000"/>
          </a:xfrm>
          <a:prstGeom prst="rect">
            <a:avLst/>
          </a:prstGeom>
          <a:solidFill>
            <a:srgbClr val="F4F8CC"/>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spcAft>
                <a:spcPts val="1200"/>
              </a:spcAft>
              <a:buFont typeface="Arial" panose="020B0604020202020204" pitchFamily="34" charset="0"/>
              <a:buChar char="•"/>
            </a:pPr>
            <a:r>
              <a:rPr lang="en-US" altLang="zh-CN" dirty="0" smtClean="0">
                <a:solidFill>
                  <a:srgbClr val="002060"/>
                </a:solidFill>
                <a:latin typeface="Microsoft YaHei UI" panose="020B0503020204020204" pitchFamily="34" charset="-122"/>
                <a:ea typeface="Microsoft YaHei UI" panose="020B0503020204020204" pitchFamily="34" charset="-122"/>
              </a:rPr>
              <a:t>Identify gaps.</a:t>
            </a:r>
            <a:endParaRPr lang="en-US" altLang="zh-CN" dirty="0">
              <a:solidFill>
                <a:srgbClr val="002060"/>
              </a:solidFill>
              <a:latin typeface="Microsoft YaHei UI" panose="020B0503020204020204" pitchFamily="34" charset="-122"/>
              <a:ea typeface="Microsoft YaHei UI" panose="020B0503020204020204" pitchFamily="34" charset="-122"/>
            </a:endParaRPr>
          </a:p>
          <a:p>
            <a:pPr marL="180000" indent="-180000">
              <a:spcAft>
                <a:spcPts val="1200"/>
              </a:spcAft>
              <a:buFont typeface="Arial" panose="020B0604020202020204" pitchFamily="34" charset="0"/>
              <a:buChar char="•"/>
            </a:pPr>
            <a:r>
              <a:rPr lang="en-US" altLang="zh-CN" dirty="0" smtClean="0">
                <a:solidFill>
                  <a:srgbClr val="002060"/>
                </a:solidFill>
                <a:latin typeface="Microsoft YaHei UI" panose="020B0503020204020204" pitchFamily="34" charset="-122"/>
                <a:ea typeface="Microsoft YaHei UI" panose="020B0503020204020204" pitchFamily="34" charset="-122"/>
              </a:rPr>
              <a:t>Assess unexpected results.</a:t>
            </a:r>
            <a:endParaRPr lang="en-US" altLang="zh-CN" dirty="0">
              <a:solidFill>
                <a:srgbClr val="002060"/>
              </a:solidFill>
              <a:latin typeface="Microsoft YaHei UI" panose="020B0503020204020204" pitchFamily="34" charset="-122"/>
              <a:ea typeface="Microsoft YaHei UI" panose="020B0503020204020204" pitchFamily="34" charset="-122"/>
            </a:endParaRPr>
          </a:p>
          <a:p>
            <a:pPr marL="180000" indent="-180000">
              <a:spcAft>
                <a:spcPts val="1200"/>
              </a:spcAft>
              <a:buFont typeface="Arial" panose="020B0604020202020204" pitchFamily="34" charset="0"/>
              <a:buChar char="•"/>
            </a:pPr>
            <a:r>
              <a:rPr lang="en-US" altLang="zh-CN" dirty="0" smtClean="0">
                <a:solidFill>
                  <a:srgbClr val="002060"/>
                </a:solidFill>
                <a:latin typeface="Microsoft YaHei UI" panose="020B0503020204020204" pitchFamily="34" charset="-122"/>
                <a:ea typeface="Microsoft YaHei UI" panose="020B0503020204020204" pitchFamily="34" charset="-122"/>
              </a:rPr>
              <a:t>Review search terms with new knowledge.</a:t>
            </a:r>
            <a:endParaRPr lang="zh-CN" altLang="en-US" dirty="0">
              <a:solidFill>
                <a:srgbClr val="002060"/>
              </a:solidFill>
            </a:endParaRPr>
          </a:p>
        </p:txBody>
      </p:sp>
      <p:sp>
        <p:nvSpPr>
          <p:cNvPr id="17" name="Rectangle 16"/>
          <p:cNvSpPr/>
          <p:nvPr/>
        </p:nvSpPr>
        <p:spPr>
          <a:xfrm>
            <a:off x="7391400" y="1350528"/>
            <a:ext cx="1710000" cy="990600"/>
          </a:xfrm>
          <a:prstGeom prst="rect">
            <a:avLst/>
          </a:prstGeom>
          <a:solidFill>
            <a:srgbClr val="F6862A"/>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latin typeface="Microsoft YaHei UI" panose="020B0503020204020204" pitchFamily="34" charset="-122"/>
                <a:ea typeface="Microsoft YaHei UI" panose="020B0503020204020204" pitchFamily="34" charset="-122"/>
              </a:rPr>
              <a:t>Make your results work for you</a:t>
            </a:r>
            <a:endParaRPr lang="zh-CN" altLang="en-US" dirty="0">
              <a:solidFill>
                <a:schemeClr val="bg1"/>
              </a:solidFill>
              <a:latin typeface="Microsoft YaHei UI" panose="020B0503020204020204" pitchFamily="34" charset="-122"/>
              <a:ea typeface="Microsoft YaHei UI" panose="020B0503020204020204" pitchFamily="34" charset="-122"/>
            </a:endParaRPr>
          </a:p>
        </p:txBody>
      </p:sp>
      <p:sp>
        <p:nvSpPr>
          <p:cNvPr id="18" name="Rectangle 17"/>
          <p:cNvSpPr/>
          <p:nvPr/>
        </p:nvSpPr>
        <p:spPr>
          <a:xfrm>
            <a:off x="7391400" y="2396476"/>
            <a:ext cx="1710000" cy="3816000"/>
          </a:xfrm>
          <a:prstGeom prst="rect">
            <a:avLst/>
          </a:prstGeom>
          <a:solidFill>
            <a:srgbClr val="FEEADA"/>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spcAft>
                <a:spcPts val="1200"/>
              </a:spcAft>
              <a:buFont typeface="Arial" panose="020B0604020202020204" pitchFamily="34" charset="0"/>
              <a:buChar char="•"/>
            </a:pPr>
            <a:r>
              <a:rPr lang="en-US" altLang="zh-CN" dirty="0">
                <a:solidFill>
                  <a:srgbClr val="002060"/>
                </a:solidFill>
                <a:latin typeface="Microsoft YaHei UI" panose="020B0503020204020204" pitchFamily="34" charset="-122"/>
                <a:ea typeface="Microsoft YaHei UI" panose="020B0503020204020204" pitchFamily="34" charset="-122"/>
              </a:rPr>
              <a:t>Be </a:t>
            </a:r>
            <a:r>
              <a:rPr lang="en-US" altLang="zh-CN" dirty="0" smtClean="0">
                <a:solidFill>
                  <a:srgbClr val="002060"/>
                </a:solidFill>
                <a:latin typeface="Microsoft YaHei UI" panose="020B0503020204020204" pitchFamily="34" charset="-122"/>
                <a:ea typeface="Microsoft YaHei UI" panose="020B0503020204020204" pitchFamily="34" charset="-122"/>
              </a:rPr>
              <a:t>efficient with your time.</a:t>
            </a:r>
            <a:endParaRPr lang="en-US" altLang="zh-CN" dirty="0">
              <a:solidFill>
                <a:srgbClr val="002060"/>
              </a:solidFill>
              <a:latin typeface="Microsoft YaHei UI" panose="020B0503020204020204" pitchFamily="34" charset="-122"/>
              <a:ea typeface="Microsoft YaHei UI" panose="020B0503020204020204" pitchFamily="34" charset="-122"/>
            </a:endParaRPr>
          </a:p>
          <a:p>
            <a:pPr marL="180000" indent="-180000">
              <a:spcAft>
                <a:spcPts val="1200"/>
              </a:spcAft>
              <a:buFont typeface="Arial" panose="020B0604020202020204" pitchFamily="34" charset="0"/>
              <a:buChar char="•"/>
            </a:pPr>
            <a:r>
              <a:rPr lang="en-US" altLang="zh-CN" dirty="0" smtClean="0">
                <a:solidFill>
                  <a:srgbClr val="002060"/>
                </a:solidFill>
                <a:latin typeface="Microsoft YaHei UI" panose="020B0503020204020204" pitchFamily="34" charset="-122"/>
                <a:ea typeface="Microsoft YaHei UI" panose="020B0503020204020204" pitchFamily="34" charset="-122"/>
              </a:rPr>
              <a:t>Search alerts.</a:t>
            </a:r>
            <a:endParaRPr lang="en-US" altLang="zh-CN" dirty="0">
              <a:solidFill>
                <a:srgbClr val="002060"/>
              </a:solidFill>
              <a:latin typeface="Microsoft YaHei UI" panose="020B0503020204020204" pitchFamily="34" charset="-122"/>
              <a:ea typeface="Microsoft YaHei UI" panose="020B0503020204020204" pitchFamily="34" charset="-122"/>
            </a:endParaRPr>
          </a:p>
          <a:p>
            <a:pPr marL="180000" indent="-180000">
              <a:spcAft>
                <a:spcPts val="1200"/>
              </a:spcAft>
              <a:buFont typeface="Arial" panose="020B0604020202020204" pitchFamily="34" charset="0"/>
              <a:buChar char="•"/>
            </a:pPr>
            <a:r>
              <a:rPr lang="en-US" altLang="zh-CN" dirty="0" smtClean="0">
                <a:solidFill>
                  <a:srgbClr val="002060"/>
                </a:solidFill>
                <a:latin typeface="Microsoft YaHei UI" panose="020B0503020204020204" pitchFamily="34" charset="-122"/>
                <a:ea typeface="Microsoft YaHei UI" panose="020B0503020204020204" pitchFamily="34" charset="-122"/>
              </a:rPr>
              <a:t>Citation </a:t>
            </a:r>
            <a:r>
              <a:rPr lang="en-US" altLang="zh-CN" dirty="0" err="1" smtClean="0">
                <a:solidFill>
                  <a:srgbClr val="002060"/>
                </a:solidFill>
                <a:latin typeface="Microsoft YaHei UI" panose="020B0503020204020204" pitchFamily="34" charset="-122"/>
                <a:ea typeface="Microsoft YaHei UI" panose="020B0503020204020204" pitchFamily="34" charset="-122"/>
              </a:rPr>
              <a:t>seraching</a:t>
            </a:r>
            <a:r>
              <a:rPr lang="en-US" altLang="zh-CN" dirty="0" smtClean="0">
                <a:solidFill>
                  <a:srgbClr val="002060"/>
                </a:solidFill>
                <a:latin typeface="Microsoft YaHei UI" panose="020B0503020204020204" pitchFamily="34" charset="-122"/>
                <a:ea typeface="Microsoft YaHei UI" panose="020B0503020204020204" pitchFamily="34" charset="-122"/>
              </a:rPr>
              <a:t>.</a:t>
            </a:r>
            <a:endParaRPr lang="zh-CN" altLang="en-US" dirty="0">
              <a:solidFill>
                <a:srgbClr val="002060"/>
              </a:solidFill>
            </a:endParaRPr>
          </a:p>
        </p:txBody>
      </p:sp>
    </p:spTree>
    <p:extLst>
      <p:ext uri="{BB962C8B-B14F-4D97-AF65-F5344CB8AC3E}">
        <p14:creationId xmlns:p14="http://schemas.microsoft.com/office/powerpoint/2010/main" val="13176563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 y="762000"/>
            <a:ext cx="10027177" cy="1328679"/>
          </a:xfrm>
          <a:prstGeom prst="rect">
            <a:avLst/>
          </a:prstGeom>
        </p:spPr>
      </p:pic>
      <p:sp>
        <p:nvSpPr>
          <p:cNvPr id="3" name="object 3"/>
          <p:cNvSpPr/>
          <p:nvPr/>
        </p:nvSpPr>
        <p:spPr>
          <a:xfrm>
            <a:off x="0" y="6682715"/>
            <a:ext cx="9144000" cy="18592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263383" y="0"/>
            <a:ext cx="1880616" cy="6857996"/>
          </a:xfrm>
          <a:prstGeom prst="rect">
            <a:avLst/>
          </a:prstGeom>
          <a:blipFill>
            <a:blip r:embed="rId4" cstate="print"/>
            <a:stretch>
              <a:fillRect/>
            </a:stretch>
          </a:blipFill>
        </p:spPr>
        <p:txBody>
          <a:bodyPr wrap="square" lIns="0" tIns="0" rIns="0" bIns="0" rtlCol="0"/>
          <a:lstStyle/>
          <a:p>
            <a:endParaRPr/>
          </a:p>
        </p:txBody>
      </p:sp>
      <p:sp>
        <p:nvSpPr>
          <p:cNvPr id="12" name="object 2"/>
          <p:cNvSpPr txBox="1"/>
          <p:nvPr/>
        </p:nvSpPr>
        <p:spPr>
          <a:xfrm>
            <a:off x="381000" y="232499"/>
            <a:ext cx="7007556" cy="444994"/>
          </a:xfrm>
          <a:prstGeom prst="rect">
            <a:avLst/>
          </a:prstGeom>
        </p:spPr>
        <p:txBody>
          <a:bodyPr vert="horz" wrap="square" lIns="0" tIns="13970" rIns="0" bIns="0" rtlCol="0">
            <a:spAutoFit/>
          </a:bodyPr>
          <a:lstStyle/>
          <a:p>
            <a:pPr marL="12700">
              <a:lnSpc>
                <a:spcPct val="100000"/>
              </a:lnSpc>
              <a:spcBef>
                <a:spcPts val="110"/>
              </a:spcBef>
            </a:pPr>
            <a:r>
              <a:rPr lang="en-US" sz="2800" b="1" dirty="0" smtClean="0">
                <a:solidFill>
                  <a:srgbClr val="000044"/>
                </a:solidFill>
                <a:latin typeface="Microsoft YaHei UI" panose="020B0503020204020204" pitchFamily="34" charset="-122"/>
                <a:ea typeface="Microsoft YaHei UI" panose="020B0503020204020204" pitchFamily="34" charset="-122"/>
                <a:cs typeface="Calibri"/>
              </a:rPr>
              <a:t>Discover as Search Engine</a:t>
            </a:r>
            <a:endParaRPr lang="en-US" sz="2800" dirty="0">
              <a:latin typeface="Microsoft YaHei UI" panose="020B0503020204020204" pitchFamily="34" charset="-122"/>
              <a:ea typeface="Microsoft YaHei UI" panose="020B0503020204020204" pitchFamily="34" charset="-122"/>
              <a:cs typeface="Calibri"/>
            </a:endParaRPr>
          </a:p>
        </p:txBody>
      </p:sp>
      <p:sp>
        <p:nvSpPr>
          <p:cNvPr id="16" name="Rectangle 7"/>
          <p:cNvSpPr/>
          <p:nvPr/>
        </p:nvSpPr>
        <p:spPr>
          <a:xfrm>
            <a:off x="152400" y="2573206"/>
            <a:ext cx="4572000" cy="1692771"/>
          </a:xfrm>
          <a:prstGeom prst="rect">
            <a:avLst/>
          </a:prstGeom>
        </p:spPr>
        <p:txBody>
          <a:bodyPr wrap="square">
            <a:spAutoFit/>
          </a:bodyPr>
          <a:lstStyle/>
          <a:p>
            <a:pPr marL="285750" indent="-285750">
              <a:spcBef>
                <a:spcPts val="600"/>
              </a:spcBef>
              <a:spcAft>
                <a:spcPts val="600"/>
              </a:spcAft>
              <a:buSzPct val="112000"/>
              <a:buFont typeface="Wingdings" panose="05000000000000000000" pitchFamily="2" charset="2"/>
              <a:buChar char="Ø"/>
            </a:pPr>
            <a:r>
              <a:rPr lang="en-US" dirty="0" smtClean="0">
                <a:solidFill>
                  <a:srgbClr val="002060"/>
                </a:solidFill>
                <a:latin typeface="Microsoft YaHei UI" panose="020B0503020204020204" pitchFamily="34" charset="-122"/>
                <a:ea typeface="Microsoft YaHei UI" panose="020B0503020204020204" pitchFamily="34" charset="-122"/>
              </a:rPr>
              <a:t>When you remove limiter “Available in Library Collection”, </a:t>
            </a:r>
            <a:r>
              <a:rPr lang="en-US" altLang="zh-CN" dirty="0">
                <a:solidFill>
                  <a:srgbClr val="002060"/>
                </a:solidFill>
                <a:latin typeface="Microsoft YaHei UI" panose="020B0503020204020204" pitchFamily="34" charset="-122"/>
                <a:ea typeface="Microsoft YaHei UI" panose="020B0503020204020204" pitchFamily="34" charset="-122"/>
              </a:rPr>
              <a:t>you’ll </a:t>
            </a:r>
            <a:r>
              <a:rPr lang="en-US" dirty="0" smtClean="0">
                <a:solidFill>
                  <a:srgbClr val="002060"/>
                </a:solidFill>
                <a:latin typeface="Microsoft YaHei UI" panose="020B0503020204020204" pitchFamily="34" charset="-122"/>
                <a:ea typeface="Microsoft YaHei UI" panose="020B0503020204020204" pitchFamily="34" charset="-122"/>
              </a:rPr>
              <a:t>be able to get more results.</a:t>
            </a:r>
          </a:p>
          <a:p>
            <a:pPr marL="285750" indent="-285750">
              <a:spcBef>
                <a:spcPts val="600"/>
              </a:spcBef>
              <a:spcAft>
                <a:spcPts val="600"/>
              </a:spcAft>
              <a:buSzPct val="112000"/>
              <a:buFont typeface="Wingdings" panose="05000000000000000000" pitchFamily="2" charset="2"/>
              <a:buChar char="Ø"/>
            </a:pPr>
            <a:endParaRPr lang="en-US" sz="1050" dirty="0">
              <a:solidFill>
                <a:schemeClr val="bg2">
                  <a:lumMod val="25000"/>
                </a:schemeClr>
              </a:solidFill>
              <a:latin typeface="Microsoft YaHei UI" panose="020B0503020204020204" pitchFamily="34" charset="-122"/>
              <a:ea typeface="Microsoft YaHei UI" panose="020B0503020204020204" pitchFamily="34" charset="-122"/>
            </a:endParaRPr>
          </a:p>
          <a:p>
            <a:pPr marL="285750" indent="-285750">
              <a:spcBef>
                <a:spcPts val="600"/>
              </a:spcBef>
              <a:spcAft>
                <a:spcPts val="600"/>
              </a:spcAft>
              <a:buSzPct val="112000"/>
              <a:buFont typeface="Wingdings" panose="05000000000000000000" pitchFamily="2" charset="2"/>
              <a:buChar char="Ø"/>
            </a:pPr>
            <a:r>
              <a:rPr lang="en-US" dirty="0">
                <a:solidFill>
                  <a:srgbClr val="002060"/>
                </a:solidFill>
                <a:latin typeface="Microsoft YaHei UI" panose="020B0503020204020204" pitchFamily="34" charset="-122"/>
                <a:ea typeface="Microsoft YaHei UI" panose="020B0503020204020204" pitchFamily="34" charset="-122"/>
              </a:rPr>
              <a:t>Interlibrary loan service is </a:t>
            </a:r>
            <a:r>
              <a:rPr lang="en-US" dirty="0" smtClean="0">
                <a:solidFill>
                  <a:srgbClr val="002060"/>
                </a:solidFill>
                <a:latin typeface="Microsoft YaHei UI" panose="020B0503020204020204" pitchFamily="34" charset="-122"/>
                <a:ea typeface="Microsoft YaHei UI" panose="020B0503020204020204" pitchFamily="34" charset="-122"/>
              </a:rPr>
              <a:t>integrated.</a:t>
            </a:r>
            <a:endParaRPr lang="en-US" dirty="0">
              <a:solidFill>
                <a:srgbClr val="002060"/>
              </a:solidFill>
              <a:latin typeface="Microsoft YaHei UI" panose="020B0503020204020204" pitchFamily="34" charset="-122"/>
              <a:ea typeface="Microsoft YaHei UI" panose="020B0503020204020204" pitchFamily="34" charset="-122"/>
            </a:endParaRPr>
          </a:p>
        </p:txBody>
      </p:sp>
      <p:pic>
        <p:nvPicPr>
          <p:cNvPr id="2" name="Picture 1"/>
          <p:cNvPicPr>
            <a:picLocks noChangeAspect="1"/>
          </p:cNvPicPr>
          <p:nvPr/>
        </p:nvPicPr>
        <p:blipFill>
          <a:blip r:embed="rId5"/>
          <a:stretch>
            <a:fillRect/>
          </a:stretch>
        </p:blipFill>
        <p:spPr>
          <a:xfrm>
            <a:off x="6974666" y="2057400"/>
            <a:ext cx="2109324" cy="4553946"/>
          </a:xfrm>
          <a:prstGeom prst="rect">
            <a:avLst/>
          </a:prstGeom>
          <a:effectLst>
            <a:outerShdw blurRad="50800" dist="38100" dir="5400000" algn="t" rotWithShape="0">
              <a:prstClr val="black">
                <a:alpha val="40000"/>
              </a:prstClr>
            </a:outerShdw>
          </a:effectLst>
        </p:spPr>
      </p:pic>
      <p:pic>
        <p:nvPicPr>
          <p:cNvPr id="5" name="Picture 4"/>
          <p:cNvPicPr>
            <a:picLocks noChangeAspect="1"/>
          </p:cNvPicPr>
          <p:nvPr/>
        </p:nvPicPr>
        <p:blipFill>
          <a:blip r:embed="rId6"/>
          <a:stretch>
            <a:fillRect/>
          </a:stretch>
        </p:blipFill>
        <p:spPr>
          <a:xfrm>
            <a:off x="4785253" y="2094770"/>
            <a:ext cx="2072747" cy="4486886"/>
          </a:xfrm>
          <a:prstGeom prst="rect">
            <a:avLst/>
          </a:prstGeom>
          <a:effectLst>
            <a:outerShdw blurRad="50800" dist="38100" dir="5400000" algn="t" rotWithShape="0">
              <a:prstClr val="black">
                <a:alpha val="40000"/>
              </a:prstClr>
            </a:outerShdw>
          </a:effectLst>
        </p:spPr>
      </p:pic>
      <p:grpSp>
        <p:nvGrpSpPr>
          <p:cNvPr id="17" name="Group 16"/>
          <p:cNvGrpSpPr/>
          <p:nvPr/>
        </p:nvGrpSpPr>
        <p:grpSpPr>
          <a:xfrm>
            <a:off x="152400" y="4663196"/>
            <a:ext cx="4347450" cy="1569126"/>
            <a:chOff x="304800" y="4422583"/>
            <a:chExt cx="4347450" cy="1569126"/>
          </a:xfrm>
        </p:grpSpPr>
        <p:grpSp>
          <p:nvGrpSpPr>
            <p:cNvPr id="13" name="Group 12"/>
            <p:cNvGrpSpPr/>
            <p:nvPr/>
          </p:nvGrpSpPr>
          <p:grpSpPr>
            <a:xfrm>
              <a:off x="304800" y="4422583"/>
              <a:ext cx="4347450" cy="1569126"/>
              <a:chOff x="285137" y="4432325"/>
              <a:chExt cx="4347450" cy="1569126"/>
            </a:xfrm>
          </p:grpSpPr>
          <p:pic>
            <p:nvPicPr>
              <p:cNvPr id="7" name="Picture 6"/>
              <p:cNvPicPr>
                <a:picLocks noChangeAspect="1"/>
              </p:cNvPicPr>
              <p:nvPr/>
            </p:nvPicPr>
            <p:blipFill>
              <a:blip r:embed="rId7"/>
              <a:stretch>
                <a:fillRect/>
              </a:stretch>
            </p:blipFill>
            <p:spPr>
              <a:xfrm>
                <a:off x="285137" y="4432325"/>
                <a:ext cx="4347450" cy="1569126"/>
              </a:xfrm>
              <a:prstGeom prst="rect">
                <a:avLst/>
              </a:prstGeom>
            </p:spPr>
          </p:pic>
          <p:pic>
            <p:nvPicPr>
              <p:cNvPr id="9" name="Picture 8"/>
              <p:cNvPicPr>
                <a:picLocks noChangeAspect="1"/>
              </p:cNvPicPr>
              <p:nvPr/>
            </p:nvPicPr>
            <p:blipFill>
              <a:blip r:embed="rId8"/>
              <a:stretch>
                <a:fillRect/>
              </a:stretch>
            </p:blipFill>
            <p:spPr>
              <a:xfrm>
                <a:off x="734898" y="5671234"/>
                <a:ext cx="2686188" cy="330217"/>
              </a:xfrm>
              <a:prstGeom prst="rect">
                <a:avLst/>
              </a:prstGeom>
            </p:spPr>
          </p:pic>
        </p:grpSp>
        <p:sp>
          <p:nvSpPr>
            <p:cNvPr id="10" name="Rounded Rectangle 9"/>
            <p:cNvSpPr/>
            <p:nvPr/>
          </p:nvSpPr>
          <p:spPr>
            <a:xfrm>
              <a:off x="754560" y="5661491"/>
              <a:ext cx="2686188" cy="33021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65539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244" y="349072"/>
            <a:ext cx="5065395" cy="636905"/>
          </a:xfrm>
          <a:prstGeom prst="rect">
            <a:avLst/>
          </a:prstGeom>
        </p:spPr>
        <p:txBody>
          <a:bodyPr vert="horz" wrap="square" lIns="0" tIns="13970" rIns="0" bIns="0" rtlCol="0">
            <a:spAutoFit/>
          </a:bodyPr>
          <a:lstStyle/>
          <a:p>
            <a:pPr marL="12700">
              <a:lnSpc>
                <a:spcPct val="100000"/>
              </a:lnSpc>
              <a:spcBef>
                <a:spcPts val="110"/>
              </a:spcBef>
            </a:pPr>
            <a:r>
              <a:rPr spc="-5" dirty="0"/>
              <a:t>LIBRARY </a:t>
            </a:r>
            <a:r>
              <a:rPr spc="-15" dirty="0"/>
              <a:t>SEARCH</a:t>
            </a:r>
            <a:r>
              <a:rPr spc="-170" dirty="0"/>
              <a:t> </a:t>
            </a:r>
            <a:r>
              <a:rPr spc="-20" dirty="0"/>
              <a:t>TOOLS</a:t>
            </a:r>
          </a:p>
        </p:txBody>
      </p:sp>
      <p:sp>
        <p:nvSpPr>
          <p:cNvPr id="3" name="object 3"/>
          <p:cNvSpPr/>
          <p:nvPr/>
        </p:nvSpPr>
        <p:spPr>
          <a:xfrm>
            <a:off x="0" y="6672071"/>
            <a:ext cx="9144000" cy="1859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672071"/>
            <a:ext cx="9144000" cy="0"/>
          </a:xfrm>
          <a:custGeom>
            <a:avLst/>
            <a:gdLst/>
            <a:ahLst/>
            <a:cxnLst/>
            <a:rect l="l" t="t" r="r" b="b"/>
            <a:pathLst>
              <a:path w="9144000">
                <a:moveTo>
                  <a:pt x="9144000" y="0"/>
                </a:moveTo>
                <a:lnTo>
                  <a:pt x="0" y="0"/>
                </a:lnTo>
              </a:path>
            </a:pathLst>
          </a:custGeom>
          <a:ln w="6096">
            <a:solidFill>
              <a:srgbClr val="5B9BD4"/>
            </a:solidFill>
          </a:ln>
        </p:spPr>
        <p:txBody>
          <a:bodyPr wrap="square" lIns="0" tIns="0" rIns="0" bIns="0" rtlCol="0"/>
          <a:lstStyle/>
          <a:p>
            <a:endParaRPr/>
          </a:p>
        </p:txBody>
      </p:sp>
      <p:sp>
        <p:nvSpPr>
          <p:cNvPr id="5" name="object 5"/>
          <p:cNvSpPr txBox="1"/>
          <p:nvPr/>
        </p:nvSpPr>
        <p:spPr>
          <a:xfrm>
            <a:off x="531084" y="1256662"/>
            <a:ext cx="7701915" cy="658514"/>
          </a:xfrm>
          <a:prstGeom prst="rect">
            <a:avLst/>
          </a:prstGeom>
        </p:spPr>
        <p:txBody>
          <a:bodyPr vert="horz" wrap="square" lIns="0" tIns="133985" rIns="0" bIns="0" rtlCol="0">
            <a:spAutoFit/>
          </a:bodyPr>
          <a:lstStyle/>
          <a:p>
            <a:pPr marL="12700">
              <a:lnSpc>
                <a:spcPct val="100000"/>
              </a:lnSpc>
              <a:spcBef>
                <a:spcPts val="1055"/>
              </a:spcBef>
            </a:pPr>
            <a:r>
              <a:rPr lang="en-US" sz="1600" spc="-10" dirty="0">
                <a:cs typeface="Calibri"/>
              </a:rPr>
              <a:t>A</a:t>
            </a:r>
            <a:r>
              <a:rPr lang="en-US" sz="1600" spc="-10" dirty="0" smtClean="0">
                <a:cs typeface="Calibri"/>
              </a:rPr>
              <a:t>lso </a:t>
            </a:r>
            <a:r>
              <a:rPr lang="en-US" sz="1600" spc="-10" dirty="0">
                <a:cs typeface="Calibri"/>
              </a:rPr>
              <a:t>known as OPAC (Online Public Access Catalogue), allows everyone to publicly search the Library’s </a:t>
            </a:r>
            <a:r>
              <a:rPr lang="en-US" b="1" spc="-10" dirty="0">
                <a:solidFill>
                  <a:schemeClr val="accent1"/>
                </a:solidFill>
                <a:cs typeface="Calibri"/>
              </a:rPr>
              <a:t>print books </a:t>
            </a:r>
            <a:r>
              <a:rPr lang="en-US" sz="1600" spc="-10" dirty="0">
                <a:cs typeface="Calibri"/>
              </a:rPr>
              <a:t>and subscribed </a:t>
            </a:r>
            <a:r>
              <a:rPr lang="en-US" b="1" spc="-10" dirty="0">
                <a:solidFill>
                  <a:schemeClr val="accent1"/>
                </a:solidFill>
                <a:cs typeface="Calibri"/>
              </a:rPr>
              <a:t>e-books</a:t>
            </a:r>
            <a:r>
              <a:rPr lang="en-US" sz="1600" spc="-10" dirty="0">
                <a:cs typeface="Calibri"/>
              </a:rPr>
              <a:t>.</a:t>
            </a:r>
          </a:p>
        </p:txBody>
      </p:sp>
      <p:sp>
        <p:nvSpPr>
          <p:cNvPr id="6" name="object 6"/>
          <p:cNvSpPr/>
          <p:nvPr/>
        </p:nvSpPr>
        <p:spPr>
          <a:xfrm>
            <a:off x="7263383" y="0"/>
            <a:ext cx="1880616" cy="6857996"/>
          </a:xfrm>
          <a:prstGeom prst="rect">
            <a:avLst/>
          </a:prstGeom>
          <a:blipFill>
            <a:blip r:embed="rId3" cstate="print"/>
            <a:stretch>
              <a:fillRect/>
            </a:stretch>
          </a:blipFill>
        </p:spPr>
        <p:txBody>
          <a:bodyPr wrap="square" lIns="0" tIns="0" rIns="0" bIns="0" rtlCol="0"/>
          <a:lstStyle/>
          <a:p>
            <a:endParaRPr/>
          </a:p>
        </p:txBody>
      </p:sp>
      <p:pic>
        <p:nvPicPr>
          <p:cNvPr id="7" name="Picture 6"/>
          <p:cNvPicPr>
            <a:picLocks noChangeAspect="1"/>
          </p:cNvPicPr>
          <p:nvPr/>
        </p:nvPicPr>
        <p:blipFill>
          <a:blip r:embed="rId4"/>
          <a:stretch>
            <a:fillRect/>
          </a:stretch>
        </p:blipFill>
        <p:spPr>
          <a:xfrm>
            <a:off x="367072" y="2133600"/>
            <a:ext cx="8409857" cy="3479700"/>
          </a:xfrm>
          <a:prstGeom prst="rect">
            <a:avLst/>
          </a:prstGeom>
        </p:spPr>
      </p:pic>
      <p:sp>
        <p:nvSpPr>
          <p:cNvPr id="8" name="Slide Number Placeholder 7"/>
          <p:cNvSpPr>
            <a:spLocks noGrp="1"/>
          </p:cNvSpPr>
          <p:nvPr>
            <p:ph type="sldNum" sz="quarter" idx="7"/>
          </p:nvPr>
        </p:nvSpPr>
        <p:spPr/>
        <p:txBody>
          <a:bodyPr/>
          <a:lstStyle/>
          <a:p>
            <a:fld id="{B6F15528-21DE-4FAA-801E-634DDDAF4B2B}" type="slidenum">
              <a:rPr lang="en-US" smtClean="0"/>
              <a:t>18</a:t>
            </a:fld>
            <a:endParaRPr lang="en-US"/>
          </a:p>
        </p:txBody>
      </p:sp>
      <p:sp>
        <p:nvSpPr>
          <p:cNvPr id="10" name="Rectangle 9"/>
          <p:cNvSpPr/>
          <p:nvPr/>
        </p:nvSpPr>
        <p:spPr>
          <a:xfrm>
            <a:off x="1828800" y="4686871"/>
            <a:ext cx="762000" cy="8757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bject 5"/>
          <p:cNvSpPr txBox="1">
            <a:spLocks noGrp="1"/>
          </p:cNvSpPr>
          <p:nvPr>
            <p:ph type="body" idx="1"/>
          </p:nvPr>
        </p:nvSpPr>
        <p:spPr>
          <a:xfrm>
            <a:off x="536242" y="990600"/>
            <a:ext cx="7306945" cy="341760"/>
          </a:xfrm>
          <a:prstGeom prst="rect">
            <a:avLst/>
          </a:prstGeom>
        </p:spPr>
        <p:txBody>
          <a:bodyPr vert="horz" wrap="square" lIns="0" tIns="33655" rIns="0" bIns="0" rtlCol="0">
            <a:spAutoFit/>
          </a:bodyPr>
          <a:lstStyle/>
          <a:p>
            <a:pPr marL="12700">
              <a:lnSpc>
                <a:spcPct val="100000"/>
              </a:lnSpc>
              <a:spcBef>
                <a:spcPts val="265"/>
              </a:spcBef>
            </a:pPr>
            <a:r>
              <a:rPr lang="en-US" sz="2000" b="1" spc="-5" dirty="0" smtClean="0">
                <a:solidFill>
                  <a:schemeClr val="accent1"/>
                </a:solidFill>
              </a:rPr>
              <a:t>Catalogue</a:t>
            </a:r>
            <a:endParaRPr sz="2800" b="1" dirty="0">
              <a:solidFill>
                <a:schemeClr val="accent1"/>
              </a:solidFill>
            </a:endParaRPr>
          </a:p>
        </p:txBody>
      </p:sp>
      <p:pic>
        <p:nvPicPr>
          <p:cNvPr id="14" name="Picture 13"/>
          <p:cNvPicPr>
            <a:picLocks noChangeAspect="1"/>
          </p:cNvPicPr>
          <p:nvPr/>
        </p:nvPicPr>
        <p:blipFill>
          <a:blip r:embed="rId5"/>
          <a:stretch>
            <a:fillRect/>
          </a:stretch>
        </p:blipFill>
        <p:spPr>
          <a:xfrm>
            <a:off x="245094" y="2496999"/>
            <a:ext cx="8531835" cy="2646479"/>
          </a:xfrm>
          <a:prstGeom prst="rect">
            <a:avLst/>
          </a:prstGeom>
        </p:spPr>
      </p:pic>
      <p:pic>
        <p:nvPicPr>
          <p:cNvPr id="16" name="Picture 2" descr="https://libapps-au.s3-ap-southeast-2.amazonaws.com/accounts/1639/images/opac-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439" y="1980989"/>
            <a:ext cx="8546490" cy="436162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7"/>
          <a:stretch>
            <a:fillRect/>
          </a:stretch>
        </p:blipFill>
        <p:spPr>
          <a:xfrm>
            <a:off x="227656" y="1906362"/>
            <a:ext cx="8549273" cy="4795934"/>
          </a:xfrm>
          <a:prstGeom prst="rect">
            <a:avLst/>
          </a:prstGeom>
        </p:spPr>
      </p:pic>
    </p:spTree>
    <p:extLst>
      <p:ext uri="{BB962C8B-B14F-4D97-AF65-F5344CB8AC3E}">
        <p14:creationId xmlns:p14="http://schemas.microsoft.com/office/powerpoint/2010/main" val="344653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6672071"/>
            <a:ext cx="9144000" cy="1859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672071"/>
            <a:ext cx="9144000" cy="0"/>
          </a:xfrm>
          <a:custGeom>
            <a:avLst/>
            <a:gdLst/>
            <a:ahLst/>
            <a:cxnLst/>
            <a:rect l="l" t="t" r="r" b="b"/>
            <a:pathLst>
              <a:path w="9144000">
                <a:moveTo>
                  <a:pt x="9144000" y="0"/>
                </a:moveTo>
                <a:lnTo>
                  <a:pt x="0" y="0"/>
                </a:lnTo>
              </a:path>
            </a:pathLst>
          </a:custGeom>
          <a:ln w="6096">
            <a:solidFill>
              <a:srgbClr val="5B9BD4"/>
            </a:solidFill>
          </a:ln>
        </p:spPr>
        <p:txBody>
          <a:bodyPr wrap="square" lIns="0" tIns="0" rIns="0" bIns="0" rtlCol="0"/>
          <a:lstStyle/>
          <a:p>
            <a:endParaRPr/>
          </a:p>
        </p:txBody>
      </p:sp>
      <p:sp>
        <p:nvSpPr>
          <p:cNvPr id="6" name="object 6"/>
          <p:cNvSpPr/>
          <p:nvPr/>
        </p:nvSpPr>
        <p:spPr>
          <a:xfrm>
            <a:off x="7263383" y="0"/>
            <a:ext cx="1880616" cy="6858000"/>
          </a:xfrm>
          <a:prstGeom prst="rect">
            <a:avLst/>
          </a:prstGeom>
          <a:blipFill>
            <a:blip r:embed="rId3" cstate="print"/>
            <a:stretch>
              <a:fillRect/>
            </a:stretch>
          </a:blipFill>
        </p:spPr>
        <p:txBody>
          <a:bodyPr wrap="square" lIns="0" tIns="0" rIns="0" bIns="0" rtlCol="0"/>
          <a:lstStyle/>
          <a:p>
            <a:endParaRPr/>
          </a:p>
        </p:txBody>
      </p:sp>
      <p:sp>
        <p:nvSpPr>
          <p:cNvPr id="8" name="Slide Number Placeholder 7"/>
          <p:cNvSpPr>
            <a:spLocks noGrp="1"/>
          </p:cNvSpPr>
          <p:nvPr>
            <p:ph type="sldNum" sz="quarter" idx="7"/>
          </p:nvPr>
        </p:nvSpPr>
        <p:spPr/>
        <p:txBody>
          <a:bodyPr/>
          <a:lstStyle/>
          <a:p>
            <a:fld id="{B6F15528-21DE-4FAA-801E-634DDDAF4B2B}" type="slidenum">
              <a:rPr lang="en-US" smtClean="0"/>
              <a:t>19</a:t>
            </a:fld>
            <a:endParaRPr lang="en-US"/>
          </a:p>
        </p:txBody>
      </p:sp>
      <p:sp>
        <p:nvSpPr>
          <p:cNvPr id="12" name="object 2"/>
          <p:cNvSpPr txBox="1">
            <a:spLocks noGrp="1"/>
          </p:cNvSpPr>
          <p:nvPr>
            <p:ph type="title"/>
          </p:nvPr>
        </p:nvSpPr>
        <p:spPr>
          <a:xfrm>
            <a:off x="536244" y="349072"/>
            <a:ext cx="5065395" cy="636905"/>
          </a:xfrm>
          <a:prstGeom prst="rect">
            <a:avLst/>
          </a:prstGeom>
        </p:spPr>
        <p:txBody>
          <a:bodyPr vert="horz" wrap="square" lIns="0" tIns="13970" rIns="0" bIns="0" rtlCol="0">
            <a:spAutoFit/>
          </a:bodyPr>
          <a:lstStyle/>
          <a:p>
            <a:pPr marL="12700">
              <a:lnSpc>
                <a:spcPct val="100000"/>
              </a:lnSpc>
              <a:spcBef>
                <a:spcPts val="110"/>
              </a:spcBef>
            </a:pPr>
            <a:r>
              <a:rPr spc="-5" dirty="0"/>
              <a:t>LIBRARY </a:t>
            </a:r>
            <a:r>
              <a:rPr spc="-15" dirty="0"/>
              <a:t>SEARCH</a:t>
            </a:r>
            <a:r>
              <a:rPr spc="-170" dirty="0"/>
              <a:t> </a:t>
            </a:r>
            <a:r>
              <a:rPr spc="-20" dirty="0"/>
              <a:t>TOOLS</a:t>
            </a:r>
          </a:p>
        </p:txBody>
      </p:sp>
      <p:pic>
        <p:nvPicPr>
          <p:cNvPr id="14" name="Picture 13"/>
          <p:cNvPicPr>
            <a:picLocks noChangeAspect="1"/>
          </p:cNvPicPr>
          <p:nvPr/>
        </p:nvPicPr>
        <p:blipFill rotWithShape="1">
          <a:blip r:embed="rId4"/>
          <a:srcRect t="14381"/>
          <a:stretch/>
        </p:blipFill>
        <p:spPr>
          <a:xfrm>
            <a:off x="533314" y="1436407"/>
            <a:ext cx="8034562" cy="2846341"/>
          </a:xfrm>
          <a:prstGeom prst="rect">
            <a:avLst/>
          </a:prstGeom>
        </p:spPr>
      </p:pic>
      <p:sp>
        <p:nvSpPr>
          <p:cNvPr id="15" name="Rectangle 14"/>
          <p:cNvSpPr/>
          <p:nvPr/>
        </p:nvSpPr>
        <p:spPr>
          <a:xfrm>
            <a:off x="2764140" y="3358040"/>
            <a:ext cx="817259" cy="9247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bject 5"/>
          <p:cNvSpPr txBox="1">
            <a:spLocks noGrp="1"/>
          </p:cNvSpPr>
          <p:nvPr>
            <p:ph type="body" idx="1"/>
          </p:nvPr>
        </p:nvSpPr>
        <p:spPr>
          <a:xfrm>
            <a:off x="536242" y="990600"/>
            <a:ext cx="7306945" cy="341760"/>
          </a:xfrm>
          <a:prstGeom prst="rect">
            <a:avLst/>
          </a:prstGeom>
        </p:spPr>
        <p:txBody>
          <a:bodyPr vert="horz" wrap="square" lIns="0" tIns="33655" rIns="0" bIns="0" rtlCol="0">
            <a:spAutoFit/>
          </a:bodyPr>
          <a:lstStyle/>
          <a:p>
            <a:pPr marL="12700">
              <a:lnSpc>
                <a:spcPct val="100000"/>
              </a:lnSpc>
              <a:spcBef>
                <a:spcPts val="265"/>
              </a:spcBef>
            </a:pPr>
            <a:r>
              <a:rPr lang="en-US" sz="2000" b="1" spc="-5" dirty="0" smtClean="0">
                <a:solidFill>
                  <a:schemeClr val="accent1"/>
                </a:solidFill>
              </a:rPr>
              <a:t>Databases</a:t>
            </a:r>
            <a:endParaRPr sz="2800" b="1" dirty="0">
              <a:solidFill>
                <a:schemeClr val="accent1"/>
              </a:solidFill>
            </a:endParaRPr>
          </a:p>
        </p:txBody>
      </p:sp>
      <p:pic>
        <p:nvPicPr>
          <p:cNvPr id="13" name="Picture 12"/>
          <p:cNvPicPr>
            <a:picLocks noChangeAspect="1"/>
          </p:cNvPicPr>
          <p:nvPr/>
        </p:nvPicPr>
        <p:blipFill rotWithShape="1">
          <a:blip r:embed="rId5"/>
          <a:srcRect t="5564"/>
          <a:stretch/>
        </p:blipFill>
        <p:spPr>
          <a:xfrm>
            <a:off x="375412" y="2177877"/>
            <a:ext cx="8393176" cy="3914569"/>
          </a:xfrm>
          <a:prstGeom prst="rect">
            <a:avLst/>
          </a:prstGeom>
        </p:spPr>
      </p:pic>
    </p:spTree>
    <p:extLst>
      <p:ext uri="{BB962C8B-B14F-4D97-AF65-F5344CB8AC3E}">
        <p14:creationId xmlns:p14="http://schemas.microsoft.com/office/powerpoint/2010/main" val="276656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735" y="318338"/>
            <a:ext cx="1882775" cy="635000"/>
          </a:xfrm>
          <a:prstGeom prst="rect">
            <a:avLst/>
          </a:prstGeom>
        </p:spPr>
        <p:txBody>
          <a:bodyPr vert="horz" wrap="square" lIns="0" tIns="12065" rIns="0" bIns="0" rtlCol="0">
            <a:spAutoFit/>
          </a:bodyPr>
          <a:lstStyle/>
          <a:p>
            <a:pPr marL="12700">
              <a:lnSpc>
                <a:spcPct val="100000"/>
              </a:lnSpc>
              <a:spcBef>
                <a:spcPts val="95"/>
              </a:spcBef>
            </a:pPr>
            <a:r>
              <a:rPr spc="-10" dirty="0"/>
              <a:t>OU</a:t>
            </a:r>
            <a:r>
              <a:rPr spc="-5" dirty="0"/>
              <a:t>TLI</a:t>
            </a:r>
            <a:r>
              <a:rPr spc="-10" dirty="0"/>
              <a:t>NE</a:t>
            </a:r>
          </a:p>
        </p:txBody>
      </p:sp>
      <p:grpSp>
        <p:nvGrpSpPr>
          <p:cNvPr id="3" name="object 3"/>
          <p:cNvGrpSpPr/>
          <p:nvPr/>
        </p:nvGrpSpPr>
        <p:grpSpPr>
          <a:xfrm>
            <a:off x="0" y="0"/>
            <a:ext cx="9144000" cy="6858000"/>
            <a:chOff x="0" y="0"/>
            <a:chExt cx="9144000" cy="6858000"/>
          </a:xfrm>
        </p:grpSpPr>
        <p:sp>
          <p:nvSpPr>
            <p:cNvPr id="4" name="object 4"/>
            <p:cNvSpPr/>
            <p:nvPr/>
          </p:nvSpPr>
          <p:spPr>
            <a:xfrm>
              <a:off x="0" y="6672071"/>
              <a:ext cx="9143999" cy="18592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6672071"/>
              <a:ext cx="9144000" cy="0"/>
            </a:xfrm>
            <a:custGeom>
              <a:avLst/>
              <a:gdLst/>
              <a:ahLst/>
              <a:cxnLst/>
              <a:rect l="l" t="t" r="r" b="b"/>
              <a:pathLst>
                <a:path w="9144000">
                  <a:moveTo>
                    <a:pt x="9144000" y="0"/>
                  </a:moveTo>
                  <a:lnTo>
                    <a:pt x="0" y="0"/>
                  </a:lnTo>
                </a:path>
              </a:pathLst>
            </a:custGeom>
            <a:ln w="6096">
              <a:solidFill>
                <a:srgbClr val="5B9BD4"/>
              </a:solidFill>
            </a:ln>
          </p:spPr>
          <p:txBody>
            <a:bodyPr wrap="square" lIns="0" tIns="0" rIns="0" bIns="0" rtlCol="0"/>
            <a:lstStyle/>
            <a:p>
              <a:endParaRPr/>
            </a:p>
          </p:txBody>
        </p:sp>
        <p:sp>
          <p:nvSpPr>
            <p:cNvPr id="6" name="object 6"/>
            <p:cNvSpPr/>
            <p:nvPr/>
          </p:nvSpPr>
          <p:spPr>
            <a:xfrm>
              <a:off x="7263384" y="0"/>
              <a:ext cx="1880615" cy="6857999"/>
            </a:xfrm>
            <a:prstGeom prst="rect">
              <a:avLst/>
            </a:prstGeom>
            <a:blipFill>
              <a:blip r:embed="rId3" cstate="print"/>
              <a:stretch>
                <a:fillRect/>
              </a:stretch>
            </a:blipFill>
          </p:spPr>
          <p:txBody>
            <a:bodyPr wrap="square" lIns="0" tIns="0" rIns="0" bIns="0" rtlCol="0"/>
            <a:lstStyle/>
            <a:p>
              <a:endParaRPr/>
            </a:p>
          </p:txBody>
        </p:sp>
      </p:grpSp>
      <p:sp>
        <p:nvSpPr>
          <p:cNvPr id="7" name="object 7"/>
          <p:cNvSpPr txBox="1"/>
          <p:nvPr/>
        </p:nvSpPr>
        <p:spPr>
          <a:xfrm>
            <a:off x="609090" y="1652015"/>
            <a:ext cx="4953509" cy="3921586"/>
          </a:xfrm>
          <a:prstGeom prst="rect">
            <a:avLst/>
          </a:prstGeom>
        </p:spPr>
        <p:txBody>
          <a:bodyPr vert="horz" wrap="square" lIns="0" tIns="12700" rIns="0" bIns="0" rtlCol="0">
            <a:spAutoFit/>
          </a:bodyPr>
          <a:lstStyle/>
          <a:p>
            <a:pPr marL="469900" indent="-457200">
              <a:lnSpc>
                <a:spcPct val="100000"/>
              </a:lnSpc>
              <a:spcBef>
                <a:spcPts val="100"/>
              </a:spcBef>
              <a:buFont typeface="OCR A Extended"/>
              <a:buChar char="-"/>
              <a:tabLst>
                <a:tab pos="469900" algn="l"/>
              </a:tabLst>
            </a:pPr>
            <a:r>
              <a:rPr sz="3000" spc="-10" dirty="0">
                <a:solidFill>
                  <a:srgbClr val="000044"/>
                </a:solidFill>
                <a:latin typeface="Calibri"/>
                <a:cs typeface="Calibri"/>
              </a:rPr>
              <a:t>Library</a:t>
            </a:r>
            <a:r>
              <a:rPr sz="3000" spc="-75" dirty="0">
                <a:solidFill>
                  <a:srgbClr val="000044"/>
                </a:solidFill>
                <a:latin typeface="Calibri"/>
                <a:cs typeface="Calibri"/>
              </a:rPr>
              <a:t> </a:t>
            </a:r>
            <a:r>
              <a:rPr sz="3000" spc="-5" dirty="0">
                <a:solidFill>
                  <a:srgbClr val="000044"/>
                </a:solidFill>
                <a:latin typeface="Calibri"/>
                <a:cs typeface="Calibri"/>
              </a:rPr>
              <a:t>Spaces</a:t>
            </a:r>
            <a:endParaRPr sz="3000" dirty="0">
              <a:latin typeface="Calibri"/>
              <a:cs typeface="Calibri"/>
            </a:endParaRPr>
          </a:p>
          <a:p>
            <a:pPr>
              <a:lnSpc>
                <a:spcPct val="100000"/>
              </a:lnSpc>
              <a:spcBef>
                <a:spcPts val="40"/>
              </a:spcBef>
              <a:buClr>
                <a:srgbClr val="000044"/>
              </a:buClr>
              <a:buFont typeface="OCR A Extended"/>
              <a:buChar char="-"/>
            </a:pPr>
            <a:endParaRPr sz="2500" dirty="0">
              <a:latin typeface="Calibri"/>
              <a:cs typeface="Calibri"/>
            </a:endParaRPr>
          </a:p>
          <a:p>
            <a:pPr marL="469900" indent="-457200">
              <a:lnSpc>
                <a:spcPct val="100000"/>
              </a:lnSpc>
              <a:spcBef>
                <a:spcPts val="5"/>
              </a:spcBef>
              <a:buFont typeface="OCR A Extended"/>
              <a:buChar char="-"/>
              <a:tabLst>
                <a:tab pos="469900" algn="l"/>
              </a:tabLst>
            </a:pPr>
            <a:r>
              <a:rPr sz="3000" spc="-10" dirty="0">
                <a:solidFill>
                  <a:srgbClr val="000044"/>
                </a:solidFill>
                <a:latin typeface="Calibri"/>
                <a:cs typeface="Calibri"/>
              </a:rPr>
              <a:t>Library</a:t>
            </a:r>
            <a:r>
              <a:rPr sz="3000" spc="-80" dirty="0">
                <a:solidFill>
                  <a:srgbClr val="000044"/>
                </a:solidFill>
                <a:latin typeface="Calibri"/>
                <a:cs typeface="Calibri"/>
              </a:rPr>
              <a:t> </a:t>
            </a:r>
            <a:r>
              <a:rPr sz="3000" spc="-15" dirty="0">
                <a:solidFill>
                  <a:srgbClr val="000044"/>
                </a:solidFill>
                <a:latin typeface="Calibri"/>
                <a:cs typeface="Calibri"/>
              </a:rPr>
              <a:t>Resources</a:t>
            </a:r>
            <a:endParaRPr sz="3000" dirty="0">
              <a:latin typeface="Calibri"/>
              <a:cs typeface="Calibri"/>
            </a:endParaRPr>
          </a:p>
          <a:p>
            <a:pPr>
              <a:lnSpc>
                <a:spcPct val="100000"/>
              </a:lnSpc>
              <a:spcBef>
                <a:spcPts val="5"/>
              </a:spcBef>
              <a:buClr>
                <a:srgbClr val="000044"/>
              </a:buClr>
              <a:buFont typeface="OCR A Extended"/>
              <a:buChar char="-"/>
            </a:pPr>
            <a:endParaRPr sz="2450" dirty="0">
              <a:latin typeface="Calibri"/>
              <a:cs typeface="Calibri"/>
            </a:endParaRPr>
          </a:p>
          <a:p>
            <a:pPr marL="469900" indent="-457200">
              <a:lnSpc>
                <a:spcPct val="100000"/>
              </a:lnSpc>
              <a:buFont typeface="OCR A Extended"/>
              <a:buChar char="-"/>
              <a:tabLst>
                <a:tab pos="469900" algn="l"/>
              </a:tabLst>
            </a:pPr>
            <a:r>
              <a:rPr sz="3000" spc="-10" dirty="0">
                <a:solidFill>
                  <a:srgbClr val="000044"/>
                </a:solidFill>
                <a:latin typeface="Calibri"/>
                <a:cs typeface="Calibri"/>
              </a:rPr>
              <a:t>Library Search</a:t>
            </a:r>
            <a:r>
              <a:rPr sz="3000" spc="-75" dirty="0">
                <a:solidFill>
                  <a:srgbClr val="000044"/>
                </a:solidFill>
                <a:latin typeface="Calibri"/>
                <a:cs typeface="Calibri"/>
              </a:rPr>
              <a:t> </a:t>
            </a:r>
            <a:r>
              <a:rPr sz="3000" spc="-105" dirty="0">
                <a:solidFill>
                  <a:srgbClr val="000044"/>
                </a:solidFill>
                <a:latin typeface="Calibri"/>
                <a:cs typeface="Calibri"/>
              </a:rPr>
              <a:t>Tools</a:t>
            </a:r>
            <a:endParaRPr sz="3000" dirty="0">
              <a:latin typeface="Calibri"/>
              <a:cs typeface="Calibri"/>
            </a:endParaRPr>
          </a:p>
          <a:p>
            <a:pPr>
              <a:lnSpc>
                <a:spcPct val="100000"/>
              </a:lnSpc>
              <a:spcBef>
                <a:spcPts val="10"/>
              </a:spcBef>
              <a:buClr>
                <a:srgbClr val="000044"/>
              </a:buClr>
              <a:buFont typeface="OCR A Extended"/>
              <a:buChar char="-"/>
            </a:pPr>
            <a:endParaRPr sz="2450" dirty="0">
              <a:latin typeface="Calibri"/>
              <a:cs typeface="Calibri"/>
            </a:endParaRPr>
          </a:p>
          <a:p>
            <a:pPr marL="469900" indent="-457200">
              <a:lnSpc>
                <a:spcPct val="100000"/>
              </a:lnSpc>
              <a:buFont typeface="OCR A Extended"/>
              <a:buChar char="-"/>
              <a:tabLst>
                <a:tab pos="469900" algn="l"/>
              </a:tabLst>
            </a:pPr>
            <a:r>
              <a:rPr lang="en-US" sz="3000" spc="-75" dirty="0" smtClean="0">
                <a:solidFill>
                  <a:srgbClr val="000044"/>
                </a:solidFill>
                <a:latin typeface="Calibri"/>
                <a:cs typeface="Calibri"/>
              </a:rPr>
              <a:t>Library</a:t>
            </a:r>
            <a:r>
              <a:rPr sz="3000" spc="-45" dirty="0" smtClean="0">
                <a:solidFill>
                  <a:srgbClr val="000044"/>
                </a:solidFill>
                <a:latin typeface="Calibri"/>
                <a:cs typeface="Calibri"/>
              </a:rPr>
              <a:t> </a:t>
            </a:r>
            <a:r>
              <a:rPr sz="3000" dirty="0" smtClean="0">
                <a:solidFill>
                  <a:srgbClr val="000044"/>
                </a:solidFill>
                <a:latin typeface="Calibri"/>
                <a:cs typeface="Calibri"/>
              </a:rPr>
              <a:t>Service</a:t>
            </a:r>
            <a:r>
              <a:rPr lang="en-US" sz="3000" dirty="0" smtClean="0">
                <a:solidFill>
                  <a:srgbClr val="000044"/>
                </a:solidFill>
                <a:latin typeface="Calibri"/>
                <a:cs typeface="Calibri"/>
              </a:rPr>
              <a:t>s</a:t>
            </a:r>
          </a:p>
          <a:p>
            <a:pPr marL="469900" indent="-457200">
              <a:lnSpc>
                <a:spcPct val="100000"/>
              </a:lnSpc>
              <a:buFont typeface="OCR A Extended"/>
              <a:buChar char="-"/>
              <a:tabLst>
                <a:tab pos="469900" algn="l"/>
              </a:tabLst>
            </a:pPr>
            <a:endParaRPr lang="en-US" sz="3000" dirty="0" smtClean="0">
              <a:solidFill>
                <a:srgbClr val="000044"/>
              </a:solidFill>
              <a:latin typeface="Calibri"/>
              <a:cs typeface="Calibri"/>
            </a:endParaRPr>
          </a:p>
          <a:p>
            <a:pPr marL="469900" indent="-457200">
              <a:lnSpc>
                <a:spcPct val="100000"/>
              </a:lnSpc>
              <a:buFont typeface="OCR A Extended"/>
              <a:buChar char="-"/>
              <a:tabLst>
                <a:tab pos="469900" algn="l"/>
              </a:tabLst>
            </a:pPr>
            <a:r>
              <a:rPr lang="en-US" sz="3000" dirty="0" smtClean="0">
                <a:solidFill>
                  <a:srgbClr val="000044"/>
                </a:solidFill>
                <a:latin typeface="Calibri"/>
                <a:cs typeface="Calibri"/>
              </a:rPr>
              <a:t>Textbook Service</a:t>
            </a:r>
            <a:endParaRPr lang="en-US" sz="3000" dirty="0">
              <a:solidFill>
                <a:srgbClr val="000044"/>
              </a:solidFill>
              <a:latin typeface="Calibri"/>
              <a:cs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367072" y="2133600"/>
            <a:ext cx="8409857" cy="3479700"/>
          </a:xfrm>
          <a:prstGeom prst="rect">
            <a:avLst/>
          </a:prstGeom>
        </p:spPr>
      </p:pic>
      <p:sp>
        <p:nvSpPr>
          <p:cNvPr id="16" name="Rectangle 15"/>
          <p:cNvSpPr/>
          <p:nvPr/>
        </p:nvSpPr>
        <p:spPr>
          <a:xfrm>
            <a:off x="4648200" y="4715614"/>
            <a:ext cx="762000" cy="8757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p:nvPr/>
        </p:nvSpPr>
        <p:spPr>
          <a:xfrm>
            <a:off x="536244" y="349072"/>
            <a:ext cx="5349811" cy="629660"/>
          </a:xfrm>
          <a:prstGeom prst="rect">
            <a:avLst/>
          </a:prstGeom>
        </p:spPr>
        <p:txBody>
          <a:bodyPr vert="horz" wrap="square" lIns="0" tIns="13970" rIns="0" bIns="0" rtlCol="0">
            <a:spAutoFit/>
          </a:bodyPr>
          <a:lstStyle/>
          <a:p>
            <a:pPr marL="12700">
              <a:lnSpc>
                <a:spcPct val="100000"/>
              </a:lnSpc>
              <a:spcBef>
                <a:spcPts val="110"/>
              </a:spcBef>
            </a:pPr>
            <a:r>
              <a:rPr lang="en-US" sz="4000" b="1" spc="-5" dirty="0" smtClean="0">
                <a:solidFill>
                  <a:srgbClr val="000044"/>
                </a:solidFill>
                <a:latin typeface="Calibri"/>
                <a:cs typeface="Calibri"/>
              </a:rPr>
              <a:t>LIBRARY SEARCH TOOLS</a:t>
            </a:r>
            <a:endParaRPr sz="4000" dirty="0">
              <a:latin typeface="Calibri"/>
              <a:cs typeface="Calibri"/>
            </a:endParaRPr>
          </a:p>
        </p:txBody>
      </p:sp>
      <p:sp>
        <p:nvSpPr>
          <p:cNvPr id="3" name="object 3"/>
          <p:cNvSpPr/>
          <p:nvPr/>
        </p:nvSpPr>
        <p:spPr>
          <a:xfrm>
            <a:off x="0" y="6672071"/>
            <a:ext cx="9144000" cy="18592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6672071"/>
            <a:ext cx="9144000" cy="0"/>
          </a:xfrm>
          <a:custGeom>
            <a:avLst/>
            <a:gdLst/>
            <a:ahLst/>
            <a:cxnLst/>
            <a:rect l="l" t="t" r="r" b="b"/>
            <a:pathLst>
              <a:path w="9144000">
                <a:moveTo>
                  <a:pt x="9144000" y="0"/>
                </a:moveTo>
                <a:lnTo>
                  <a:pt x="0" y="0"/>
                </a:lnTo>
              </a:path>
            </a:pathLst>
          </a:custGeom>
          <a:ln w="6096">
            <a:solidFill>
              <a:srgbClr val="5B9BD4"/>
            </a:solidFill>
          </a:ln>
        </p:spPr>
        <p:txBody>
          <a:bodyPr wrap="square" lIns="0" tIns="0" rIns="0" bIns="0" rtlCol="0"/>
          <a:lstStyle/>
          <a:p>
            <a:endParaRPr/>
          </a:p>
        </p:txBody>
      </p:sp>
      <p:sp>
        <p:nvSpPr>
          <p:cNvPr id="5" name="object 5"/>
          <p:cNvSpPr/>
          <p:nvPr/>
        </p:nvSpPr>
        <p:spPr>
          <a:xfrm>
            <a:off x="7263383" y="0"/>
            <a:ext cx="1880616" cy="6857996"/>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36241" y="1332360"/>
            <a:ext cx="6441369" cy="290464"/>
          </a:xfrm>
          <a:prstGeom prst="rect">
            <a:avLst/>
          </a:prstGeom>
        </p:spPr>
        <p:txBody>
          <a:bodyPr vert="horz" wrap="square" lIns="0" tIns="13335" rIns="0" bIns="0" rtlCol="0">
            <a:spAutoFit/>
          </a:bodyPr>
          <a:lstStyle/>
          <a:p>
            <a:pPr marL="12700">
              <a:lnSpc>
                <a:spcPct val="100000"/>
              </a:lnSpc>
              <a:spcBef>
                <a:spcPts val="105"/>
              </a:spcBef>
            </a:pPr>
            <a:r>
              <a:rPr sz="1600" spc="-5" dirty="0">
                <a:latin typeface="Calibri"/>
                <a:cs typeface="Calibri"/>
              </a:rPr>
              <a:t>All of the subscribed </a:t>
            </a:r>
            <a:r>
              <a:rPr b="1" spc="-5" dirty="0">
                <a:solidFill>
                  <a:schemeClr val="accent1"/>
                </a:solidFill>
                <a:latin typeface="Calibri"/>
                <a:cs typeface="Calibri"/>
              </a:rPr>
              <a:t>journals</a:t>
            </a:r>
            <a:r>
              <a:rPr sz="1600" spc="-5" dirty="0">
                <a:latin typeface="Calibri"/>
                <a:cs typeface="Calibri"/>
              </a:rPr>
              <a:t> </a:t>
            </a:r>
            <a:r>
              <a:rPr sz="1600" spc="-10" dirty="0">
                <a:latin typeface="Calibri"/>
                <a:cs typeface="Calibri"/>
              </a:rPr>
              <a:t>are </a:t>
            </a:r>
            <a:r>
              <a:rPr sz="1600" spc="-15" dirty="0">
                <a:latin typeface="Calibri"/>
                <a:cs typeface="Calibri"/>
              </a:rPr>
              <a:t>indexed </a:t>
            </a:r>
            <a:r>
              <a:rPr sz="1600" spc="-5" dirty="0">
                <a:latin typeface="Calibri"/>
                <a:cs typeface="Calibri"/>
              </a:rPr>
              <a:t>in the</a:t>
            </a:r>
            <a:r>
              <a:rPr sz="1600" spc="5" dirty="0">
                <a:latin typeface="Calibri"/>
                <a:cs typeface="Calibri"/>
              </a:rPr>
              <a:t> </a:t>
            </a:r>
            <a:r>
              <a:rPr sz="1600" spc="-10" dirty="0">
                <a:latin typeface="Calibri"/>
                <a:cs typeface="Calibri"/>
              </a:rPr>
              <a:t>platform.</a:t>
            </a:r>
            <a:endParaRPr sz="1600" dirty="0">
              <a:latin typeface="Calibri"/>
              <a:cs typeface="Calibri"/>
            </a:endParaRPr>
          </a:p>
        </p:txBody>
      </p:sp>
      <p:sp>
        <p:nvSpPr>
          <p:cNvPr id="14" name="object 5"/>
          <p:cNvSpPr txBox="1">
            <a:spLocks/>
          </p:cNvSpPr>
          <p:nvPr/>
        </p:nvSpPr>
        <p:spPr>
          <a:xfrm>
            <a:off x="536242" y="990600"/>
            <a:ext cx="7306945" cy="341760"/>
          </a:xfrm>
          <a:prstGeom prst="rect">
            <a:avLst/>
          </a:prstGeom>
        </p:spPr>
        <p:txBody>
          <a:bodyPr vert="horz" wrap="square" lIns="0" tIns="33655" rIns="0" bIns="0"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a:spcBef>
                <a:spcPts val="265"/>
              </a:spcBef>
            </a:pPr>
            <a:r>
              <a:rPr lang="en-US" sz="2000" b="1" kern="0" spc="-5" dirty="0" smtClean="0">
                <a:solidFill>
                  <a:schemeClr val="accent1"/>
                </a:solidFill>
              </a:rPr>
              <a:t>E-Journals</a:t>
            </a:r>
            <a:endParaRPr lang="en-US" sz="2800" b="1" kern="0" dirty="0">
              <a:solidFill>
                <a:schemeClr val="accent1"/>
              </a:solidFill>
            </a:endParaRPr>
          </a:p>
        </p:txBody>
      </p:sp>
      <p:pic>
        <p:nvPicPr>
          <p:cNvPr id="7" name="Picture 6"/>
          <p:cNvPicPr>
            <a:picLocks noChangeAspect="1"/>
          </p:cNvPicPr>
          <p:nvPr/>
        </p:nvPicPr>
        <p:blipFill>
          <a:blip r:embed="rId5"/>
          <a:stretch>
            <a:fillRect/>
          </a:stretch>
        </p:blipFill>
        <p:spPr>
          <a:xfrm>
            <a:off x="367070" y="1788416"/>
            <a:ext cx="8491157" cy="4383784"/>
          </a:xfrm>
          <a:prstGeom prst="rect">
            <a:avLst/>
          </a:prstGeom>
        </p:spPr>
      </p:pic>
      <p:pic>
        <p:nvPicPr>
          <p:cNvPr id="8" name="Picture 7"/>
          <p:cNvPicPr>
            <a:picLocks noChangeAspect="1"/>
          </p:cNvPicPr>
          <p:nvPr/>
        </p:nvPicPr>
        <p:blipFill>
          <a:blip r:embed="rId6"/>
          <a:stretch>
            <a:fillRect/>
          </a:stretch>
        </p:blipFill>
        <p:spPr>
          <a:xfrm>
            <a:off x="884442" y="1788414"/>
            <a:ext cx="7040358" cy="4410448"/>
          </a:xfrm>
          <a:prstGeom prst="rect">
            <a:avLst/>
          </a:prstGeom>
        </p:spPr>
      </p:pic>
    </p:spTree>
    <p:extLst>
      <p:ext uri="{BB962C8B-B14F-4D97-AF65-F5344CB8AC3E}">
        <p14:creationId xmlns:p14="http://schemas.microsoft.com/office/powerpoint/2010/main" val="188750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6672071"/>
            <a:ext cx="9144000" cy="1859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672071"/>
            <a:ext cx="9144000" cy="0"/>
          </a:xfrm>
          <a:custGeom>
            <a:avLst/>
            <a:gdLst/>
            <a:ahLst/>
            <a:cxnLst/>
            <a:rect l="l" t="t" r="r" b="b"/>
            <a:pathLst>
              <a:path w="9144000">
                <a:moveTo>
                  <a:pt x="9144000" y="0"/>
                </a:moveTo>
                <a:lnTo>
                  <a:pt x="0" y="0"/>
                </a:lnTo>
              </a:path>
            </a:pathLst>
          </a:custGeom>
          <a:ln w="6096">
            <a:solidFill>
              <a:srgbClr val="5B9BD4"/>
            </a:solidFill>
          </a:ln>
        </p:spPr>
        <p:txBody>
          <a:bodyPr wrap="square" lIns="0" tIns="0" rIns="0" bIns="0" rtlCol="0"/>
          <a:lstStyle/>
          <a:p>
            <a:endParaRPr/>
          </a:p>
        </p:txBody>
      </p:sp>
      <p:sp>
        <p:nvSpPr>
          <p:cNvPr id="6" name="object 6"/>
          <p:cNvSpPr/>
          <p:nvPr/>
        </p:nvSpPr>
        <p:spPr>
          <a:xfrm>
            <a:off x="7263383" y="0"/>
            <a:ext cx="1880616" cy="6857996"/>
          </a:xfrm>
          <a:prstGeom prst="rect">
            <a:avLst/>
          </a:prstGeom>
          <a:blipFill>
            <a:blip r:embed="rId3" cstate="print"/>
            <a:stretch>
              <a:fillRect/>
            </a:stretch>
          </a:blipFill>
        </p:spPr>
        <p:txBody>
          <a:bodyPr wrap="square" lIns="0" tIns="0" rIns="0" bIns="0" rtlCol="0"/>
          <a:lstStyle/>
          <a:p>
            <a:endParaRPr/>
          </a:p>
        </p:txBody>
      </p:sp>
      <p:sp>
        <p:nvSpPr>
          <p:cNvPr id="12" name="object 2"/>
          <p:cNvSpPr txBox="1"/>
          <p:nvPr/>
        </p:nvSpPr>
        <p:spPr>
          <a:xfrm>
            <a:off x="536244" y="349072"/>
            <a:ext cx="7007556" cy="629660"/>
          </a:xfrm>
          <a:prstGeom prst="rect">
            <a:avLst/>
          </a:prstGeom>
        </p:spPr>
        <p:txBody>
          <a:bodyPr vert="horz" wrap="square" lIns="0" tIns="13970" rIns="0" bIns="0" rtlCol="0">
            <a:spAutoFit/>
          </a:bodyPr>
          <a:lstStyle/>
          <a:p>
            <a:pPr marL="12700">
              <a:lnSpc>
                <a:spcPct val="100000"/>
              </a:lnSpc>
              <a:spcBef>
                <a:spcPts val="110"/>
              </a:spcBef>
            </a:pPr>
            <a:r>
              <a:rPr lang="en-US" sz="4000" b="1" dirty="0">
                <a:solidFill>
                  <a:srgbClr val="000044"/>
                </a:solidFill>
                <a:cs typeface="Calibri"/>
              </a:rPr>
              <a:t>Off-Campus </a:t>
            </a:r>
            <a:r>
              <a:rPr lang="en-US" sz="4000" b="1" spc="5" dirty="0" smtClean="0">
                <a:solidFill>
                  <a:srgbClr val="000044"/>
                </a:solidFill>
                <a:cs typeface="Calibri"/>
              </a:rPr>
              <a:t>Access</a:t>
            </a:r>
            <a:endParaRPr lang="en-US" sz="4000" dirty="0">
              <a:cs typeface="Calibri"/>
            </a:endParaRPr>
          </a:p>
        </p:txBody>
      </p:sp>
      <p:sp>
        <p:nvSpPr>
          <p:cNvPr id="8" name="Title 1"/>
          <p:cNvSpPr txBox="1">
            <a:spLocks/>
          </p:cNvSpPr>
          <p:nvPr/>
        </p:nvSpPr>
        <p:spPr>
          <a:xfrm>
            <a:off x="609600" y="1143000"/>
            <a:ext cx="6377784" cy="440025"/>
          </a:xfrm>
          <a:prstGeom prst="rect">
            <a:avLst/>
          </a:prstGeom>
        </p:spPr>
        <p:txBody>
          <a:bodyPr wrap="square" lIns="0" tIns="0" rIns="0" bIns="0">
            <a:normAutofit/>
          </a:bodyPr>
          <a:lstStyle>
            <a:lvl1pPr>
              <a:defRPr sz="4000" b="0" i="0">
                <a:solidFill>
                  <a:schemeClr val="tx1"/>
                </a:solidFill>
                <a:latin typeface="Calibri"/>
                <a:ea typeface="+mj-ea"/>
                <a:cs typeface="Calibri"/>
              </a:defRPr>
            </a:lvl1pPr>
          </a:lstStyle>
          <a:p>
            <a:pPr algn="l"/>
            <a:r>
              <a:rPr lang="en-US" sz="2000" b="1" kern="0" dirty="0" smtClean="0">
                <a:solidFill>
                  <a:schemeClr val="accent1"/>
                </a:solidFill>
                <a:latin typeface="Calibri" panose="020F0502020204030204" pitchFamily="34" charset="0"/>
                <a:cs typeface="Calibri" panose="020F0502020204030204" pitchFamily="34" charset="0"/>
              </a:rPr>
              <a:t>If you are on campus…</a:t>
            </a:r>
            <a:endParaRPr lang="en-US" sz="2000" b="1" kern="0" dirty="0">
              <a:solidFill>
                <a:schemeClr val="accent1"/>
              </a:solidFill>
              <a:latin typeface="Calibri" panose="020F0502020204030204" pitchFamily="34" charset="0"/>
              <a:cs typeface="Calibri" panose="020F0502020204030204" pitchFamily="34" charset="0"/>
            </a:endParaRPr>
          </a:p>
        </p:txBody>
      </p:sp>
      <p:sp>
        <p:nvSpPr>
          <p:cNvPr id="9" name="Rectangle 8"/>
          <p:cNvSpPr/>
          <p:nvPr/>
        </p:nvSpPr>
        <p:spPr>
          <a:xfrm>
            <a:off x="536243" y="1502441"/>
            <a:ext cx="7605431" cy="584775"/>
          </a:xfrm>
          <a:prstGeom prst="rect">
            <a:avLst/>
          </a:prstGeom>
        </p:spPr>
        <p:txBody>
          <a:bodyPr wrap="square">
            <a:spAutoFit/>
          </a:bodyPr>
          <a:lstStyle/>
          <a:p>
            <a:pPr>
              <a:buSzPct val="112000"/>
            </a:pPr>
            <a:r>
              <a:rPr lang="en-US" sz="1600" dirty="0" smtClean="0">
                <a:solidFill>
                  <a:schemeClr val="bg2">
                    <a:lumMod val="25000"/>
                  </a:schemeClr>
                </a:solidFill>
              </a:rPr>
              <a:t>Connect </a:t>
            </a:r>
            <a:r>
              <a:rPr lang="en-US" sz="1600" dirty="0">
                <a:solidFill>
                  <a:schemeClr val="bg2">
                    <a:lumMod val="25000"/>
                  </a:schemeClr>
                </a:solidFill>
              </a:rPr>
              <a:t>your Laptop to campus network, you </a:t>
            </a:r>
            <a:r>
              <a:rPr lang="en-US" sz="1600" dirty="0" smtClean="0">
                <a:solidFill>
                  <a:schemeClr val="bg2">
                    <a:lumMod val="25000"/>
                  </a:schemeClr>
                </a:solidFill>
              </a:rPr>
              <a:t>can use search tools and access library </a:t>
            </a:r>
            <a:r>
              <a:rPr lang="en-US" sz="1600" dirty="0">
                <a:solidFill>
                  <a:schemeClr val="bg2">
                    <a:lumMod val="25000"/>
                  </a:schemeClr>
                </a:solidFill>
              </a:rPr>
              <a:t>databases directly </a:t>
            </a:r>
            <a:r>
              <a:rPr lang="en-US" sz="1600" dirty="0" smtClean="0">
                <a:solidFill>
                  <a:schemeClr val="bg2">
                    <a:lumMod val="25000"/>
                  </a:schemeClr>
                </a:solidFill>
              </a:rPr>
              <a:t>.</a:t>
            </a:r>
            <a:endParaRPr lang="en-US" sz="1600" dirty="0">
              <a:solidFill>
                <a:schemeClr val="bg2">
                  <a:lumMod val="25000"/>
                </a:schemeClr>
              </a:solidFill>
            </a:endParaRPr>
          </a:p>
        </p:txBody>
      </p:sp>
      <p:sp>
        <p:nvSpPr>
          <p:cNvPr id="10" name="Rectangle 7"/>
          <p:cNvSpPr/>
          <p:nvPr/>
        </p:nvSpPr>
        <p:spPr>
          <a:xfrm>
            <a:off x="536731" y="2967333"/>
            <a:ext cx="7604943" cy="584775"/>
          </a:xfrm>
          <a:prstGeom prst="rect">
            <a:avLst/>
          </a:prstGeom>
        </p:spPr>
        <p:txBody>
          <a:bodyPr wrap="square">
            <a:spAutoFit/>
          </a:bodyPr>
          <a:lstStyle/>
          <a:p>
            <a:pPr>
              <a:buSzPct val="112000"/>
            </a:pPr>
            <a:r>
              <a:rPr lang="en-US" sz="1600" dirty="0" smtClean="0">
                <a:solidFill>
                  <a:schemeClr val="bg2">
                    <a:lumMod val="25000"/>
                  </a:schemeClr>
                </a:solidFill>
              </a:rPr>
              <a:t>Access library digital resources </a:t>
            </a:r>
            <a:r>
              <a:rPr lang="en-US" sz="1600" dirty="0">
                <a:solidFill>
                  <a:schemeClr val="bg2">
                    <a:lumMod val="25000"/>
                  </a:schemeClr>
                </a:solidFill>
              </a:rPr>
              <a:t>through EZproxy or XJTLU </a:t>
            </a:r>
            <a:r>
              <a:rPr lang="en-US" sz="1600" dirty="0" smtClean="0">
                <a:solidFill>
                  <a:schemeClr val="bg2">
                    <a:lumMod val="25000"/>
                  </a:schemeClr>
                </a:solidFill>
              </a:rPr>
              <a:t>VPN depending on which search tool you use to find an item (DISCOVER? E-Journals? Catalogue</a:t>
            </a:r>
            <a:r>
              <a:rPr lang="en-US" sz="1600" dirty="0">
                <a:solidFill>
                  <a:schemeClr val="bg2">
                    <a:lumMod val="25000"/>
                  </a:schemeClr>
                </a:solidFill>
              </a:rPr>
              <a:t>? Databases</a:t>
            </a:r>
            <a:r>
              <a:rPr lang="en-US" sz="1600" dirty="0" smtClean="0">
                <a:solidFill>
                  <a:schemeClr val="bg2">
                    <a:lumMod val="25000"/>
                  </a:schemeClr>
                </a:solidFill>
              </a:rPr>
              <a:t>?).</a:t>
            </a:r>
            <a:endParaRPr lang="en-US" sz="1600" dirty="0">
              <a:solidFill>
                <a:schemeClr val="bg2">
                  <a:lumMod val="25000"/>
                </a:schemeClr>
              </a:solidFill>
            </a:endParaRPr>
          </a:p>
        </p:txBody>
      </p:sp>
      <p:sp>
        <p:nvSpPr>
          <p:cNvPr id="13" name="Title 1"/>
          <p:cNvSpPr txBox="1">
            <a:spLocks/>
          </p:cNvSpPr>
          <p:nvPr/>
        </p:nvSpPr>
        <p:spPr>
          <a:xfrm>
            <a:off x="536243" y="2449700"/>
            <a:ext cx="6451141" cy="52792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smtClean="0">
                <a:solidFill>
                  <a:schemeClr val="accent1"/>
                </a:solidFill>
                <a:latin typeface="Calibri" panose="020F0502020204030204" pitchFamily="34" charset="0"/>
                <a:cs typeface="Calibri" panose="020F0502020204030204" pitchFamily="34" charset="0"/>
              </a:rPr>
              <a:t>If you are off campus…</a:t>
            </a:r>
            <a:endParaRPr lang="en-US" sz="2000" b="1"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96413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6682715"/>
            <a:ext cx="9144000" cy="185927"/>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7263383" y="0"/>
            <a:ext cx="1880616" cy="6857996"/>
          </a:xfrm>
          <a:prstGeom prst="rect">
            <a:avLst/>
          </a:prstGeom>
          <a:blipFill>
            <a:blip r:embed="rId3" cstate="print"/>
            <a:stretch>
              <a:fillRect/>
            </a:stretch>
          </a:blipFill>
        </p:spPr>
        <p:txBody>
          <a:bodyPr wrap="square" lIns="0" tIns="0" rIns="0" bIns="0" rtlCol="0"/>
          <a:lstStyle/>
          <a:p>
            <a:endParaRPr/>
          </a:p>
        </p:txBody>
      </p:sp>
      <p:sp>
        <p:nvSpPr>
          <p:cNvPr id="12" name="object 2"/>
          <p:cNvSpPr txBox="1"/>
          <p:nvPr/>
        </p:nvSpPr>
        <p:spPr>
          <a:xfrm>
            <a:off x="536244" y="349072"/>
            <a:ext cx="7007556" cy="629660"/>
          </a:xfrm>
          <a:prstGeom prst="rect">
            <a:avLst/>
          </a:prstGeom>
        </p:spPr>
        <p:txBody>
          <a:bodyPr vert="horz" wrap="square" lIns="0" tIns="13970" rIns="0" bIns="0" rtlCol="0">
            <a:spAutoFit/>
          </a:bodyPr>
          <a:lstStyle/>
          <a:p>
            <a:pPr marL="12700">
              <a:lnSpc>
                <a:spcPct val="100000"/>
              </a:lnSpc>
              <a:spcBef>
                <a:spcPts val="110"/>
              </a:spcBef>
            </a:pPr>
            <a:r>
              <a:rPr lang="en-US" sz="4000" b="1" dirty="0">
                <a:solidFill>
                  <a:srgbClr val="000044"/>
                </a:solidFill>
                <a:cs typeface="Calibri"/>
              </a:rPr>
              <a:t>Off-Campus </a:t>
            </a:r>
            <a:r>
              <a:rPr lang="en-US" sz="4000" b="1" spc="5" dirty="0" smtClean="0">
                <a:solidFill>
                  <a:srgbClr val="000044"/>
                </a:solidFill>
                <a:cs typeface="Calibri"/>
              </a:rPr>
              <a:t>Access</a:t>
            </a:r>
            <a:endParaRPr lang="en-US" sz="4000" dirty="0">
              <a:cs typeface="Calibri"/>
            </a:endParaRPr>
          </a:p>
        </p:txBody>
      </p:sp>
      <p:sp>
        <p:nvSpPr>
          <p:cNvPr id="8" name="Title 1"/>
          <p:cNvSpPr txBox="1">
            <a:spLocks/>
          </p:cNvSpPr>
          <p:nvPr/>
        </p:nvSpPr>
        <p:spPr>
          <a:xfrm>
            <a:off x="609600" y="1066800"/>
            <a:ext cx="6377784" cy="363825"/>
          </a:xfrm>
          <a:prstGeom prst="rect">
            <a:avLst/>
          </a:prstGeom>
        </p:spPr>
        <p:txBody>
          <a:bodyPr wrap="square" lIns="0" tIns="0" rIns="0" bIns="0">
            <a:normAutofit/>
          </a:bodyPr>
          <a:lstStyle>
            <a:lvl1pPr>
              <a:defRPr sz="4000" b="0" i="0">
                <a:solidFill>
                  <a:schemeClr val="tx1"/>
                </a:solidFill>
                <a:latin typeface="Calibri"/>
                <a:ea typeface="+mj-ea"/>
                <a:cs typeface="Calibri"/>
              </a:defRPr>
            </a:lvl1pPr>
          </a:lstStyle>
          <a:p>
            <a:r>
              <a:rPr lang="en-US" sz="2000" b="1" kern="0" dirty="0">
                <a:solidFill>
                  <a:schemeClr val="accent1"/>
                </a:solidFill>
                <a:latin typeface="Calibri" panose="020F0502020204030204" pitchFamily="34" charset="0"/>
                <a:cs typeface="Calibri" panose="020F0502020204030204" pitchFamily="34" charset="0"/>
              </a:rPr>
              <a:t>For Library Catalogue (OPAC):</a:t>
            </a:r>
          </a:p>
        </p:txBody>
      </p:sp>
      <p:sp>
        <p:nvSpPr>
          <p:cNvPr id="11" name="Rectangle 7"/>
          <p:cNvSpPr/>
          <p:nvPr/>
        </p:nvSpPr>
        <p:spPr>
          <a:xfrm>
            <a:off x="536244" y="1447800"/>
            <a:ext cx="8150556" cy="584775"/>
          </a:xfrm>
          <a:prstGeom prst="rect">
            <a:avLst/>
          </a:prstGeom>
        </p:spPr>
        <p:txBody>
          <a:bodyPr wrap="square">
            <a:spAutoFit/>
          </a:bodyPr>
          <a:lstStyle/>
          <a:p>
            <a:pPr>
              <a:spcBef>
                <a:spcPts val="600"/>
              </a:spcBef>
              <a:spcAft>
                <a:spcPts val="600"/>
              </a:spcAft>
              <a:buSzPct val="112000"/>
            </a:pPr>
            <a:r>
              <a:rPr lang="en-US" sz="1600" dirty="0">
                <a:solidFill>
                  <a:schemeClr val="bg2">
                    <a:lumMod val="25000"/>
                  </a:schemeClr>
                </a:solidFill>
              </a:rPr>
              <a:t>If you are using </a:t>
            </a:r>
            <a:r>
              <a:rPr lang="en-US" sz="1600" dirty="0" smtClean="0">
                <a:solidFill>
                  <a:schemeClr val="bg2">
                    <a:lumMod val="25000"/>
                  </a:schemeClr>
                </a:solidFill>
              </a:rPr>
              <a:t>Library Catalogue, </a:t>
            </a:r>
            <a:r>
              <a:rPr lang="en-US" sz="1600" dirty="0">
                <a:solidFill>
                  <a:schemeClr val="bg2">
                    <a:lumMod val="25000"/>
                  </a:schemeClr>
                </a:solidFill>
              </a:rPr>
              <a:t>then make sure that you have installed </a:t>
            </a:r>
            <a:r>
              <a:rPr lang="en-US" sz="1600" b="1" dirty="0">
                <a:solidFill>
                  <a:schemeClr val="accent1"/>
                </a:solidFill>
              </a:rPr>
              <a:t>XJTLU VPN </a:t>
            </a:r>
            <a:r>
              <a:rPr lang="en-US" sz="1600" dirty="0">
                <a:solidFill>
                  <a:schemeClr val="bg2">
                    <a:lumMod val="25000"/>
                  </a:schemeClr>
                </a:solidFill>
              </a:rPr>
              <a:t>and connected to </a:t>
            </a:r>
            <a:r>
              <a:rPr lang="en-US" sz="1600" dirty="0" smtClean="0">
                <a:solidFill>
                  <a:schemeClr val="bg2">
                    <a:lumMod val="25000"/>
                  </a:schemeClr>
                </a:solidFill>
              </a:rPr>
              <a:t>it. </a:t>
            </a:r>
          </a:p>
        </p:txBody>
      </p:sp>
      <p:pic>
        <p:nvPicPr>
          <p:cNvPr id="14" name="Picture 13"/>
          <p:cNvPicPr>
            <a:picLocks noChangeAspect="1"/>
          </p:cNvPicPr>
          <p:nvPr/>
        </p:nvPicPr>
        <p:blipFill>
          <a:blip r:embed="rId4"/>
          <a:stretch>
            <a:fillRect/>
          </a:stretch>
        </p:blipFill>
        <p:spPr>
          <a:xfrm>
            <a:off x="377499" y="3644391"/>
            <a:ext cx="8309301" cy="1901223"/>
          </a:xfrm>
          <a:prstGeom prst="rect">
            <a:avLst/>
          </a:prstGeom>
        </p:spPr>
      </p:pic>
      <p:pic>
        <p:nvPicPr>
          <p:cNvPr id="15" name="Picture 14"/>
          <p:cNvPicPr>
            <a:picLocks noChangeAspect="1"/>
          </p:cNvPicPr>
          <p:nvPr/>
        </p:nvPicPr>
        <p:blipFill>
          <a:blip r:embed="rId5"/>
          <a:stretch>
            <a:fillRect/>
          </a:stretch>
        </p:blipFill>
        <p:spPr>
          <a:xfrm>
            <a:off x="535608" y="2053178"/>
            <a:ext cx="8151192" cy="1448470"/>
          </a:xfrm>
          <a:prstGeom prst="rect">
            <a:avLst/>
          </a:prstGeom>
        </p:spPr>
      </p:pic>
    </p:spTree>
    <p:extLst>
      <p:ext uri="{BB962C8B-B14F-4D97-AF65-F5344CB8AC3E}">
        <p14:creationId xmlns:p14="http://schemas.microsoft.com/office/powerpoint/2010/main" val="3932937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6672071"/>
            <a:ext cx="9144000" cy="185927"/>
          </a:xfrm>
          <a:prstGeom prst="rect">
            <a:avLst/>
          </a:prstGeom>
          <a:blipFill>
            <a:blip r:embed="rId2" cstate="print"/>
            <a:stretch>
              <a:fillRect/>
            </a:stretch>
          </a:blipFill>
        </p:spPr>
        <p:txBody>
          <a:bodyPr wrap="square" lIns="0" tIns="0" rIns="0" bIns="0" rtlCol="0"/>
          <a:lstStyle/>
          <a:p>
            <a:endParaRPr sz="1600"/>
          </a:p>
        </p:txBody>
      </p:sp>
      <p:sp>
        <p:nvSpPr>
          <p:cNvPr id="4" name="object 4"/>
          <p:cNvSpPr/>
          <p:nvPr/>
        </p:nvSpPr>
        <p:spPr>
          <a:xfrm>
            <a:off x="0" y="6672071"/>
            <a:ext cx="9144000" cy="0"/>
          </a:xfrm>
          <a:custGeom>
            <a:avLst/>
            <a:gdLst/>
            <a:ahLst/>
            <a:cxnLst/>
            <a:rect l="l" t="t" r="r" b="b"/>
            <a:pathLst>
              <a:path w="9144000">
                <a:moveTo>
                  <a:pt x="9144000" y="0"/>
                </a:moveTo>
                <a:lnTo>
                  <a:pt x="0" y="0"/>
                </a:lnTo>
              </a:path>
            </a:pathLst>
          </a:custGeom>
          <a:ln w="6096">
            <a:solidFill>
              <a:srgbClr val="5B9BD4"/>
            </a:solidFill>
          </a:ln>
        </p:spPr>
        <p:txBody>
          <a:bodyPr wrap="square" lIns="0" tIns="0" rIns="0" bIns="0" rtlCol="0"/>
          <a:lstStyle/>
          <a:p>
            <a:endParaRPr sz="1600"/>
          </a:p>
        </p:txBody>
      </p:sp>
      <p:sp>
        <p:nvSpPr>
          <p:cNvPr id="5" name="object 5"/>
          <p:cNvSpPr/>
          <p:nvPr/>
        </p:nvSpPr>
        <p:spPr>
          <a:xfrm>
            <a:off x="7263383" y="0"/>
            <a:ext cx="1880616" cy="6857996"/>
          </a:xfrm>
          <a:prstGeom prst="rect">
            <a:avLst/>
          </a:prstGeom>
          <a:blipFill>
            <a:blip r:embed="rId3" cstate="print"/>
            <a:stretch>
              <a:fillRect/>
            </a:stretch>
          </a:blipFill>
        </p:spPr>
        <p:txBody>
          <a:bodyPr wrap="square" lIns="0" tIns="0" rIns="0" bIns="0" rtlCol="0"/>
          <a:lstStyle/>
          <a:p>
            <a:endParaRPr/>
          </a:p>
        </p:txBody>
      </p:sp>
      <p:sp>
        <p:nvSpPr>
          <p:cNvPr id="11" name="object 2"/>
          <p:cNvSpPr txBox="1"/>
          <p:nvPr/>
        </p:nvSpPr>
        <p:spPr>
          <a:xfrm>
            <a:off x="536244" y="349072"/>
            <a:ext cx="7845756" cy="629660"/>
          </a:xfrm>
          <a:prstGeom prst="rect">
            <a:avLst/>
          </a:prstGeom>
        </p:spPr>
        <p:txBody>
          <a:bodyPr vert="horz" wrap="square" lIns="0" tIns="13970" rIns="0" bIns="0" rtlCol="0">
            <a:spAutoFit/>
          </a:bodyPr>
          <a:lstStyle/>
          <a:p>
            <a:pPr marL="12700">
              <a:lnSpc>
                <a:spcPct val="100000"/>
              </a:lnSpc>
              <a:spcBef>
                <a:spcPts val="110"/>
              </a:spcBef>
            </a:pPr>
            <a:r>
              <a:rPr lang="en-US" sz="4000" b="1" spc="5" dirty="0">
                <a:solidFill>
                  <a:srgbClr val="000044"/>
                </a:solidFill>
                <a:latin typeface="Calibri"/>
                <a:ea typeface="+mj-ea"/>
                <a:cs typeface="Calibri"/>
              </a:rPr>
              <a:t>Off-Campus </a:t>
            </a:r>
            <a:r>
              <a:rPr lang="en-US" sz="4000" b="1" spc="5" dirty="0" smtClean="0">
                <a:solidFill>
                  <a:srgbClr val="000044"/>
                </a:solidFill>
                <a:latin typeface="Calibri"/>
                <a:ea typeface="+mj-ea"/>
                <a:cs typeface="Calibri"/>
              </a:rPr>
              <a:t>Access</a:t>
            </a:r>
            <a:endParaRPr lang="en-US" sz="4000" b="1" spc="5" dirty="0">
              <a:solidFill>
                <a:srgbClr val="000044"/>
              </a:solidFill>
              <a:latin typeface="Calibri"/>
              <a:ea typeface="+mj-ea"/>
              <a:cs typeface="Calibri"/>
            </a:endParaRPr>
          </a:p>
        </p:txBody>
      </p:sp>
      <p:sp>
        <p:nvSpPr>
          <p:cNvPr id="2" name="Slide Number Placeholder 1"/>
          <p:cNvSpPr>
            <a:spLocks noGrp="1"/>
          </p:cNvSpPr>
          <p:nvPr>
            <p:ph type="sldNum" sz="quarter" idx="7"/>
          </p:nvPr>
        </p:nvSpPr>
        <p:spPr>
          <a:xfrm>
            <a:off x="6583680" y="6377940"/>
            <a:ext cx="2103120" cy="246221"/>
          </a:xfrm>
        </p:spPr>
        <p:txBody>
          <a:bodyPr/>
          <a:lstStyle/>
          <a:p>
            <a:fld id="{B6F15528-21DE-4FAA-801E-634DDDAF4B2B}" type="slidenum">
              <a:rPr lang="en-US" sz="1600" smtClean="0"/>
              <a:t>23</a:t>
            </a:fld>
            <a:endParaRPr lang="en-US" sz="1600" dirty="0"/>
          </a:p>
        </p:txBody>
      </p:sp>
      <p:sp>
        <p:nvSpPr>
          <p:cNvPr id="12" name="Title 1"/>
          <p:cNvSpPr txBox="1">
            <a:spLocks/>
          </p:cNvSpPr>
          <p:nvPr/>
        </p:nvSpPr>
        <p:spPr>
          <a:xfrm>
            <a:off x="609600" y="1066800"/>
            <a:ext cx="6377784" cy="366008"/>
          </a:xfrm>
          <a:prstGeom prst="rect">
            <a:avLst/>
          </a:prstGeom>
        </p:spPr>
        <p:txBody>
          <a:bodyPr wrap="square" lIns="0" tIns="0" rIns="0" bIns="0">
            <a:normAutofit/>
          </a:bodyPr>
          <a:lstStyle>
            <a:lvl1pPr>
              <a:defRPr sz="4000" b="0" i="0">
                <a:solidFill>
                  <a:schemeClr val="tx1"/>
                </a:solidFill>
                <a:latin typeface="Calibri"/>
                <a:ea typeface="+mj-ea"/>
                <a:cs typeface="Calibri"/>
              </a:defRPr>
            </a:lvl1pPr>
          </a:lstStyle>
          <a:p>
            <a:pPr algn="l"/>
            <a:r>
              <a:rPr lang="en-US" sz="2000" b="1" kern="0" dirty="0" smtClean="0">
                <a:solidFill>
                  <a:schemeClr val="accent1"/>
                </a:solidFill>
                <a:latin typeface="Calibri" panose="020F0502020204030204" pitchFamily="34" charset="0"/>
                <a:cs typeface="Calibri" panose="020F0502020204030204" pitchFamily="34" charset="0"/>
              </a:rPr>
              <a:t>For Databases</a:t>
            </a:r>
          </a:p>
        </p:txBody>
      </p:sp>
      <p:sp>
        <p:nvSpPr>
          <p:cNvPr id="15" name="Rectangle 7"/>
          <p:cNvSpPr/>
          <p:nvPr/>
        </p:nvSpPr>
        <p:spPr>
          <a:xfrm>
            <a:off x="609600" y="1497893"/>
            <a:ext cx="7772400" cy="646331"/>
          </a:xfrm>
          <a:prstGeom prst="rect">
            <a:avLst/>
          </a:prstGeom>
        </p:spPr>
        <p:txBody>
          <a:bodyPr wrap="square">
            <a:spAutoFit/>
          </a:bodyPr>
          <a:lstStyle/>
          <a:p>
            <a:pPr>
              <a:spcBef>
                <a:spcPts val="600"/>
              </a:spcBef>
              <a:spcAft>
                <a:spcPts val="600"/>
              </a:spcAft>
              <a:buSzPct val="112000"/>
            </a:pPr>
            <a:r>
              <a:rPr lang="en-US" dirty="0" smtClean="0">
                <a:solidFill>
                  <a:schemeClr val="bg2">
                    <a:lumMod val="25000"/>
                  </a:schemeClr>
                </a:solidFill>
              </a:rPr>
              <a:t>Most of databases can be accessible via </a:t>
            </a:r>
            <a:r>
              <a:rPr lang="en-US" b="1" dirty="0" err="1" smtClean="0">
                <a:solidFill>
                  <a:schemeClr val="accent1"/>
                </a:solidFill>
              </a:rPr>
              <a:t>EZproxy</a:t>
            </a:r>
            <a:r>
              <a:rPr lang="en-US" dirty="0" smtClean="0">
                <a:solidFill>
                  <a:schemeClr val="bg2">
                    <a:lumMod val="25000"/>
                  </a:schemeClr>
                </a:solidFill>
              </a:rPr>
              <a:t> by </a:t>
            </a:r>
            <a:r>
              <a:rPr lang="en-US" b="1" dirty="0" smtClean="0">
                <a:solidFill>
                  <a:schemeClr val="accent1"/>
                </a:solidFill>
              </a:rPr>
              <a:t>clicking database title </a:t>
            </a:r>
            <a:r>
              <a:rPr lang="en-US" dirty="0" smtClean="0">
                <a:solidFill>
                  <a:schemeClr val="bg2">
                    <a:lumMod val="25000"/>
                  </a:schemeClr>
                </a:solidFill>
              </a:rPr>
              <a:t>on the database list</a:t>
            </a:r>
            <a:r>
              <a:rPr lang="en-US" dirty="0" smtClean="0">
                <a:solidFill>
                  <a:schemeClr val="bg2">
                    <a:lumMod val="25000"/>
                  </a:schemeClr>
                </a:solidFill>
              </a:rPr>
              <a:t>. Discover can be accessible via </a:t>
            </a:r>
            <a:r>
              <a:rPr lang="en-US" dirty="0" err="1" smtClean="0">
                <a:solidFill>
                  <a:schemeClr val="bg2">
                    <a:lumMod val="25000"/>
                  </a:schemeClr>
                </a:solidFill>
              </a:rPr>
              <a:t>Ezproxy</a:t>
            </a:r>
            <a:r>
              <a:rPr lang="en-US" dirty="0">
                <a:solidFill>
                  <a:schemeClr val="bg2">
                    <a:lumMod val="25000"/>
                  </a:schemeClr>
                </a:solidFill>
              </a:rPr>
              <a:t> </a:t>
            </a:r>
            <a:r>
              <a:rPr lang="en-US" dirty="0" smtClean="0">
                <a:solidFill>
                  <a:schemeClr val="bg2">
                    <a:lumMod val="25000"/>
                  </a:schemeClr>
                </a:solidFill>
              </a:rPr>
              <a:t>directly, without </a:t>
            </a:r>
            <a:r>
              <a:rPr lang="en-US" dirty="0" err="1" smtClean="0">
                <a:solidFill>
                  <a:schemeClr val="bg2">
                    <a:lumMod val="25000"/>
                  </a:schemeClr>
                </a:solidFill>
              </a:rPr>
              <a:t>vpn</a:t>
            </a:r>
            <a:r>
              <a:rPr lang="en-US" dirty="0" smtClean="0">
                <a:solidFill>
                  <a:schemeClr val="bg2">
                    <a:lumMod val="25000"/>
                  </a:schemeClr>
                </a:solidFill>
              </a:rPr>
              <a:t>.</a:t>
            </a:r>
            <a:endParaRPr lang="en-US" dirty="0" smtClean="0">
              <a:solidFill>
                <a:schemeClr val="bg2">
                  <a:lumMod val="25000"/>
                </a:schemeClr>
              </a:solidFill>
            </a:endParaRPr>
          </a:p>
        </p:txBody>
      </p:sp>
      <p:pic>
        <p:nvPicPr>
          <p:cNvPr id="20" name="Picture 19"/>
          <p:cNvPicPr>
            <a:picLocks noChangeAspect="1"/>
          </p:cNvPicPr>
          <p:nvPr/>
        </p:nvPicPr>
        <p:blipFill>
          <a:blip r:embed="rId4"/>
          <a:stretch>
            <a:fillRect/>
          </a:stretch>
        </p:blipFill>
        <p:spPr>
          <a:xfrm>
            <a:off x="609600" y="2116256"/>
            <a:ext cx="3587837" cy="2043622"/>
          </a:xfrm>
          <a:prstGeom prst="rect">
            <a:avLst/>
          </a:prstGeom>
        </p:spPr>
      </p:pic>
      <p:sp>
        <p:nvSpPr>
          <p:cNvPr id="21" name="Right Arrow 20"/>
          <p:cNvSpPr/>
          <p:nvPr/>
        </p:nvSpPr>
        <p:spPr>
          <a:xfrm>
            <a:off x="4495800" y="3034684"/>
            <a:ext cx="522683" cy="501319"/>
          </a:xfrm>
          <a:prstGeom prst="rightArrow">
            <a:avLst/>
          </a:prstGeom>
          <a:noFill/>
          <a:ln>
            <a:solidFill>
              <a:srgbClr val="00054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a:p>
        </p:txBody>
      </p:sp>
      <p:sp>
        <p:nvSpPr>
          <p:cNvPr id="18" name="Rectangle 7"/>
          <p:cNvSpPr/>
          <p:nvPr/>
        </p:nvSpPr>
        <p:spPr>
          <a:xfrm>
            <a:off x="541029" y="4269305"/>
            <a:ext cx="7840971" cy="646331"/>
          </a:xfrm>
          <a:prstGeom prst="rect">
            <a:avLst/>
          </a:prstGeom>
        </p:spPr>
        <p:txBody>
          <a:bodyPr wrap="square">
            <a:spAutoFit/>
          </a:bodyPr>
          <a:lstStyle/>
          <a:p>
            <a:pPr>
              <a:spcBef>
                <a:spcPts val="600"/>
              </a:spcBef>
              <a:spcAft>
                <a:spcPts val="600"/>
              </a:spcAft>
              <a:buSzPct val="112000"/>
            </a:pPr>
            <a:r>
              <a:rPr lang="en-US" dirty="0" smtClean="0">
                <a:solidFill>
                  <a:schemeClr val="bg2">
                    <a:lumMod val="25000"/>
                  </a:schemeClr>
                </a:solidFill>
              </a:rPr>
              <a:t>For </a:t>
            </a:r>
            <a:r>
              <a:rPr lang="en-US" b="1" dirty="0" smtClean="0">
                <a:solidFill>
                  <a:schemeClr val="accent1"/>
                </a:solidFill>
              </a:rPr>
              <a:t>some special cases</a:t>
            </a:r>
            <a:r>
              <a:rPr lang="en-US" dirty="0">
                <a:solidFill>
                  <a:schemeClr val="bg2">
                    <a:lumMod val="25000"/>
                  </a:schemeClr>
                </a:solidFill>
              </a:rPr>
              <a:t>, </a:t>
            </a:r>
            <a:r>
              <a:rPr lang="en-US" altLang="zh-CN" dirty="0" smtClean="0">
                <a:solidFill>
                  <a:schemeClr val="bg2">
                    <a:lumMod val="25000"/>
                  </a:schemeClr>
                </a:solidFill>
              </a:rPr>
              <a:t>the</a:t>
            </a:r>
            <a:r>
              <a:rPr lang="en-US" dirty="0" smtClean="0">
                <a:solidFill>
                  <a:schemeClr val="bg2">
                    <a:lumMod val="25000"/>
                  </a:schemeClr>
                </a:solidFill>
              </a:rPr>
              <a:t> databases </a:t>
            </a:r>
            <a:r>
              <a:rPr lang="en-US" dirty="0">
                <a:solidFill>
                  <a:schemeClr val="bg2">
                    <a:lumMod val="25000"/>
                  </a:schemeClr>
                </a:solidFill>
              </a:rPr>
              <a:t>with </a:t>
            </a:r>
            <a:r>
              <a:rPr lang="en-US" dirty="0" smtClean="0">
                <a:solidFill>
                  <a:schemeClr val="bg2">
                    <a:lumMod val="25000"/>
                  </a:schemeClr>
                </a:solidFill>
              </a:rPr>
              <a:t>           are </a:t>
            </a:r>
            <a:r>
              <a:rPr lang="en-US" dirty="0">
                <a:solidFill>
                  <a:schemeClr val="bg2">
                    <a:lumMod val="25000"/>
                  </a:schemeClr>
                </a:solidFill>
              </a:rPr>
              <a:t>only accessible via </a:t>
            </a:r>
            <a:r>
              <a:rPr lang="en-US" b="1" dirty="0">
                <a:solidFill>
                  <a:schemeClr val="accent1"/>
                </a:solidFill>
              </a:rPr>
              <a:t>XJTLU VPN</a:t>
            </a:r>
            <a:r>
              <a:rPr lang="en-US" dirty="0" smtClean="0">
                <a:solidFill>
                  <a:schemeClr val="bg2">
                    <a:lumMod val="25000"/>
                  </a:schemeClr>
                </a:solidFill>
              </a:rPr>
              <a:t>. </a:t>
            </a:r>
            <a:r>
              <a:rPr lang="en-US" dirty="0">
                <a:solidFill>
                  <a:schemeClr val="bg2">
                    <a:lumMod val="25000"/>
                  </a:schemeClr>
                </a:solidFill>
                <a:hlinkClick r:id="rId5"/>
              </a:rPr>
              <a:t>Click HERE to find the VPN User Guide</a:t>
            </a:r>
            <a:r>
              <a:rPr lang="en-US" dirty="0">
                <a:solidFill>
                  <a:schemeClr val="bg2">
                    <a:lumMod val="25000"/>
                  </a:schemeClr>
                </a:solidFill>
              </a:rPr>
              <a:t>. </a:t>
            </a:r>
          </a:p>
        </p:txBody>
      </p:sp>
      <p:pic>
        <p:nvPicPr>
          <p:cNvPr id="16" name="Picture 4" descr="https://libapps-au.s3-ap-southeast-2.amazonaws.com/accounts/80966/images/vp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7141" y="4269304"/>
            <a:ext cx="376719" cy="34532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 y="4981388"/>
            <a:ext cx="7478169" cy="1343212"/>
          </a:xfrm>
          <a:prstGeom prst="rect">
            <a:avLst/>
          </a:prstGeom>
        </p:spPr>
      </p:pic>
      <p:pic>
        <p:nvPicPr>
          <p:cNvPr id="6" name="Picture 5"/>
          <p:cNvPicPr>
            <a:picLocks noChangeAspect="1"/>
          </p:cNvPicPr>
          <p:nvPr/>
        </p:nvPicPr>
        <p:blipFill>
          <a:blip r:embed="rId8"/>
          <a:stretch>
            <a:fillRect/>
          </a:stretch>
        </p:blipFill>
        <p:spPr>
          <a:xfrm>
            <a:off x="5445734" y="2226221"/>
            <a:ext cx="2275892" cy="1961086"/>
          </a:xfrm>
          <a:prstGeom prst="rect">
            <a:avLst/>
          </a:prstGeom>
        </p:spPr>
      </p:pic>
    </p:spTree>
    <p:extLst>
      <p:ext uri="{BB962C8B-B14F-4D97-AF65-F5344CB8AC3E}">
        <p14:creationId xmlns:p14="http://schemas.microsoft.com/office/powerpoint/2010/main" val="18563860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672071"/>
            <a:ext cx="9144000" cy="18592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6672071"/>
            <a:ext cx="9144000" cy="0"/>
          </a:xfrm>
          <a:custGeom>
            <a:avLst/>
            <a:gdLst/>
            <a:ahLst/>
            <a:cxnLst/>
            <a:rect l="l" t="t" r="r" b="b"/>
            <a:pathLst>
              <a:path w="9144000">
                <a:moveTo>
                  <a:pt x="9144000" y="0"/>
                </a:moveTo>
                <a:lnTo>
                  <a:pt x="0" y="0"/>
                </a:lnTo>
              </a:path>
            </a:pathLst>
          </a:custGeom>
          <a:ln w="6096">
            <a:solidFill>
              <a:srgbClr val="5B9BD4"/>
            </a:solidFill>
          </a:ln>
        </p:spPr>
        <p:txBody>
          <a:bodyPr wrap="square" lIns="0" tIns="0" rIns="0" bIns="0" rtlCol="0"/>
          <a:lstStyle/>
          <a:p>
            <a:endParaRPr/>
          </a:p>
        </p:txBody>
      </p:sp>
      <p:sp>
        <p:nvSpPr>
          <p:cNvPr id="4" name="object 4"/>
          <p:cNvSpPr txBox="1">
            <a:spLocks noGrp="1"/>
          </p:cNvSpPr>
          <p:nvPr>
            <p:ph type="title"/>
          </p:nvPr>
        </p:nvSpPr>
        <p:spPr>
          <a:xfrm>
            <a:off x="950617" y="2454846"/>
            <a:ext cx="7242767" cy="629018"/>
          </a:xfrm>
          <a:prstGeom prst="rect">
            <a:avLst/>
          </a:prstGeom>
        </p:spPr>
        <p:txBody>
          <a:bodyPr vert="horz" wrap="square" lIns="0" tIns="13335" rIns="0" bIns="0" rtlCol="0">
            <a:spAutoFit/>
          </a:bodyPr>
          <a:lstStyle/>
          <a:p>
            <a:pPr marL="28575" algn="ctr">
              <a:lnSpc>
                <a:spcPct val="100000"/>
              </a:lnSpc>
              <a:spcBef>
                <a:spcPts val="105"/>
              </a:spcBef>
            </a:pPr>
            <a:r>
              <a:rPr spc="-10" dirty="0" smtClean="0"/>
              <a:t>LIBRARY</a:t>
            </a:r>
            <a:r>
              <a:rPr lang="en-US" spc="-10" dirty="0" smtClean="0"/>
              <a:t> SERVICES</a:t>
            </a:r>
            <a:endParaRPr spc="-10" dirty="0"/>
          </a:p>
        </p:txBody>
      </p:sp>
      <p:sp>
        <p:nvSpPr>
          <p:cNvPr id="5" name="object 5"/>
          <p:cNvSpPr/>
          <p:nvPr/>
        </p:nvSpPr>
        <p:spPr>
          <a:xfrm>
            <a:off x="7263383" y="0"/>
            <a:ext cx="1880616" cy="6858000"/>
          </a:xfrm>
          <a:prstGeom prst="rect">
            <a:avLst/>
          </a:prstGeom>
          <a:blipFill>
            <a:blip r:embed="rId3" cstate="print"/>
            <a:stretch>
              <a:fillRect/>
            </a:stretch>
          </a:blipFill>
        </p:spPr>
        <p:txBody>
          <a:bodyPr wrap="square" lIns="0" tIns="0" rIns="0" bIns="0" rtlCol="0"/>
          <a:lstStyle/>
          <a:p>
            <a:endParaRPr/>
          </a:p>
        </p:txBody>
      </p:sp>
      <p:sp>
        <p:nvSpPr>
          <p:cNvPr id="6" name="Slide Number Placeholder 5"/>
          <p:cNvSpPr>
            <a:spLocks noGrp="1"/>
          </p:cNvSpPr>
          <p:nvPr>
            <p:ph type="sldNum" sz="quarter" idx="7"/>
          </p:nvPr>
        </p:nvSpPr>
        <p:spPr/>
        <p:txBody>
          <a:bodyPr/>
          <a:lstStyle/>
          <a:p>
            <a:fld id="{B6F15528-21DE-4FAA-801E-634DDDAF4B2B}" type="slidenum">
              <a:rPr lang="en-US" smtClean="0"/>
              <a:t>24</a:t>
            </a:fld>
            <a:endParaRPr lang="en-US"/>
          </a:p>
        </p:txBody>
      </p:sp>
    </p:spTree>
    <p:extLst>
      <p:ext uri="{BB962C8B-B14F-4D97-AF65-F5344CB8AC3E}">
        <p14:creationId xmlns:p14="http://schemas.microsoft.com/office/powerpoint/2010/main" val="13668855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244" y="349072"/>
            <a:ext cx="4509135" cy="636905"/>
          </a:xfrm>
          <a:prstGeom prst="rect">
            <a:avLst/>
          </a:prstGeom>
        </p:spPr>
        <p:txBody>
          <a:bodyPr vert="horz" wrap="square" lIns="0" tIns="13970" rIns="0" bIns="0" rtlCol="0">
            <a:spAutoFit/>
          </a:bodyPr>
          <a:lstStyle/>
          <a:p>
            <a:pPr marL="12700">
              <a:lnSpc>
                <a:spcPct val="100000"/>
              </a:lnSpc>
              <a:spcBef>
                <a:spcPts val="110"/>
              </a:spcBef>
            </a:pPr>
            <a:r>
              <a:rPr spc="-5" dirty="0"/>
              <a:t>INTER-LIBRARY</a:t>
            </a:r>
            <a:r>
              <a:rPr spc="-130" dirty="0"/>
              <a:t> </a:t>
            </a:r>
            <a:r>
              <a:rPr spc="-25" dirty="0"/>
              <a:t>LOAN</a:t>
            </a:r>
          </a:p>
        </p:txBody>
      </p:sp>
      <p:sp>
        <p:nvSpPr>
          <p:cNvPr id="3" name="object 3"/>
          <p:cNvSpPr/>
          <p:nvPr/>
        </p:nvSpPr>
        <p:spPr>
          <a:xfrm>
            <a:off x="0" y="6672071"/>
            <a:ext cx="9144000" cy="1859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672071"/>
            <a:ext cx="9144000" cy="0"/>
          </a:xfrm>
          <a:custGeom>
            <a:avLst/>
            <a:gdLst/>
            <a:ahLst/>
            <a:cxnLst/>
            <a:rect l="l" t="t" r="r" b="b"/>
            <a:pathLst>
              <a:path w="9144000">
                <a:moveTo>
                  <a:pt x="9144000" y="0"/>
                </a:moveTo>
                <a:lnTo>
                  <a:pt x="0" y="0"/>
                </a:lnTo>
              </a:path>
            </a:pathLst>
          </a:custGeom>
          <a:ln w="6096">
            <a:solidFill>
              <a:srgbClr val="5B9BD4"/>
            </a:solidFill>
          </a:ln>
        </p:spPr>
        <p:txBody>
          <a:bodyPr wrap="square" lIns="0" tIns="0" rIns="0" bIns="0" rtlCol="0"/>
          <a:lstStyle/>
          <a:p>
            <a:endParaRPr/>
          </a:p>
        </p:txBody>
      </p:sp>
      <p:sp>
        <p:nvSpPr>
          <p:cNvPr id="5" name="object 5"/>
          <p:cNvSpPr txBox="1"/>
          <p:nvPr/>
        </p:nvSpPr>
        <p:spPr>
          <a:xfrm>
            <a:off x="536244" y="2824469"/>
            <a:ext cx="7355205" cy="3681136"/>
          </a:xfrm>
          <a:prstGeom prst="rect">
            <a:avLst/>
          </a:prstGeom>
        </p:spPr>
        <p:txBody>
          <a:bodyPr vert="horz" wrap="square" lIns="0" tIns="13335" rIns="0" bIns="0" rtlCol="0">
            <a:spAutoFit/>
          </a:bodyPr>
          <a:lstStyle/>
          <a:p>
            <a:pPr marL="12700" marR="5080">
              <a:lnSpc>
                <a:spcPct val="100000"/>
              </a:lnSpc>
            </a:pPr>
            <a:r>
              <a:rPr sz="1600" dirty="0" smtClean="0">
                <a:latin typeface="Calibri"/>
                <a:cs typeface="Calibri"/>
              </a:rPr>
              <a:t>The </a:t>
            </a:r>
            <a:r>
              <a:rPr sz="1600" spc="-10" dirty="0">
                <a:latin typeface="Calibri"/>
                <a:cs typeface="Calibri"/>
              </a:rPr>
              <a:t>Library provides inter-library </a:t>
            </a:r>
            <a:r>
              <a:rPr sz="1600" spc="-5" dirty="0">
                <a:latin typeface="Calibri"/>
                <a:cs typeface="Calibri"/>
              </a:rPr>
              <a:t>loan service, which helps </a:t>
            </a:r>
            <a:r>
              <a:rPr sz="1600" spc="-15" dirty="0">
                <a:latin typeface="Calibri"/>
                <a:cs typeface="Calibri"/>
              </a:rPr>
              <a:t>you </a:t>
            </a:r>
            <a:r>
              <a:rPr sz="1600" spc="-5" dirty="0">
                <a:latin typeface="Calibri"/>
                <a:cs typeface="Calibri"/>
              </a:rPr>
              <a:t>find and </a:t>
            </a:r>
            <a:r>
              <a:rPr sz="1600" spc="-10" dirty="0">
                <a:latin typeface="Calibri"/>
                <a:cs typeface="Calibri"/>
              </a:rPr>
              <a:t>borrow materials  </a:t>
            </a:r>
            <a:r>
              <a:rPr sz="1600" spc="-5" dirty="0">
                <a:latin typeface="Calibri"/>
                <a:cs typeface="Calibri"/>
              </a:rPr>
              <a:t>(not </a:t>
            </a:r>
            <a:r>
              <a:rPr sz="1600" spc="-10" dirty="0">
                <a:latin typeface="Calibri"/>
                <a:cs typeface="Calibri"/>
              </a:rPr>
              <a:t>available </a:t>
            </a:r>
            <a:r>
              <a:rPr sz="1600" spc="-5" dirty="0">
                <a:latin typeface="Calibri"/>
                <a:cs typeface="Calibri"/>
              </a:rPr>
              <a:t>in our </a:t>
            </a:r>
            <a:r>
              <a:rPr sz="1600" spc="-10" dirty="0">
                <a:latin typeface="Calibri"/>
                <a:cs typeface="Calibri"/>
              </a:rPr>
              <a:t>collections) from other</a:t>
            </a:r>
            <a:r>
              <a:rPr sz="1600" spc="135" dirty="0">
                <a:latin typeface="Calibri"/>
                <a:cs typeface="Calibri"/>
              </a:rPr>
              <a:t> </a:t>
            </a:r>
            <a:r>
              <a:rPr sz="1600" spc="-10" dirty="0">
                <a:latin typeface="Calibri"/>
                <a:cs typeface="Calibri"/>
              </a:rPr>
              <a:t>libraries.</a:t>
            </a:r>
            <a:endParaRPr sz="1600" dirty="0">
              <a:latin typeface="Calibri"/>
              <a:cs typeface="Calibri"/>
            </a:endParaRPr>
          </a:p>
          <a:p>
            <a:pPr>
              <a:lnSpc>
                <a:spcPct val="100000"/>
              </a:lnSpc>
              <a:spcBef>
                <a:spcPts val="25"/>
              </a:spcBef>
            </a:pPr>
            <a:endParaRPr sz="1650" dirty="0">
              <a:latin typeface="Times New Roman"/>
              <a:cs typeface="Times New Roman"/>
            </a:endParaRPr>
          </a:p>
          <a:p>
            <a:pPr marL="12700">
              <a:lnSpc>
                <a:spcPct val="100000"/>
              </a:lnSpc>
            </a:pPr>
            <a:r>
              <a:rPr sz="1600" spc="-10" dirty="0">
                <a:latin typeface="Calibri"/>
                <a:cs typeface="Calibri"/>
              </a:rPr>
              <a:t>Beyond </a:t>
            </a:r>
            <a:r>
              <a:rPr sz="1600" spc="-5" dirty="0">
                <a:latin typeface="Calibri"/>
                <a:cs typeface="Calibri"/>
              </a:rPr>
              <a:t>XJTLU </a:t>
            </a:r>
            <a:r>
              <a:rPr sz="1600" spc="-10" dirty="0">
                <a:latin typeface="Calibri"/>
                <a:cs typeface="Calibri"/>
              </a:rPr>
              <a:t>Library Catalogue </a:t>
            </a:r>
            <a:r>
              <a:rPr sz="1600" spc="-5" dirty="0">
                <a:latin typeface="Calibri"/>
                <a:cs typeface="Calibri"/>
              </a:rPr>
              <a:t>and</a:t>
            </a:r>
            <a:r>
              <a:rPr sz="1600" spc="-25" dirty="0">
                <a:latin typeface="Calibri"/>
                <a:cs typeface="Calibri"/>
              </a:rPr>
              <a:t> </a:t>
            </a:r>
            <a:r>
              <a:rPr sz="1600" spc="-5" dirty="0">
                <a:latin typeface="Calibri"/>
                <a:cs typeface="Calibri"/>
              </a:rPr>
              <a:t>DISCOVER:</a:t>
            </a:r>
            <a:endParaRPr sz="1600" dirty="0">
              <a:latin typeface="Calibri"/>
              <a:cs typeface="Calibri"/>
            </a:endParaRPr>
          </a:p>
          <a:p>
            <a:pPr>
              <a:lnSpc>
                <a:spcPct val="100000"/>
              </a:lnSpc>
              <a:spcBef>
                <a:spcPts val="25"/>
              </a:spcBef>
            </a:pPr>
            <a:endParaRPr sz="1650" dirty="0">
              <a:latin typeface="Times New Roman"/>
              <a:cs typeface="Times New Roman"/>
            </a:endParaRPr>
          </a:p>
          <a:p>
            <a:pPr marL="299085" marR="424815" indent="-287020">
              <a:lnSpc>
                <a:spcPct val="100000"/>
              </a:lnSpc>
              <a:buFont typeface="Arial"/>
              <a:buChar char="•"/>
              <a:tabLst>
                <a:tab pos="299085" algn="l"/>
                <a:tab pos="299720" algn="l"/>
              </a:tabLst>
            </a:pPr>
            <a:r>
              <a:rPr sz="1600" b="1" spc="-5" dirty="0">
                <a:latin typeface="Calibri"/>
                <a:cs typeface="Calibri"/>
              </a:rPr>
              <a:t>Duxiu </a:t>
            </a:r>
            <a:r>
              <a:rPr sz="1600" b="1" dirty="0">
                <a:latin typeface="Calibri"/>
                <a:cs typeface="Calibri"/>
              </a:rPr>
              <a:t>Academic </a:t>
            </a:r>
            <a:r>
              <a:rPr sz="1600" b="1" spc="-5" dirty="0">
                <a:latin typeface="Calibri"/>
                <a:cs typeface="Calibri"/>
              </a:rPr>
              <a:t>Search </a:t>
            </a:r>
            <a:r>
              <a:rPr sz="1600" b="1" dirty="0">
                <a:latin typeface="Calibri"/>
                <a:cs typeface="Calibri"/>
              </a:rPr>
              <a:t>– </a:t>
            </a:r>
            <a:r>
              <a:rPr sz="1600" dirty="0">
                <a:latin typeface="Calibri"/>
                <a:cs typeface="Calibri"/>
              </a:rPr>
              <a:t>a </a:t>
            </a:r>
            <a:r>
              <a:rPr sz="1600" spc="-10" dirty="0">
                <a:latin typeface="Calibri"/>
                <a:cs typeface="Calibri"/>
              </a:rPr>
              <a:t>comprehensive database </a:t>
            </a:r>
            <a:r>
              <a:rPr sz="1600" spc="-5" dirty="0">
                <a:latin typeface="Calibri"/>
                <a:cs typeface="Calibri"/>
              </a:rPr>
              <a:t>which </a:t>
            </a:r>
            <a:r>
              <a:rPr sz="1600" spc="-10" dirty="0">
                <a:latin typeface="Calibri"/>
                <a:cs typeface="Calibri"/>
              </a:rPr>
              <a:t>provides </a:t>
            </a:r>
            <a:r>
              <a:rPr sz="1600" spc="-5" dirty="0">
                <a:latin typeface="Calibri"/>
                <a:cs typeface="Calibri"/>
              </a:rPr>
              <a:t>full </a:t>
            </a:r>
            <a:r>
              <a:rPr sz="1600" spc="-15" dirty="0">
                <a:latin typeface="Calibri"/>
                <a:cs typeface="Calibri"/>
              </a:rPr>
              <a:t>texts </a:t>
            </a:r>
            <a:r>
              <a:rPr sz="1600" spc="-5" dirty="0">
                <a:latin typeface="Calibri"/>
                <a:cs typeface="Calibri"/>
              </a:rPr>
              <a:t>of  journals via </a:t>
            </a:r>
            <a:r>
              <a:rPr sz="1600" spc="-10" dirty="0">
                <a:latin typeface="Calibri"/>
                <a:cs typeface="Calibri"/>
              </a:rPr>
              <a:t>document</a:t>
            </a:r>
            <a:r>
              <a:rPr sz="1600" spc="20" dirty="0">
                <a:latin typeface="Calibri"/>
                <a:cs typeface="Calibri"/>
              </a:rPr>
              <a:t> </a:t>
            </a:r>
            <a:r>
              <a:rPr sz="1600" spc="-10" dirty="0">
                <a:latin typeface="Calibri"/>
                <a:cs typeface="Calibri"/>
              </a:rPr>
              <a:t>delivery</a:t>
            </a:r>
            <a:endParaRPr sz="1600" dirty="0">
              <a:latin typeface="Calibri"/>
              <a:cs typeface="Calibri"/>
            </a:endParaRPr>
          </a:p>
          <a:p>
            <a:pPr>
              <a:lnSpc>
                <a:spcPct val="100000"/>
              </a:lnSpc>
              <a:buFont typeface="Arial"/>
              <a:buChar char="•"/>
            </a:pPr>
            <a:endParaRPr sz="1600" dirty="0">
              <a:latin typeface="Times New Roman"/>
              <a:cs typeface="Times New Roman"/>
            </a:endParaRPr>
          </a:p>
          <a:p>
            <a:pPr marL="299085" indent="-287020">
              <a:lnSpc>
                <a:spcPct val="100000"/>
              </a:lnSpc>
              <a:spcBef>
                <a:spcPts val="1045"/>
              </a:spcBef>
              <a:buFont typeface="Arial"/>
              <a:buChar char="•"/>
              <a:tabLst>
                <a:tab pos="299085" algn="l"/>
                <a:tab pos="299720" algn="l"/>
              </a:tabLst>
            </a:pPr>
            <a:r>
              <a:rPr sz="1600" b="1" spc="-5" dirty="0">
                <a:latin typeface="Calibri"/>
                <a:cs typeface="Calibri"/>
              </a:rPr>
              <a:t>Inter-library </a:t>
            </a:r>
            <a:r>
              <a:rPr sz="1600" b="1" dirty="0">
                <a:latin typeface="Calibri"/>
                <a:cs typeface="Calibri"/>
              </a:rPr>
              <a:t>Loan </a:t>
            </a:r>
            <a:r>
              <a:rPr sz="1600" b="1" spc="-5" dirty="0">
                <a:latin typeface="Calibri"/>
                <a:cs typeface="Calibri"/>
              </a:rPr>
              <a:t>(ILL)</a:t>
            </a:r>
            <a:r>
              <a:rPr sz="1600" b="1" spc="-50" dirty="0">
                <a:latin typeface="Calibri"/>
                <a:cs typeface="Calibri"/>
              </a:rPr>
              <a:t> </a:t>
            </a:r>
            <a:r>
              <a:rPr sz="1600" b="1" dirty="0">
                <a:latin typeface="Calibri"/>
                <a:cs typeface="Calibri"/>
              </a:rPr>
              <a:t>Service</a:t>
            </a:r>
            <a:endParaRPr sz="1600" dirty="0">
              <a:latin typeface="Calibri"/>
              <a:cs typeface="Calibri"/>
            </a:endParaRPr>
          </a:p>
          <a:p>
            <a:pPr marL="607060" marR="3985895" lvl="1" indent="-137160">
              <a:lnSpc>
                <a:spcPct val="100000"/>
              </a:lnSpc>
              <a:buFont typeface="Calibri"/>
              <a:buChar char="–"/>
              <a:tabLst>
                <a:tab pos="616585" algn="l"/>
              </a:tabLst>
            </a:pPr>
            <a:r>
              <a:rPr sz="1600" spc="5" dirty="0">
                <a:latin typeface="Calibri"/>
                <a:cs typeface="Calibri"/>
              </a:rPr>
              <a:t>an </a:t>
            </a:r>
            <a:r>
              <a:rPr sz="1600" spc="-5" dirty="0">
                <a:latin typeface="Calibri"/>
                <a:cs typeface="Calibri"/>
              </a:rPr>
              <a:t>online </a:t>
            </a:r>
            <a:r>
              <a:rPr sz="1600" spc="-15" dirty="0">
                <a:latin typeface="Calibri"/>
                <a:cs typeface="Calibri"/>
              </a:rPr>
              <a:t>platform </a:t>
            </a:r>
            <a:r>
              <a:rPr sz="1600" spc="-10" dirty="0">
                <a:latin typeface="Calibri"/>
                <a:cs typeface="Calibri"/>
              </a:rPr>
              <a:t>that you </a:t>
            </a:r>
            <a:r>
              <a:rPr sz="1600" spc="-5" dirty="0">
                <a:latin typeface="Calibri"/>
                <a:cs typeface="Calibri"/>
              </a:rPr>
              <a:t>may  submit </a:t>
            </a:r>
            <a:r>
              <a:rPr sz="1600" spc="-10" dirty="0">
                <a:latin typeface="Calibri"/>
                <a:cs typeface="Calibri"/>
              </a:rPr>
              <a:t>your </a:t>
            </a:r>
            <a:r>
              <a:rPr sz="1600" spc="-15" dirty="0">
                <a:latin typeface="Calibri"/>
                <a:cs typeface="Calibri"/>
              </a:rPr>
              <a:t>requests </a:t>
            </a:r>
            <a:r>
              <a:rPr sz="1600" spc="-5" dirty="0">
                <a:latin typeface="Calibri"/>
                <a:cs typeface="Calibri"/>
              </a:rPr>
              <a:t>using XJTLU  </a:t>
            </a:r>
            <a:r>
              <a:rPr sz="1600" spc="-10" dirty="0">
                <a:latin typeface="Calibri"/>
                <a:cs typeface="Calibri"/>
              </a:rPr>
              <a:t>account</a:t>
            </a:r>
            <a:endParaRPr sz="1600" dirty="0">
              <a:latin typeface="Calibri"/>
              <a:cs typeface="Calibri"/>
            </a:endParaRPr>
          </a:p>
          <a:p>
            <a:pPr marL="615950" lvl="1" indent="-146685">
              <a:lnSpc>
                <a:spcPct val="100000"/>
              </a:lnSpc>
              <a:spcBef>
                <a:spcPts val="600"/>
              </a:spcBef>
              <a:buFont typeface="Calibri"/>
              <a:buChar char="–"/>
              <a:tabLst>
                <a:tab pos="616585" algn="l"/>
              </a:tabLst>
            </a:pPr>
            <a:r>
              <a:rPr sz="1600" spc="-10" dirty="0">
                <a:latin typeface="Calibri"/>
                <a:cs typeface="Calibri"/>
              </a:rPr>
              <a:t>international </a:t>
            </a:r>
            <a:r>
              <a:rPr sz="1600" spc="-15" dirty="0">
                <a:latin typeface="Calibri"/>
                <a:cs typeface="Calibri"/>
              </a:rPr>
              <a:t>patrons </a:t>
            </a:r>
            <a:r>
              <a:rPr sz="1600" spc="-10" dirty="0">
                <a:latin typeface="Calibri"/>
                <a:cs typeface="Calibri"/>
              </a:rPr>
              <a:t>can fill </a:t>
            </a:r>
            <a:r>
              <a:rPr sz="1600" spc="-5" dirty="0">
                <a:latin typeface="Calibri"/>
                <a:cs typeface="Calibri"/>
              </a:rPr>
              <a:t>in </a:t>
            </a:r>
            <a:r>
              <a:rPr sz="1600" b="1" dirty="0">
                <a:latin typeface="Calibri"/>
                <a:cs typeface="Calibri"/>
              </a:rPr>
              <a:t>Document </a:t>
            </a:r>
            <a:r>
              <a:rPr sz="1600" b="1" spc="-5" dirty="0">
                <a:latin typeface="Calibri"/>
                <a:cs typeface="Calibri"/>
              </a:rPr>
              <a:t>Delivery </a:t>
            </a:r>
            <a:r>
              <a:rPr sz="1600" b="1" spc="5" dirty="0">
                <a:latin typeface="Calibri"/>
                <a:cs typeface="Calibri"/>
              </a:rPr>
              <a:t>Service </a:t>
            </a:r>
            <a:r>
              <a:rPr sz="1600" b="1" dirty="0">
                <a:latin typeface="Calibri"/>
                <a:cs typeface="Calibri"/>
              </a:rPr>
              <a:t>Request Form</a:t>
            </a:r>
            <a:r>
              <a:rPr sz="1600" b="1" spc="-40" dirty="0">
                <a:latin typeface="Calibri"/>
                <a:cs typeface="Calibri"/>
              </a:rPr>
              <a:t> </a:t>
            </a:r>
            <a:r>
              <a:rPr sz="1600" dirty="0">
                <a:latin typeface="Calibri"/>
                <a:cs typeface="Calibri"/>
              </a:rPr>
              <a:t>and</a:t>
            </a:r>
          </a:p>
          <a:p>
            <a:pPr marL="607060">
              <a:lnSpc>
                <a:spcPct val="100000"/>
              </a:lnSpc>
              <a:spcBef>
                <a:spcPts val="5"/>
              </a:spcBef>
            </a:pPr>
            <a:r>
              <a:rPr sz="1600" spc="-5" dirty="0">
                <a:latin typeface="Calibri"/>
                <a:cs typeface="Calibri"/>
              </a:rPr>
              <a:t>submit </a:t>
            </a:r>
            <a:r>
              <a:rPr sz="1600" spc="-20" dirty="0">
                <a:latin typeface="Calibri"/>
                <a:cs typeface="Calibri"/>
              </a:rPr>
              <a:t>to</a:t>
            </a:r>
            <a:r>
              <a:rPr sz="1600" spc="5" dirty="0">
                <a:latin typeface="Calibri"/>
                <a:cs typeface="Calibri"/>
              </a:rPr>
              <a:t> </a:t>
            </a:r>
            <a:r>
              <a:rPr sz="1600" u="sng" spc="-5" dirty="0" smtClean="0">
                <a:solidFill>
                  <a:srgbClr val="0562C1"/>
                </a:solidFill>
                <a:uFill>
                  <a:solidFill>
                    <a:srgbClr val="0562C1"/>
                  </a:solidFill>
                </a:uFill>
                <a:latin typeface="Calibri"/>
                <a:cs typeface="Calibri"/>
                <a:hlinkClick r:id="rId3"/>
              </a:rPr>
              <a:t>ILL@xjtlu.edu.cn</a:t>
            </a:r>
            <a:endParaRPr sz="1600" dirty="0">
              <a:latin typeface="Calibri"/>
              <a:cs typeface="Calibri"/>
            </a:endParaRPr>
          </a:p>
        </p:txBody>
      </p:sp>
      <p:sp>
        <p:nvSpPr>
          <p:cNvPr id="6" name="object 6"/>
          <p:cNvSpPr/>
          <p:nvPr/>
        </p:nvSpPr>
        <p:spPr>
          <a:xfrm>
            <a:off x="7263383" y="0"/>
            <a:ext cx="1880616" cy="685800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501897" y="4539307"/>
            <a:ext cx="3133343" cy="1344168"/>
          </a:xfrm>
          <a:prstGeom prst="rect">
            <a:avLst/>
          </a:prstGeom>
          <a:blipFill>
            <a:blip r:embed="rId5" cstate="print"/>
            <a:stretch>
              <a:fillRect/>
            </a:stretch>
          </a:blipFill>
        </p:spPr>
        <p:txBody>
          <a:bodyPr wrap="square" lIns="0" tIns="0" rIns="0" bIns="0" rtlCol="0"/>
          <a:lstStyle/>
          <a:p>
            <a:endParaRPr/>
          </a:p>
        </p:txBody>
      </p:sp>
      <p:sp>
        <p:nvSpPr>
          <p:cNvPr id="8" name="Slide Number Placeholder 7"/>
          <p:cNvSpPr>
            <a:spLocks noGrp="1"/>
          </p:cNvSpPr>
          <p:nvPr>
            <p:ph type="sldNum" sz="quarter" idx="7"/>
          </p:nvPr>
        </p:nvSpPr>
        <p:spPr/>
        <p:txBody>
          <a:bodyPr/>
          <a:lstStyle/>
          <a:p>
            <a:fld id="{B6F15528-21DE-4FAA-801E-634DDDAF4B2B}" type="slidenum">
              <a:rPr lang="en-US" smtClean="0"/>
              <a:t>25</a:t>
            </a:fld>
            <a:endParaRPr lang="en-US"/>
          </a:p>
        </p:txBody>
      </p:sp>
      <p:pic>
        <p:nvPicPr>
          <p:cNvPr id="9" name="Picture 8"/>
          <p:cNvPicPr>
            <a:picLocks noChangeAspect="1"/>
          </p:cNvPicPr>
          <p:nvPr/>
        </p:nvPicPr>
        <p:blipFill rotWithShape="1">
          <a:blip r:embed="rId6"/>
          <a:srcRect b="40334"/>
          <a:stretch/>
        </p:blipFill>
        <p:spPr>
          <a:xfrm>
            <a:off x="536244" y="1005521"/>
            <a:ext cx="6934200" cy="1717262"/>
          </a:xfrm>
          <a:prstGeom prst="rect">
            <a:avLst/>
          </a:prstGeom>
        </p:spPr>
      </p:pic>
    </p:spTree>
    <p:extLst>
      <p:ext uri="{BB962C8B-B14F-4D97-AF65-F5344CB8AC3E}">
        <p14:creationId xmlns:p14="http://schemas.microsoft.com/office/powerpoint/2010/main" val="24001035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04800" y="1788207"/>
            <a:ext cx="8248650" cy="4397945"/>
          </a:xfrm>
          <a:prstGeom prst="rect">
            <a:avLst/>
          </a:prstGeom>
        </p:spPr>
      </p:pic>
      <p:sp>
        <p:nvSpPr>
          <p:cNvPr id="2" name="object 2"/>
          <p:cNvSpPr/>
          <p:nvPr/>
        </p:nvSpPr>
        <p:spPr>
          <a:xfrm>
            <a:off x="0" y="6672071"/>
            <a:ext cx="9144000" cy="185927"/>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0" y="6672071"/>
            <a:ext cx="9144000" cy="0"/>
          </a:xfrm>
          <a:custGeom>
            <a:avLst/>
            <a:gdLst/>
            <a:ahLst/>
            <a:cxnLst/>
            <a:rect l="l" t="t" r="r" b="b"/>
            <a:pathLst>
              <a:path w="9144000">
                <a:moveTo>
                  <a:pt x="9144000" y="0"/>
                </a:moveTo>
                <a:lnTo>
                  <a:pt x="0" y="0"/>
                </a:lnTo>
              </a:path>
            </a:pathLst>
          </a:custGeom>
          <a:ln w="6096">
            <a:solidFill>
              <a:srgbClr val="5B9BD4"/>
            </a:solidFill>
          </a:ln>
        </p:spPr>
        <p:txBody>
          <a:bodyPr wrap="square" lIns="0" tIns="0" rIns="0" bIns="0" rtlCol="0"/>
          <a:lstStyle/>
          <a:p>
            <a:endParaRPr/>
          </a:p>
        </p:txBody>
      </p:sp>
      <p:sp>
        <p:nvSpPr>
          <p:cNvPr id="4" name="object 4"/>
          <p:cNvSpPr txBox="1">
            <a:spLocks noGrp="1"/>
          </p:cNvSpPr>
          <p:nvPr>
            <p:ph type="title"/>
          </p:nvPr>
        </p:nvSpPr>
        <p:spPr>
          <a:xfrm>
            <a:off x="534770" y="349821"/>
            <a:ext cx="5866029" cy="629660"/>
          </a:xfrm>
          <a:prstGeom prst="rect">
            <a:avLst/>
          </a:prstGeom>
        </p:spPr>
        <p:txBody>
          <a:bodyPr vert="horz" wrap="square" lIns="0" tIns="13970" rIns="0" bIns="0" rtlCol="0">
            <a:spAutoFit/>
          </a:bodyPr>
          <a:lstStyle/>
          <a:p>
            <a:pPr marL="12700">
              <a:lnSpc>
                <a:spcPct val="100000"/>
              </a:lnSpc>
              <a:spcBef>
                <a:spcPts val="110"/>
              </a:spcBef>
            </a:pPr>
            <a:r>
              <a:rPr lang="en-US" spc="5" dirty="0" smtClean="0"/>
              <a:t>Online </a:t>
            </a:r>
            <a:r>
              <a:rPr spc="5" dirty="0" smtClean="0"/>
              <a:t>REFERENCE</a:t>
            </a:r>
            <a:r>
              <a:rPr spc="-120" dirty="0" smtClean="0"/>
              <a:t> </a:t>
            </a:r>
            <a:r>
              <a:rPr spc="5" dirty="0"/>
              <a:t>SERVICE</a:t>
            </a:r>
          </a:p>
        </p:txBody>
      </p:sp>
      <p:sp>
        <p:nvSpPr>
          <p:cNvPr id="6" name="object 6"/>
          <p:cNvSpPr/>
          <p:nvPr/>
        </p:nvSpPr>
        <p:spPr>
          <a:xfrm>
            <a:off x="7263383" y="0"/>
            <a:ext cx="1880616" cy="6858000"/>
          </a:xfrm>
          <a:prstGeom prst="rect">
            <a:avLst/>
          </a:prstGeom>
          <a:blipFill>
            <a:blip r:embed="rId4" cstate="print"/>
            <a:stretch>
              <a:fillRect/>
            </a:stretch>
          </a:blipFill>
        </p:spPr>
        <p:txBody>
          <a:bodyPr wrap="square" lIns="0" tIns="0" rIns="0" bIns="0" rtlCol="0"/>
          <a:lstStyle/>
          <a:p>
            <a:endParaRPr/>
          </a:p>
        </p:txBody>
      </p:sp>
      <p:pic>
        <p:nvPicPr>
          <p:cNvPr id="8" name="Picture 7"/>
          <p:cNvPicPr>
            <a:picLocks noChangeAspect="1"/>
          </p:cNvPicPr>
          <p:nvPr/>
        </p:nvPicPr>
        <p:blipFill>
          <a:blip r:embed="rId5"/>
          <a:stretch>
            <a:fillRect/>
          </a:stretch>
        </p:blipFill>
        <p:spPr>
          <a:xfrm>
            <a:off x="534771" y="1430625"/>
            <a:ext cx="7028826" cy="5297251"/>
          </a:xfrm>
          <a:prstGeom prst="rect">
            <a:avLst/>
          </a:prstGeom>
        </p:spPr>
      </p:pic>
      <p:sp>
        <p:nvSpPr>
          <p:cNvPr id="5" name="Slide Number Placeholder 4"/>
          <p:cNvSpPr>
            <a:spLocks noGrp="1"/>
          </p:cNvSpPr>
          <p:nvPr>
            <p:ph type="sldNum" sz="quarter" idx="7"/>
          </p:nvPr>
        </p:nvSpPr>
        <p:spPr/>
        <p:txBody>
          <a:bodyPr/>
          <a:lstStyle/>
          <a:p>
            <a:fld id="{B6F15528-21DE-4FAA-801E-634DDDAF4B2B}" type="slidenum">
              <a:rPr lang="en-US" smtClean="0"/>
              <a:t>26</a:t>
            </a:fld>
            <a:endParaRPr lang="en-US"/>
          </a:p>
        </p:txBody>
      </p:sp>
      <p:sp>
        <p:nvSpPr>
          <p:cNvPr id="9" name="Title 1"/>
          <p:cNvSpPr txBox="1">
            <a:spLocks/>
          </p:cNvSpPr>
          <p:nvPr/>
        </p:nvSpPr>
        <p:spPr>
          <a:xfrm>
            <a:off x="609600" y="1066800"/>
            <a:ext cx="6377784" cy="363825"/>
          </a:xfrm>
          <a:prstGeom prst="rect">
            <a:avLst/>
          </a:prstGeom>
        </p:spPr>
        <p:txBody>
          <a:bodyPr wrap="square" lIns="0" tIns="0" rIns="0" bIns="0">
            <a:normAutofit/>
          </a:bodyPr>
          <a:lstStyle>
            <a:lvl1pPr>
              <a:defRPr sz="4000" b="0" i="0">
                <a:solidFill>
                  <a:schemeClr val="tx1"/>
                </a:solidFill>
                <a:latin typeface="Calibri"/>
                <a:ea typeface="+mj-ea"/>
                <a:cs typeface="Calibri"/>
              </a:defRPr>
            </a:lvl1pPr>
          </a:lstStyle>
          <a:p>
            <a:r>
              <a:rPr lang="en-US" sz="2000" b="1" kern="0" dirty="0" smtClean="0">
                <a:solidFill>
                  <a:schemeClr val="accent1"/>
                </a:solidFill>
                <a:latin typeface="Calibri" panose="020F0502020204030204" pitchFamily="34" charset="0"/>
                <a:cs typeface="Calibri" panose="020F0502020204030204" pitchFamily="34" charset="0"/>
              </a:rPr>
              <a:t>Ask a Librarian -- </a:t>
            </a:r>
            <a:r>
              <a:rPr lang="en-US" sz="2000" b="1" kern="0" dirty="0" err="1" smtClean="0">
                <a:solidFill>
                  <a:schemeClr val="accent1"/>
                </a:solidFill>
                <a:latin typeface="Calibri" panose="020F0502020204030204" pitchFamily="34" charset="0"/>
                <a:cs typeface="Calibri" panose="020F0502020204030204" pitchFamily="34" charset="0"/>
              </a:rPr>
              <a:t>LibAnswers</a:t>
            </a:r>
            <a:endParaRPr lang="en-US" sz="2000" b="1" kern="0"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309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672071"/>
            <a:ext cx="9144000" cy="18592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6672071"/>
            <a:ext cx="9144000" cy="0"/>
          </a:xfrm>
          <a:custGeom>
            <a:avLst/>
            <a:gdLst/>
            <a:ahLst/>
            <a:cxnLst/>
            <a:rect l="l" t="t" r="r" b="b"/>
            <a:pathLst>
              <a:path w="9144000">
                <a:moveTo>
                  <a:pt x="9144000" y="0"/>
                </a:moveTo>
                <a:lnTo>
                  <a:pt x="0" y="0"/>
                </a:lnTo>
              </a:path>
            </a:pathLst>
          </a:custGeom>
          <a:ln w="6096">
            <a:solidFill>
              <a:srgbClr val="5B9BD4"/>
            </a:solidFill>
          </a:ln>
        </p:spPr>
        <p:txBody>
          <a:bodyPr wrap="square" lIns="0" tIns="0" rIns="0" bIns="0" rtlCol="0"/>
          <a:lstStyle/>
          <a:p>
            <a:endParaRPr/>
          </a:p>
        </p:txBody>
      </p:sp>
      <p:sp>
        <p:nvSpPr>
          <p:cNvPr id="4" name="object 4"/>
          <p:cNvSpPr txBox="1">
            <a:spLocks noGrp="1"/>
          </p:cNvSpPr>
          <p:nvPr>
            <p:ph type="title"/>
          </p:nvPr>
        </p:nvSpPr>
        <p:spPr>
          <a:xfrm>
            <a:off x="534771" y="349821"/>
            <a:ext cx="4274820" cy="636905"/>
          </a:xfrm>
          <a:prstGeom prst="rect">
            <a:avLst/>
          </a:prstGeom>
        </p:spPr>
        <p:txBody>
          <a:bodyPr vert="horz" wrap="square" lIns="0" tIns="13970" rIns="0" bIns="0" rtlCol="0">
            <a:spAutoFit/>
          </a:bodyPr>
          <a:lstStyle/>
          <a:p>
            <a:pPr marL="12700">
              <a:lnSpc>
                <a:spcPct val="100000"/>
              </a:lnSpc>
              <a:spcBef>
                <a:spcPts val="110"/>
              </a:spcBef>
            </a:pPr>
            <a:r>
              <a:rPr spc="5" dirty="0"/>
              <a:t>REFERENCE</a:t>
            </a:r>
            <a:r>
              <a:rPr spc="-120" dirty="0"/>
              <a:t> </a:t>
            </a:r>
            <a:r>
              <a:rPr spc="5" dirty="0"/>
              <a:t>SERVICE</a:t>
            </a:r>
          </a:p>
        </p:txBody>
      </p:sp>
      <p:sp>
        <p:nvSpPr>
          <p:cNvPr id="6" name="object 6"/>
          <p:cNvSpPr/>
          <p:nvPr/>
        </p:nvSpPr>
        <p:spPr>
          <a:xfrm>
            <a:off x="7263383" y="0"/>
            <a:ext cx="1880616" cy="6858000"/>
          </a:xfrm>
          <a:prstGeom prst="rect">
            <a:avLst/>
          </a:prstGeom>
          <a:blipFill>
            <a:blip r:embed="rId3" cstate="print"/>
            <a:stretch>
              <a:fillRect/>
            </a:stretch>
          </a:blipFill>
        </p:spPr>
        <p:txBody>
          <a:bodyPr wrap="square" lIns="0" tIns="0" rIns="0" bIns="0" rtlCol="0"/>
          <a:lstStyle/>
          <a:p>
            <a:endParaRPr/>
          </a:p>
        </p:txBody>
      </p:sp>
      <p:sp>
        <p:nvSpPr>
          <p:cNvPr id="5" name="Slide Number Placeholder 4"/>
          <p:cNvSpPr>
            <a:spLocks noGrp="1"/>
          </p:cNvSpPr>
          <p:nvPr>
            <p:ph type="sldNum" sz="quarter" idx="7"/>
          </p:nvPr>
        </p:nvSpPr>
        <p:spPr/>
        <p:txBody>
          <a:bodyPr/>
          <a:lstStyle/>
          <a:p>
            <a:fld id="{B6F15528-21DE-4FAA-801E-634DDDAF4B2B}" type="slidenum">
              <a:rPr lang="en-US" smtClean="0"/>
              <a:t>27</a:t>
            </a:fld>
            <a:endParaRPr lang="en-US"/>
          </a:p>
        </p:txBody>
      </p:sp>
      <p:sp>
        <p:nvSpPr>
          <p:cNvPr id="9" name="Title 1"/>
          <p:cNvSpPr txBox="1">
            <a:spLocks/>
          </p:cNvSpPr>
          <p:nvPr/>
        </p:nvSpPr>
        <p:spPr>
          <a:xfrm>
            <a:off x="609600" y="1066800"/>
            <a:ext cx="6653782" cy="363825"/>
          </a:xfrm>
          <a:prstGeom prst="rect">
            <a:avLst/>
          </a:prstGeom>
        </p:spPr>
        <p:txBody>
          <a:bodyPr wrap="square" lIns="0" tIns="0" rIns="0" bIns="0">
            <a:noAutofit/>
          </a:bodyPr>
          <a:lstStyle>
            <a:lvl1pPr>
              <a:defRPr sz="4000" b="0" i="0">
                <a:solidFill>
                  <a:schemeClr val="tx1"/>
                </a:solidFill>
                <a:latin typeface="Calibri"/>
                <a:ea typeface="+mj-ea"/>
                <a:cs typeface="Calibri"/>
              </a:defRPr>
            </a:lvl1pPr>
          </a:lstStyle>
          <a:p>
            <a:r>
              <a:rPr lang="en-US" sz="1800" b="1" kern="0" dirty="0" err="1" smtClean="0">
                <a:solidFill>
                  <a:schemeClr val="accent1"/>
                </a:solidFill>
                <a:latin typeface="Calibri" panose="020F0502020204030204" pitchFamily="34" charset="0"/>
                <a:cs typeface="Calibri" panose="020F0502020204030204" pitchFamily="34" charset="0"/>
              </a:rPr>
              <a:t>Libguides</a:t>
            </a:r>
            <a:r>
              <a:rPr lang="en-US" sz="1800" b="1" kern="0" dirty="0" smtClean="0">
                <a:solidFill>
                  <a:schemeClr val="accent1"/>
                </a:solidFill>
                <a:latin typeface="Calibri" panose="020F0502020204030204" pitchFamily="34" charset="0"/>
                <a:cs typeface="Calibri" panose="020F0502020204030204" pitchFamily="34" charset="0"/>
              </a:rPr>
              <a:t>:</a:t>
            </a:r>
          </a:p>
          <a:p>
            <a:r>
              <a:rPr lang="en-US" sz="1800" b="1" kern="0" dirty="0" smtClean="0">
                <a:solidFill>
                  <a:schemeClr val="accent1"/>
                </a:solidFill>
                <a:latin typeface="Calibri" panose="020F0502020204030204" pitchFamily="34" charset="0"/>
                <a:cs typeface="Calibri" panose="020F0502020204030204" pitchFamily="34" charset="0"/>
              </a:rPr>
              <a:t>all </a:t>
            </a:r>
            <a:r>
              <a:rPr lang="en-US" sz="1800" b="1" kern="0" dirty="0">
                <a:solidFill>
                  <a:schemeClr val="accent1"/>
                </a:solidFill>
                <a:latin typeface="Calibri" panose="020F0502020204030204" pitchFamily="34" charset="0"/>
                <a:cs typeface="Calibri" panose="020F0502020204030204" pitchFamily="34" charset="0"/>
              </a:rPr>
              <a:t>the guides that helps to effectively use the resources and services </a:t>
            </a:r>
          </a:p>
        </p:txBody>
      </p:sp>
      <p:pic>
        <p:nvPicPr>
          <p:cNvPr id="10" name="Picture 9"/>
          <p:cNvPicPr>
            <a:picLocks noChangeAspect="1"/>
          </p:cNvPicPr>
          <p:nvPr/>
        </p:nvPicPr>
        <p:blipFill>
          <a:blip r:embed="rId4"/>
          <a:stretch>
            <a:fillRect/>
          </a:stretch>
        </p:blipFill>
        <p:spPr>
          <a:xfrm>
            <a:off x="534771" y="1774903"/>
            <a:ext cx="8409857" cy="3479700"/>
          </a:xfrm>
          <a:prstGeom prst="rect">
            <a:avLst/>
          </a:prstGeom>
        </p:spPr>
      </p:pic>
      <p:sp>
        <p:nvSpPr>
          <p:cNvPr id="11" name="Rectangle 10"/>
          <p:cNvSpPr/>
          <p:nvPr/>
        </p:nvSpPr>
        <p:spPr>
          <a:xfrm>
            <a:off x="6744384" y="4317513"/>
            <a:ext cx="762000" cy="8757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a:stretch>
            <a:fillRect/>
          </a:stretch>
        </p:blipFill>
        <p:spPr>
          <a:xfrm>
            <a:off x="669409" y="1742341"/>
            <a:ext cx="7805181" cy="4676466"/>
          </a:xfrm>
          <a:prstGeom prst="rect">
            <a:avLst/>
          </a:prstGeom>
        </p:spPr>
      </p:pic>
    </p:spTree>
    <p:extLst>
      <p:ext uri="{BB962C8B-B14F-4D97-AF65-F5344CB8AC3E}">
        <p14:creationId xmlns:p14="http://schemas.microsoft.com/office/powerpoint/2010/main" val="79178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6672071"/>
              <a:ext cx="9143999" cy="1859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672071"/>
              <a:ext cx="9144000" cy="0"/>
            </a:xfrm>
            <a:custGeom>
              <a:avLst/>
              <a:gdLst/>
              <a:ahLst/>
              <a:cxnLst/>
              <a:rect l="l" t="t" r="r" b="b"/>
              <a:pathLst>
                <a:path w="9144000">
                  <a:moveTo>
                    <a:pt x="9144000" y="0"/>
                  </a:moveTo>
                  <a:lnTo>
                    <a:pt x="0" y="0"/>
                  </a:lnTo>
                </a:path>
              </a:pathLst>
            </a:custGeom>
            <a:ln w="6096">
              <a:solidFill>
                <a:srgbClr val="5B9BD4"/>
              </a:solidFill>
            </a:ln>
          </p:spPr>
          <p:txBody>
            <a:bodyPr wrap="square" lIns="0" tIns="0" rIns="0" bIns="0" rtlCol="0"/>
            <a:lstStyle/>
            <a:p>
              <a:endParaRPr/>
            </a:p>
          </p:txBody>
        </p:sp>
        <p:sp>
          <p:nvSpPr>
            <p:cNvPr id="5" name="object 5"/>
            <p:cNvSpPr/>
            <p:nvPr/>
          </p:nvSpPr>
          <p:spPr>
            <a:xfrm>
              <a:off x="7263384" y="0"/>
              <a:ext cx="1880615" cy="68579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92836" y="1479803"/>
              <a:ext cx="6077711" cy="4707635"/>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452881" y="274066"/>
            <a:ext cx="6407150" cy="635000"/>
          </a:xfrm>
          <a:prstGeom prst="rect">
            <a:avLst/>
          </a:prstGeom>
        </p:spPr>
        <p:txBody>
          <a:bodyPr vert="horz" wrap="square" lIns="0" tIns="12065" rIns="0" bIns="0" rtlCol="0">
            <a:spAutoFit/>
          </a:bodyPr>
          <a:lstStyle/>
          <a:p>
            <a:pPr marL="12700">
              <a:lnSpc>
                <a:spcPct val="100000"/>
              </a:lnSpc>
              <a:spcBef>
                <a:spcPts val="95"/>
              </a:spcBef>
            </a:pPr>
            <a:r>
              <a:rPr spc="-40" dirty="0"/>
              <a:t>Information Literacy</a:t>
            </a:r>
            <a:r>
              <a:rPr spc="-70" dirty="0"/>
              <a:t> </a:t>
            </a:r>
            <a:r>
              <a:rPr spc="-45" dirty="0"/>
              <a:t>Education</a:t>
            </a:r>
          </a:p>
        </p:txBody>
      </p:sp>
      <p:sp>
        <p:nvSpPr>
          <p:cNvPr id="8" name="object 8"/>
          <p:cNvSpPr txBox="1"/>
          <p:nvPr/>
        </p:nvSpPr>
        <p:spPr>
          <a:xfrm>
            <a:off x="6098787" y="4936852"/>
            <a:ext cx="112776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Information</a:t>
            </a:r>
            <a:endParaRPr sz="1800">
              <a:latin typeface="Calibri"/>
              <a:cs typeface="Calibri"/>
            </a:endParaRPr>
          </a:p>
        </p:txBody>
      </p:sp>
      <p:sp>
        <p:nvSpPr>
          <p:cNvPr id="9" name="object 9"/>
          <p:cNvSpPr txBox="1"/>
          <p:nvPr/>
        </p:nvSpPr>
        <p:spPr>
          <a:xfrm>
            <a:off x="6127591" y="4662531"/>
            <a:ext cx="2245360" cy="574040"/>
          </a:xfrm>
          <a:prstGeom prst="rect">
            <a:avLst/>
          </a:prstGeom>
        </p:spPr>
        <p:txBody>
          <a:bodyPr vert="horz" wrap="square" lIns="0" tIns="12700" rIns="0" bIns="0" rtlCol="0">
            <a:spAutoFit/>
          </a:bodyPr>
          <a:lstStyle/>
          <a:p>
            <a:pPr marR="5080" algn="r">
              <a:lnSpc>
                <a:spcPct val="100000"/>
              </a:lnSpc>
              <a:spcBef>
                <a:spcPts val="100"/>
              </a:spcBef>
              <a:tabLst>
                <a:tab pos="815340" algn="l"/>
                <a:tab pos="1305560" algn="l"/>
                <a:tab pos="1845310" algn="l"/>
              </a:tabLst>
            </a:pPr>
            <a:r>
              <a:rPr sz="1800" dirty="0">
                <a:latin typeface="Calibri"/>
                <a:cs typeface="Calibri"/>
              </a:rPr>
              <a:t>d</a:t>
            </a:r>
            <a:r>
              <a:rPr sz="1800" spc="-10" dirty="0">
                <a:latin typeface="Calibri"/>
                <a:cs typeface="Calibri"/>
              </a:rPr>
              <a:t>e</a:t>
            </a:r>
            <a:r>
              <a:rPr sz="1800" spc="-30" dirty="0">
                <a:latin typeface="Calibri"/>
                <a:cs typeface="Calibri"/>
              </a:rPr>
              <a:t>t</a:t>
            </a:r>
            <a:r>
              <a:rPr sz="1800" spc="10" dirty="0">
                <a:latin typeface="Calibri"/>
                <a:cs typeface="Calibri"/>
              </a:rPr>
              <a:t>a</a:t>
            </a:r>
            <a:r>
              <a:rPr sz="1800" spc="-5" dirty="0">
                <a:latin typeface="Calibri"/>
                <a:cs typeface="Calibri"/>
              </a:rPr>
              <a:t>i</a:t>
            </a:r>
            <a:r>
              <a:rPr sz="1800" spc="-10" dirty="0">
                <a:latin typeface="Calibri"/>
                <a:cs typeface="Calibri"/>
              </a:rPr>
              <a:t>l</a:t>
            </a:r>
            <a:r>
              <a:rPr sz="1800" dirty="0">
                <a:latin typeface="Calibri"/>
                <a:cs typeface="Calibri"/>
              </a:rPr>
              <a:t>s,	</a:t>
            </a:r>
            <a:r>
              <a:rPr sz="1800" spc="-25" dirty="0">
                <a:latin typeface="Calibri"/>
                <a:cs typeface="Calibri"/>
              </a:rPr>
              <a:t>y</a:t>
            </a:r>
            <a:r>
              <a:rPr sz="1800" dirty="0">
                <a:latin typeface="Calibri"/>
                <a:cs typeface="Calibri"/>
              </a:rPr>
              <a:t>ou	m</a:t>
            </a:r>
            <a:r>
              <a:rPr sz="1800" spc="-35" dirty="0">
                <a:latin typeface="Calibri"/>
                <a:cs typeface="Calibri"/>
              </a:rPr>
              <a:t>a</a:t>
            </a:r>
            <a:r>
              <a:rPr sz="1800" dirty="0">
                <a:latin typeface="Calibri"/>
                <a:cs typeface="Calibri"/>
              </a:rPr>
              <a:t>y	v</a:t>
            </a:r>
            <a:r>
              <a:rPr sz="1800" spc="-10" dirty="0">
                <a:latin typeface="Calibri"/>
                <a:cs typeface="Calibri"/>
              </a:rPr>
              <a:t>i</a:t>
            </a:r>
            <a:r>
              <a:rPr sz="1800" dirty="0">
                <a:latin typeface="Calibri"/>
                <a:cs typeface="Calibri"/>
              </a:rPr>
              <a:t>s</a:t>
            </a:r>
            <a:r>
              <a:rPr sz="1800" spc="-10" dirty="0">
                <a:latin typeface="Calibri"/>
                <a:cs typeface="Calibri"/>
              </a:rPr>
              <a:t>i</a:t>
            </a:r>
            <a:r>
              <a:rPr sz="1800" dirty="0">
                <a:latin typeface="Calibri"/>
                <a:cs typeface="Calibri"/>
              </a:rPr>
              <a:t>t</a:t>
            </a:r>
            <a:endParaRPr sz="1800">
              <a:latin typeface="Calibri"/>
              <a:cs typeface="Calibri"/>
            </a:endParaRPr>
          </a:p>
          <a:p>
            <a:pPr marR="5080" algn="r">
              <a:lnSpc>
                <a:spcPct val="100000"/>
              </a:lnSpc>
            </a:pPr>
            <a:r>
              <a:rPr sz="1800" spc="-5" dirty="0">
                <a:latin typeface="Calibri"/>
                <a:cs typeface="Calibri"/>
              </a:rPr>
              <a:t>Li</a:t>
            </a:r>
            <a:r>
              <a:rPr sz="1800" spc="-30" dirty="0">
                <a:latin typeface="Calibri"/>
                <a:cs typeface="Calibri"/>
              </a:rPr>
              <a:t>t</a:t>
            </a:r>
            <a:r>
              <a:rPr sz="1800" dirty="0">
                <a:latin typeface="Calibri"/>
                <a:cs typeface="Calibri"/>
              </a:rPr>
              <a:t>e</a:t>
            </a:r>
            <a:r>
              <a:rPr sz="1800" spc="-30" dirty="0">
                <a:latin typeface="Calibri"/>
                <a:cs typeface="Calibri"/>
              </a:rPr>
              <a:t>r</a:t>
            </a:r>
            <a:r>
              <a:rPr sz="1800" dirty="0">
                <a:latin typeface="Calibri"/>
                <a:cs typeface="Calibri"/>
              </a:rPr>
              <a:t>a</a:t>
            </a:r>
            <a:r>
              <a:rPr sz="1800" spc="-10" dirty="0">
                <a:latin typeface="Calibri"/>
                <a:cs typeface="Calibri"/>
              </a:rPr>
              <a:t>c</a:t>
            </a:r>
            <a:r>
              <a:rPr sz="1800" dirty="0">
                <a:latin typeface="Calibri"/>
                <a:cs typeface="Calibri"/>
              </a:rPr>
              <a:t>y</a:t>
            </a:r>
            <a:endParaRPr sz="1800">
              <a:latin typeface="Calibri"/>
              <a:cs typeface="Calibri"/>
            </a:endParaRPr>
          </a:p>
        </p:txBody>
      </p:sp>
      <p:sp>
        <p:nvSpPr>
          <p:cNvPr id="10" name="object 10"/>
          <p:cNvSpPr txBox="1"/>
          <p:nvPr/>
        </p:nvSpPr>
        <p:spPr>
          <a:xfrm>
            <a:off x="5036254" y="4662531"/>
            <a:ext cx="968375" cy="848360"/>
          </a:xfrm>
          <a:prstGeom prst="rect">
            <a:avLst/>
          </a:prstGeom>
        </p:spPr>
        <p:txBody>
          <a:bodyPr vert="horz" wrap="square" lIns="0" tIns="12700" rIns="0" bIns="0" rtlCol="0">
            <a:spAutoFit/>
          </a:bodyPr>
          <a:lstStyle/>
          <a:p>
            <a:pPr marL="12700" marR="5080" indent="-635">
              <a:lnSpc>
                <a:spcPct val="100000"/>
              </a:lnSpc>
              <a:spcBef>
                <a:spcPts val="100"/>
              </a:spcBef>
              <a:tabLst>
                <a:tab pos="462280" algn="l"/>
              </a:tabLst>
            </a:pPr>
            <a:r>
              <a:rPr sz="1800" spc="-25" dirty="0">
                <a:latin typeface="Calibri"/>
                <a:cs typeface="Calibri"/>
              </a:rPr>
              <a:t>F</a:t>
            </a:r>
            <a:r>
              <a:rPr sz="1800" spc="-5" dirty="0">
                <a:latin typeface="Calibri"/>
                <a:cs typeface="Calibri"/>
              </a:rPr>
              <a:t>o</a:t>
            </a:r>
            <a:r>
              <a:rPr sz="1800" dirty="0">
                <a:latin typeface="Calibri"/>
                <a:cs typeface="Calibri"/>
              </a:rPr>
              <a:t>r	m</a:t>
            </a:r>
            <a:r>
              <a:rPr sz="1800" spc="-5" dirty="0">
                <a:latin typeface="Calibri"/>
                <a:cs typeface="Calibri"/>
              </a:rPr>
              <a:t>o</a:t>
            </a:r>
            <a:r>
              <a:rPr sz="1800" spc="-30" dirty="0">
                <a:latin typeface="Calibri"/>
                <a:cs typeface="Calibri"/>
              </a:rPr>
              <a:t>r</a:t>
            </a:r>
            <a:r>
              <a:rPr sz="1800" dirty="0">
                <a:latin typeface="Calibri"/>
                <a:cs typeface="Calibri"/>
              </a:rPr>
              <a:t>e  </a:t>
            </a:r>
            <a:r>
              <a:rPr sz="1800" spc="-10" dirty="0">
                <a:latin typeface="Calibri"/>
                <a:cs typeface="Calibri"/>
              </a:rPr>
              <a:t>Library  Education</a:t>
            </a:r>
            <a:endParaRPr sz="1800">
              <a:latin typeface="Calibri"/>
              <a:cs typeface="Calibri"/>
            </a:endParaRPr>
          </a:p>
        </p:txBody>
      </p:sp>
      <p:sp>
        <p:nvSpPr>
          <p:cNvPr id="11" name="object 11"/>
          <p:cNvSpPr txBox="1"/>
          <p:nvPr/>
        </p:nvSpPr>
        <p:spPr>
          <a:xfrm>
            <a:off x="6130791" y="5211171"/>
            <a:ext cx="2242820" cy="299720"/>
          </a:xfrm>
          <a:prstGeom prst="rect">
            <a:avLst/>
          </a:prstGeom>
        </p:spPr>
        <p:txBody>
          <a:bodyPr vert="horz" wrap="square" lIns="0" tIns="12700" rIns="0" bIns="0" rtlCol="0">
            <a:spAutoFit/>
          </a:bodyPr>
          <a:lstStyle/>
          <a:p>
            <a:pPr marL="12700">
              <a:lnSpc>
                <a:spcPct val="100000"/>
              </a:lnSpc>
              <a:spcBef>
                <a:spcPts val="100"/>
              </a:spcBef>
              <a:tabLst>
                <a:tab pos="911225" algn="l"/>
                <a:tab pos="1329055" algn="l"/>
                <a:tab pos="1795145" algn="l"/>
              </a:tabLst>
            </a:pPr>
            <a:r>
              <a:rPr sz="1800" spc="5" dirty="0">
                <a:latin typeface="Calibri"/>
                <a:cs typeface="Calibri"/>
              </a:rPr>
              <a:t>M</a:t>
            </a:r>
            <a:r>
              <a:rPr sz="1800" spc="-5" dirty="0">
                <a:latin typeface="Calibri"/>
                <a:cs typeface="Calibri"/>
              </a:rPr>
              <a:t>o</a:t>
            </a:r>
            <a:r>
              <a:rPr sz="1800" spc="10" dirty="0">
                <a:latin typeface="Calibri"/>
                <a:cs typeface="Calibri"/>
              </a:rPr>
              <a:t>d</a:t>
            </a:r>
            <a:r>
              <a:rPr sz="1800" dirty="0">
                <a:latin typeface="Calibri"/>
                <a:cs typeface="Calibri"/>
              </a:rPr>
              <a:t>u</a:t>
            </a:r>
            <a:r>
              <a:rPr sz="1800" spc="-5" dirty="0">
                <a:latin typeface="Calibri"/>
                <a:cs typeface="Calibri"/>
              </a:rPr>
              <a:t>l</a:t>
            </a:r>
            <a:r>
              <a:rPr sz="1800" dirty="0">
                <a:latin typeface="Calibri"/>
                <a:cs typeface="Calibri"/>
              </a:rPr>
              <a:t>e	</a:t>
            </a:r>
            <a:r>
              <a:rPr sz="1800" spc="10" dirty="0">
                <a:latin typeface="Calibri"/>
                <a:cs typeface="Calibri"/>
              </a:rPr>
              <a:t>o</a:t>
            </a:r>
            <a:r>
              <a:rPr sz="1800" dirty="0">
                <a:latin typeface="Calibri"/>
                <a:cs typeface="Calibri"/>
              </a:rPr>
              <a:t>n	</a:t>
            </a:r>
            <a:r>
              <a:rPr sz="1800" spc="-5" dirty="0">
                <a:latin typeface="Calibri"/>
                <a:cs typeface="Calibri"/>
              </a:rPr>
              <a:t>L</a:t>
            </a:r>
            <a:r>
              <a:rPr sz="1800" dirty="0">
                <a:latin typeface="Calibri"/>
                <a:cs typeface="Calibri"/>
              </a:rPr>
              <a:t>M	</a:t>
            </a:r>
            <a:r>
              <a:rPr sz="1800" spc="10" dirty="0">
                <a:latin typeface="Calibri"/>
                <a:cs typeface="Calibri"/>
              </a:rPr>
              <a:t>C</a:t>
            </a:r>
            <a:r>
              <a:rPr sz="1800" spc="-5" dirty="0">
                <a:latin typeface="Calibri"/>
                <a:cs typeface="Calibri"/>
              </a:rPr>
              <a:t>o</a:t>
            </a:r>
            <a:r>
              <a:rPr sz="1800" spc="-30" dirty="0">
                <a:latin typeface="Calibri"/>
                <a:cs typeface="Calibri"/>
              </a:rPr>
              <a:t>r</a:t>
            </a:r>
            <a:r>
              <a:rPr sz="1800" dirty="0">
                <a:latin typeface="Calibri"/>
                <a:cs typeface="Calibri"/>
              </a:rPr>
              <a:t>e</a:t>
            </a:r>
            <a:endParaRPr sz="1800">
              <a:latin typeface="Calibri"/>
              <a:cs typeface="Calibri"/>
            </a:endParaRPr>
          </a:p>
        </p:txBody>
      </p:sp>
      <p:sp>
        <p:nvSpPr>
          <p:cNvPr id="12" name="object 12"/>
          <p:cNvSpPr txBox="1"/>
          <p:nvPr/>
        </p:nvSpPr>
        <p:spPr>
          <a:xfrm>
            <a:off x="5035949" y="5485491"/>
            <a:ext cx="3302635"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latin typeface="Calibri"/>
                <a:cs typeface="Calibri"/>
                <a:hlinkClick r:id="rId5"/>
              </a:rPr>
              <a:t>(</a:t>
            </a:r>
            <a:r>
              <a:rPr sz="1800" u="heavy" spc="-10" dirty="0">
                <a:solidFill>
                  <a:srgbClr val="0000FF"/>
                </a:solidFill>
                <a:uFill>
                  <a:solidFill>
                    <a:srgbClr val="0000FF"/>
                  </a:solidFill>
                </a:uFill>
                <a:latin typeface="Calibri"/>
                <a:cs typeface="Calibri"/>
                <a:hlinkClick r:id="rId5"/>
              </a:rPr>
              <a:t>https://core.xjtlu.edu.cn/course/vi </a:t>
            </a:r>
            <a:r>
              <a:rPr sz="1800" spc="-10" dirty="0">
                <a:solidFill>
                  <a:srgbClr val="0000FF"/>
                </a:solidFill>
                <a:latin typeface="Calibri"/>
                <a:cs typeface="Calibri"/>
                <a:hlinkClick r:id="rId5"/>
              </a:rPr>
              <a:t> </a:t>
            </a:r>
            <a:r>
              <a:rPr sz="1800" u="heavy" spc="-10" dirty="0">
                <a:solidFill>
                  <a:srgbClr val="0000FF"/>
                </a:solidFill>
                <a:uFill>
                  <a:solidFill>
                    <a:srgbClr val="0000FF"/>
                  </a:solidFill>
                </a:uFill>
                <a:latin typeface="Calibri"/>
                <a:cs typeface="Calibri"/>
                <a:hlinkClick r:id="rId5"/>
              </a:rPr>
              <a:t>ew.php?id=905</a:t>
            </a:r>
            <a:r>
              <a:rPr sz="1800" spc="-10" dirty="0">
                <a:latin typeface="Calibri"/>
                <a:cs typeface="Calibri"/>
                <a:hlinkClick r:id="rId5"/>
              </a:rPr>
              <a:t>).</a:t>
            </a:r>
            <a:endParaRPr sz="1800">
              <a:latin typeface="Calibri"/>
              <a:cs typeface="Calibri"/>
            </a:endParaRPr>
          </a:p>
        </p:txBody>
      </p:sp>
    </p:spTree>
    <p:extLst>
      <p:ext uri="{BB962C8B-B14F-4D97-AF65-F5344CB8AC3E}">
        <p14:creationId xmlns:p14="http://schemas.microsoft.com/office/powerpoint/2010/main" val="35814819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6672071"/>
            <a:ext cx="9144000" cy="1859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672071"/>
            <a:ext cx="9144000" cy="0"/>
          </a:xfrm>
          <a:custGeom>
            <a:avLst/>
            <a:gdLst/>
            <a:ahLst/>
            <a:cxnLst/>
            <a:rect l="l" t="t" r="r" b="b"/>
            <a:pathLst>
              <a:path w="9144000">
                <a:moveTo>
                  <a:pt x="9144000" y="0"/>
                </a:moveTo>
                <a:lnTo>
                  <a:pt x="0" y="0"/>
                </a:lnTo>
              </a:path>
            </a:pathLst>
          </a:custGeom>
          <a:ln w="6096">
            <a:solidFill>
              <a:srgbClr val="5B9BD4"/>
            </a:solidFill>
          </a:ln>
        </p:spPr>
        <p:txBody>
          <a:bodyPr wrap="square" lIns="0" tIns="0" rIns="0" bIns="0" rtlCol="0"/>
          <a:lstStyle/>
          <a:p>
            <a:endParaRPr/>
          </a:p>
        </p:txBody>
      </p:sp>
      <p:sp>
        <p:nvSpPr>
          <p:cNvPr id="6" name="object 6"/>
          <p:cNvSpPr/>
          <p:nvPr/>
        </p:nvSpPr>
        <p:spPr>
          <a:xfrm>
            <a:off x="7263383" y="0"/>
            <a:ext cx="1880616" cy="6858000"/>
          </a:xfrm>
          <a:prstGeom prst="rect">
            <a:avLst/>
          </a:prstGeom>
          <a:blipFill>
            <a:blip r:embed="rId3" cstate="print"/>
            <a:stretch>
              <a:fillRect/>
            </a:stretch>
          </a:blipFill>
        </p:spPr>
        <p:txBody>
          <a:bodyPr wrap="square" lIns="0" tIns="0" rIns="0" bIns="0" rtlCol="0"/>
          <a:lstStyle/>
          <a:p>
            <a:endParaRPr/>
          </a:p>
        </p:txBody>
      </p:sp>
      <p:sp>
        <p:nvSpPr>
          <p:cNvPr id="8" name="object 2"/>
          <p:cNvSpPr txBox="1">
            <a:spLocks noGrp="1"/>
          </p:cNvSpPr>
          <p:nvPr>
            <p:ph type="title"/>
          </p:nvPr>
        </p:nvSpPr>
        <p:spPr>
          <a:xfrm>
            <a:off x="536244" y="349072"/>
            <a:ext cx="7978599" cy="444994"/>
          </a:xfrm>
          <a:prstGeom prst="rect">
            <a:avLst/>
          </a:prstGeom>
        </p:spPr>
        <p:txBody>
          <a:bodyPr vert="horz" wrap="square" lIns="0" tIns="13970" rIns="0" bIns="0" rtlCol="0">
            <a:spAutoFit/>
          </a:bodyPr>
          <a:lstStyle/>
          <a:p>
            <a:pPr marL="12700">
              <a:lnSpc>
                <a:spcPct val="100000"/>
              </a:lnSpc>
              <a:spcBef>
                <a:spcPts val="110"/>
              </a:spcBef>
            </a:pPr>
            <a:r>
              <a:rPr lang="en-US" sz="2800" spc="5" dirty="0" smtClean="0"/>
              <a:t>ELECTRONIC THESIS AND DISSERTATION SERVICE</a:t>
            </a:r>
            <a:endParaRPr lang="en-US" sz="2800" spc="-10" dirty="0"/>
          </a:p>
        </p:txBody>
      </p:sp>
      <p:sp>
        <p:nvSpPr>
          <p:cNvPr id="10" name="object 5"/>
          <p:cNvSpPr txBox="1">
            <a:spLocks noGrp="1"/>
          </p:cNvSpPr>
          <p:nvPr>
            <p:ph type="body" idx="1"/>
          </p:nvPr>
        </p:nvSpPr>
        <p:spPr>
          <a:xfrm>
            <a:off x="536242" y="917988"/>
            <a:ext cx="7306945" cy="341760"/>
          </a:xfrm>
          <a:prstGeom prst="rect">
            <a:avLst/>
          </a:prstGeom>
        </p:spPr>
        <p:txBody>
          <a:bodyPr vert="horz" wrap="square" lIns="0" tIns="33655" rIns="0" bIns="0" rtlCol="0">
            <a:spAutoFit/>
          </a:bodyPr>
          <a:lstStyle/>
          <a:p>
            <a:pPr marL="12700">
              <a:lnSpc>
                <a:spcPct val="100000"/>
              </a:lnSpc>
              <a:spcBef>
                <a:spcPts val="265"/>
              </a:spcBef>
            </a:pPr>
            <a:r>
              <a:rPr lang="en-US" sz="2000" b="1" spc="-5" dirty="0" smtClean="0">
                <a:solidFill>
                  <a:schemeClr val="accent1"/>
                </a:solidFill>
              </a:rPr>
              <a:t>E</a:t>
            </a:r>
            <a:r>
              <a:rPr lang="en-US" altLang="zh-CN" sz="2000" b="1" spc="-5" dirty="0" smtClean="0">
                <a:solidFill>
                  <a:schemeClr val="accent1"/>
                </a:solidFill>
              </a:rPr>
              <a:t>lectronic Thesis and Dissertation (ETD) System</a:t>
            </a:r>
            <a:endParaRPr sz="2800" b="1" dirty="0">
              <a:solidFill>
                <a:schemeClr val="accent1"/>
              </a:solidFill>
            </a:endParaRPr>
          </a:p>
        </p:txBody>
      </p:sp>
      <p:sp>
        <p:nvSpPr>
          <p:cNvPr id="9" name="Rectangle 8"/>
          <p:cNvSpPr/>
          <p:nvPr/>
        </p:nvSpPr>
        <p:spPr>
          <a:xfrm>
            <a:off x="536242" y="1383670"/>
            <a:ext cx="7978601" cy="830997"/>
          </a:xfrm>
          <a:prstGeom prst="rect">
            <a:avLst/>
          </a:prstGeom>
        </p:spPr>
        <p:txBody>
          <a:bodyPr wrap="square">
            <a:spAutoFit/>
          </a:bodyPr>
          <a:lstStyle/>
          <a:p>
            <a:r>
              <a:rPr lang="en-US" sz="1600" dirty="0" smtClean="0"/>
              <a:t>Since 2018, XJTLU </a:t>
            </a:r>
            <a:r>
              <a:rPr lang="en-US" sz="1600" dirty="0"/>
              <a:t>Library </a:t>
            </a:r>
            <a:r>
              <a:rPr lang="en-US" sz="1600" dirty="0" smtClean="0"/>
              <a:t>has preserved </a:t>
            </a:r>
            <a:r>
              <a:rPr lang="en-US" sz="1600" dirty="0"/>
              <a:t>the Final Year Projects (FYPs), </a:t>
            </a:r>
            <a:r>
              <a:rPr lang="en-US" sz="1600" dirty="0" smtClean="0"/>
              <a:t>dissertations and </a:t>
            </a:r>
            <a:r>
              <a:rPr lang="en-US" sz="1600" dirty="0"/>
              <a:t>theses </a:t>
            </a:r>
            <a:r>
              <a:rPr lang="en-US" sz="1600" dirty="0" smtClean="0"/>
              <a:t>by </a:t>
            </a:r>
            <a:r>
              <a:rPr lang="en-US" sz="1600" dirty="0"/>
              <a:t>all XJTLU </a:t>
            </a:r>
            <a:r>
              <a:rPr lang="en-US" sz="1600" dirty="0" smtClean="0"/>
              <a:t>graduates in </a:t>
            </a:r>
            <a:r>
              <a:rPr lang="en-US" sz="1400" u="sng" dirty="0">
                <a:hlinkClick r:id="rId4"/>
              </a:rPr>
              <a:t>Electronic Thesis and Dissertation (ETD)</a:t>
            </a:r>
            <a:r>
              <a:rPr lang="en-US" sz="1400" dirty="0"/>
              <a:t> </a:t>
            </a:r>
            <a:r>
              <a:rPr lang="en-US" sz="1600" dirty="0" smtClean="0"/>
              <a:t>system</a:t>
            </a:r>
            <a:r>
              <a:rPr lang="en-US" sz="1400" dirty="0" smtClean="0"/>
              <a:t>, </a:t>
            </a:r>
            <a:r>
              <a:rPr lang="en-US" sz="1600" dirty="0" smtClean="0"/>
              <a:t>and available for students to view online.</a:t>
            </a:r>
            <a:endParaRPr lang="en-US" sz="1600" dirty="0"/>
          </a:p>
        </p:txBody>
      </p:sp>
      <p:pic>
        <p:nvPicPr>
          <p:cNvPr id="7" name="Picture 6"/>
          <p:cNvPicPr>
            <a:picLocks noChangeAspect="1"/>
          </p:cNvPicPr>
          <p:nvPr/>
        </p:nvPicPr>
        <p:blipFill rotWithShape="1">
          <a:blip r:embed="rId5"/>
          <a:srcRect b="13315"/>
          <a:stretch/>
        </p:blipFill>
        <p:spPr>
          <a:xfrm>
            <a:off x="641723" y="2401170"/>
            <a:ext cx="7767637" cy="3161430"/>
          </a:xfrm>
          <a:prstGeom prst="rect">
            <a:avLst/>
          </a:prstGeom>
        </p:spPr>
      </p:pic>
      <p:sp>
        <p:nvSpPr>
          <p:cNvPr id="2" name="Slide Number Placeholder 1"/>
          <p:cNvSpPr>
            <a:spLocks noGrp="1"/>
          </p:cNvSpPr>
          <p:nvPr>
            <p:ph type="sldNum" sz="quarter" idx="7"/>
          </p:nvPr>
        </p:nvSpPr>
        <p:spPr/>
        <p:txBody>
          <a:bodyPr/>
          <a:lstStyle/>
          <a:p>
            <a:fld id="{B6F15528-21DE-4FAA-801E-634DDDAF4B2B}" type="slidenum">
              <a:rPr lang="en-US" smtClean="0"/>
              <a:t>29</a:t>
            </a:fld>
            <a:endParaRPr lang="en-US"/>
          </a:p>
        </p:txBody>
      </p:sp>
      <p:pic>
        <p:nvPicPr>
          <p:cNvPr id="5" name="Picture 4"/>
          <p:cNvPicPr>
            <a:picLocks noChangeAspect="1"/>
          </p:cNvPicPr>
          <p:nvPr/>
        </p:nvPicPr>
        <p:blipFill>
          <a:blip r:embed="rId6"/>
          <a:stretch>
            <a:fillRect/>
          </a:stretch>
        </p:blipFill>
        <p:spPr>
          <a:xfrm>
            <a:off x="536242" y="1392460"/>
            <a:ext cx="8150559" cy="4882429"/>
          </a:xfrm>
          <a:prstGeom prst="rect">
            <a:avLst/>
          </a:prstGeom>
        </p:spPr>
      </p:pic>
      <p:pic>
        <p:nvPicPr>
          <p:cNvPr id="11" name="Picture 10"/>
          <p:cNvPicPr>
            <a:picLocks noChangeAspect="1"/>
          </p:cNvPicPr>
          <p:nvPr/>
        </p:nvPicPr>
        <p:blipFill>
          <a:blip r:embed="rId7"/>
          <a:stretch>
            <a:fillRect/>
          </a:stretch>
        </p:blipFill>
        <p:spPr>
          <a:xfrm>
            <a:off x="250521" y="1367960"/>
            <a:ext cx="8722000" cy="4391929"/>
          </a:xfrm>
          <a:prstGeom prst="rect">
            <a:avLst/>
          </a:prstGeom>
        </p:spPr>
      </p:pic>
    </p:spTree>
    <p:extLst>
      <p:ext uri="{BB962C8B-B14F-4D97-AF65-F5344CB8AC3E}">
        <p14:creationId xmlns:p14="http://schemas.microsoft.com/office/powerpoint/2010/main" val="100193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6672071"/>
              <a:ext cx="9143999" cy="1859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672071"/>
              <a:ext cx="9144000" cy="0"/>
            </a:xfrm>
            <a:custGeom>
              <a:avLst/>
              <a:gdLst/>
              <a:ahLst/>
              <a:cxnLst/>
              <a:rect l="l" t="t" r="r" b="b"/>
              <a:pathLst>
                <a:path w="9144000">
                  <a:moveTo>
                    <a:pt x="9144000" y="0"/>
                  </a:moveTo>
                  <a:lnTo>
                    <a:pt x="0" y="0"/>
                  </a:lnTo>
                </a:path>
              </a:pathLst>
            </a:custGeom>
            <a:ln w="6096">
              <a:solidFill>
                <a:srgbClr val="5B9BD4"/>
              </a:solidFill>
            </a:ln>
          </p:spPr>
          <p:txBody>
            <a:bodyPr wrap="square" lIns="0" tIns="0" rIns="0" bIns="0" rtlCol="0"/>
            <a:lstStyle/>
            <a:p>
              <a:endParaRPr/>
            </a:p>
          </p:txBody>
        </p:sp>
        <p:sp>
          <p:nvSpPr>
            <p:cNvPr id="5" name="object 5"/>
            <p:cNvSpPr/>
            <p:nvPr/>
          </p:nvSpPr>
          <p:spPr>
            <a:xfrm>
              <a:off x="7263384" y="0"/>
              <a:ext cx="1880615" cy="6857999"/>
            </a:xfrm>
            <a:prstGeom prst="rect">
              <a:avLst/>
            </a:prstGeom>
            <a:blipFill>
              <a:blip r:embed="rId3"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2269742" y="2964890"/>
            <a:ext cx="3455670" cy="635000"/>
          </a:xfrm>
          <a:prstGeom prst="rect">
            <a:avLst/>
          </a:prstGeom>
        </p:spPr>
        <p:txBody>
          <a:bodyPr vert="horz" wrap="square" lIns="0" tIns="12065" rIns="0" bIns="0" rtlCol="0">
            <a:spAutoFit/>
          </a:bodyPr>
          <a:lstStyle/>
          <a:p>
            <a:pPr marL="12700">
              <a:lnSpc>
                <a:spcPct val="100000"/>
              </a:lnSpc>
              <a:spcBef>
                <a:spcPts val="95"/>
              </a:spcBef>
            </a:pPr>
            <a:r>
              <a:rPr spc="-5" dirty="0"/>
              <a:t>LIBRARY</a:t>
            </a:r>
            <a:r>
              <a:rPr spc="-280" dirty="0"/>
              <a:t> </a:t>
            </a:r>
            <a:r>
              <a:rPr spc="-20" dirty="0"/>
              <a:t>SPACES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6672071"/>
            <a:ext cx="9144000" cy="1859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672071"/>
            <a:ext cx="9144000" cy="0"/>
          </a:xfrm>
          <a:custGeom>
            <a:avLst/>
            <a:gdLst/>
            <a:ahLst/>
            <a:cxnLst/>
            <a:rect l="l" t="t" r="r" b="b"/>
            <a:pathLst>
              <a:path w="9144000">
                <a:moveTo>
                  <a:pt x="9144000" y="0"/>
                </a:moveTo>
                <a:lnTo>
                  <a:pt x="0" y="0"/>
                </a:lnTo>
              </a:path>
            </a:pathLst>
          </a:custGeom>
          <a:ln w="6096">
            <a:solidFill>
              <a:srgbClr val="5B9BD4"/>
            </a:solidFill>
          </a:ln>
        </p:spPr>
        <p:txBody>
          <a:bodyPr wrap="square" lIns="0" tIns="0" rIns="0" bIns="0" rtlCol="0"/>
          <a:lstStyle/>
          <a:p>
            <a:endParaRPr/>
          </a:p>
        </p:txBody>
      </p:sp>
      <p:sp>
        <p:nvSpPr>
          <p:cNvPr id="6" name="object 6"/>
          <p:cNvSpPr/>
          <p:nvPr/>
        </p:nvSpPr>
        <p:spPr>
          <a:xfrm>
            <a:off x="7263383" y="0"/>
            <a:ext cx="1880616" cy="6858000"/>
          </a:xfrm>
          <a:prstGeom prst="rect">
            <a:avLst/>
          </a:prstGeom>
          <a:blipFill>
            <a:blip r:embed="rId3" cstate="print"/>
            <a:stretch>
              <a:fillRect/>
            </a:stretch>
          </a:blipFill>
        </p:spPr>
        <p:txBody>
          <a:bodyPr wrap="square" lIns="0" tIns="0" rIns="0" bIns="0" rtlCol="0"/>
          <a:lstStyle/>
          <a:p>
            <a:endParaRPr/>
          </a:p>
        </p:txBody>
      </p:sp>
      <p:sp>
        <p:nvSpPr>
          <p:cNvPr id="8" name="object 2"/>
          <p:cNvSpPr txBox="1">
            <a:spLocks noGrp="1"/>
          </p:cNvSpPr>
          <p:nvPr>
            <p:ph type="title"/>
          </p:nvPr>
        </p:nvSpPr>
        <p:spPr>
          <a:xfrm>
            <a:off x="536244" y="349072"/>
            <a:ext cx="7978599" cy="444994"/>
          </a:xfrm>
          <a:prstGeom prst="rect">
            <a:avLst/>
          </a:prstGeom>
        </p:spPr>
        <p:txBody>
          <a:bodyPr vert="horz" wrap="square" lIns="0" tIns="13970" rIns="0" bIns="0" rtlCol="0">
            <a:spAutoFit/>
          </a:bodyPr>
          <a:lstStyle/>
          <a:p>
            <a:pPr marL="12700">
              <a:lnSpc>
                <a:spcPct val="100000"/>
              </a:lnSpc>
              <a:spcBef>
                <a:spcPts val="110"/>
              </a:spcBef>
            </a:pPr>
            <a:r>
              <a:rPr lang="en-US" sz="2800" spc="5" dirty="0" smtClean="0"/>
              <a:t>ELECTRONIC THESIS AND DISSERTATION SERVICE</a:t>
            </a:r>
            <a:endParaRPr lang="en-US" sz="2800" spc="-10" dirty="0"/>
          </a:p>
        </p:txBody>
      </p:sp>
      <p:sp>
        <p:nvSpPr>
          <p:cNvPr id="10" name="object 5"/>
          <p:cNvSpPr txBox="1">
            <a:spLocks noGrp="1"/>
          </p:cNvSpPr>
          <p:nvPr>
            <p:ph type="body" idx="1"/>
          </p:nvPr>
        </p:nvSpPr>
        <p:spPr>
          <a:xfrm>
            <a:off x="559688" y="850013"/>
            <a:ext cx="7306945" cy="341760"/>
          </a:xfrm>
          <a:prstGeom prst="rect">
            <a:avLst/>
          </a:prstGeom>
        </p:spPr>
        <p:txBody>
          <a:bodyPr vert="horz" wrap="square" lIns="0" tIns="33655" rIns="0" bIns="0" rtlCol="0">
            <a:spAutoFit/>
          </a:bodyPr>
          <a:lstStyle/>
          <a:p>
            <a:pPr marL="12700">
              <a:lnSpc>
                <a:spcPct val="100000"/>
              </a:lnSpc>
              <a:spcBef>
                <a:spcPts val="265"/>
              </a:spcBef>
            </a:pPr>
            <a:r>
              <a:rPr lang="en-US" sz="2000" b="1" spc="-5" dirty="0" smtClean="0">
                <a:solidFill>
                  <a:schemeClr val="accent1"/>
                </a:solidFill>
              </a:rPr>
              <a:t>Collect FYP/Dissertation Information and Full-text</a:t>
            </a:r>
            <a:endParaRPr sz="2800" b="1" dirty="0">
              <a:solidFill>
                <a:schemeClr val="accent1"/>
              </a:solidFill>
            </a:endParaRPr>
          </a:p>
        </p:txBody>
      </p:sp>
      <p:graphicFrame>
        <p:nvGraphicFramePr>
          <p:cNvPr id="11" name="Table 10"/>
          <p:cNvGraphicFramePr>
            <a:graphicFrameLocks noGrp="1"/>
          </p:cNvGraphicFramePr>
          <p:nvPr>
            <p:extLst/>
          </p:nvPr>
        </p:nvGraphicFramePr>
        <p:xfrm>
          <a:off x="536353" y="2570480"/>
          <a:ext cx="7693358" cy="3601720"/>
        </p:xfrm>
        <a:graphic>
          <a:graphicData uri="http://schemas.openxmlformats.org/drawingml/2006/table">
            <a:tbl>
              <a:tblPr firstRow="1" bandRow="1">
                <a:tableStyleId>{5C22544A-7EE6-4342-B048-85BDC9FD1C3A}</a:tableStyleId>
              </a:tblPr>
              <a:tblGrid>
                <a:gridCol w="2206958">
                  <a:extLst>
                    <a:ext uri="{9D8B030D-6E8A-4147-A177-3AD203B41FA5}">
                      <a16:colId xmlns:a16="http://schemas.microsoft.com/office/drawing/2014/main" val="465303939"/>
                    </a:ext>
                  </a:extLst>
                </a:gridCol>
                <a:gridCol w="5486400">
                  <a:extLst>
                    <a:ext uri="{9D8B030D-6E8A-4147-A177-3AD203B41FA5}">
                      <a16:colId xmlns:a16="http://schemas.microsoft.com/office/drawing/2014/main" val="375312803"/>
                    </a:ext>
                  </a:extLst>
                </a:gridCol>
              </a:tblGrid>
              <a:tr h="370840">
                <a:tc>
                  <a:txBody>
                    <a:bodyPr/>
                    <a:lstStyle/>
                    <a:p>
                      <a:r>
                        <a:rPr lang="en-US" sz="1400" dirty="0" smtClean="0">
                          <a:solidFill>
                            <a:schemeClr val="tx1"/>
                          </a:solidFill>
                        </a:rPr>
                        <a:t>Time</a:t>
                      </a:r>
                      <a:endParaRPr lang="en-US" sz="14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Action</a:t>
                      </a:r>
                      <a:endParaRPr lang="en-US" sz="14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6275613"/>
                  </a:ext>
                </a:extLst>
              </a:tr>
              <a:tr h="370840">
                <a:tc>
                  <a:txBody>
                    <a:bodyPr/>
                    <a:lstStyle/>
                    <a:p>
                      <a:r>
                        <a:rPr lang="en-US" sz="1400" dirty="0" smtClean="0">
                          <a:solidFill>
                            <a:schemeClr val="tx1"/>
                          </a:solidFill>
                        </a:rPr>
                        <a:t>S1</a:t>
                      </a:r>
                      <a:r>
                        <a:rPr lang="en-US" sz="1400" baseline="0" dirty="0" smtClean="0">
                          <a:solidFill>
                            <a:schemeClr val="tx1"/>
                          </a:solidFill>
                        </a:rPr>
                        <a:t> Week 4</a:t>
                      </a:r>
                      <a:endParaRPr lang="en-US" sz="14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rPr>
                        <a:t>All module leaders will</a:t>
                      </a:r>
                      <a:r>
                        <a:rPr lang="en-US" sz="1400" baseline="0" dirty="0" smtClean="0">
                          <a:solidFill>
                            <a:schemeClr val="tx1"/>
                          </a:solidFill>
                        </a:rPr>
                        <a:t> be informed of the project schedule and </a:t>
                      </a:r>
                      <a:r>
                        <a:rPr lang="en-US" sz="1400" baseline="0" dirty="0" smtClean="0">
                          <a:solidFill>
                            <a:schemeClr val="tx1"/>
                          </a:solidFill>
                          <a:hlinkClick r:id="rId4"/>
                        </a:rPr>
                        <a:t>FYP &amp; Dissertation Preservation Manual</a:t>
                      </a:r>
                      <a:r>
                        <a:rPr lang="en-US" sz="1400" baseline="0" dirty="0" smtClean="0">
                          <a:solidFill>
                            <a:schemeClr val="tx1"/>
                          </a:solidFill>
                        </a:rPr>
                        <a:t> for this academic year.</a:t>
                      </a:r>
                      <a:endParaRPr lang="en-US" sz="14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9150264"/>
                  </a:ext>
                </a:extLst>
              </a:tr>
              <a:tr h="370840">
                <a:tc>
                  <a:txBody>
                    <a:bodyPr/>
                    <a:lstStyle/>
                    <a:p>
                      <a:r>
                        <a:rPr lang="en-US" sz="1400" dirty="0" smtClean="0">
                          <a:solidFill>
                            <a:schemeClr val="tx1"/>
                          </a:solidFill>
                        </a:rPr>
                        <a:t>S1</a:t>
                      </a:r>
                      <a:r>
                        <a:rPr lang="en-US" sz="1400" baseline="0" dirty="0" smtClean="0">
                          <a:solidFill>
                            <a:schemeClr val="tx1"/>
                          </a:solidFill>
                        </a:rPr>
                        <a:t> Week 5 – Reading Week</a:t>
                      </a:r>
                      <a:endParaRPr lang="en-US" sz="14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1" dirty="0" smtClean="0">
                          <a:solidFill>
                            <a:schemeClr val="accent1"/>
                          </a:solidFill>
                        </a:rPr>
                        <a:t>18-month PG module leaders</a:t>
                      </a:r>
                      <a:r>
                        <a:rPr lang="en-US" sz="1400" dirty="0" smtClean="0">
                          <a:solidFill>
                            <a:schemeClr val="tx1"/>
                          </a:solidFill>
                        </a:rPr>
                        <a:t> shall check and</a:t>
                      </a:r>
                      <a:r>
                        <a:rPr lang="en-US" sz="1400" baseline="0" dirty="0" smtClean="0">
                          <a:solidFill>
                            <a:schemeClr val="tx1"/>
                          </a:solidFill>
                        </a:rPr>
                        <a:t> setup Dissertation Preservation template embedded in LMO dissertation module page, and inform students of submitting requirements.</a:t>
                      </a:r>
                      <a:endParaRPr lang="en-US" sz="14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3610761"/>
                  </a:ext>
                </a:extLst>
              </a:tr>
              <a:tr h="370840">
                <a:tc>
                  <a:txBody>
                    <a:bodyPr/>
                    <a:lstStyle/>
                    <a:p>
                      <a:r>
                        <a:rPr lang="en-US" sz="1400" dirty="0" smtClean="0">
                          <a:solidFill>
                            <a:schemeClr val="tx1"/>
                          </a:solidFill>
                        </a:rPr>
                        <a:t>S1 Examination Days</a:t>
                      </a:r>
                      <a:endParaRPr lang="en-US" sz="14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1" dirty="0" smtClean="0">
                          <a:solidFill>
                            <a:schemeClr val="accent1"/>
                          </a:solidFill>
                        </a:rPr>
                        <a:t>18-month PG module leaders </a:t>
                      </a:r>
                      <a:r>
                        <a:rPr lang="en-US" sz="1400" dirty="0" smtClean="0">
                          <a:solidFill>
                            <a:schemeClr val="tx1"/>
                          </a:solidFill>
                        </a:rPr>
                        <a:t>shall submit Dissertation information collection form and full-text</a:t>
                      </a:r>
                      <a:r>
                        <a:rPr lang="en-US" sz="1400" baseline="0" dirty="0" smtClean="0">
                          <a:solidFill>
                            <a:schemeClr val="tx1"/>
                          </a:solidFill>
                        </a:rPr>
                        <a:t> documents to the Library.</a:t>
                      </a:r>
                      <a:endParaRPr lang="en-US" sz="14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6159653"/>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S2 Week4 </a:t>
                      </a:r>
                      <a:r>
                        <a:rPr lang="en-US" sz="1400" baseline="0" dirty="0" smtClean="0">
                          <a:solidFill>
                            <a:schemeClr val="tx1"/>
                          </a:solidFill>
                        </a:rPr>
                        <a:t>– Reading Week</a:t>
                      </a:r>
                      <a:endParaRPr lang="en-US" sz="1400" dirty="0" smtClean="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1" dirty="0" smtClean="0">
                          <a:solidFill>
                            <a:schemeClr val="accent1"/>
                          </a:solidFill>
                        </a:rPr>
                        <a:t>FYP/24-month </a:t>
                      </a:r>
                      <a:r>
                        <a:rPr lang="en-US" sz="1400" b="1" dirty="0" err="1" smtClean="0">
                          <a:solidFill>
                            <a:schemeClr val="accent1"/>
                          </a:solidFill>
                        </a:rPr>
                        <a:t>programme</a:t>
                      </a:r>
                      <a:r>
                        <a:rPr lang="en-US" sz="1400" b="1" dirty="0" smtClean="0">
                          <a:solidFill>
                            <a:schemeClr val="accent1"/>
                          </a:solidFill>
                        </a:rPr>
                        <a:t> module leaders </a:t>
                      </a:r>
                      <a:r>
                        <a:rPr lang="en-US" sz="1400" dirty="0" smtClean="0">
                          <a:solidFill>
                            <a:schemeClr val="tx1"/>
                          </a:solidFill>
                        </a:rPr>
                        <a:t>will be informed of the start of FYP preservation.</a:t>
                      </a:r>
                      <a:r>
                        <a:rPr lang="en-US" sz="1400" baseline="0" dirty="0" smtClean="0">
                          <a:solidFill>
                            <a:schemeClr val="tx1"/>
                          </a:solidFill>
                        </a:rPr>
                        <a:t> They shall check and setup Dissertation Preservation template embedded in LMO FYP module page, and inform students of submitting requirements.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5781184"/>
                  </a:ext>
                </a:extLst>
              </a:tr>
              <a:tr h="370840">
                <a:tc>
                  <a:txBody>
                    <a:bodyPr/>
                    <a:lstStyle/>
                    <a:p>
                      <a:r>
                        <a:rPr lang="en-US" sz="1400" dirty="0" smtClean="0">
                          <a:solidFill>
                            <a:schemeClr val="tx1"/>
                          </a:solidFill>
                        </a:rPr>
                        <a:t>S2 Examination Days</a:t>
                      </a:r>
                      <a:endParaRPr lang="en-US" sz="14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b="1" dirty="0" smtClean="0">
                          <a:solidFill>
                            <a:schemeClr val="accent1"/>
                          </a:solidFill>
                        </a:rPr>
                        <a:t>FYP/24-month </a:t>
                      </a:r>
                      <a:r>
                        <a:rPr lang="en-US" sz="1400" b="1" dirty="0" err="1" smtClean="0">
                          <a:solidFill>
                            <a:schemeClr val="accent1"/>
                          </a:solidFill>
                        </a:rPr>
                        <a:t>programme</a:t>
                      </a:r>
                      <a:r>
                        <a:rPr lang="en-US" sz="1400" b="1" dirty="0" smtClean="0">
                          <a:solidFill>
                            <a:schemeClr val="accent1"/>
                          </a:solidFill>
                        </a:rPr>
                        <a:t> module leaders</a:t>
                      </a:r>
                      <a:r>
                        <a:rPr lang="en-US" sz="1400" dirty="0" smtClean="0">
                          <a:solidFill>
                            <a:schemeClr val="tx1"/>
                          </a:solidFill>
                        </a:rPr>
                        <a:t> shall submit Dissertation information collection form and full-text</a:t>
                      </a:r>
                      <a:r>
                        <a:rPr lang="en-US" sz="1400" baseline="0" dirty="0" smtClean="0">
                          <a:solidFill>
                            <a:schemeClr val="tx1"/>
                          </a:solidFill>
                        </a:rPr>
                        <a:t> documents to the Library.</a:t>
                      </a:r>
                      <a:endParaRPr lang="en-US" sz="14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9485891"/>
                  </a:ext>
                </a:extLst>
              </a:tr>
            </a:tbl>
          </a:graphicData>
        </a:graphic>
      </p:graphicFrame>
      <p:sp>
        <p:nvSpPr>
          <p:cNvPr id="12" name="Rectangle 11"/>
          <p:cNvSpPr/>
          <p:nvPr/>
        </p:nvSpPr>
        <p:spPr>
          <a:xfrm>
            <a:off x="536242" y="1306759"/>
            <a:ext cx="7978601" cy="1077218"/>
          </a:xfrm>
          <a:prstGeom prst="rect">
            <a:avLst/>
          </a:prstGeom>
        </p:spPr>
        <p:txBody>
          <a:bodyPr wrap="square">
            <a:spAutoFit/>
          </a:bodyPr>
          <a:lstStyle/>
          <a:p>
            <a:r>
              <a:rPr lang="en-US" sz="1600" dirty="0"/>
              <a:t>According to </a:t>
            </a:r>
            <a:r>
              <a:rPr lang="en-US" sz="1600" dirty="0">
                <a:hlinkClick r:id="rId5"/>
              </a:rPr>
              <a:t>Policy on the Preservation of FYPs, Dissertations and Theses</a:t>
            </a:r>
            <a:r>
              <a:rPr lang="en-US" sz="1600" dirty="0"/>
              <a:t>, </a:t>
            </a:r>
            <a:r>
              <a:rPr lang="en-US" sz="1600" dirty="0" smtClean="0"/>
              <a:t>academic  departments/schools </a:t>
            </a:r>
            <a:r>
              <a:rPr lang="en-US" sz="1600" dirty="0"/>
              <a:t>shall  take  responsibility  to  send communication  to  all  candidates about the requirement of FYPs/dissertations preservation, </a:t>
            </a:r>
            <a:r>
              <a:rPr lang="en-US" sz="1600" dirty="0" smtClean="0"/>
              <a:t>collect </a:t>
            </a:r>
            <a:r>
              <a:rPr lang="en-US" sz="1600" dirty="0"/>
              <a:t>FYPs/dissertations  </a:t>
            </a:r>
            <a:r>
              <a:rPr lang="en-US" sz="1600" dirty="0" smtClean="0"/>
              <a:t>information and full </a:t>
            </a:r>
            <a:r>
              <a:rPr lang="en-US" sz="1600" dirty="0"/>
              <a:t>texts</a:t>
            </a:r>
            <a:r>
              <a:rPr lang="en-US" sz="1600" dirty="0" smtClean="0"/>
              <a:t>.</a:t>
            </a:r>
            <a:endParaRPr lang="en-US" sz="1600" dirty="0"/>
          </a:p>
        </p:txBody>
      </p:sp>
      <p:sp>
        <p:nvSpPr>
          <p:cNvPr id="2" name="Slide Number Placeholder 1"/>
          <p:cNvSpPr>
            <a:spLocks noGrp="1"/>
          </p:cNvSpPr>
          <p:nvPr>
            <p:ph type="sldNum" sz="quarter" idx="7"/>
          </p:nvPr>
        </p:nvSpPr>
        <p:spPr/>
        <p:txBody>
          <a:bodyPr/>
          <a:lstStyle/>
          <a:p>
            <a:fld id="{B6F15528-21DE-4FAA-801E-634DDDAF4B2B}" type="slidenum">
              <a:rPr lang="en-US" smtClean="0"/>
              <a:t>30</a:t>
            </a:fld>
            <a:endParaRPr lang="en-US"/>
          </a:p>
        </p:txBody>
      </p:sp>
    </p:spTree>
    <p:extLst>
      <p:ext uri="{BB962C8B-B14F-4D97-AF65-F5344CB8AC3E}">
        <p14:creationId xmlns:p14="http://schemas.microsoft.com/office/powerpoint/2010/main" val="9797440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672071"/>
            <a:ext cx="9144000" cy="18592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6672071"/>
            <a:ext cx="9144000" cy="0"/>
          </a:xfrm>
          <a:custGeom>
            <a:avLst/>
            <a:gdLst/>
            <a:ahLst/>
            <a:cxnLst/>
            <a:rect l="l" t="t" r="r" b="b"/>
            <a:pathLst>
              <a:path w="9144000">
                <a:moveTo>
                  <a:pt x="9144000" y="0"/>
                </a:moveTo>
                <a:lnTo>
                  <a:pt x="0" y="0"/>
                </a:lnTo>
              </a:path>
            </a:pathLst>
          </a:custGeom>
          <a:ln w="6096">
            <a:solidFill>
              <a:srgbClr val="5B9BD4"/>
            </a:solidFill>
          </a:ln>
        </p:spPr>
        <p:txBody>
          <a:bodyPr wrap="square" lIns="0" tIns="0" rIns="0" bIns="0" rtlCol="0"/>
          <a:lstStyle/>
          <a:p>
            <a:endParaRPr/>
          </a:p>
        </p:txBody>
      </p:sp>
      <p:sp>
        <p:nvSpPr>
          <p:cNvPr id="4" name="object 4"/>
          <p:cNvSpPr txBox="1">
            <a:spLocks noGrp="1"/>
          </p:cNvSpPr>
          <p:nvPr>
            <p:ph type="title"/>
          </p:nvPr>
        </p:nvSpPr>
        <p:spPr>
          <a:xfrm>
            <a:off x="1367833" y="2454846"/>
            <a:ext cx="6408333" cy="1121461"/>
          </a:xfrm>
          <a:prstGeom prst="rect">
            <a:avLst/>
          </a:prstGeom>
        </p:spPr>
        <p:txBody>
          <a:bodyPr vert="horz" wrap="square" lIns="0" tIns="13335" rIns="0" bIns="0" rtlCol="0">
            <a:spAutoFit/>
          </a:bodyPr>
          <a:lstStyle/>
          <a:p>
            <a:pPr marL="28575" algn="ctr">
              <a:lnSpc>
                <a:spcPct val="100000"/>
              </a:lnSpc>
              <a:spcBef>
                <a:spcPts val="105"/>
              </a:spcBef>
            </a:pPr>
            <a:r>
              <a:rPr spc="-10" dirty="0" smtClean="0"/>
              <a:t>LIBRARY</a:t>
            </a:r>
            <a:r>
              <a:rPr lang="en-US" spc="-10" dirty="0" smtClean="0"/>
              <a:t> SERVICES</a:t>
            </a:r>
            <a:endParaRPr spc="-10" dirty="0"/>
          </a:p>
          <a:p>
            <a:pPr marL="27305" algn="ctr">
              <a:lnSpc>
                <a:spcPct val="100000"/>
              </a:lnSpc>
              <a:spcBef>
                <a:spcPts val="10"/>
              </a:spcBef>
            </a:pPr>
            <a:r>
              <a:rPr lang="en-US" sz="3200" u="sng" dirty="0" smtClean="0"/>
              <a:t>Scholarly Communication</a:t>
            </a:r>
            <a:endParaRPr lang="en-US" sz="3200" u="sng" spc="-5" dirty="0"/>
          </a:p>
        </p:txBody>
      </p:sp>
      <p:sp>
        <p:nvSpPr>
          <p:cNvPr id="5" name="object 5"/>
          <p:cNvSpPr/>
          <p:nvPr/>
        </p:nvSpPr>
        <p:spPr>
          <a:xfrm>
            <a:off x="7263383" y="0"/>
            <a:ext cx="1880616" cy="6858000"/>
          </a:xfrm>
          <a:prstGeom prst="rect">
            <a:avLst/>
          </a:prstGeom>
          <a:blipFill>
            <a:blip r:embed="rId3" cstate="print"/>
            <a:stretch>
              <a:fillRect/>
            </a:stretch>
          </a:blipFill>
        </p:spPr>
        <p:txBody>
          <a:bodyPr wrap="square" lIns="0" tIns="0" rIns="0" bIns="0" rtlCol="0"/>
          <a:lstStyle/>
          <a:p>
            <a:endParaRPr/>
          </a:p>
        </p:txBody>
      </p:sp>
      <p:sp>
        <p:nvSpPr>
          <p:cNvPr id="6" name="Slide Number Placeholder 5"/>
          <p:cNvSpPr>
            <a:spLocks noGrp="1"/>
          </p:cNvSpPr>
          <p:nvPr>
            <p:ph type="sldNum" sz="quarter" idx="7"/>
          </p:nvPr>
        </p:nvSpPr>
        <p:spPr/>
        <p:txBody>
          <a:bodyPr/>
          <a:lstStyle/>
          <a:p>
            <a:fld id="{B6F15528-21DE-4FAA-801E-634DDDAF4B2B}" type="slidenum">
              <a:rPr lang="en-US" smtClean="0"/>
              <a:t>31</a:t>
            </a:fld>
            <a:endParaRPr lang="en-US"/>
          </a:p>
        </p:txBody>
      </p:sp>
    </p:spTree>
    <p:extLst>
      <p:ext uri="{BB962C8B-B14F-4D97-AF65-F5344CB8AC3E}">
        <p14:creationId xmlns:p14="http://schemas.microsoft.com/office/powerpoint/2010/main" val="33754990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244" y="349072"/>
            <a:ext cx="7236156" cy="629660"/>
          </a:xfrm>
          <a:prstGeom prst="rect">
            <a:avLst/>
          </a:prstGeom>
        </p:spPr>
        <p:txBody>
          <a:bodyPr vert="horz" wrap="square" lIns="0" tIns="13970" rIns="0" bIns="0" rtlCol="0">
            <a:spAutoFit/>
          </a:bodyPr>
          <a:lstStyle/>
          <a:p>
            <a:r>
              <a:rPr lang="en-US" dirty="0"/>
              <a:t>SCHOLARLY COMMUNICATION</a:t>
            </a:r>
          </a:p>
        </p:txBody>
      </p:sp>
      <p:sp>
        <p:nvSpPr>
          <p:cNvPr id="3" name="object 3"/>
          <p:cNvSpPr/>
          <p:nvPr/>
        </p:nvSpPr>
        <p:spPr>
          <a:xfrm>
            <a:off x="0" y="6672071"/>
            <a:ext cx="9144000" cy="1859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672071"/>
            <a:ext cx="9144000" cy="0"/>
          </a:xfrm>
          <a:custGeom>
            <a:avLst/>
            <a:gdLst/>
            <a:ahLst/>
            <a:cxnLst/>
            <a:rect l="l" t="t" r="r" b="b"/>
            <a:pathLst>
              <a:path w="9144000">
                <a:moveTo>
                  <a:pt x="9144000" y="0"/>
                </a:moveTo>
                <a:lnTo>
                  <a:pt x="0" y="0"/>
                </a:lnTo>
              </a:path>
            </a:pathLst>
          </a:custGeom>
          <a:ln w="6096">
            <a:solidFill>
              <a:srgbClr val="5B9BD4"/>
            </a:solidFill>
          </a:ln>
        </p:spPr>
        <p:txBody>
          <a:bodyPr wrap="square" lIns="0" tIns="0" rIns="0" bIns="0" rtlCol="0"/>
          <a:lstStyle/>
          <a:p>
            <a:endParaRPr/>
          </a:p>
        </p:txBody>
      </p:sp>
      <p:sp>
        <p:nvSpPr>
          <p:cNvPr id="5" name="object 5"/>
          <p:cNvSpPr txBox="1"/>
          <p:nvPr/>
        </p:nvSpPr>
        <p:spPr>
          <a:xfrm>
            <a:off x="536244" y="990600"/>
            <a:ext cx="7355205" cy="611065"/>
          </a:xfrm>
          <a:prstGeom prst="rect">
            <a:avLst/>
          </a:prstGeom>
        </p:spPr>
        <p:txBody>
          <a:bodyPr vert="horz" wrap="square" lIns="0" tIns="13335" rIns="0" bIns="0" rtlCol="0">
            <a:spAutoFit/>
          </a:bodyPr>
          <a:lstStyle/>
          <a:p>
            <a:pPr marL="12700">
              <a:lnSpc>
                <a:spcPct val="100000"/>
              </a:lnSpc>
              <a:spcBef>
                <a:spcPts val="105"/>
              </a:spcBef>
            </a:pPr>
            <a:r>
              <a:rPr lang="en-US" sz="2000" b="1" dirty="0" smtClean="0">
                <a:solidFill>
                  <a:schemeClr val="accent1"/>
                </a:solidFill>
              </a:rPr>
              <a:t>A </a:t>
            </a:r>
            <a:r>
              <a:rPr lang="en-US" sz="2000" b="1" dirty="0">
                <a:solidFill>
                  <a:schemeClr val="accent1"/>
                </a:solidFill>
              </a:rPr>
              <a:t>Metrics-Based Assessment of XJTLU’s Research </a:t>
            </a:r>
            <a:r>
              <a:rPr lang="en-US" sz="2000" b="1" dirty="0" smtClean="0">
                <a:solidFill>
                  <a:schemeClr val="accent1"/>
                </a:solidFill>
              </a:rPr>
              <a:t>Landscape</a:t>
            </a:r>
          </a:p>
          <a:p>
            <a:pPr marL="12700">
              <a:spcBef>
                <a:spcPts val="105"/>
              </a:spcBef>
            </a:pPr>
            <a:r>
              <a:rPr lang="en-US" dirty="0">
                <a:hlinkClick r:id="rId3"/>
              </a:rPr>
              <a:t>https://</a:t>
            </a:r>
            <a:r>
              <a:rPr lang="en-US" dirty="0" smtClean="0">
                <a:hlinkClick r:id="rId3"/>
              </a:rPr>
              <a:t>libguides.lib.xjtlu.edu.cn/sch_commun</a:t>
            </a:r>
            <a:endParaRPr lang="en-US" dirty="0"/>
          </a:p>
        </p:txBody>
      </p:sp>
      <p:sp>
        <p:nvSpPr>
          <p:cNvPr id="6" name="object 6"/>
          <p:cNvSpPr/>
          <p:nvPr/>
        </p:nvSpPr>
        <p:spPr>
          <a:xfrm>
            <a:off x="7263383" y="0"/>
            <a:ext cx="1880616" cy="6858000"/>
          </a:xfrm>
          <a:prstGeom prst="rect">
            <a:avLst/>
          </a:prstGeom>
          <a:blipFill>
            <a:blip r:embed="rId4" cstate="print"/>
            <a:stretch>
              <a:fillRect/>
            </a:stretch>
          </a:blipFill>
        </p:spPr>
        <p:txBody>
          <a:bodyPr wrap="square" lIns="0" tIns="0" rIns="0" bIns="0" rtlCol="0"/>
          <a:lstStyle/>
          <a:p>
            <a:endParaRPr/>
          </a:p>
        </p:txBody>
      </p:sp>
      <p:pic>
        <p:nvPicPr>
          <p:cNvPr id="8" name="Picture 7"/>
          <p:cNvPicPr>
            <a:picLocks noChangeAspect="1"/>
          </p:cNvPicPr>
          <p:nvPr/>
        </p:nvPicPr>
        <p:blipFill>
          <a:blip r:embed="rId5"/>
          <a:stretch>
            <a:fillRect/>
          </a:stretch>
        </p:blipFill>
        <p:spPr>
          <a:xfrm>
            <a:off x="995404" y="1993067"/>
            <a:ext cx="5272576" cy="4388904"/>
          </a:xfrm>
          <a:prstGeom prst="rect">
            <a:avLst/>
          </a:prstGeom>
        </p:spPr>
      </p:pic>
      <p:sp>
        <p:nvSpPr>
          <p:cNvPr id="7" name="Slide Number Placeholder 6"/>
          <p:cNvSpPr>
            <a:spLocks noGrp="1"/>
          </p:cNvSpPr>
          <p:nvPr>
            <p:ph type="sldNum" sz="quarter" idx="7"/>
          </p:nvPr>
        </p:nvSpPr>
        <p:spPr/>
        <p:txBody>
          <a:bodyPr/>
          <a:lstStyle/>
          <a:p>
            <a:fld id="{B6F15528-21DE-4FAA-801E-634DDDAF4B2B}" type="slidenum">
              <a:rPr lang="en-US" smtClean="0"/>
              <a:t>32</a:t>
            </a:fld>
            <a:endParaRPr lang="en-US"/>
          </a:p>
        </p:txBody>
      </p:sp>
    </p:spTree>
    <p:extLst>
      <p:ext uri="{BB962C8B-B14F-4D97-AF65-F5344CB8AC3E}">
        <p14:creationId xmlns:p14="http://schemas.microsoft.com/office/powerpoint/2010/main" val="13492264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244" y="349072"/>
            <a:ext cx="7236156" cy="629660"/>
          </a:xfrm>
          <a:prstGeom prst="rect">
            <a:avLst/>
          </a:prstGeom>
        </p:spPr>
        <p:txBody>
          <a:bodyPr vert="horz" wrap="square" lIns="0" tIns="13970" rIns="0" bIns="0" rtlCol="0">
            <a:spAutoFit/>
          </a:bodyPr>
          <a:lstStyle/>
          <a:p>
            <a:r>
              <a:rPr lang="en-US" dirty="0"/>
              <a:t>SCHOLARLY COMMUNICATION</a:t>
            </a:r>
          </a:p>
        </p:txBody>
      </p:sp>
      <p:sp>
        <p:nvSpPr>
          <p:cNvPr id="3" name="object 3"/>
          <p:cNvSpPr/>
          <p:nvPr/>
        </p:nvSpPr>
        <p:spPr>
          <a:xfrm>
            <a:off x="0" y="6672071"/>
            <a:ext cx="9144000" cy="1859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672071"/>
            <a:ext cx="9144000" cy="0"/>
          </a:xfrm>
          <a:custGeom>
            <a:avLst/>
            <a:gdLst/>
            <a:ahLst/>
            <a:cxnLst/>
            <a:rect l="l" t="t" r="r" b="b"/>
            <a:pathLst>
              <a:path w="9144000">
                <a:moveTo>
                  <a:pt x="9144000" y="0"/>
                </a:moveTo>
                <a:lnTo>
                  <a:pt x="0" y="0"/>
                </a:lnTo>
              </a:path>
            </a:pathLst>
          </a:custGeom>
          <a:ln w="6096">
            <a:solidFill>
              <a:srgbClr val="5B9BD4"/>
            </a:solidFill>
          </a:ln>
        </p:spPr>
        <p:txBody>
          <a:bodyPr wrap="square" lIns="0" tIns="0" rIns="0" bIns="0" rtlCol="0"/>
          <a:lstStyle/>
          <a:p>
            <a:endParaRPr/>
          </a:p>
        </p:txBody>
      </p:sp>
      <p:sp>
        <p:nvSpPr>
          <p:cNvPr id="5" name="object 5"/>
          <p:cNvSpPr txBox="1"/>
          <p:nvPr/>
        </p:nvSpPr>
        <p:spPr>
          <a:xfrm>
            <a:off x="536244" y="990600"/>
            <a:ext cx="7355205" cy="611065"/>
          </a:xfrm>
          <a:prstGeom prst="rect">
            <a:avLst/>
          </a:prstGeom>
        </p:spPr>
        <p:txBody>
          <a:bodyPr vert="horz" wrap="square" lIns="0" tIns="13335" rIns="0" bIns="0" rtlCol="0">
            <a:spAutoFit/>
          </a:bodyPr>
          <a:lstStyle/>
          <a:p>
            <a:pPr marL="12700">
              <a:lnSpc>
                <a:spcPct val="100000"/>
              </a:lnSpc>
              <a:spcBef>
                <a:spcPts val="105"/>
              </a:spcBef>
            </a:pPr>
            <a:r>
              <a:rPr lang="en-US" sz="2000" b="1" dirty="0" smtClean="0">
                <a:solidFill>
                  <a:schemeClr val="accent1"/>
                </a:solidFill>
                <a:cs typeface="Calibri"/>
              </a:rPr>
              <a:t>Researcher </a:t>
            </a:r>
            <a:r>
              <a:rPr lang="en-US" sz="2000" b="1" dirty="0">
                <a:solidFill>
                  <a:schemeClr val="accent1"/>
                </a:solidFill>
                <a:cs typeface="Calibri"/>
              </a:rPr>
              <a:t>Academy @ XJTLU </a:t>
            </a:r>
            <a:r>
              <a:rPr lang="en-US" sz="2000" b="1" dirty="0" smtClean="0">
                <a:solidFill>
                  <a:schemeClr val="accent1"/>
                </a:solidFill>
                <a:cs typeface="Calibri"/>
              </a:rPr>
              <a:t>Library</a:t>
            </a:r>
          </a:p>
          <a:p>
            <a:pPr marL="12700">
              <a:spcBef>
                <a:spcPts val="105"/>
              </a:spcBef>
            </a:pPr>
            <a:r>
              <a:rPr lang="en-US" dirty="0">
                <a:hlinkClick r:id="rId3"/>
              </a:rPr>
              <a:t>https://</a:t>
            </a:r>
            <a:r>
              <a:rPr lang="en-US" dirty="0" smtClean="0">
                <a:hlinkClick r:id="rId3"/>
              </a:rPr>
              <a:t>libguides.lib.xjtlu.edu.cn/researcher_academy</a:t>
            </a:r>
            <a:endParaRPr lang="en-US" dirty="0"/>
          </a:p>
        </p:txBody>
      </p:sp>
      <p:sp>
        <p:nvSpPr>
          <p:cNvPr id="6" name="object 6"/>
          <p:cNvSpPr/>
          <p:nvPr/>
        </p:nvSpPr>
        <p:spPr>
          <a:xfrm>
            <a:off x="7263383" y="0"/>
            <a:ext cx="1880616" cy="6858000"/>
          </a:xfrm>
          <a:prstGeom prst="rect">
            <a:avLst/>
          </a:prstGeom>
          <a:blipFill>
            <a:blip r:embed="rId4" cstate="print"/>
            <a:stretch>
              <a:fillRect/>
            </a:stretch>
          </a:blipFill>
        </p:spPr>
        <p:txBody>
          <a:bodyPr wrap="square" lIns="0" tIns="0" rIns="0" bIns="0" rtlCol="0"/>
          <a:lstStyle/>
          <a:p>
            <a:endParaRPr/>
          </a:p>
        </p:txBody>
      </p:sp>
      <p:pic>
        <p:nvPicPr>
          <p:cNvPr id="9" name="Picture 8"/>
          <p:cNvPicPr>
            <a:picLocks noChangeAspect="1"/>
          </p:cNvPicPr>
          <p:nvPr/>
        </p:nvPicPr>
        <p:blipFill>
          <a:blip r:embed="rId5"/>
          <a:stretch>
            <a:fillRect/>
          </a:stretch>
        </p:blipFill>
        <p:spPr>
          <a:xfrm>
            <a:off x="426257" y="1956491"/>
            <a:ext cx="7575177" cy="4508123"/>
          </a:xfrm>
          <a:prstGeom prst="rect">
            <a:avLst/>
          </a:prstGeom>
        </p:spPr>
      </p:pic>
      <p:pic>
        <p:nvPicPr>
          <p:cNvPr id="10" name="Picture 9"/>
          <p:cNvPicPr>
            <a:picLocks noChangeAspect="1"/>
          </p:cNvPicPr>
          <p:nvPr/>
        </p:nvPicPr>
        <p:blipFill>
          <a:blip r:embed="rId6"/>
          <a:stretch>
            <a:fillRect/>
          </a:stretch>
        </p:blipFill>
        <p:spPr>
          <a:xfrm>
            <a:off x="228600" y="1986971"/>
            <a:ext cx="2751337" cy="4572000"/>
          </a:xfrm>
          <a:prstGeom prst="rect">
            <a:avLst/>
          </a:prstGeom>
        </p:spPr>
      </p:pic>
      <p:pic>
        <p:nvPicPr>
          <p:cNvPr id="11" name="Picture 10"/>
          <p:cNvPicPr>
            <a:picLocks noChangeAspect="1"/>
          </p:cNvPicPr>
          <p:nvPr/>
        </p:nvPicPr>
        <p:blipFill>
          <a:blip r:embed="rId7"/>
          <a:stretch>
            <a:fillRect/>
          </a:stretch>
        </p:blipFill>
        <p:spPr>
          <a:xfrm>
            <a:off x="3127819" y="1986971"/>
            <a:ext cx="3055623" cy="4441371"/>
          </a:xfrm>
          <a:prstGeom prst="rect">
            <a:avLst/>
          </a:prstGeom>
        </p:spPr>
      </p:pic>
      <p:pic>
        <p:nvPicPr>
          <p:cNvPr id="12" name="Picture 11"/>
          <p:cNvPicPr>
            <a:picLocks noChangeAspect="1"/>
          </p:cNvPicPr>
          <p:nvPr/>
        </p:nvPicPr>
        <p:blipFill>
          <a:blip r:embed="rId8"/>
          <a:stretch>
            <a:fillRect/>
          </a:stretch>
        </p:blipFill>
        <p:spPr>
          <a:xfrm>
            <a:off x="6331324" y="1986971"/>
            <a:ext cx="2694091" cy="4498673"/>
          </a:xfrm>
          <a:prstGeom prst="rect">
            <a:avLst/>
          </a:prstGeom>
        </p:spPr>
      </p:pic>
      <p:sp>
        <p:nvSpPr>
          <p:cNvPr id="7" name="Slide Number Placeholder 6"/>
          <p:cNvSpPr>
            <a:spLocks noGrp="1"/>
          </p:cNvSpPr>
          <p:nvPr>
            <p:ph type="sldNum" sz="quarter" idx="7"/>
          </p:nvPr>
        </p:nvSpPr>
        <p:spPr/>
        <p:txBody>
          <a:bodyPr/>
          <a:lstStyle/>
          <a:p>
            <a:fld id="{B6F15528-21DE-4FAA-801E-634DDDAF4B2B}" type="slidenum">
              <a:rPr lang="en-US" smtClean="0"/>
              <a:t>33</a:t>
            </a:fld>
            <a:endParaRPr lang="en-US"/>
          </a:p>
        </p:txBody>
      </p:sp>
    </p:spTree>
    <p:extLst>
      <p:ext uri="{BB962C8B-B14F-4D97-AF65-F5344CB8AC3E}">
        <p14:creationId xmlns:p14="http://schemas.microsoft.com/office/powerpoint/2010/main" val="401003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28600" y="2743200"/>
            <a:ext cx="8229600" cy="1915922"/>
          </a:xfrm>
          <a:prstGeom prst="rect">
            <a:avLst/>
          </a:prstGeom>
        </p:spPr>
      </p:pic>
      <p:sp>
        <p:nvSpPr>
          <p:cNvPr id="2" name="object 2"/>
          <p:cNvSpPr txBox="1">
            <a:spLocks noGrp="1"/>
          </p:cNvSpPr>
          <p:nvPr>
            <p:ph type="title"/>
          </p:nvPr>
        </p:nvSpPr>
        <p:spPr>
          <a:xfrm>
            <a:off x="536244" y="349072"/>
            <a:ext cx="7236156" cy="629660"/>
          </a:xfrm>
          <a:prstGeom prst="rect">
            <a:avLst/>
          </a:prstGeom>
        </p:spPr>
        <p:txBody>
          <a:bodyPr vert="horz" wrap="square" lIns="0" tIns="13970" rIns="0" bIns="0" rtlCol="0">
            <a:spAutoFit/>
          </a:bodyPr>
          <a:lstStyle/>
          <a:p>
            <a:r>
              <a:rPr lang="en-US" dirty="0"/>
              <a:t>SCHOLARLY COMMUNICATION</a:t>
            </a:r>
          </a:p>
        </p:txBody>
      </p:sp>
      <p:sp>
        <p:nvSpPr>
          <p:cNvPr id="3" name="object 3"/>
          <p:cNvSpPr/>
          <p:nvPr/>
        </p:nvSpPr>
        <p:spPr>
          <a:xfrm>
            <a:off x="0" y="6672071"/>
            <a:ext cx="9144000" cy="18592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6672071"/>
            <a:ext cx="9144000" cy="0"/>
          </a:xfrm>
          <a:custGeom>
            <a:avLst/>
            <a:gdLst/>
            <a:ahLst/>
            <a:cxnLst/>
            <a:rect l="l" t="t" r="r" b="b"/>
            <a:pathLst>
              <a:path w="9144000">
                <a:moveTo>
                  <a:pt x="9144000" y="0"/>
                </a:moveTo>
                <a:lnTo>
                  <a:pt x="0" y="0"/>
                </a:lnTo>
              </a:path>
            </a:pathLst>
          </a:custGeom>
          <a:ln w="6096">
            <a:solidFill>
              <a:srgbClr val="5B9BD4"/>
            </a:solidFill>
          </a:ln>
        </p:spPr>
        <p:txBody>
          <a:bodyPr wrap="square" lIns="0" tIns="0" rIns="0" bIns="0" rtlCol="0"/>
          <a:lstStyle/>
          <a:p>
            <a:endParaRPr/>
          </a:p>
        </p:txBody>
      </p:sp>
      <p:sp>
        <p:nvSpPr>
          <p:cNvPr id="5" name="object 5"/>
          <p:cNvSpPr txBox="1"/>
          <p:nvPr/>
        </p:nvSpPr>
        <p:spPr>
          <a:xfrm>
            <a:off x="536244" y="990600"/>
            <a:ext cx="7355205" cy="611065"/>
          </a:xfrm>
          <a:prstGeom prst="rect">
            <a:avLst/>
          </a:prstGeom>
        </p:spPr>
        <p:txBody>
          <a:bodyPr vert="horz" wrap="square" lIns="0" tIns="13335" rIns="0" bIns="0" rtlCol="0">
            <a:spAutoFit/>
          </a:bodyPr>
          <a:lstStyle/>
          <a:p>
            <a:pPr marL="12700">
              <a:lnSpc>
                <a:spcPct val="100000"/>
              </a:lnSpc>
              <a:spcBef>
                <a:spcPts val="105"/>
              </a:spcBef>
            </a:pPr>
            <a:r>
              <a:rPr lang="en-US" sz="2000" b="1" dirty="0" smtClean="0">
                <a:solidFill>
                  <a:schemeClr val="accent1"/>
                </a:solidFill>
                <a:latin typeface="Calibri"/>
                <a:cs typeface="Calibri"/>
              </a:rPr>
              <a:t>Research Repository                                </a:t>
            </a:r>
          </a:p>
          <a:p>
            <a:pPr marL="12700">
              <a:spcBef>
                <a:spcPts val="105"/>
              </a:spcBef>
            </a:pPr>
            <a:r>
              <a:rPr lang="en-US" dirty="0">
                <a:hlinkClick r:id="rId4"/>
              </a:rPr>
              <a:t>https://ir.xjtlu.edu.cn</a:t>
            </a:r>
            <a:r>
              <a:rPr lang="en-US" dirty="0" smtClean="0">
                <a:hlinkClick r:id="rId4"/>
              </a:rPr>
              <a:t>/</a:t>
            </a:r>
            <a:r>
              <a:rPr lang="en-US" dirty="0" smtClean="0"/>
              <a:t>                                   </a:t>
            </a:r>
            <a:r>
              <a:rPr lang="en-US" b="1" dirty="0" smtClean="0">
                <a:solidFill>
                  <a:srgbClr val="000044"/>
                </a:solidFill>
                <a:latin typeface="Calibri"/>
                <a:cs typeface="Calibri"/>
              </a:rPr>
              <a:t>* </a:t>
            </a:r>
            <a:r>
              <a:rPr lang="en-US" b="1" dirty="0">
                <a:solidFill>
                  <a:srgbClr val="000044"/>
                </a:solidFill>
                <a:cs typeface="Calibri"/>
              </a:rPr>
              <a:t>Only XJTLU affiliation</a:t>
            </a:r>
            <a:endParaRPr b="1" dirty="0">
              <a:solidFill>
                <a:srgbClr val="000044"/>
              </a:solidFill>
              <a:latin typeface="Calibri"/>
              <a:cs typeface="Calibri"/>
            </a:endParaRPr>
          </a:p>
        </p:txBody>
      </p:sp>
      <p:sp>
        <p:nvSpPr>
          <p:cNvPr id="6" name="object 6"/>
          <p:cNvSpPr/>
          <p:nvPr/>
        </p:nvSpPr>
        <p:spPr>
          <a:xfrm>
            <a:off x="7263383" y="0"/>
            <a:ext cx="1880616" cy="6858000"/>
          </a:xfrm>
          <a:prstGeom prst="rect">
            <a:avLst/>
          </a:prstGeom>
          <a:blipFill>
            <a:blip r:embed="rId5" cstate="print"/>
            <a:stretch>
              <a:fillRect/>
            </a:stretch>
          </a:blipFill>
        </p:spPr>
        <p:txBody>
          <a:bodyPr wrap="square" lIns="0" tIns="0" rIns="0" bIns="0" rtlCol="0"/>
          <a:lstStyle/>
          <a:p>
            <a:endParaRPr/>
          </a:p>
        </p:txBody>
      </p:sp>
      <p:pic>
        <p:nvPicPr>
          <p:cNvPr id="13" name="Picture 12"/>
          <p:cNvPicPr>
            <a:picLocks noChangeAspect="1"/>
          </p:cNvPicPr>
          <p:nvPr/>
        </p:nvPicPr>
        <p:blipFill>
          <a:blip r:embed="rId6"/>
          <a:stretch>
            <a:fillRect/>
          </a:stretch>
        </p:blipFill>
        <p:spPr>
          <a:xfrm>
            <a:off x="596646" y="1950365"/>
            <a:ext cx="6070091" cy="4630740"/>
          </a:xfrm>
          <a:prstGeom prst="rect">
            <a:avLst/>
          </a:prstGeom>
        </p:spPr>
      </p:pic>
      <p:sp>
        <p:nvSpPr>
          <p:cNvPr id="7" name="Slide Number Placeholder 6"/>
          <p:cNvSpPr>
            <a:spLocks noGrp="1"/>
          </p:cNvSpPr>
          <p:nvPr>
            <p:ph type="sldNum" sz="quarter" idx="7"/>
          </p:nvPr>
        </p:nvSpPr>
        <p:spPr/>
        <p:txBody>
          <a:bodyPr/>
          <a:lstStyle/>
          <a:p>
            <a:fld id="{B6F15528-21DE-4FAA-801E-634DDDAF4B2B}" type="slidenum">
              <a:rPr lang="en-US" smtClean="0"/>
              <a:t>34</a:t>
            </a:fld>
            <a:endParaRPr lang="en-US"/>
          </a:p>
        </p:txBody>
      </p:sp>
    </p:spTree>
    <p:extLst>
      <p:ext uri="{BB962C8B-B14F-4D97-AF65-F5344CB8AC3E}">
        <p14:creationId xmlns:p14="http://schemas.microsoft.com/office/powerpoint/2010/main" val="381245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672071"/>
            <a:ext cx="9144000" cy="18592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6672071"/>
            <a:ext cx="9144000" cy="0"/>
          </a:xfrm>
          <a:custGeom>
            <a:avLst/>
            <a:gdLst/>
            <a:ahLst/>
            <a:cxnLst/>
            <a:rect l="l" t="t" r="r" b="b"/>
            <a:pathLst>
              <a:path w="9144000">
                <a:moveTo>
                  <a:pt x="9144000" y="0"/>
                </a:moveTo>
                <a:lnTo>
                  <a:pt x="0" y="0"/>
                </a:lnTo>
              </a:path>
            </a:pathLst>
          </a:custGeom>
          <a:ln w="6096">
            <a:solidFill>
              <a:srgbClr val="5B9BD4"/>
            </a:solidFill>
          </a:ln>
        </p:spPr>
        <p:txBody>
          <a:bodyPr wrap="square" lIns="0" tIns="0" rIns="0" bIns="0" rtlCol="0"/>
          <a:lstStyle/>
          <a:p>
            <a:endParaRPr/>
          </a:p>
        </p:txBody>
      </p:sp>
      <p:sp>
        <p:nvSpPr>
          <p:cNvPr id="4" name="object 4"/>
          <p:cNvSpPr txBox="1">
            <a:spLocks noGrp="1"/>
          </p:cNvSpPr>
          <p:nvPr>
            <p:ph type="title"/>
          </p:nvPr>
        </p:nvSpPr>
        <p:spPr>
          <a:xfrm>
            <a:off x="2194051" y="3004769"/>
            <a:ext cx="4158615" cy="636905"/>
          </a:xfrm>
          <a:prstGeom prst="rect">
            <a:avLst/>
          </a:prstGeom>
        </p:spPr>
        <p:txBody>
          <a:bodyPr vert="horz" wrap="square" lIns="0" tIns="13970" rIns="0" bIns="0" rtlCol="0">
            <a:spAutoFit/>
          </a:bodyPr>
          <a:lstStyle/>
          <a:p>
            <a:pPr marL="12700">
              <a:lnSpc>
                <a:spcPct val="100000"/>
              </a:lnSpc>
              <a:spcBef>
                <a:spcPts val="110"/>
              </a:spcBef>
            </a:pPr>
            <a:r>
              <a:rPr dirty="0"/>
              <a:t>TEXTBOOK</a:t>
            </a:r>
            <a:r>
              <a:rPr spc="-80" dirty="0"/>
              <a:t> </a:t>
            </a:r>
            <a:r>
              <a:rPr spc="5" dirty="0"/>
              <a:t>SERVICE</a:t>
            </a:r>
          </a:p>
        </p:txBody>
      </p:sp>
      <p:sp>
        <p:nvSpPr>
          <p:cNvPr id="5" name="object 5"/>
          <p:cNvSpPr/>
          <p:nvPr/>
        </p:nvSpPr>
        <p:spPr>
          <a:xfrm>
            <a:off x="7263383" y="0"/>
            <a:ext cx="1880616" cy="6858000"/>
          </a:xfrm>
          <a:prstGeom prst="rect">
            <a:avLst/>
          </a:prstGeom>
          <a:blipFill>
            <a:blip r:embed="rId3" cstate="print"/>
            <a:stretch>
              <a:fillRect/>
            </a:stretch>
          </a:blipFill>
        </p:spPr>
        <p:txBody>
          <a:bodyPr wrap="square" lIns="0" tIns="0" rIns="0" bIns="0" rtlCol="0"/>
          <a:lstStyle/>
          <a:p>
            <a:endParaRPr/>
          </a:p>
        </p:txBody>
      </p:sp>
      <p:sp>
        <p:nvSpPr>
          <p:cNvPr id="6" name="Slide Number Placeholder 5"/>
          <p:cNvSpPr>
            <a:spLocks noGrp="1"/>
          </p:cNvSpPr>
          <p:nvPr>
            <p:ph type="sldNum" sz="quarter" idx="7"/>
          </p:nvPr>
        </p:nvSpPr>
        <p:spPr/>
        <p:txBody>
          <a:bodyPr/>
          <a:lstStyle/>
          <a:p>
            <a:fld id="{B6F15528-21DE-4FAA-801E-634DDDAF4B2B}" type="slidenum">
              <a:rPr lang="en-US" smtClean="0"/>
              <a:t>35</a:t>
            </a:fld>
            <a:endParaRPr lang="en-US"/>
          </a:p>
        </p:txBody>
      </p:sp>
    </p:spTree>
    <p:extLst>
      <p:ext uri="{BB962C8B-B14F-4D97-AF65-F5344CB8AC3E}">
        <p14:creationId xmlns:p14="http://schemas.microsoft.com/office/powerpoint/2010/main" val="39769759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00" y="349200"/>
            <a:ext cx="8394469" cy="1143000"/>
          </a:xfrm>
        </p:spPr>
        <p:txBody>
          <a:bodyPr tIns="14400">
            <a:normAutofit/>
          </a:bodyPr>
          <a:lstStyle/>
          <a:p>
            <a:pPr algn="l"/>
            <a:r>
              <a:rPr lang="en-US" altLang="zh-CN" b="1" dirty="0" smtClean="0">
                <a:solidFill>
                  <a:srgbClr val="000044"/>
                </a:solidFill>
                <a:latin typeface="+mn-lt"/>
                <a:cs typeface="DIN-Bold"/>
              </a:rPr>
              <a:t>TEXTBOOK POLICY</a:t>
            </a:r>
            <a:endParaRPr lang="en-US" b="1" dirty="0">
              <a:solidFill>
                <a:srgbClr val="000044"/>
              </a:solidFill>
              <a:latin typeface="+mn-lt"/>
            </a:endParaRPr>
          </a:p>
        </p:txBody>
      </p:sp>
      <p:sp>
        <p:nvSpPr>
          <p:cNvPr id="31" name="Rectangle 30"/>
          <p:cNvSpPr/>
          <p:nvPr/>
        </p:nvSpPr>
        <p:spPr>
          <a:xfrm>
            <a:off x="536400" y="1112400"/>
            <a:ext cx="8215162" cy="4083618"/>
          </a:xfrm>
          <a:prstGeom prst="rect">
            <a:avLst/>
          </a:prstGeom>
        </p:spPr>
        <p:txBody>
          <a:bodyPr wrap="square">
            <a:spAutoFit/>
          </a:bodyPr>
          <a:lstStyle/>
          <a:p>
            <a:r>
              <a:rPr lang="en-US" altLang="zh-CN" sz="1600" dirty="0" smtClean="0">
                <a:latin typeface="Calibri" panose="020F0502020204030204" pitchFamily="34" charset="0"/>
                <a:ea typeface="SimSun" panose="02010600030101010101" pitchFamily="2" charset="-122"/>
                <a:cs typeface="Times New Roman" panose="02020603050405020304" pitchFamily="18" charset="0"/>
              </a:rPr>
              <a:t>In XJTLU, textbooks are assigned by module leaders with the approval of SLTC, while the Library places orders and distributes to students every semester. </a:t>
            </a:r>
          </a:p>
          <a:p>
            <a:endParaRPr lang="en-US" sz="1600" dirty="0" smtClean="0">
              <a:latin typeface="Calibri" panose="020F0502020204030204" pitchFamily="34" charset="0"/>
              <a:ea typeface="SimSun" panose="02010600030101010101" pitchFamily="2" charset="-122"/>
              <a:cs typeface="Times New Roman" panose="02020603050405020304" pitchFamily="18" charset="0"/>
            </a:endParaRPr>
          </a:p>
          <a:p>
            <a:endParaRPr lang="en-US" sz="1600" dirty="0" smtClean="0">
              <a:latin typeface="Calibri" panose="020F0502020204030204" pitchFamily="34" charset="0"/>
              <a:ea typeface="SimSun" panose="02010600030101010101" pitchFamily="2" charset="-122"/>
              <a:cs typeface="Times New Roman" panose="02020603050405020304" pitchFamily="18" charset="0"/>
            </a:endParaRPr>
          </a:p>
          <a:p>
            <a:r>
              <a:rPr lang="en-US" sz="1600" b="1" dirty="0" smtClean="0">
                <a:latin typeface="Calibri" panose="020F0502020204030204" pitchFamily="34" charset="0"/>
                <a:ea typeface="SimSun" panose="02010600030101010101" pitchFamily="2" charset="-122"/>
                <a:cs typeface="Times New Roman" panose="02020603050405020304" pitchFamily="18" charset="0"/>
              </a:rPr>
              <a:t>Textbook Category:</a:t>
            </a:r>
          </a:p>
          <a:p>
            <a:endParaRPr lang="en-US" sz="1600" dirty="0" smtClean="0">
              <a:latin typeface="Calibri" panose="020F0502020204030204" pitchFamily="34" charset="0"/>
              <a:ea typeface="SimSun" panose="02010600030101010101" pitchFamily="2" charset="-122"/>
              <a:cs typeface="Times New Roman" panose="02020603050405020304" pitchFamily="18" charset="0"/>
            </a:endParaRPr>
          </a:p>
          <a:p>
            <a:pPr>
              <a:lnSpc>
                <a:spcPct val="107000"/>
              </a:lnSpc>
            </a:pPr>
            <a:r>
              <a:rPr lang="en-US" altLang="zh-CN" sz="1600" dirty="0">
                <a:latin typeface="Calibri" panose="020F0502020204030204" pitchFamily="34" charset="0"/>
                <a:ea typeface="SimSun" panose="02010600030101010101" pitchFamily="2" charset="-122"/>
                <a:cs typeface="Times New Roman" panose="02020603050405020304" pitchFamily="18" charset="0"/>
              </a:rPr>
              <a:t>•  </a:t>
            </a:r>
            <a:r>
              <a:rPr lang="en-US" altLang="zh-CN" sz="1600" b="1" dirty="0" smtClean="0">
                <a:latin typeface="Calibri" panose="020F0502020204030204" pitchFamily="34" charset="0"/>
                <a:ea typeface="SimSun" panose="02010600030101010101" pitchFamily="2" charset="-122"/>
                <a:cs typeface="Times New Roman" panose="02020603050405020304" pitchFamily="18" charset="0"/>
              </a:rPr>
              <a:t>Mandatory Textbook:</a:t>
            </a:r>
            <a:r>
              <a:rPr lang="en-US" altLang="zh-CN" sz="1600" dirty="0" smtClean="0">
                <a:latin typeface="Calibri" panose="020F0502020204030204" pitchFamily="34" charset="0"/>
                <a:ea typeface="SimSun" panose="02010600030101010101" pitchFamily="2" charset="-122"/>
                <a:cs typeface="Times New Roman" panose="02020603050405020304" pitchFamily="18" charset="0"/>
              </a:rPr>
              <a:t> a required book in either print or electronic format for a module that students are obligated to purchase</a:t>
            </a:r>
            <a:endParaRPr lang="en-US" altLang="zh-CN" sz="1600" dirty="0">
              <a:latin typeface="Calibri" panose="020F0502020204030204" pitchFamily="34" charset="0"/>
              <a:ea typeface="SimSun" panose="02010600030101010101" pitchFamily="2" charset="-122"/>
              <a:cs typeface="Times New Roman" panose="02020603050405020304" pitchFamily="18" charset="0"/>
            </a:endParaRPr>
          </a:p>
          <a:p>
            <a:pPr>
              <a:lnSpc>
                <a:spcPct val="107000"/>
              </a:lnSpc>
            </a:pPr>
            <a:r>
              <a:rPr lang="en-US" altLang="zh-CN" sz="1600" dirty="0">
                <a:latin typeface="Calibri" panose="020F0502020204030204" pitchFamily="34" charset="0"/>
                <a:ea typeface="SimSun" panose="02010600030101010101" pitchFamily="2" charset="-122"/>
                <a:cs typeface="Times New Roman" panose="02020603050405020304" pitchFamily="18" charset="0"/>
              </a:rPr>
              <a:t>•  </a:t>
            </a:r>
            <a:r>
              <a:rPr lang="en-US" altLang="zh-CN" sz="1600" b="1" dirty="0" smtClean="0">
                <a:latin typeface="Calibri" panose="020F0502020204030204" pitchFamily="34" charset="0"/>
                <a:ea typeface="SimSun" panose="02010600030101010101" pitchFamily="2" charset="-122"/>
                <a:cs typeface="Times New Roman" panose="02020603050405020304" pitchFamily="18" charset="0"/>
              </a:rPr>
              <a:t>Optional Textbook: </a:t>
            </a:r>
            <a:r>
              <a:rPr lang="en-US" altLang="zh-CN" sz="1600" dirty="0" smtClean="0">
                <a:latin typeface="Calibri" panose="020F0502020204030204" pitchFamily="34" charset="0"/>
                <a:ea typeface="SimSun" panose="02010600030101010101" pitchFamily="2" charset="-122"/>
                <a:cs typeface="Times New Roman" panose="02020603050405020304" pitchFamily="18" charset="0"/>
              </a:rPr>
              <a:t>a book in print that students can choose to purchase or not</a:t>
            </a:r>
          </a:p>
          <a:p>
            <a:r>
              <a:rPr lang="en-US" altLang="zh-CN" sz="1600" dirty="0">
                <a:latin typeface="Calibri" panose="020F0502020204030204" pitchFamily="34" charset="0"/>
                <a:ea typeface="SimSun" panose="02010600030101010101" pitchFamily="2" charset="-122"/>
                <a:cs typeface="Times New Roman" panose="02020603050405020304" pitchFamily="18" charset="0"/>
              </a:rPr>
              <a:t>•  </a:t>
            </a:r>
            <a:r>
              <a:rPr lang="en-US" altLang="zh-CN" sz="1600" b="1" dirty="0" smtClean="0">
                <a:latin typeface="Calibri" panose="020F0502020204030204" pitchFamily="34" charset="0"/>
                <a:ea typeface="SimSun" panose="02010600030101010101" pitchFamily="2" charset="-122"/>
                <a:cs typeface="Times New Roman" panose="02020603050405020304" pitchFamily="18" charset="0"/>
              </a:rPr>
              <a:t>Reference Textbook: </a:t>
            </a:r>
            <a:r>
              <a:rPr lang="en-US" altLang="zh-CN" sz="1600" dirty="0">
                <a:latin typeface="Calibri" panose="020F0502020204030204" pitchFamily="34" charset="0"/>
                <a:ea typeface="SimSun" panose="02010600030101010101" pitchFamily="2" charset="-122"/>
                <a:cs typeface="Times New Roman" panose="02020603050405020304" pitchFamily="18" charset="0"/>
              </a:rPr>
              <a:t>a book in print that is considered additional or recommended reading by academic staff and is only purchased for Library’s collection where it can be offered for </a:t>
            </a:r>
            <a:r>
              <a:rPr lang="en-US" altLang="zh-CN" sz="1600" dirty="0" smtClean="0">
                <a:latin typeface="Calibri" panose="020F0502020204030204" pitchFamily="34" charset="0"/>
                <a:ea typeface="SimSun" panose="02010600030101010101" pitchFamily="2" charset="-122"/>
                <a:cs typeface="Times New Roman" panose="02020603050405020304" pitchFamily="18" charset="0"/>
              </a:rPr>
              <a:t>loan</a:t>
            </a:r>
          </a:p>
          <a:p>
            <a:endParaRPr lang="en-US" altLang="zh-CN" sz="1600" dirty="0" smtClean="0">
              <a:latin typeface="Calibri" panose="020F0502020204030204" pitchFamily="34" charset="0"/>
              <a:ea typeface="SimSun" panose="02010600030101010101" pitchFamily="2" charset="-122"/>
              <a:cs typeface="Times New Roman" panose="02020603050405020304" pitchFamily="18" charset="0"/>
            </a:endParaRPr>
          </a:p>
          <a:p>
            <a:endParaRPr lang="en-US" altLang="zh-CN" sz="1600" dirty="0">
              <a:latin typeface="Calibri" panose="020F0502020204030204" pitchFamily="34" charset="0"/>
              <a:ea typeface="SimSun" panose="02010600030101010101" pitchFamily="2" charset="-122"/>
              <a:cs typeface="Times New Roman" panose="02020603050405020304" pitchFamily="18" charset="0"/>
            </a:endParaRPr>
          </a:p>
          <a:p>
            <a:r>
              <a:rPr lang="en-US" altLang="zh-CN" sz="1600" dirty="0">
                <a:latin typeface="Calibri" panose="020F0502020204030204" pitchFamily="34" charset="0"/>
                <a:ea typeface="SimSun" panose="02010600030101010101" pitchFamily="2" charset="-122"/>
                <a:cs typeface="Times New Roman" panose="02020603050405020304" pitchFamily="18" charset="0"/>
                <a:hlinkClick r:id="rId3"/>
              </a:rPr>
              <a:t>https://lib.xjtlu.edu.cn/Study_&amp;_</a:t>
            </a:r>
            <a:r>
              <a:rPr lang="en-US" altLang="zh-CN" sz="1600" dirty="0" smtClean="0">
                <a:latin typeface="Calibri" panose="020F0502020204030204" pitchFamily="34" charset="0"/>
                <a:ea typeface="SimSun" panose="02010600030101010101" pitchFamily="2" charset="-122"/>
                <a:cs typeface="Times New Roman" panose="02020603050405020304" pitchFamily="18" charset="0"/>
                <a:hlinkClick r:id="rId3"/>
              </a:rPr>
              <a:t>Support/Textbooks_Service/Policy_On_Textbook_Provisions</a:t>
            </a:r>
            <a:endParaRPr lang="en-US" altLang="zh-CN" sz="1600" dirty="0" smtClean="0">
              <a:latin typeface="Calibri" panose="020F0502020204030204" pitchFamily="34" charset="0"/>
              <a:ea typeface="SimSun" panose="02010600030101010101" pitchFamily="2" charset="-122"/>
              <a:cs typeface="Times New Roman" panose="02020603050405020304" pitchFamily="18" charset="0"/>
            </a:endParaRPr>
          </a:p>
          <a:p>
            <a:endParaRPr lang="en-US" altLang="zh-CN" sz="1600" dirty="0">
              <a:latin typeface="Calibri" panose="020F0502020204030204" pitchFamily="34" charset="0"/>
              <a:ea typeface="SimSun" panose="02010600030101010101" pitchFamily="2" charset="-122"/>
              <a:cs typeface="Times New Roman" panose="02020603050405020304" pitchFamily="18" charset="0"/>
            </a:endParaRPr>
          </a:p>
          <a:p>
            <a:endParaRPr lang="en-US" altLang="zh-CN" sz="1600" dirty="0" smtClean="0">
              <a:latin typeface="Calibri" panose="020F0502020204030204" pitchFamily="34" charset="0"/>
              <a:ea typeface="SimSun" panose="02010600030101010101" pitchFamily="2" charset="-122"/>
              <a:cs typeface="Times New Roman" panose="02020603050405020304" pitchFamily="18" charset="0"/>
            </a:endParaRPr>
          </a:p>
        </p:txBody>
      </p:sp>
      <p:sp>
        <p:nvSpPr>
          <p:cNvPr id="7" name="object 5"/>
          <p:cNvSpPr/>
          <p:nvPr/>
        </p:nvSpPr>
        <p:spPr>
          <a:xfrm>
            <a:off x="7263383" y="0"/>
            <a:ext cx="1880616" cy="6858000"/>
          </a:xfrm>
          <a:prstGeom prst="rect">
            <a:avLst/>
          </a:prstGeom>
          <a:blipFill>
            <a:blip r:embed="rId4" cstate="print"/>
            <a:stretch>
              <a:fillRect/>
            </a:stretch>
          </a:blipFill>
        </p:spPr>
        <p:txBody>
          <a:bodyPr wrap="square" lIns="0" tIns="0" rIns="0" bIns="0" rtlCol="0"/>
          <a:lstStyle/>
          <a:p>
            <a:endParaRPr/>
          </a:p>
        </p:txBody>
      </p:sp>
      <p:sp>
        <p:nvSpPr>
          <p:cNvPr id="8" name="object 2"/>
          <p:cNvSpPr/>
          <p:nvPr/>
        </p:nvSpPr>
        <p:spPr>
          <a:xfrm>
            <a:off x="0" y="6672071"/>
            <a:ext cx="9144000" cy="185927"/>
          </a:xfrm>
          <a:prstGeom prst="rect">
            <a:avLst/>
          </a:prstGeom>
          <a:blipFill>
            <a:blip r:embed="rId5" cstate="print"/>
            <a:stretch>
              <a:fillRect/>
            </a:stretch>
          </a:blipFill>
        </p:spPr>
        <p:txBody>
          <a:bodyPr wrap="square" lIns="0" tIns="0" rIns="0" bIns="0" rtlCol="0"/>
          <a:lstStyle/>
          <a:p>
            <a:endParaRPr/>
          </a:p>
        </p:txBody>
      </p:sp>
      <p:sp>
        <p:nvSpPr>
          <p:cNvPr id="3" name="Slide Number Placeholder 2"/>
          <p:cNvSpPr>
            <a:spLocks noGrp="1"/>
          </p:cNvSpPr>
          <p:nvPr>
            <p:ph type="sldNum" sz="quarter" idx="7"/>
          </p:nvPr>
        </p:nvSpPr>
        <p:spPr/>
        <p:txBody>
          <a:bodyPr/>
          <a:lstStyle/>
          <a:p>
            <a:fld id="{B6F15528-21DE-4FAA-801E-634DDDAF4B2B}" type="slidenum">
              <a:rPr lang="en-US" smtClean="0"/>
              <a:t>36</a:t>
            </a:fld>
            <a:endParaRPr lang="en-US"/>
          </a:p>
        </p:txBody>
      </p:sp>
    </p:spTree>
    <p:extLst>
      <p:ext uri="{BB962C8B-B14F-4D97-AF65-F5344CB8AC3E}">
        <p14:creationId xmlns:p14="http://schemas.microsoft.com/office/powerpoint/2010/main" val="7583098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00" y="349200"/>
            <a:ext cx="8991601" cy="1143000"/>
          </a:xfrm>
        </p:spPr>
        <p:txBody>
          <a:bodyPr>
            <a:noAutofit/>
          </a:bodyPr>
          <a:lstStyle/>
          <a:p>
            <a:pPr algn="l"/>
            <a:r>
              <a:rPr lang="en-US" altLang="zh-CN" sz="3600" b="1" dirty="0" smtClean="0">
                <a:solidFill>
                  <a:srgbClr val="000044"/>
                </a:solidFill>
                <a:latin typeface="Calibri" panose="020F0502020204030204" pitchFamily="34" charset="0"/>
                <a:cs typeface="Calibri" panose="020F0502020204030204" pitchFamily="34" charset="0"/>
              </a:rPr>
              <a:t>TEXTBOOK ORDERING AND DISTRIBUTION</a:t>
            </a:r>
            <a:endParaRPr lang="en-US" sz="3600" b="1" dirty="0">
              <a:solidFill>
                <a:srgbClr val="000044"/>
              </a:solidFill>
              <a:latin typeface="Calibri" panose="020F0502020204030204" pitchFamily="34" charset="0"/>
              <a:cs typeface="Calibri" panose="020F0502020204030204" pitchFamily="34" charset="0"/>
            </a:endParaRPr>
          </a:p>
        </p:txBody>
      </p:sp>
      <p:sp>
        <p:nvSpPr>
          <p:cNvPr id="31" name="Rectangle 30"/>
          <p:cNvSpPr/>
          <p:nvPr/>
        </p:nvSpPr>
        <p:spPr>
          <a:xfrm>
            <a:off x="536400" y="1112400"/>
            <a:ext cx="8215162" cy="2938753"/>
          </a:xfrm>
          <a:prstGeom prst="rect">
            <a:avLst/>
          </a:prstGeom>
        </p:spPr>
        <p:txBody>
          <a:bodyPr wrap="square">
            <a:spAutoFit/>
          </a:bodyPr>
          <a:lstStyle/>
          <a:p>
            <a:pPr>
              <a:lnSpc>
                <a:spcPct val="107000"/>
              </a:lnSpc>
            </a:pPr>
            <a:r>
              <a:rPr lang="en-US" altLang="zh-CN" sz="1600" b="1" dirty="0" smtClean="0">
                <a:latin typeface="Calibri" panose="020F0502020204030204" pitchFamily="34" charset="0"/>
                <a:ea typeface="SimSun" panose="02010600030101010101" pitchFamily="2" charset="-122"/>
                <a:cs typeface="Times New Roman" panose="02020603050405020304" pitchFamily="18" charset="0"/>
              </a:rPr>
              <a:t>How and when are textbook requests submitted:</a:t>
            </a:r>
          </a:p>
          <a:p>
            <a:pPr>
              <a:lnSpc>
                <a:spcPct val="107000"/>
              </a:lnSpc>
            </a:pPr>
            <a:endParaRPr lang="en-US" altLang="zh-CN" sz="1600" b="1" dirty="0" smtClean="0">
              <a:latin typeface="Calibri" panose="020F0502020204030204" pitchFamily="34" charset="0"/>
              <a:ea typeface="SimSun" panose="02010600030101010101" pitchFamily="2" charset="-122"/>
              <a:cs typeface="Times New Roman" panose="02020603050405020304" pitchFamily="18" charset="0"/>
            </a:endParaRPr>
          </a:p>
          <a:p>
            <a:pPr marL="285750" indent="-285750">
              <a:lnSpc>
                <a:spcPct val="107000"/>
              </a:lnSpc>
              <a:buFont typeface="Arial" panose="020B0604020202020204" pitchFamily="34" charset="0"/>
              <a:buChar char="•"/>
            </a:pPr>
            <a:r>
              <a:rPr lang="en-US" altLang="zh-CN" sz="1600" dirty="0" smtClean="0">
                <a:latin typeface="Calibri" panose="020F0502020204030204" pitchFamily="34" charset="0"/>
                <a:ea typeface="SimSun" panose="02010600030101010101" pitchFamily="2" charset="-122"/>
                <a:cs typeface="Times New Roman" panose="02020603050405020304" pitchFamily="18" charset="0"/>
              </a:rPr>
              <a:t>Module leader should provide accurate information of textbook via </a:t>
            </a:r>
            <a:r>
              <a:rPr lang="en-US" altLang="zh-CN" sz="1600" b="1" dirty="0" smtClean="0"/>
              <a:t>e-Bridge </a:t>
            </a:r>
            <a:endParaRPr lang="en-US" altLang="zh-CN" sz="1600" b="1" dirty="0" smtClean="0">
              <a:latin typeface="Calibri" panose="020F0502020204030204" pitchFamily="34" charset="0"/>
              <a:ea typeface="SimSun" panose="02010600030101010101" pitchFamily="2" charset="-122"/>
              <a:cs typeface="Times New Roman" panose="02020603050405020304" pitchFamily="18" charset="0"/>
            </a:endParaRPr>
          </a:p>
          <a:p>
            <a:pPr marL="285750" indent="-285750">
              <a:lnSpc>
                <a:spcPct val="107000"/>
              </a:lnSpc>
              <a:buFont typeface="Arial" panose="020B0604020202020204" pitchFamily="34" charset="0"/>
              <a:buChar char="•"/>
            </a:pPr>
            <a:r>
              <a:rPr lang="en-US" altLang="zh-CN" sz="1600" dirty="0" smtClean="0">
                <a:latin typeface="Calibri" panose="020F0502020204030204" pitchFamily="34" charset="0"/>
                <a:ea typeface="SimSun" panose="02010600030101010101" pitchFamily="2" charset="-122"/>
                <a:cs typeface="Times New Roman" panose="02020603050405020304" pitchFamily="18" charset="0"/>
              </a:rPr>
              <a:t>Requests will be collected in </a:t>
            </a:r>
            <a:r>
              <a:rPr lang="en-US" altLang="zh-CN" sz="1600" b="1" dirty="0" smtClean="0">
                <a:latin typeface="Calibri" panose="020F0502020204030204" pitchFamily="34" charset="0"/>
                <a:ea typeface="SimSun" panose="02010600030101010101" pitchFamily="2" charset="-122"/>
                <a:cs typeface="Times New Roman" panose="02020603050405020304" pitchFamily="18" charset="0"/>
              </a:rPr>
              <a:t>WEEK 6&amp;7 </a:t>
            </a:r>
            <a:r>
              <a:rPr lang="en-US" altLang="zh-CN" sz="1600" dirty="0" smtClean="0">
                <a:latin typeface="Calibri" panose="020F0502020204030204" pitchFamily="34" charset="0"/>
                <a:ea typeface="SimSun" panose="02010600030101010101" pitchFamily="2" charset="-122"/>
                <a:cs typeface="Times New Roman" panose="02020603050405020304" pitchFamily="18" charset="0"/>
              </a:rPr>
              <a:t>of each semester (Notice sent by the Library to LLOs)</a:t>
            </a:r>
          </a:p>
          <a:p>
            <a:pPr>
              <a:lnSpc>
                <a:spcPct val="107000"/>
              </a:lnSpc>
            </a:pPr>
            <a:endParaRPr lang="en-US" altLang="zh-CN" sz="1600" dirty="0" smtClean="0">
              <a:latin typeface="Calibri" panose="020F0502020204030204" pitchFamily="34" charset="0"/>
              <a:ea typeface="SimSun" panose="02010600030101010101" pitchFamily="2" charset="-122"/>
              <a:cs typeface="Times New Roman" panose="02020603050405020304" pitchFamily="18" charset="0"/>
            </a:endParaRPr>
          </a:p>
          <a:p>
            <a:pPr>
              <a:lnSpc>
                <a:spcPct val="107000"/>
              </a:lnSpc>
            </a:pPr>
            <a:endParaRPr lang="en-US" altLang="zh-CN" sz="1600" dirty="0" smtClean="0">
              <a:latin typeface="Calibri" panose="020F0502020204030204" pitchFamily="34" charset="0"/>
              <a:ea typeface="SimSun" panose="02010600030101010101" pitchFamily="2" charset="-122"/>
              <a:cs typeface="Times New Roman" panose="02020603050405020304" pitchFamily="18" charset="0"/>
            </a:endParaRPr>
          </a:p>
          <a:p>
            <a:pPr>
              <a:lnSpc>
                <a:spcPct val="107000"/>
              </a:lnSpc>
            </a:pPr>
            <a:r>
              <a:rPr lang="en-US" altLang="zh-CN" sz="1600" b="1" dirty="0" smtClean="0">
                <a:latin typeface="Calibri" panose="020F0502020204030204" pitchFamily="34" charset="0"/>
                <a:ea typeface="SimSun" panose="02010600030101010101" pitchFamily="2" charset="-122"/>
                <a:cs typeface="Times New Roman" panose="02020603050405020304" pitchFamily="18" charset="0"/>
              </a:rPr>
              <a:t>When and where are textbooks distributed to students:</a:t>
            </a:r>
          </a:p>
          <a:p>
            <a:pPr>
              <a:lnSpc>
                <a:spcPct val="107000"/>
              </a:lnSpc>
            </a:pPr>
            <a:endParaRPr lang="en-US" altLang="zh-CN" sz="1600" b="1" dirty="0">
              <a:latin typeface="Calibri" panose="020F0502020204030204" pitchFamily="34" charset="0"/>
              <a:ea typeface="SimSun" panose="02010600030101010101" pitchFamily="2" charset="-122"/>
              <a:cs typeface="Times New Roman" panose="02020603050405020304" pitchFamily="18" charset="0"/>
            </a:endParaRPr>
          </a:p>
          <a:p>
            <a:pPr marL="285750" indent="-285750">
              <a:buFont typeface="Arial" panose="020B0604020202020204" pitchFamily="34" charset="0"/>
              <a:buChar char="•"/>
            </a:pPr>
            <a:r>
              <a:rPr lang="en-US" altLang="zh-CN" sz="1600" dirty="0" smtClean="0">
                <a:ea typeface="Georgia" panose="02040502050405020303" pitchFamily="18" charset="0"/>
                <a:cs typeface="Georgia" panose="02040502050405020303" pitchFamily="18" charset="0"/>
              </a:rPr>
              <a:t>Time: three </a:t>
            </a:r>
            <a:r>
              <a:rPr lang="en-US" altLang="zh-CN" sz="1600" dirty="0">
                <a:ea typeface="Georgia" panose="02040502050405020303" pitchFamily="18" charset="0"/>
                <a:cs typeface="Georgia" panose="02040502050405020303" pitchFamily="18" charset="0"/>
              </a:rPr>
              <a:t>days before WEEK 1 in each </a:t>
            </a:r>
            <a:r>
              <a:rPr lang="en-US" altLang="zh-CN" sz="1600" dirty="0" smtClean="0">
                <a:ea typeface="Georgia" panose="02040502050405020303" pitchFamily="18" charset="0"/>
                <a:cs typeface="Georgia" panose="02040502050405020303" pitchFamily="18" charset="0"/>
              </a:rPr>
              <a:t>semester</a:t>
            </a:r>
          </a:p>
          <a:p>
            <a:pPr marL="285750" indent="-285750">
              <a:buFont typeface="Arial" panose="020B0604020202020204" pitchFamily="34" charset="0"/>
              <a:buChar char="•"/>
            </a:pPr>
            <a:r>
              <a:rPr lang="en-US" altLang="zh-CN" sz="1600" dirty="0" smtClean="0">
                <a:ea typeface="Georgia" panose="02040502050405020303" pitchFamily="18" charset="0"/>
                <a:cs typeface="Georgia" panose="02040502050405020303" pitchFamily="18" charset="0"/>
              </a:rPr>
              <a:t>Venue: </a:t>
            </a:r>
            <a:r>
              <a:rPr lang="en-US" altLang="zh-CN" sz="1600" dirty="0">
                <a:ea typeface="Georgia" panose="02040502050405020303" pitchFamily="18" charset="0"/>
                <a:cs typeface="Georgia" panose="02040502050405020303" pitchFamily="18" charset="0"/>
              </a:rPr>
              <a:t>Textbook Service Centre (</a:t>
            </a:r>
            <a:r>
              <a:rPr lang="en-GB" sz="1600" dirty="0">
                <a:ea typeface="Georgia" panose="02040502050405020303" pitchFamily="18" charset="0"/>
                <a:cs typeface="Georgia" panose="02040502050405020303" pitchFamily="18" charset="0"/>
              </a:rPr>
              <a:t>XJTLU Enterprise Park, near the north exist of the tunnel connecting the south and north campus)</a:t>
            </a:r>
            <a:endParaRPr lang="en-US" altLang="zh-CN" sz="1600" dirty="0">
              <a:ea typeface="Georgia" panose="02040502050405020303" pitchFamily="18" charset="0"/>
              <a:cs typeface="Georgia" panose="02040502050405020303" pitchFamily="18" charset="0"/>
            </a:endParaRPr>
          </a:p>
        </p:txBody>
      </p:sp>
      <p:sp>
        <p:nvSpPr>
          <p:cNvPr id="7" name="object 5"/>
          <p:cNvSpPr/>
          <p:nvPr/>
        </p:nvSpPr>
        <p:spPr>
          <a:xfrm>
            <a:off x="7263383" y="0"/>
            <a:ext cx="1880616" cy="6858000"/>
          </a:xfrm>
          <a:prstGeom prst="rect">
            <a:avLst/>
          </a:prstGeom>
          <a:blipFill>
            <a:blip r:embed="rId3" cstate="print"/>
            <a:stretch>
              <a:fillRect/>
            </a:stretch>
          </a:blipFill>
        </p:spPr>
        <p:txBody>
          <a:bodyPr wrap="square" lIns="0" tIns="0" rIns="0" bIns="0" rtlCol="0"/>
          <a:lstStyle/>
          <a:p>
            <a:endParaRPr/>
          </a:p>
        </p:txBody>
      </p:sp>
      <p:sp>
        <p:nvSpPr>
          <p:cNvPr id="8" name="object 2"/>
          <p:cNvSpPr/>
          <p:nvPr/>
        </p:nvSpPr>
        <p:spPr>
          <a:xfrm>
            <a:off x="0" y="6672071"/>
            <a:ext cx="9144000" cy="185927"/>
          </a:xfrm>
          <a:prstGeom prst="rect">
            <a:avLst/>
          </a:prstGeom>
          <a:blipFill>
            <a:blip r:embed="rId4" cstate="print"/>
            <a:stretch>
              <a:fillRect/>
            </a:stretch>
          </a:blipFill>
        </p:spPr>
        <p:txBody>
          <a:bodyPr wrap="square" lIns="0" tIns="0" rIns="0" bIns="0" rtlCol="0"/>
          <a:lstStyle/>
          <a:p>
            <a:endParaRPr/>
          </a:p>
        </p:txBody>
      </p:sp>
      <p:sp>
        <p:nvSpPr>
          <p:cNvPr id="3" name="Slide Number Placeholder 2"/>
          <p:cNvSpPr>
            <a:spLocks noGrp="1"/>
          </p:cNvSpPr>
          <p:nvPr>
            <p:ph type="sldNum" sz="quarter" idx="7"/>
          </p:nvPr>
        </p:nvSpPr>
        <p:spPr/>
        <p:txBody>
          <a:bodyPr/>
          <a:lstStyle/>
          <a:p>
            <a:fld id="{B6F15528-21DE-4FAA-801E-634DDDAF4B2B}" type="slidenum">
              <a:rPr lang="en-US" smtClean="0"/>
              <a:t>37</a:t>
            </a:fld>
            <a:endParaRPr lang="en-US"/>
          </a:p>
        </p:txBody>
      </p:sp>
    </p:spTree>
    <p:extLst>
      <p:ext uri="{BB962C8B-B14F-4D97-AF65-F5344CB8AC3E}">
        <p14:creationId xmlns:p14="http://schemas.microsoft.com/office/powerpoint/2010/main" val="40553973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6400" y="1112400"/>
            <a:ext cx="7930137" cy="3539430"/>
          </a:xfrm>
          <a:prstGeom prst="rect">
            <a:avLst/>
          </a:prstGeom>
        </p:spPr>
        <p:txBody>
          <a:bodyPr wrap="square">
            <a:spAutoFit/>
          </a:bodyPr>
          <a:lstStyle/>
          <a:p>
            <a:pPr marR="333375">
              <a:buSzPts val="1100"/>
              <a:tabLst>
                <a:tab pos="304800" algn="l"/>
              </a:tabLst>
            </a:pPr>
            <a:r>
              <a:rPr lang="en-US" sz="1600" dirty="0"/>
              <a:t>Desk copy is only provided for </a:t>
            </a:r>
            <a:r>
              <a:rPr lang="en-US" sz="1600" b="1" dirty="0"/>
              <a:t>Mandatory and Optional </a:t>
            </a:r>
            <a:r>
              <a:rPr lang="en-US" sz="1600" dirty="0"/>
              <a:t>textbooks. </a:t>
            </a:r>
          </a:p>
          <a:p>
            <a:pPr marR="333375">
              <a:buSzPts val="1100"/>
              <a:tabLst>
                <a:tab pos="304800" algn="l"/>
              </a:tabLst>
            </a:pPr>
            <a:endParaRPr lang="en-US" sz="1600" dirty="0"/>
          </a:p>
          <a:p>
            <a:pPr marR="333375">
              <a:buSzPts val="1100"/>
              <a:tabLst>
                <a:tab pos="304800" algn="l"/>
              </a:tabLst>
            </a:pPr>
            <a:r>
              <a:rPr lang="en-US" sz="1600" dirty="0"/>
              <a:t>According to the requirement of </a:t>
            </a:r>
            <a:r>
              <a:rPr lang="en-US" sz="1600" b="1" dirty="0"/>
              <a:t>internal and external audit</a:t>
            </a:r>
            <a:r>
              <a:rPr lang="en-US" sz="1600" dirty="0"/>
              <a:t>, library offers desk copy collection service according to the </a:t>
            </a:r>
            <a:r>
              <a:rPr lang="en-US" sz="1600" b="1" dirty="0"/>
              <a:t>module lecture </a:t>
            </a:r>
            <a:r>
              <a:rPr lang="en-US" sz="1600" dirty="0"/>
              <a:t>and module information from Registry. </a:t>
            </a:r>
          </a:p>
          <a:p>
            <a:pPr marR="333375" lvl="0">
              <a:spcBef>
                <a:spcPts val="0"/>
              </a:spcBef>
              <a:spcAft>
                <a:spcPts val="0"/>
              </a:spcAft>
              <a:buSzPts val="1100"/>
              <a:tabLst>
                <a:tab pos="304800" algn="l"/>
              </a:tabLst>
            </a:pPr>
            <a:endParaRPr lang="en-US" sz="1600" dirty="0" smtClean="0">
              <a:ea typeface="Georgia" panose="02040502050405020303" pitchFamily="18" charset="0"/>
              <a:cs typeface="Georgia" panose="02040502050405020303" pitchFamily="18" charset="0"/>
            </a:endParaRPr>
          </a:p>
          <a:p>
            <a:pPr marR="0" lvl="0">
              <a:spcBef>
                <a:spcPts val="5"/>
              </a:spcBef>
              <a:spcAft>
                <a:spcPts val="0"/>
              </a:spcAft>
              <a:buSzPts val="1100"/>
              <a:tabLst>
                <a:tab pos="622935" algn="l"/>
              </a:tabLst>
            </a:pPr>
            <a:r>
              <a:rPr lang="en-US" sz="1600" b="1" dirty="0">
                <a:ea typeface="Georgia" panose="02040502050405020303" pitchFamily="18" charset="0"/>
                <a:cs typeface="Georgia" panose="02040502050405020303" pitchFamily="18" charset="0"/>
              </a:rPr>
              <a:t>Module lecturers </a:t>
            </a:r>
            <a:r>
              <a:rPr lang="en-US" sz="1600" dirty="0">
                <a:ea typeface="Georgia" panose="02040502050405020303" pitchFamily="18" charset="0"/>
                <a:cs typeface="Georgia" panose="02040502050405020303" pitchFamily="18" charset="0"/>
              </a:rPr>
              <a:t>can collect a Desk Copy by</a:t>
            </a:r>
            <a:r>
              <a:rPr lang="en-US" sz="1600" dirty="0" smtClean="0">
                <a:ea typeface="Georgia" panose="02040502050405020303" pitchFamily="18" charset="0"/>
                <a:cs typeface="Georgia" panose="02040502050405020303" pitchFamily="18" charset="0"/>
              </a:rPr>
              <a:t>:</a:t>
            </a:r>
          </a:p>
          <a:p>
            <a:pPr marR="0" lvl="0">
              <a:spcBef>
                <a:spcPts val="5"/>
              </a:spcBef>
              <a:spcAft>
                <a:spcPts val="0"/>
              </a:spcAft>
              <a:buSzPts val="1100"/>
              <a:tabLst>
                <a:tab pos="622935" algn="l"/>
              </a:tabLst>
            </a:pPr>
            <a:endParaRPr lang="en-US" sz="1600" dirty="0">
              <a:ea typeface="Georgia" panose="02040502050405020303" pitchFamily="18" charset="0"/>
              <a:cs typeface="Georgia" panose="02040502050405020303" pitchFamily="18" charset="0"/>
            </a:endParaRPr>
          </a:p>
          <a:p>
            <a:pPr marL="285750" marR="0" lvl="0" indent="-285750">
              <a:spcBef>
                <a:spcPts val="5"/>
              </a:spcBef>
              <a:spcAft>
                <a:spcPts val="0"/>
              </a:spcAft>
              <a:buSzPts val="1100"/>
              <a:buFont typeface="Arial" panose="020B0604020202020204" pitchFamily="34" charset="0"/>
              <a:buChar char="•"/>
              <a:tabLst>
                <a:tab pos="622935" algn="l"/>
              </a:tabLst>
            </a:pPr>
            <a:r>
              <a:rPr lang="en-US" sz="1600" dirty="0">
                <a:ea typeface="Georgia" panose="02040502050405020303" pitchFamily="18" charset="0"/>
                <a:cs typeface="Georgia" panose="02040502050405020303" pitchFamily="18" charset="0"/>
              </a:rPr>
              <a:t>collecting it from </a:t>
            </a:r>
            <a:r>
              <a:rPr lang="en-US" altLang="zh-CN" sz="1600" b="1" dirty="0"/>
              <a:t>Textbook Service Center</a:t>
            </a:r>
            <a:r>
              <a:rPr lang="en-US" sz="1600" b="1" dirty="0">
                <a:ea typeface="Georgia" panose="02040502050405020303" pitchFamily="18" charset="0"/>
                <a:cs typeface="Georgia" panose="02040502050405020303" pitchFamily="18" charset="0"/>
              </a:rPr>
              <a:t> </a:t>
            </a:r>
            <a:r>
              <a:rPr lang="en-US" sz="1600" dirty="0">
                <a:ea typeface="Georgia" panose="02040502050405020303" pitchFamily="18" charset="0"/>
                <a:cs typeface="Georgia" panose="02040502050405020303" pitchFamily="18" charset="0"/>
              </a:rPr>
              <a:t>in person one week before new semester begins;</a:t>
            </a:r>
          </a:p>
          <a:p>
            <a:pPr marL="285750" marR="0" lvl="0" indent="-285750">
              <a:spcBef>
                <a:spcPts val="5"/>
              </a:spcBef>
              <a:spcAft>
                <a:spcPts val="0"/>
              </a:spcAft>
              <a:buSzPts val="1100"/>
              <a:buFont typeface="Arial" panose="020B0604020202020204" pitchFamily="34" charset="0"/>
              <a:buChar char="•"/>
              <a:tabLst>
                <a:tab pos="622935" algn="l"/>
              </a:tabLst>
            </a:pPr>
            <a:r>
              <a:rPr lang="en-US" sz="1600" dirty="0">
                <a:ea typeface="Georgia" panose="02040502050405020303" pitchFamily="18" charset="0"/>
                <a:cs typeface="Georgia" panose="02040502050405020303" pitchFamily="18" charset="0"/>
              </a:rPr>
              <a:t>contacting </a:t>
            </a:r>
            <a:r>
              <a:rPr lang="en-US" sz="1600" b="1" dirty="0">
                <a:ea typeface="Georgia" panose="02040502050405020303" pitchFamily="18" charset="0"/>
                <a:cs typeface="Georgia" panose="02040502050405020303" pitchFamily="18" charset="0"/>
              </a:rPr>
              <a:t>publishers</a:t>
            </a:r>
            <a:r>
              <a:rPr lang="en-US" sz="1600" dirty="0">
                <a:ea typeface="Georgia" panose="02040502050405020303" pitchFamily="18" charset="0"/>
                <a:cs typeface="Georgia" panose="02040502050405020303" pitchFamily="18" charset="0"/>
              </a:rPr>
              <a:t> directly if the Desk Copy is needed before the time stated </a:t>
            </a:r>
            <a:r>
              <a:rPr lang="en-US" sz="1600" dirty="0" smtClean="0">
                <a:ea typeface="Georgia" panose="02040502050405020303" pitchFamily="18" charset="0"/>
                <a:cs typeface="Georgia" panose="02040502050405020303" pitchFamily="18" charset="0"/>
              </a:rPr>
              <a:t>above.</a:t>
            </a:r>
            <a:r>
              <a:rPr lang="en-US" sz="1600" dirty="0">
                <a:ea typeface="Georgia" panose="02040502050405020303" pitchFamily="18" charset="0"/>
                <a:cs typeface="Georgia" panose="02040502050405020303" pitchFamily="18" charset="0"/>
              </a:rPr>
              <a:t> </a:t>
            </a:r>
            <a:endParaRPr lang="en-US" sz="1600" dirty="0" smtClean="0">
              <a:ea typeface="Georgia" panose="02040502050405020303" pitchFamily="18" charset="0"/>
              <a:cs typeface="Georgia" panose="02040502050405020303" pitchFamily="18" charset="0"/>
            </a:endParaRPr>
          </a:p>
          <a:p>
            <a:pPr marL="285750" marR="0" lvl="0" indent="-285750">
              <a:spcBef>
                <a:spcPts val="5"/>
              </a:spcBef>
              <a:spcAft>
                <a:spcPts val="0"/>
              </a:spcAft>
              <a:buSzPts val="1100"/>
              <a:buFont typeface="Arial" panose="020B0604020202020204" pitchFamily="34" charset="0"/>
              <a:buChar char="•"/>
              <a:tabLst>
                <a:tab pos="622935" algn="l"/>
              </a:tabLst>
            </a:pPr>
            <a:endParaRPr lang="en-US" sz="1600" dirty="0">
              <a:ea typeface="Georgia" panose="02040502050405020303" pitchFamily="18" charset="0"/>
              <a:cs typeface="Georgia" panose="02040502050405020303" pitchFamily="18" charset="0"/>
            </a:endParaRPr>
          </a:p>
          <a:p>
            <a:pPr lvl="1">
              <a:spcBef>
                <a:spcPts val="5"/>
              </a:spcBef>
              <a:buSzPts val="1100"/>
              <a:tabLst>
                <a:tab pos="622935" algn="l"/>
              </a:tabLst>
            </a:pPr>
            <a:r>
              <a:rPr lang="en-US" sz="1600" dirty="0" smtClean="0">
                <a:ea typeface="Georgia" panose="02040502050405020303" pitchFamily="18" charset="0"/>
                <a:cs typeface="Georgia" panose="02040502050405020303" pitchFamily="18" charset="0"/>
              </a:rPr>
              <a:t>The updated Publisher </a:t>
            </a:r>
            <a:r>
              <a:rPr lang="en-US" sz="1600" dirty="0">
                <a:ea typeface="Georgia" panose="02040502050405020303" pitchFamily="18" charset="0"/>
                <a:cs typeface="Georgia" panose="02040502050405020303" pitchFamily="18" charset="0"/>
              </a:rPr>
              <a:t>Representative List </a:t>
            </a:r>
            <a:r>
              <a:rPr lang="en-US" sz="1600" dirty="0" smtClean="0">
                <a:ea typeface="Georgia" panose="02040502050405020303" pitchFamily="18" charset="0"/>
                <a:cs typeface="Georgia" panose="02040502050405020303" pitchFamily="18" charset="0"/>
              </a:rPr>
              <a:t>is available on </a:t>
            </a:r>
            <a:r>
              <a:rPr lang="en-US" sz="1600" dirty="0" smtClean="0">
                <a:ea typeface="Georgia" panose="02040502050405020303" pitchFamily="18" charset="0"/>
                <a:cs typeface="Georgia" panose="02040502050405020303" pitchFamily="18" charset="0"/>
                <a:hlinkClick r:id="rId3"/>
              </a:rPr>
              <a:t>https</a:t>
            </a:r>
            <a:r>
              <a:rPr lang="en-US" sz="1600" dirty="0">
                <a:ea typeface="Georgia" panose="02040502050405020303" pitchFamily="18" charset="0"/>
                <a:cs typeface="Georgia" panose="02040502050405020303" pitchFamily="18" charset="0"/>
                <a:hlinkClick r:id="rId3"/>
              </a:rPr>
              <a:t>://</a:t>
            </a:r>
            <a:r>
              <a:rPr lang="en-US" sz="1600" dirty="0" smtClean="0">
                <a:ea typeface="Georgia" panose="02040502050405020303" pitchFamily="18" charset="0"/>
                <a:cs typeface="Georgia" panose="02040502050405020303" pitchFamily="18" charset="0"/>
                <a:hlinkClick r:id="rId3"/>
              </a:rPr>
              <a:t>lib.xjtlu.edu.cn/Study_Support/Textbook_Service</a:t>
            </a:r>
            <a:endParaRPr lang="en-US" sz="1600" dirty="0" smtClean="0">
              <a:ea typeface="Georgia" panose="02040502050405020303" pitchFamily="18" charset="0"/>
              <a:cs typeface="Georgia" panose="02040502050405020303" pitchFamily="18" charset="0"/>
            </a:endParaRPr>
          </a:p>
          <a:p>
            <a:pPr marR="0" lvl="0">
              <a:spcBef>
                <a:spcPts val="5"/>
              </a:spcBef>
              <a:spcAft>
                <a:spcPts val="0"/>
              </a:spcAft>
              <a:buSzPts val="1100"/>
              <a:tabLst>
                <a:tab pos="622935" algn="l"/>
              </a:tabLst>
            </a:pPr>
            <a:endParaRPr lang="en-US" sz="1600" dirty="0" smtClean="0">
              <a:ea typeface="Georgia" panose="02040502050405020303" pitchFamily="18" charset="0"/>
              <a:cs typeface="Georgia" panose="02040502050405020303" pitchFamily="18" charset="0"/>
            </a:endParaRPr>
          </a:p>
        </p:txBody>
      </p:sp>
      <p:sp>
        <p:nvSpPr>
          <p:cNvPr id="6" name="Title 1"/>
          <p:cNvSpPr>
            <a:spLocks noGrp="1"/>
          </p:cNvSpPr>
          <p:nvPr>
            <p:ph type="title"/>
          </p:nvPr>
        </p:nvSpPr>
        <p:spPr>
          <a:xfrm>
            <a:off x="536400" y="349200"/>
            <a:ext cx="8394469" cy="1143000"/>
          </a:xfrm>
        </p:spPr>
        <p:txBody>
          <a:bodyPr>
            <a:normAutofit/>
          </a:bodyPr>
          <a:lstStyle/>
          <a:p>
            <a:pPr algn="l"/>
            <a:r>
              <a:rPr lang="en-US" altLang="zh-CN" b="1" dirty="0" smtClean="0">
                <a:solidFill>
                  <a:srgbClr val="000044"/>
                </a:solidFill>
                <a:latin typeface="+mn-lt"/>
                <a:cs typeface="Calibri Light" panose="020F0302020204030204" pitchFamily="34" charset="0"/>
              </a:rPr>
              <a:t>DESK COPY</a:t>
            </a:r>
            <a:endParaRPr lang="en-US" b="1" dirty="0">
              <a:solidFill>
                <a:srgbClr val="000044"/>
              </a:solidFill>
              <a:latin typeface="+mn-lt"/>
              <a:cs typeface="Calibri Light" panose="020F0302020204030204" pitchFamily="34" charset="0"/>
            </a:endParaRPr>
          </a:p>
        </p:txBody>
      </p:sp>
      <p:sp>
        <p:nvSpPr>
          <p:cNvPr id="8" name="object 5"/>
          <p:cNvSpPr/>
          <p:nvPr/>
        </p:nvSpPr>
        <p:spPr>
          <a:xfrm>
            <a:off x="7263383" y="0"/>
            <a:ext cx="1880616" cy="6858000"/>
          </a:xfrm>
          <a:prstGeom prst="rect">
            <a:avLst/>
          </a:prstGeom>
          <a:blipFill>
            <a:blip r:embed="rId4" cstate="print"/>
            <a:stretch>
              <a:fillRect/>
            </a:stretch>
          </a:blipFill>
        </p:spPr>
        <p:txBody>
          <a:bodyPr wrap="square" lIns="0" tIns="0" rIns="0" bIns="0" rtlCol="0"/>
          <a:lstStyle/>
          <a:p>
            <a:endParaRPr/>
          </a:p>
        </p:txBody>
      </p:sp>
      <p:sp>
        <p:nvSpPr>
          <p:cNvPr id="9" name="object 2"/>
          <p:cNvSpPr/>
          <p:nvPr/>
        </p:nvSpPr>
        <p:spPr>
          <a:xfrm>
            <a:off x="0" y="6672071"/>
            <a:ext cx="9144000" cy="185927"/>
          </a:xfrm>
          <a:prstGeom prst="rect">
            <a:avLst/>
          </a:prstGeom>
          <a:blipFill>
            <a:blip r:embed="rId5" cstate="print"/>
            <a:stretch>
              <a:fillRect/>
            </a:stretch>
          </a:blip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38</a:t>
            </a:fld>
            <a:endParaRPr lang="en-US"/>
          </a:p>
        </p:txBody>
      </p:sp>
    </p:spTree>
    <p:extLst>
      <p:ext uri="{BB962C8B-B14F-4D97-AF65-F5344CB8AC3E}">
        <p14:creationId xmlns:p14="http://schemas.microsoft.com/office/powerpoint/2010/main" val="8904403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36400" y="349200"/>
            <a:ext cx="8394469" cy="1143000"/>
          </a:xfrm>
        </p:spPr>
        <p:txBody>
          <a:bodyPr>
            <a:normAutofit/>
          </a:bodyPr>
          <a:lstStyle/>
          <a:p>
            <a:pPr algn="l"/>
            <a:r>
              <a:rPr lang="en-US" altLang="zh-CN" b="1" dirty="0" smtClean="0">
                <a:solidFill>
                  <a:srgbClr val="000044"/>
                </a:solidFill>
                <a:latin typeface="Calibri" panose="020F0502020204030204" pitchFamily="34" charset="0"/>
                <a:cs typeface="Calibri" panose="020F0502020204030204" pitchFamily="34" charset="0"/>
              </a:rPr>
              <a:t>CENSORSHIP OF TEXTBOOK</a:t>
            </a:r>
            <a:endParaRPr lang="en-US" b="1" dirty="0">
              <a:solidFill>
                <a:srgbClr val="000044"/>
              </a:solidFill>
              <a:latin typeface="Calibri" panose="020F0502020204030204" pitchFamily="34" charset="0"/>
              <a:cs typeface="Calibri" panose="020F0502020204030204" pitchFamily="34" charset="0"/>
            </a:endParaRPr>
          </a:p>
        </p:txBody>
      </p:sp>
      <p:sp>
        <p:nvSpPr>
          <p:cNvPr id="6" name="Rectangle 5"/>
          <p:cNvSpPr/>
          <p:nvPr/>
        </p:nvSpPr>
        <p:spPr>
          <a:xfrm>
            <a:off x="536400" y="1112400"/>
            <a:ext cx="7600739" cy="2308324"/>
          </a:xfrm>
          <a:prstGeom prst="rect">
            <a:avLst/>
          </a:prstGeom>
        </p:spPr>
        <p:txBody>
          <a:bodyPr wrap="square">
            <a:spAutoFit/>
          </a:bodyPr>
          <a:lstStyle/>
          <a:p>
            <a:pPr marL="285750" indent="-285750">
              <a:buFont typeface="Arial" panose="020B0604020202020204" pitchFamily="34" charset="0"/>
              <a:buChar char="•"/>
            </a:pPr>
            <a:r>
              <a:rPr lang="en-US" sz="1600" dirty="0" smtClean="0"/>
              <a:t>B</a:t>
            </a:r>
            <a:r>
              <a:rPr lang="en-US" altLang="zh-CN" sz="1600" dirty="0" smtClean="0"/>
              <a:t>oth </a:t>
            </a:r>
            <a:r>
              <a:rPr lang="en-US" sz="1600" b="1" dirty="0" smtClean="0"/>
              <a:t>print </a:t>
            </a:r>
            <a:r>
              <a:rPr lang="en-US" sz="1600" b="1" dirty="0"/>
              <a:t>books </a:t>
            </a:r>
            <a:r>
              <a:rPr lang="en-US" sz="1600" dirty="0" smtClean="0"/>
              <a:t>and </a:t>
            </a:r>
            <a:r>
              <a:rPr lang="en-US" sz="1600" b="1" dirty="0"/>
              <a:t>e-books</a:t>
            </a:r>
            <a:r>
              <a:rPr lang="en-US" sz="1600" dirty="0"/>
              <a:t> will go through the same ordering and importing procedures via State-owned Import and Export </a:t>
            </a:r>
            <a:r>
              <a:rPr lang="en-US" sz="1600" dirty="0" smtClean="0"/>
              <a:t>Company.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All the feedback </a:t>
            </a:r>
            <a:r>
              <a:rPr lang="en-US" sz="1600" dirty="0"/>
              <a:t>of ordering </a:t>
            </a:r>
            <a:r>
              <a:rPr lang="en-US" sz="1600" dirty="0" smtClean="0"/>
              <a:t>status (available, print on demand and other special circumstances) is provided by </a:t>
            </a:r>
            <a:r>
              <a:rPr lang="en-US" sz="1600" dirty="0"/>
              <a:t>State-owned Import and Export Company. </a:t>
            </a:r>
            <a:endParaRPr lang="en-US" sz="1600" dirty="0" smtClean="0"/>
          </a:p>
          <a:p>
            <a:endParaRPr lang="en-US" sz="1600" dirty="0" smtClean="0"/>
          </a:p>
          <a:p>
            <a:pPr marL="285750" indent="-285750">
              <a:buFont typeface="Arial" panose="020B0604020202020204" pitchFamily="34" charset="0"/>
              <a:buChar char="•"/>
            </a:pPr>
            <a:r>
              <a:rPr lang="en-US" sz="1600" dirty="0" smtClean="0"/>
              <a:t>The </a:t>
            </a:r>
            <a:r>
              <a:rPr lang="en-US" sz="1600" dirty="0"/>
              <a:t>university </a:t>
            </a:r>
            <a:r>
              <a:rPr lang="en-GB" sz="1600" dirty="0" smtClean="0"/>
              <a:t>strictly </a:t>
            </a:r>
            <a:r>
              <a:rPr lang="en-US" sz="1600" b="1" dirty="0" smtClean="0"/>
              <a:t>complies </a:t>
            </a:r>
            <a:r>
              <a:rPr lang="en-US" sz="1600" b="1" dirty="0"/>
              <a:t>with </a:t>
            </a:r>
            <a:r>
              <a:rPr lang="en-GB" sz="1600" dirty="0" smtClean="0"/>
              <a:t>the </a:t>
            </a:r>
            <a:r>
              <a:rPr lang="en-GB" sz="1600" dirty="0"/>
              <a:t>government policy to write, compile, publish, choose and purchase textbooks.</a:t>
            </a:r>
            <a:endParaRPr lang="en-US" sz="1600" dirty="0"/>
          </a:p>
          <a:p>
            <a:endParaRPr lang="en-US" sz="1600" dirty="0">
              <a:solidFill>
                <a:srgbClr val="000000"/>
              </a:solidFill>
              <a:ea typeface="微软雅黑"/>
            </a:endParaRPr>
          </a:p>
        </p:txBody>
      </p:sp>
      <p:sp>
        <p:nvSpPr>
          <p:cNvPr id="9" name="object 5"/>
          <p:cNvSpPr/>
          <p:nvPr/>
        </p:nvSpPr>
        <p:spPr>
          <a:xfrm>
            <a:off x="7263383" y="0"/>
            <a:ext cx="1880616" cy="6858000"/>
          </a:xfrm>
          <a:prstGeom prst="rect">
            <a:avLst/>
          </a:prstGeom>
          <a:blipFill>
            <a:blip r:embed="rId3" cstate="print"/>
            <a:stretch>
              <a:fillRect/>
            </a:stretch>
          </a:blipFill>
        </p:spPr>
        <p:txBody>
          <a:bodyPr wrap="square" lIns="0" tIns="0" rIns="0" bIns="0" rtlCol="0"/>
          <a:lstStyle/>
          <a:p>
            <a:endParaRPr/>
          </a:p>
        </p:txBody>
      </p:sp>
      <p:sp>
        <p:nvSpPr>
          <p:cNvPr id="10" name="object 2"/>
          <p:cNvSpPr/>
          <p:nvPr/>
        </p:nvSpPr>
        <p:spPr>
          <a:xfrm>
            <a:off x="0" y="6672071"/>
            <a:ext cx="9144000" cy="185927"/>
          </a:xfrm>
          <a:prstGeom prst="rect">
            <a:avLst/>
          </a:prstGeom>
          <a:blipFill>
            <a:blip r:embed="rId4" cstate="print"/>
            <a:stretch>
              <a:fillRect/>
            </a:stretch>
          </a:blip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39</a:t>
            </a:fld>
            <a:endParaRPr lang="en-US"/>
          </a:p>
        </p:txBody>
      </p:sp>
    </p:spTree>
    <p:extLst>
      <p:ext uri="{BB962C8B-B14F-4D97-AF65-F5344CB8AC3E}">
        <p14:creationId xmlns:p14="http://schemas.microsoft.com/office/powerpoint/2010/main" val="2032954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6672071"/>
              <a:ext cx="9143999" cy="18592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6672071"/>
              <a:ext cx="9144000" cy="0"/>
            </a:xfrm>
            <a:custGeom>
              <a:avLst/>
              <a:gdLst/>
              <a:ahLst/>
              <a:cxnLst/>
              <a:rect l="l" t="t" r="r" b="b"/>
              <a:pathLst>
                <a:path w="9144000">
                  <a:moveTo>
                    <a:pt x="9144000" y="0"/>
                  </a:moveTo>
                  <a:lnTo>
                    <a:pt x="0" y="0"/>
                  </a:lnTo>
                </a:path>
              </a:pathLst>
            </a:custGeom>
            <a:ln w="6096">
              <a:solidFill>
                <a:srgbClr val="5B9BD4"/>
              </a:solidFill>
            </a:ln>
          </p:spPr>
          <p:txBody>
            <a:bodyPr wrap="square" lIns="0" tIns="0" rIns="0" bIns="0" rtlCol="0"/>
            <a:lstStyle/>
            <a:p>
              <a:endParaRPr/>
            </a:p>
          </p:txBody>
        </p:sp>
        <p:sp>
          <p:nvSpPr>
            <p:cNvPr id="5" name="object 5"/>
            <p:cNvSpPr/>
            <p:nvPr/>
          </p:nvSpPr>
          <p:spPr>
            <a:xfrm>
              <a:off x="7263384" y="0"/>
              <a:ext cx="1880615" cy="685799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54151" y="2848355"/>
              <a:ext cx="4314443" cy="2880359"/>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452881" y="274066"/>
            <a:ext cx="4613275" cy="635000"/>
          </a:xfrm>
          <a:prstGeom prst="rect">
            <a:avLst/>
          </a:prstGeom>
        </p:spPr>
        <p:txBody>
          <a:bodyPr vert="horz" wrap="square" lIns="0" tIns="12065" rIns="0" bIns="0" rtlCol="0">
            <a:spAutoFit/>
          </a:bodyPr>
          <a:lstStyle/>
          <a:p>
            <a:pPr marL="12700">
              <a:lnSpc>
                <a:spcPct val="100000"/>
              </a:lnSpc>
              <a:spcBef>
                <a:spcPts val="95"/>
              </a:spcBef>
            </a:pPr>
            <a:r>
              <a:rPr spc="-10" dirty="0"/>
              <a:t>Library </a:t>
            </a:r>
            <a:r>
              <a:rPr spc="-5" dirty="0"/>
              <a:t>@ SIP</a:t>
            </a:r>
            <a:r>
              <a:rPr spc="-15" dirty="0"/>
              <a:t> </a:t>
            </a:r>
            <a:r>
              <a:rPr spc="-10" dirty="0"/>
              <a:t>Campus</a:t>
            </a:r>
          </a:p>
        </p:txBody>
      </p:sp>
      <p:sp>
        <p:nvSpPr>
          <p:cNvPr id="8" name="object 8"/>
          <p:cNvSpPr txBox="1"/>
          <p:nvPr/>
        </p:nvSpPr>
        <p:spPr>
          <a:xfrm>
            <a:off x="5334000" y="2848355"/>
            <a:ext cx="2932430" cy="304800"/>
          </a:xfrm>
          <a:prstGeom prst="rect">
            <a:avLst/>
          </a:prstGeom>
          <a:solidFill>
            <a:srgbClr val="010544"/>
          </a:solidFill>
        </p:spPr>
        <p:txBody>
          <a:bodyPr vert="horz" wrap="square" lIns="0" tIns="0" rIns="0" bIns="0" rtlCol="0">
            <a:spAutoFit/>
          </a:bodyPr>
          <a:lstStyle/>
          <a:p>
            <a:pPr marL="51435">
              <a:lnSpc>
                <a:spcPts val="2045"/>
              </a:lnSpc>
            </a:pPr>
            <a:r>
              <a:rPr sz="1800" b="1" spc="-5" dirty="0">
                <a:solidFill>
                  <a:srgbClr val="FFFFFF"/>
                </a:solidFill>
                <a:latin typeface="Calibri"/>
                <a:cs typeface="Calibri"/>
              </a:rPr>
              <a:t>Opening</a:t>
            </a:r>
            <a:r>
              <a:rPr sz="1800" b="1" spc="-30" dirty="0">
                <a:solidFill>
                  <a:srgbClr val="FFFFFF"/>
                </a:solidFill>
                <a:latin typeface="Calibri"/>
                <a:cs typeface="Calibri"/>
              </a:rPr>
              <a:t> </a:t>
            </a:r>
            <a:r>
              <a:rPr sz="1800" b="1" dirty="0">
                <a:solidFill>
                  <a:srgbClr val="FFFFFF"/>
                </a:solidFill>
                <a:latin typeface="Calibri"/>
                <a:cs typeface="Calibri"/>
              </a:rPr>
              <a:t>Hours</a:t>
            </a:r>
            <a:endParaRPr sz="1800">
              <a:latin typeface="Calibri"/>
              <a:cs typeface="Calibri"/>
            </a:endParaRPr>
          </a:p>
        </p:txBody>
      </p:sp>
      <p:sp>
        <p:nvSpPr>
          <p:cNvPr id="9" name="object 9"/>
          <p:cNvSpPr txBox="1"/>
          <p:nvPr/>
        </p:nvSpPr>
        <p:spPr>
          <a:xfrm>
            <a:off x="5321223" y="3605832"/>
            <a:ext cx="2859405" cy="2147570"/>
          </a:xfrm>
          <a:prstGeom prst="rect">
            <a:avLst/>
          </a:prstGeom>
        </p:spPr>
        <p:txBody>
          <a:bodyPr vert="horz" wrap="square" lIns="0" tIns="12700" rIns="0" bIns="0" rtlCol="0">
            <a:spAutoFit/>
          </a:bodyPr>
          <a:lstStyle/>
          <a:p>
            <a:pPr marL="169545" indent="-157480">
              <a:lnSpc>
                <a:spcPct val="100000"/>
              </a:lnSpc>
              <a:spcBef>
                <a:spcPts val="100"/>
              </a:spcBef>
              <a:buFont typeface="Wingdings"/>
              <a:buChar char=""/>
              <a:tabLst>
                <a:tab pos="170180" algn="l"/>
                <a:tab pos="1798320" algn="l"/>
              </a:tabLst>
            </a:pPr>
            <a:r>
              <a:rPr sz="1800" spc="-5" dirty="0">
                <a:latin typeface="Calibri"/>
                <a:cs typeface="Calibri"/>
              </a:rPr>
              <a:t>Monday-Friday:	8:00~22:00</a:t>
            </a:r>
            <a:endParaRPr sz="1800">
              <a:latin typeface="Calibri"/>
              <a:cs typeface="Calibri"/>
            </a:endParaRPr>
          </a:p>
          <a:p>
            <a:pPr>
              <a:lnSpc>
                <a:spcPct val="100000"/>
              </a:lnSpc>
              <a:spcBef>
                <a:spcPts val="20"/>
              </a:spcBef>
              <a:buFont typeface="Wingdings"/>
              <a:buChar char=""/>
            </a:pPr>
            <a:endParaRPr sz="1750">
              <a:latin typeface="Calibri"/>
              <a:cs typeface="Calibri"/>
            </a:endParaRPr>
          </a:p>
          <a:p>
            <a:pPr marL="12700" marR="660400">
              <a:lnSpc>
                <a:spcPct val="100000"/>
              </a:lnSpc>
              <a:buFont typeface="Wingdings"/>
              <a:buChar char=""/>
              <a:tabLst>
                <a:tab pos="170180" algn="l"/>
              </a:tabLst>
            </a:pPr>
            <a:r>
              <a:rPr sz="1800" spc="-5" dirty="0">
                <a:latin typeface="Calibri"/>
                <a:cs typeface="Calibri"/>
              </a:rPr>
              <a:t>Saturday </a:t>
            </a:r>
            <a:r>
              <a:rPr sz="1800" dirty="0">
                <a:latin typeface="Calibri"/>
                <a:cs typeface="Calibri"/>
              </a:rPr>
              <a:t>and</a:t>
            </a:r>
            <a:r>
              <a:rPr sz="1800" spc="-50" dirty="0">
                <a:latin typeface="Calibri"/>
                <a:cs typeface="Calibri"/>
              </a:rPr>
              <a:t> </a:t>
            </a:r>
            <a:r>
              <a:rPr sz="1800" dirty="0">
                <a:latin typeface="Calibri"/>
                <a:cs typeface="Calibri"/>
              </a:rPr>
              <a:t>Sunday:  </a:t>
            </a:r>
            <a:r>
              <a:rPr sz="1800" spc="-5" dirty="0">
                <a:latin typeface="Calibri"/>
                <a:cs typeface="Calibri"/>
              </a:rPr>
              <a:t>9:00~22:00</a:t>
            </a:r>
            <a:endParaRPr sz="1800">
              <a:latin typeface="Calibri"/>
              <a:cs typeface="Calibri"/>
            </a:endParaRPr>
          </a:p>
          <a:p>
            <a:pPr>
              <a:lnSpc>
                <a:spcPct val="100000"/>
              </a:lnSpc>
            </a:pPr>
            <a:endParaRPr sz="1800">
              <a:latin typeface="Calibri"/>
              <a:cs typeface="Calibri"/>
            </a:endParaRPr>
          </a:p>
          <a:p>
            <a:pPr>
              <a:lnSpc>
                <a:spcPct val="100000"/>
              </a:lnSpc>
              <a:spcBef>
                <a:spcPts val="20"/>
              </a:spcBef>
            </a:pPr>
            <a:endParaRPr sz="1650">
              <a:latin typeface="Calibri"/>
              <a:cs typeface="Calibri"/>
            </a:endParaRPr>
          </a:p>
          <a:p>
            <a:pPr marL="12700" marR="73660">
              <a:lnSpc>
                <a:spcPct val="100000"/>
              </a:lnSpc>
            </a:pPr>
            <a:r>
              <a:rPr sz="1600" spc="-5" dirty="0">
                <a:latin typeface="Calibri"/>
                <a:cs typeface="Calibri"/>
              </a:rPr>
              <a:t>Opening </a:t>
            </a:r>
            <a:r>
              <a:rPr sz="1600" spc="-10" dirty="0">
                <a:latin typeface="Calibri"/>
                <a:cs typeface="Calibri"/>
              </a:rPr>
              <a:t>hours </a:t>
            </a:r>
            <a:r>
              <a:rPr sz="1600" spc="-15" dirty="0">
                <a:latin typeface="Calibri"/>
                <a:cs typeface="Calibri"/>
              </a:rPr>
              <a:t>for </a:t>
            </a:r>
            <a:r>
              <a:rPr sz="1600" spc="-5" dirty="0">
                <a:latin typeface="Calibri"/>
                <a:cs typeface="Calibri"/>
              </a:rPr>
              <a:t>special periods  will be announced</a:t>
            </a:r>
            <a:r>
              <a:rPr sz="1600" spc="-15" dirty="0">
                <a:latin typeface="Calibri"/>
                <a:cs typeface="Calibri"/>
              </a:rPr>
              <a:t> </a:t>
            </a:r>
            <a:r>
              <a:rPr sz="1600" spc="-20" dirty="0">
                <a:latin typeface="Calibri"/>
                <a:cs typeface="Calibri"/>
              </a:rPr>
              <a:t>separately.</a:t>
            </a:r>
            <a:endParaRPr sz="1600">
              <a:latin typeface="Calibri"/>
              <a:cs typeface="Calibri"/>
            </a:endParaRPr>
          </a:p>
        </p:txBody>
      </p:sp>
      <p:sp>
        <p:nvSpPr>
          <p:cNvPr id="10" name="object 10"/>
          <p:cNvSpPr txBox="1"/>
          <p:nvPr/>
        </p:nvSpPr>
        <p:spPr>
          <a:xfrm>
            <a:off x="522071" y="1214207"/>
            <a:ext cx="7757159" cy="850265"/>
          </a:xfrm>
          <a:prstGeom prst="rect">
            <a:avLst/>
          </a:prstGeom>
        </p:spPr>
        <p:txBody>
          <a:bodyPr vert="horz" wrap="square" lIns="0" tIns="11430" rIns="0" bIns="0" rtlCol="0">
            <a:spAutoFit/>
          </a:bodyPr>
          <a:lstStyle/>
          <a:p>
            <a:pPr marL="12700" marR="5080" algn="just">
              <a:lnSpc>
                <a:spcPct val="100299"/>
              </a:lnSpc>
              <a:spcBef>
                <a:spcPts val="90"/>
              </a:spcBef>
            </a:pPr>
            <a:r>
              <a:rPr sz="1800" spc="-10" dirty="0">
                <a:latin typeface="Calibri"/>
                <a:cs typeface="Calibri"/>
              </a:rPr>
              <a:t>XJTLU </a:t>
            </a:r>
            <a:r>
              <a:rPr sz="1800" spc="-5" dirty="0">
                <a:latin typeface="Calibri"/>
                <a:cs typeface="Calibri"/>
              </a:rPr>
              <a:t>Library </a:t>
            </a:r>
            <a:r>
              <a:rPr sz="1800" spc="-10" dirty="0">
                <a:latin typeface="Calibri"/>
                <a:cs typeface="Calibri"/>
              </a:rPr>
              <a:t>at </a:t>
            </a:r>
            <a:r>
              <a:rPr sz="1800" dirty="0">
                <a:latin typeface="Calibri"/>
                <a:cs typeface="Calibri"/>
              </a:rPr>
              <a:t>SIP </a:t>
            </a:r>
            <a:r>
              <a:rPr sz="1800" spc="-5" dirty="0">
                <a:latin typeface="Calibri"/>
                <a:cs typeface="Calibri"/>
              </a:rPr>
              <a:t>campus is </a:t>
            </a:r>
            <a:r>
              <a:rPr sz="1800" spc="-10" dirty="0">
                <a:latin typeface="Calibri"/>
                <a:cs typeface="Calibri"/>
              </a:rPr>
              <a:t>located </a:t>
            </a:r>
            <a:r>
              <a:rPr sz="1800" dirty="0">
                <a:latin typeface="Calibri"/>
                <a:cs typeface="Calibri"/>
              </a:rPr>
              <a:t>in </a:t>
            </a:r>
            <a:r>
              <a:rPr sz="1800" spc="-5" dirty="0">
                <a:latin typeface="Calibri"/>
                <a:cs typeface="Calibri"/>
              </a:rPr>
              <a:t>the </a:t>
            </a:r>
            <a:r>
              <a:rPr sz="1800" spc="-10" dirty="0">
                <a:latin typeface="Calibri"/>
                <a:cs typeface="Calibri"/>
              </a:rPr>
              <a:t>Central </a:t>
            </a:r>
            <a:r>
              <a:rPr sz="1800" dirty="0">
                <a:latin typeface="Calibri"/>
                <a:cs typeface="Calibri"/>
              </a:rPr>
              <a:t>Building </a:t>
            </a:r>
            <a:r>
              <a:rPr sz="1800" spc="-5" dirty="0">
                <a:latin typeface="Calibri"/>
                <a:cs typeface="Calibri"/>
              </a:rPr>
              <a:t>of </a:t>
            </a:r>
            <a:r>
              <a:rPr sz="1800" dirty="0">
                <a:latin typeface="Calibri"/>
                <a:cs typeface="Calibri"/>
              </a:rPr>
              <a:t>the </a:t>
            </a:r>
            <a:r>
              <a:rPr sz="1800" spc="-20" dirty="0">
                <a:latin typeface="Calibri"/>
                <a:cs typeface="Calibri"/>
              </a:rPr>
              <a:t>university, </a:t>
            </a:r>
            <a:r>
              <a:rPr sz="1800" spc="-5" dirty="0">
                <a:latin typeface="Calibri"/>
                <a:cs typeface="Calibri"/>
              </a:rPr>
              <a:t>with  </a:t>
            </a:r>
            <a:r>
              <a:rPr sz="1800" dirty="0">
                <a:latin typeface="Calibri"/>
                <a:cs typeface="Calibri"/>
              </a:rPr>
              <a:t>a </a:t>
            </a:r>
            <a:r>
              <a:rPr sz="1800" spc="-5" dirty="0">
                <a:latin typeface="Calibri"/>
                <a:cs typeface="Calibri"/>
              </a:rPr>
              <a:t>huge space of 22,000 square </a:t>
            </a:r>
            <a:r>
              <a:rPr sz="1800" spc="-15" dirty="0">
                <a:latin typeface="Calibri"/>
                <a:cs typeface="Calibri"/>
              </a:rPr>
              <a:t>meters. </a:t>
            </a:r>
            <a:r>
              <a:rPr sz="1800" dirty="0">
                <a:latin typeface="Calibri"/>
                <a:cs typeface="Calibri"/>
              </a:rPr>
              <a:t>It </a:t>
            </a:r>
            <a:r>
              <a:rPr sz="1800" spc="-5" dirty="0">
                <a:latin typeface="Calibri"/>
                <a:cs typeface="Calibri"/>
              </a:rPr>
              <a:t>is </a:t>
            </a:r>
            <a:r>
              <a:rPr sz="1800" dirty="0">
                <a:latin typeface="Calibri"/>
                <a:cs typeface="Calibri"/>
              </a:rPr>
              <a:t>able </a:t>
            </a:r>
            <a:r>
              <a:rPr sz="1800" spc="-10" dirty="0">
                <a:latin typeface="Calibri"/>
                <a:cs typeface="Calibri"/>
              </a:rPr>
              <a:t>to provide </a:t>
            </a:r>
            <a:r>
              <a:rPr sz="1800" dirty="0">
                <a:latin typeface="Calibri"/>
                <a:cs typeface="Calibri"/>
              </a:rPr>
              <a:t>2,800 </a:t>
            </a:r>
            <a:r>
              <a:rPr sz="1800" spc="-5" dirty="0">
                <a:latin typeface="Calibri"/>
                <a:cs typeface="Calibri"/>
              </a:rPr>
              <a:t>seats </a:t>
            </a:r>
            <a:r>
              <a:rPr sz="1800" dirty="0">
                <a:latin typeface="Calibri"/>
                <a:cs typeface="Calibri"/>
              </a:rPr>
              <a:t>and 300  </a:t>
            </a:r>
            <a:r>
              <a:rPr sz="1800" spc="-10" dirty="0">
                <a:latin typeface="Calibri"/>
                <a:cs typeface="Calibri"/>
              </a:rPr>
              <a:t>computer </a:t>
            </a:r>
            <a:r>
              <a:rPr sz="1800" spc="-5" dirty="0">
                <a:latin typeface="Calibri"/>
                <a:cs typeface="Calibri"/>
              </a:rPr>
              <a:t>terminals in </a:t>
            </a:r>
            <a:r>
              <a:rPr sz="1800" spc="-10" dirty="0">
                <a:latin typeface="Calibri"/>
                <a:cs typeface="Calibri"/>
              </a:rPr>
              <a:t>various locations </a:t>
            </a:r>
            <a:r>
              <a:rPr sz="1800" spc="-5" dirty="0">
                <a:latin typeface="Calibri"/>
                <a:cs typeface="Calibri"/>
              </a:rPr>
              <a:t>of its </a:t>
            </a:r>
            <a:r>
              <a:rPr sz="1800" dirty="0">
                <a:latin typeface="Calibri"/>
                <a:cs typeface="Calibri"/>
              </a:rPr>
              <a:t>9 </a:t>
            </a:r>
            <a:r>
              <a:rPr sz="1800" spc="-5" dirty="0">
                <a:latin typeface="Calibri"/>
                <a:cs typeface="Calibri"/>
              </a:rPr>
              <a:t>levels of</a:t>
            </a:r>
            <a:r>
              <a:rPr sz="1800" spc="120" dirty="0">
                <a:latin typeface="Calibri"/>
                <a:cs typeface="Calibri"/>
              </a:rPr>
              <a:t> </a:t>
            </a:r>
            <a:r>
              <a:rPr sz="1800" spc="-5" dirty="0">
                <a:latin typeface="Calibri"/>
                <a:cs typeface="Calibri"/>
              </a:rPr>
              <a:t>space.</a:t>
            </a:r>
            <a:endParaRPr sz="1800" dirty="0">
              <a:latin typeface="Calibri"/>
              <a:cs typeface="Calibri"/>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6400" y="1112400"/>
            <a:ext cx="8227540" cy="3539430"/>
          </a:xfrm>
          <a:prstGeom prst="rect">
            <a:avLst/>
          </a:prstGeom>
        </p:spPr>
        <p:txBody>
          <a:bodyPr wrap="square">
            <a:spAutoFit/>
          </a:bodyPr>
          <a:lstStyle/>
          <a:p>
            <a:r>
              <a:rPr lang="en-US" sz="1600" b="1" dirty="0" smtClean="0">
                <a:solidFill>
                  <a:srgbClr val="000000"/>
                </a:solidFill>
                <a:ea typeface="微软雅黑"/>
                <a:cs typeface="+mn-ea"/>
              </a:rPr>
              <a:t>Ordering:</a:t>
            </a:r>
          </a:p>
          <a:p>
            <a:endParaRPr lang="en-US" sz="1600" b="1" dirty="0" smtClean="0">
              <a:solidFill>
                <a:srgbClr val="000000"/>
              </a:solidFill>
              <a:ea typeface="微软雅黑"/>
              <a:cs typeface="+mn-ea"/>
            </a:endParaRPr>
          </a:p>
          <a:p>
            <a:pPr marL="285750" indent="-285750">
              <a:buFont typeface="Arial" panose="020B0604020202020204" pitchFamily="34" charset="0"/>
              <a:buChar char="•"/>
            </a:pPr>
            <a:r>
              <a:rPr lang="en-US" altLang="zh-CN" sz="1600" dirty="0">
                <a:solidFill>
                  <a:srgbClr val="000000"/>
                </a:solidFill>
                <a:ea typeface="微软雅黑"/>
              </a:rPr>
              <a:t>Not every textbook has an e-version. (decided by </a:t>
            </a:r>
            <a:r>
              <a:rPr lang="en-US" altLang="zh-CN" sz="1600" dirty="0" smtClean="0">
                <a:solidFill>
                  <a:srgbClr val="000000"/>
                </a:solidFill>
                <a:ea typeface="微软雅黑"/>
              </a:rPr>
              <a:t>publishers)</a:t>
            </a:r>
            <a:endParaRPr lang="en-US" altLang="zh-CN" sz="1600" dirty="0">
              <a:solidFill>
                <a:srgbClr val="000000"/>
              </a:solidFill>
              <a:ea typeface="微软雅黑"/>
            </a:endParaRPr>
          </a:p>
          <a:p>
            <a:pPr marL="285750" indent="-285750">
              <a:buFont typeface="Arial" panose="020B0604020202020204" pitchFamily="34" charset="0"/>
              <a:buChar char="•"/>
            </a:pPr>
            <a:r>
              <a:rPr lang="en-US" sz="1600" dirty="0">
                <a:solidFill>
                  <a:srgbClr val="000000"/>
                </a:solidFill>
                <a:ea typeface="微软雅黑"/>
              </a:rPr>
              <a:t>E-textbook is for students to purchase, </a:t>
            </a:r>
            <a:r>
              <a:rPr lang="en-US" sz="1600" b="1" dirty="0">
                <a:solidFill>
                  <a:srgbClr val="000000"/>
                </a:solidFill>
                <a:ea typeface="微软雅黑"/>
              </a:rPr>
              <a:t>one student one access code</a:t>
            </a:r>
            <a:r>
              <a:rPr lang="en-US" sz="1600" dirty="0">
                <a:solidFill>
                  <a:srgbClr val="000000"/>
                </a:solidFill>
                <a:ea typeface="微软雅黑"/>
              </a:rPr>
              <a:t>, not the e-book in library collection</a:t>
            </a:r>
            <a:r>
              <a:rPr lang="en-US" sz="1600" dirty="0" smtClean="0">
                <a:solidFill>
                  <a:srgbClr val="000000"/>
                </a:solidFill>
                <a:ea typeface="微软雅黑"/>
              </a:rPr>
              <a:t>.</a:t>
            </a:r>
          </a:p>
          <a:p>
            <a:pPr marL="285750" indent="-285750">
              <a:buFont typeface="Arial" panose="020B0604020202020204" pitchFamily="34" charset="0"/>
              <a:buChar char="•"/>
            </a:pPr>
            <a:r>
              <a:rPr lang="en-US" sz="1600" dirty="0" smtClean="0">
                <a:solidFill>
                  <a:srgbClr val="000000"/>
                </a:solidFill>
                <a:ea typeface="微软雅黑"/>
                <a:cs typeface="+mn-ea"/>
              </a:rPr>
              <a:t>Place the order in </a:t>
            </a:r>
            <a:r>
              <a:rPr lang="en-US" sz="1600" b="1" dirty="0" smtClean="0">
                <a:solidFill>
                  <a:srgbClr val="000000"/>
                </a:solidFill>
                <a:ea typeface="微软雅黑"/>
                <a:cs typeface="+mn-ea"/>
              </a:rPr>
              <a:t>WEEK 1</a:t>
            </a:r>
            <a:r>
              <a:rPr lang="en-US" sz="1600" dirty="0" smtClean="0">
                <a:solidFill>
                  <a:srgbClr val="000000"/>
                </a:solidFill>
                <a:ea typeface="微软雅黑"/>
                <a:cs typeface="+mn-ea"/>
              </a:rPr>
              <a:t> for </a:t>
            </a:r>
            <a:r>
              <a:rPr lang="en-US" sz="1600" b="1" dirty="0" smtClean="0">
                <a:solidFill>
                  <a:srgbClr val="000000"/>
                </a:solidFill>
                <a:ea typeface="微软雅黑"/>
                <a:cs typeface="+mn-ea"/>
              </a:rPr>
              <a:t>Compulsory</a:t>
            </a:r>
            <a:r>
              <a:rPr lang="en-US" sz="1600" dirty="0" smtClean="0">
                <a:solidFill>
                  <a:srgbClr val="000000"/>
                </a:solidFill>
                <a:ea typeface="微软雅黑"/>
                <a:cs typeface="+mn-ea"/>
              </a:rPr>
              <a:t> modules and in </a:t>
            </a:r>
            <a:r>
              <a:rPr lang="en-US" sz="1600" b="1" dirty="0" smtClean="0">
                <a:solidFill>
                  <a:srgbClr val="000000"/>
                </a:solidFill>
                <a:ea typeface="微软雅黑"/>
                <a:cs typeface="+mn-ea"/>
              </a:rPr>
              <a:t>WEEK 3 </a:t>
            </a:r>
            <a:r>
              <a:rPr lang="en-US" sz="1600" dirty="0" smtClean="0">
                <a:solidFill>
                  <a:srgbClr val="000000"/>
                </a:solidFill>
                <a:ea typeface="微软雅黑"/>
                <a:cs typeface="+mn-ea"/>
              </a:rPr>
              <a:t>for</a:t>
            </a:r>
            <a:r>
              <a:rPr lang="en-US" sz="1600" b="1" dirty="0" smtClean="0">
                <a:solidFill>
                  <a:srgbClr val="000000"/>
                </a:solidFill>
                <a:ea typeface="微软雅黑"/>
                <a:cs typeface="+mn-ea"/>
              </a:rPr>
              <a:t> Optional</a:t>
            </a:r>
            <a:r>
              <a:rPr lang="en-US" sz="1600" dirty="0" smtClean="0">
                <a:solidFill>
                  <a:srgbClr val="000000"/>
                </a:solidFill>
                <a:ea typeface="微软雅黑"/>
                <a:cs typeface="+mn-ea"/>
              </a:rPr>
              <a:t> modules when </a:t>
            </a:r>
            <a:r>
              <a:rPr lang="en-US" sz="1600" dirty="0"/>
              <a:t>the module size </a:t>
            </a:r>
            <a:r>
              <a:rPr lang="en-US" sz="1600" dirty="0" smtClean="0"/>
              <a:t>is </a:t>
            </a:r>
            <a:r>
              <a:rPr lang="en-US" sz="1600" dirty="0"/>
              <a:t>finalized </a:t>
            </a:r>
            <a:r>
              <a:rPr lang="en-US" sz="1600" dirty="0" smtClean="0"/>
              <a:t>after module change.</a:t>
            </a:r>
            <a:endParaRPr lang="en-US" sz="1600" dirty="0">
              <a:solidFill>
                <a:srgbClr val="000000"/>
              </a:solidFill>
              <a:ea typeface="微软雅黑"/>
              <a:cs typeface="+mn-ea"/>
            </a:endParaRPr>
          </a:p>
          <a:p>
            <a:endParaRPr lang="en-US" sz="1600" dirty="0" smtClean="0"/>
          </a:p>
          <a:p>
            <a:endParaRPr lang="en-US" sz="1600" dirty="0"/>
          </a:p>
          <a:p>
            <a:r>
              <a:rPr lang="en-US" sz="1600" b="1" dirty="0">
                <a:solidFill>
                  <a:srgbClr val="000000"/>
                </a:solidFill>
                <a:ea typeface="微软雅黑"/>
                <a:cs typeface="+mn-ea"/>
              </a:rPr>
              <a:t>Distribution</a:t>
            </a:r>
            <a:r>
              <a:rPr lang="en-US" sz="1600" b="1" dirty="0" smtClean="0">
                <a:solidFill>
                  <a:srgbClr val="000000"/>
                </a:solidFill>
                <a:ea typeface="微软雅黑"/>
                <a:cs typeface="+mn-ea"/>
              </a:rPr>
              <a:t>:</a:t>
            </a:r>
          </a:p>
          <a:p>
            <a:endParaRPr lang="en-US" sz="1600" b="1" dirty="0">
              <a:solidFill>
                <a:srgbClr val="000000"/>
              </a:solidFill>
              <a:ea typeface="微软雅黑"/>
              <a:cs typeface="+mn-ea"/>
            </a:endParaRPr>
          </a:p>
          <a:p>
            <a:pPr defTabSz="914400"/>
            <a:r>
              <a:rPr lang="en-US" sz="1600" dirty="0" smtClean="0"/>
              <a:t>As further </a:t>
            </a:r>
            <a:r>
              <a:rPr lang="en-US" sz="1600" dirty="0"/>
              <a:t>instructions may requested on registration problems, network problems and other technical </a:t>
            </a:r>
            <a:r>
              <a:rPr lang="en-US" sz="1600" dirty="0" smtClean="0"/>
              <a:t>issues,</a:t>
            </a:r>
            <a:r>
              <a:rPr lang="en-US" sz="1600" dirty="0" smtClean="0">
                <a:solidFill>
                  <a:srgbClr val="000000"/>
                </a:solidFill>
                <a:ea typeface="微软雅黑"/>
              </a:rPr>
              <a:t> </a:t>
            </a:r>
            <a:r>
              <a:rPr lang="en-US" sz="1600" dirty="0">
                <a:solidFill>
                  <a:srgbClr val="000000"/>
                </a:solidFill>
                <a:ea typeface="微软雅黑"/>
              </a:rPr>
              <a:t>m</a:t>
            </a:r>
            <a:r>
              <a:rPr lang="en-US" sz="1600" dirty="0" smtClean="0">
                <a:solidFill>
                  <a:srgbClr val="000000"/>
                </a:solidFill>
                <a:ea typeface="微软雅黑"/>
              </a:rPr>
              <a:t>odule </a:t>
            </a:r>
            <a:r>
              <a:rPr lang="en-US" sz="1600" dirty="0">
                <a:solidFill>
                  <a:srgbClr val="000000"/>
                </a:solidFill>
                <a:ea typeface="微软雅黑"/>
              </a:rPr>
              <a:t>Leader/</a:t>
            </a:r>
            <a:r>
              <a:rPr lang="en-US" sz="1600" dirty="0" err="1">
                <a:solidFill>
                  <a:srgbClr val="000000"/>
                </a:solidFill>
                <a:ea typeface="微软雅黑"/>
              </a:rPr>
              <a:t>Convenor</a:t>
            </a:r>
            <a:r>
              <a:rPr lang="en-US" sz="1600" dirty="0">
                <a:solidFill>
                  <a:srgbClr val="000000"/>
                </a:solidFill>
                <a:ea typeface="微软雅黑"/>
              </a:rPr>
              <a:t> </a:t>
            </a:r>
            <a:r>
              <a:rPr lang="en-US" sz="1600" dirty="0" smtClean="0">
                <a:solidFill>
                  <a:srgbClr val="000000"/>
                </a:solidFill>
                <a:ea typeface="微软雅黑"/>
              </a:rPr>
              <a:t>is </a:t>
            </a:r>
            <a:r>
              <a:rPr lang="en-US" sz="1600" dirty="0">
                <a:solidFill>
                  <a:srgbClr val="000000"/>
                </a:solidFill>
                <a:ea typeface="微软雅黑"/>
              </a:rPr>
              <a:t>responsible for distributing access codes to </a:t>
            </a:r>
            <a:r>
              <a:rPr lang="en-US" sz="1600" dirty="0" smtClean="0">
                <a:solidFill>
                  <a:srgbClr val="000000"/>
                </a:solidFill>
                <a:ea typeface="微软雅黑"/>
              </a:rPr>
              <a:t>students</a:t>
            </a:r>
            <a:r>
              <a:rPr lang="en-US" sz="1600" dirty="0" smtClean="0"/>
              <a:t>.</a:t>
            </a:r>
            <a:endParaRPr lang="en-US" sz="1600" dirty="0">
              <a:solidFill>
                <a:srgbClr val="000000"/>
              </a:solidFill>
              <a:ea typeface="微软雅黑"/>
            </a:endParaRPr>
          </a:p>
        </p:txBody>
      </p:sp>
      <p:sp>
        <p:nvSpPr>
          <p:cNvPr id="8" name="Title 1"/>
          <p:cNvSpPr>
            <a:spLocks noGrp="1"/>
          </p:cNvSpPr>
          <p:nvPr>
            <p:ph type="title"/>
          </p:nvPr>
        </p:nvSpPr>
        <p:spPr>
          <a:xfrm>
            <a:off x="536400" y="349200"/>
            <a:ext cx="8394469" cy="1143000"/>
          </a:xfrm>
        </p:spPr>
        <p:txBody>
          <a:bodyPr>
            <a:normAutofit/>
          </a:bodyPr>
          <a:lstStyle/>
          <a:p>
            <a:pPr algn="l"/>
            <a:r>
              <a:rPr lang="en-US" b="1" dirty="0" smtClean="0">
                <a:solidFill>
                  <a:srgbClr val="000044"/>
                </a:solidFill>
                <a:latin typeface="Calibri" panose="020F0502020204030204" pitchFamily="34" charset="0"/>
                <a:cs typeface="Calibri" panose="020F0502020204030204" pitchFamily="34" charset="0"/>
              </a:rPr>
              <a:t>E-TEXTBOOK</a:t>
            </a:r>
            <a:endParaRPr lang="en-US" b="1" dirty="0">
              <a:solidFill>
                <a:srgbClr val="000044"/>
              </a:solidFill>
              <a:latin typeface="Calibri" panose="020F0502020204030204" pitchFamily="34" charset="0"/>
              <a:cs typeface="Calibri" panose="020F0502020204030204" pitchFamily="34" charset="0"/>
            </a:endParaRPr>
          </a:p>
        </p:txBody>
      </p:sp>
      <p:sp>
        <p:nvSpPr>
          <p:cNvPr id="6" name="object 5"/>
          <p:cNvSpPr/>
          <p:nvPr/>
        </p:nvSpPr>
        <p:spPr>
          <a:xfrm>
            <a:off x="7263383" y="0"/>
            <a:ext cx="1880616" cy="6858000"/>
          </a:xfrm>
          <a:prstGeom prst="rect">
            <a:avLst/>
          </a:prstGeom>
          <a:blipFill>
            <a:blip r:embed="rId3" cstate="print"/>
            <a:stretch>
              <a:fillRect/>
            </a:stretch>
          </a:blipFill>
        </p:spPr>
        <p:txBody>
          <a:bodyPr wrap="square" lIns="0" tIns="0" rIns="0" bIns="0" rtlCol="0"/>
          <a:lstStyle/>
          <a:p>
            <a:endParaRPr/>
          </a:p>
        </p:txBody>
      </p:sp>
      <p:sp>
        <p:nvSpPr>
          <p:cNvPr id="7" name="object 2"/>
          <p:cNvSpPr/>
          <p:nvPr/>
        </p:nvSpPr>
        <p:spPr>
          <a:xfrm>
            <a:off x="0" y="6672071"/>
            <a:ext cx="9144000" cy="185927"/>
          </a:xfrm>
          <a:prstGeom prst="rect">
            <a:avLst/>
          </a:prstGeom>
          <a:blipFill>
            <a:blip r:embed="rId4" cstate="print"/>
            <a:stretch>
              <a:fillRect/>
            </a:stretch>
          </a:blipFill>
        </p:spPr>
        <p:txBody>
          <a:bodyPr wrap="square" lIns="0" tIns="0" rIns="0" bIns="0" rtlCol="0"/>
          <a:lstStyle/>
          <a:p>
            <a:endParaRPr/>
          </a:p>
        </p:txBody>
      </p:sp>
      <p:sp>
        <p:nvSpPr>
          <p:cNvPr id="3" name="Slide Number Placeholder 2"/>
          <p:cNvSpPr>
            <a:spLocks noGrp="1"/>
          </p:cNvSpPr>
          <p:nvPr>
            <p:ph type="sldNum" sz="quarter" idx="7"/>
          </p:nvPr>
        </p:nvSpPr>
        <p:spPr/>
        <p:txBody>
          <a:bodyPr/>
          <a:lstStyle/>
          <a:p>
            <a:fld id="{B6F15528-21DE-4FAA-801E-634DDDAF4B2B}" type="slidenum">
              <a:rPr lang="en-US" smtClean="0"/>
              <a:t>40</a:t>
            </a:fld>
            <a:endParaRPr lang="en-US"/>
          </a:p>
        </p:txBody>
      </p:sp>
    </p:spTree>
    <p:extLst>
      <p:ext uri="{BB962C8B-B14F-4D97-AF65-F5344CB8AC3E}">
        <p14:creationId xmlns:p14="http://schemas.microsoft.com/office/powerpoint/2010/main" val="4033375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669023"/>
            <a:ext cx="9144000" cy="189230"/>
            <a:chOff x="0" y="6669023"/>
            <a:chExt cx="9144000" cy="189230"/>
          </a:xfrm>
        </p:grpSpPr>
        <p:sp>
          <p:nvSpPr>
            <p:cNvPr id="3" name="object 3"/>
            <p:cNvSpPr/>
            <p:nvPr/>
          </p:nvSpPr>
          <p:spPr>
            <a:xfrm>
              <a:off x="0" y="6672071"/>
              <a:ext cx="9143999" cy="1859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672071"/>
              <a:ext cx="9144000" cy="0"/>
            </a:xfrm>
            <a:custGeom>
              <a:avLst/>
              <a:gdLst/>
              <a:ahLst/>
              <a:cxnLst/>
              <a:rect l="l" t="t" r="r" b="b"/>
              <a:pathLst>
                <a:path w="9144000">
                  <a:moveTo>
                    <a:pt x="9144000" y="0"/>
                  </a:moveTo>
                  <a:lnTo>
                    <a:pt x="0" y="0"/>
                  </a:lnTo>
                </a:path>
              </a:pathLst>
            </a:custGeom>
            <a:ln w="6096">
              <a:solidFill>
                <a:srgbClr val="5B9BD4"/>
              </a:solidFill>
            </a:ln>
          </p:spPr>
          <p:txBody>
            <a:bodyPr wrap="square" lIns="0" tIns="0" rIns="0" bIns="0" rtlCol="0"/>
            <a:lstStyle/>
            <a:p>
              <a:endParaRPr/>
            </a:p>
          </p:txBody>
        </p:sp>
      </p:grpSp>
      <p:sp>
        <p:nvSpPr>
          <p:cNvPr id="5" name="object 5"/>
          <p:cNvSpPr txBox="1">
            <a:spLocks noGrp="1"/>
          </p:cNvSpPr>
          <p:nvPr>
            <p:ph type="title"/>
          </p:nvPr>
        </p:nvSpPr>
        <p:spPr>
          <a:xfrm>
            <a:off x="287629" y="159207"/>
            <a:ext cx="3677920" cy="635000"/>
          </a:xfrm>
          <a:prstGeom prst="rect">
            <a:avLst/>
          </a:prstGeom>
        </p:spPr>
        <p:txBody>
          <a:bodyPr vert="horz" wrap="square" lIns="0" tIns="12065" rIns="0" bIns="0" rtlCol="0">
            <a:spAutoFit/>
          </a:bodyPr>
          <a:lstStyle/>
          <a:p>
            <a:pPr marL="12700">
              <a:lnSpc>
                <a:spcPct val="100000"/>
              </a:lnSpc>
              <a:spcBef>
                <a:spcPts val="95"/>
              </a:spcBef>
            </a:pPr>
            <a:r>
              <a:rPr spc="-10" dirty="0"/>
              <a:t>Contact</a:t>
            </a:r>
            <a:r>
              <a:rPr spc="-125" dirty="0"/>
              <a:t> </a:t>
            </a:r>
            <a:r>
              <a:rPr spc="-5" dirty="0"/>
              <a:t>Channels</a:t>
            </a:r>
          </a:p>
        </p:txBody>
      </p:sp>
      <p:sp>
        <p:nvSpPr>
          <p:cNvPr id="6" name="object 6"/>
          <p:cNvSpPr/>
          <p:nvPr/>
        </p:nvSpPr>
        <p:spPr>
          <a:xfrm>
            <a:off x="6571589" y="1151889"/>
            <a:ext cx="44450" cy="13970"/>
          </a:xfrm>
          <a:custGeom>
            <a:avLst/>
            <a:gdLst/>
            <a:ahLst/>
            <a:cxnLst/>
            <a:rect l="l" t="t" r="r" b="b"/>
            <a:pathLst>
              <a:path w="44450" h="13969">
                <a:moveTo>
                  <a:pt x="44196" y="0"/>
                </a:moveTo>
                <a:lnTo>
                  <a:pt x="0" y="0"/>
                </a:lnTo>
                <a:lnTo>
                  <a:pt x="0" y="13715"/>
                </a:lnTo>
                <a:lnTo>
                  <a:pt x="44196" y="13715"/>
                </a:lnTo>
                <a:lnTo>
                  <a:pt x="44196" y="0"/>
                </a:lnTo>
                <a:close/>
              </a:path>
            </a:pathLst>
          </a:custGeom>
          <a:solidFill>
            <a:srgbClr val="0000FF"/>
          </a:solidFill>
        </p:spPr>
        <p:txBody>
          <a:bodyPr wrap="square" lIns="0" tIns="0" rIns="0" bIns="0" rtlCol="0"/>
          <a:lstStyle/>
          <a:p>
            <a:endParaRPr/>
          </a:p>
        </p:txBody>
      </p:sp>
      <p:sp>
        <p:nvSpPr>
          <p:cNvPr id="7" name="object 7"/>
          <p:cNvSpPr/>
          <p:nvPr/>
        </p:nvSpPr>
        <p:spPr>
          <a:xfrm>
            <a:off x="4319117" y="4352290"/>
            <a:ext cx="44450" cy="13970"/>
          </a:xfrm>
          <a:custGeom>
            <a:avLst/>
            <a:gdLst/>
            <a:ahLst/>
            <a:cxnLst/>
            <a:rect l="l" t="t" r="r" b="b"/>
            <a:pathLst>
              <a:path w="44450" h="13970">
                <a:moveTo>
                  <a:pt x="44196" y="0"/>
                </a:moveTo>
                <a:lnTo>
                  <a:pt x="0" y="0"/>
                </a:lnTo>
                <a:lnTo>
                  <a:pt x="0" y="13716"/>
                </a:lnTo>
                <a:lnTo>
                  <a:pt x="44196" y="13716"/>
                </a:lnTo>
                <a:lnTo>
                  <a:pt x="44196" y="0"/>
                </a:lnTo>
                <a:close/>
              </a:path>
            </a:pathLst>
          </a:custGeom>
          <a:solidFill>
            <a:srgbClr val="0000FF"/>
          </a:solidFill>
        </p:spPr>
        <p:txBody>
          <a:bodyPr wrap="square" lIns="0" tIns="0" rIns="0" bIns="0" rtlCol="0"/>
          <a:lstStyle/>
          <a:p>
            <a:endParaRPr/>
          </a:p>
        </p:txBody>
      </p:sp>
      <p:sp>
        <p:nvSpPr>
          <p:cNvPr id="8" name="object 8"/>
          <p:cNvSpPr/>
          <p:nvPr/>
        </p:nvSpPr>
        <p:spPr>
          <a:xfrm>
            <a:off x="4136237" y="5342890"/>
            <a:ext cx="48895" cy="13970"/>
          </a:xfrm>
          <a:custGeom>
            <a:avLst/>
            <a:gdLst/>
            <a:ahLst/>
            <a:cxnLst/>
            <a:rect l="l" t="t" r="r" b="b"/>
            <a:pathLst>
              <a:path w="48895" h="13970">
                <a:moveTo>
                  <a:pt x="48767" y="0"/>
                </a:moveTo>
                <a:lnTo>
                  <a:pt x="0" y="0"/>
                </a:lnTo>
                <a:lnTo>
                  <a:pt x="0" y="13716"/>
                </a:lnTo>
                <a:lnTo>
                  <a:pt x="48767" y="13716"/>
                </a:lnTo>
                <a:lnTo>
                  <a:pt x="48767" y="0"/>
                </a:lnTo>
                <a:close/>
              </a:path>
            </a:pathLst>
          </a:custGeom>
          <a:solidFill>
            <a:srgbClr val="0000FF"/>
          </a:solidFill>
        </p:spPr>
        <p:txBody>
          <a:bodyPr wrap="square" lIns="0" tIns="0" rIns="0" bIns="0" rtlCol="0"/>
          <a:lstStyle/>
          <a:p>
            <a:endParaRPr/>
          </a:p>
        </p:txBody>
      </p:sp>
      <p:sp>
        <p:nvSpPr>
          <p:cNvPr id="9" name="object 9"/>
          <p:cNvSpPr/>
          <p:nvPr/>
        </p:nvSpPr>
        <p:spPr>
          <a:xfrm>
            <a:off x="4119473" y="6345682"/>
            <a:ext cx="40005" cy="13970"/>
          </a:xfrm>
          <a:custGeom>
            <a:avLst/>
            <a:gdLst/>
            <a:ahLst/>
            <a:cxnLst/>
            <a:rect l="l" t="t" r="r" b="b"/>
            <a:pathLst>
              <a:path w="40004" h="13970">
                <a:moveTo>
                  <a:pt x="39624" y="0"/>
                </a:moveTo>
                <a:lnTo>
                  <a:pt x="0" y="0"/>
                </a:lnTo>
                <a:lnTo>
                  <a:pt x="0" y="13716"/>
                </a:lnTo>
                <a:lnTo>
                  <a:pt x="39624" y="13716"/>
                </a:lnTo>
                <a:lnTo>
                  <a:pt x="39624" y="0"/>
                </a:lnTo>
                <a:close/>
              </a:path>
            </a:pathLst>
          </a:custGeom>
          <a:solidFill>
            <a:srgbClr val="0000FF"/>
          </a:solidFill>
        </p:spPr>
        <p:txBody>
          <a:bodyPr wrap="square" lIns="0" tIns="0" rIns="0" bIns="0" rtlCol="0"/>
          <a:lstStyle/>
          <a:p>
            <a:endParaRPr/>
          </a:p>
        </p:txBody>
      </p:sp>
      <p:sp>
        <p:nvSpPr>
          <p:cNvPr id="10" name="object 10"/>
          <p:cNvSpPr txBox="1"/>
          <p:nvPr/>
        </p:nvSpPr>
        <p:spPr>
          <a:xfrm>
            <a:off x="287608" y="913636"/>
            <a:ext cx="7306945" cy="5462905"/>
          </a:xfrm>
          <a:prstGeom prst="rect">
            <a:avLst/>
          </a:prstGeom>
        </p:spPr>
        <p:txBody>
          <a:bodyPr vert="horz" wrap="square" lIns="0" tIns="12065" rIns="0" bIns="0" rtlCol="0">
            <a:spAutoFit/>
          </a:bodyPr>
          <a:lstStyle/>
          <a:p>
            <a:pPr marL="12700" marR="224154">
              <a:lnSpc>
                <a:spcPct val="100000"/>
              </a:lnSpc>
              <a:spcBef>
                <a:spcPts val="95"/>
              </a:spcBef>
            </a:pPr>
            <a:r>
              <a:rPr sz="1600" spc="-20" dirty="0">
                <a:latin typeface="Calibri"/>
                <a:cs typeface="Calibri"/>
              </a:rPr>
              <a:t>Any </a:t>
            </a:r>
            <a:r>
              <a:rPr sz="1600" spc="-45" dirty="0">
                <a:latin typeface="Calibri"/>
                <a:cs typeface="Calibri"/>
              </a:rPr>
              <a:t>query, </a:t>
            </a:r>
            <a:r>
              <a:rPr sz="1600" spc="-5" dirty="0">
                <a:latin typeface="Calibri"/>
                <a:cs typeface="Calibri"/>
              </a:rPr>
              <a:t>please </a:t>
            </a:r>
            <a:r>
              <a:rPr sz="1600" spc="-35" dirty="0">
                <a:latin typeface="Calibri"/>
                <a:cs typeface="Calibri"/>
              </a:rPr>
              <a:t>contact </a:t>
            </a:r>
            <a:r>
              <a:rPr sz="1600" spc="-5" dirty="0">
                <a:latin typeface="Calibri"/>
                <a:cs typeface="Calibri"/>
              </a:rPr>
              <a:t>us on </a:t>
            </a:r>
            <a:r>
              <a:rPr sz="1600" spc="-20" dirty="0">
                <a:latin typeface="Calibri"/>
                <a:cs typeface="Calibri"/>
              </a:rPr>
              <a:t>LibAnswers (</a:t>
            </a:r>
            <a:r>
              <a:rPr sz="1600" u="heavy" spc="-20" dirty="0">
                <a:solidFill>
                  <a:srgbClr val="0000FF"/>
                </a:solidFill>
                <a:uFill>
                  <a:solidFill>
                    <a:srgbClr val="0562C1"/>
                  </a:solidFill>
                </a:uFill>
                <a:latin typeface="Calibri"/>
                <a:cs typeface="Calibri"/>
                <a:hlinkClick r:id="rId3"/>
              </a:rPr>
              <a:t>http://libanswers.lib.xjtlu.edu.cn</a:t>
            </a:r>
            <a:r>
              <a:rPr sz="1600" spc="-20" dirty="0">
                <a:solidFill>
                  <a:srgbClr val="0000FF"/>
                </a:solidFill>
                <a:latin typeface="Calibri"/>
                <a:cs typeface="Calibri"/>
                <a:hlinkClick r:id="rId3"/>
              </a:rPr>
              <a:t> </a:t>
            </a:r>
            <a:r>
              <a:rPr sz="1600" spc="-5" dirty="0">
                <a:latin typeface="Calibri"/>
                <a:cs typeface="Calibri"/>
              </a:rPr>
              <a:t>) or send  email </a:t>
            </a:r>
            <a:r>
              <a:rPr sz="1600" spc="-20" dirty="0">
                <a:latin typeface="Calibri"/>
                <a:cs typeface="Calibri"/>
              </a:rPr>
              <a:t>to</a:t>
            </a:r>
            <a:r>
              <a:rPr sz="1600" spc="-55" dirty="0">
                <a:latin typeface="Calibri"/>
                <a:cs typeface="Calibri"/>
              </a:rPr>
              <a:t> </a:t>
            </a:r>
            <a:r>
              <a:rPr sz="1600" u="heavy" spc="-10" dirty="0">
                <a:solidFill>
                  <a:srgbClr val="0000FF"/>
                </a:solidFill>
                <a:uFill>
                  <a:solidFill>
                    <a:srgbClr val="0562C1"/>
                  </a:solidFill>
                </a:uFill>
                <a:latin typeface="Calibri"/>
                <a:cs typeface="Calibri"/>
                <a:hlinkClick r:id="rId4"/>
              </a:rPr>
              <a:t>library-service@xjtlu.edu.cn</a:t>
            </a:r>
            <a:endParaRPr sz="1600" dirty="0">
              <a:latin typeface="Calibri"/>
              <a:cs typeface="Calibri"/>
            </a:endParaRPr>
          </a:p>
          <a:p>
            <a:pPr>
              <a:lnSpc>
                <a:spcPct val="100000"/>
              </a:lnSpc>
              <a:spcBef>
                <a:spcPts val="25"/>
              </a:spcBef>
            </a:pPr>
            <a:endParaRPr sz="1600" dirty="0">
              <a:latin typeface="Calibri"/>
              <a:cs typeface="Calibri"/>
            </a:endParaRPr>
          </a:p>
          <a:p>
            <a:pPr marL="12700">
              <a:lnSpc>
                <a:spcPct val="100000"/>
              </a:lnSpc>
            </a:pPr>
            <a:r>
              <a:rPr sz="1600" b="1" spc="-5" dirty="0">
                <a:latin typeface="Calibri"/>
                <a:cs typeface="Calibri"/>
              </a:rPr>
              <a:t>MORE </a:t>
            </a:r>
            <a:r>
              <a:rPr sz="1600" b="1" spc="-45" dirty="0">
                <a:latin typeface="Calibri"/>
                <a:cs typeface="Calibri"/>
              </a:rPr>
              <a:t>DETAILS </a:t>
            </a:r>
            <a:r>
              <a:rPr sz="1600" b="1" spc="-10" dirty="0">
                <a:latin typeface="Calibri"/>
                <a:cs typeface="Calibri"/>
              </a:rPr>
              <a:t>PLEASE </a:t>
            </a:r>
            <a:r>
              <a:rPr sz="1600" b="1" spc="-5" dirty="0">
                <a:latin typeface="Calibri"/>
                <a:cs typeface="Calibri"/>
              </a:rPr>
              <a:t>REFER </a:t>
            </a:r>
            <a:r>
              <a:rPr sz="1600" b="1" spc="-40" dirty="0">
                <a:latin typeface="Calibri"/>
                <a:cs typeface="Calibri"/>
              </a:rPr>
              <a:t>TO </a:t>
            </a:r>
            <a:r>
              <a:rPr sz="1600" b="1" spc="-5" dirty="0">
                <a:latin typeface="Calibri"/>
                <a:cs typeface="Calibri"/>
              </a:rPr>
              <a:t>THE </a:t>
            </a:r>
            <a:r>
              <a:rPr sz="1600" b="1" spc="-15" dirty="0">
                <a:latin typeface="Calibri"/>
                <a:cs typeface="Calibri"/>
              </a:rPr>
              <a:t>FOLLOWING </a:t>
            </a:r>
            <a:r>
              <a:rPr sz="1600" b="1" spc="-50" dirty="0">
                <a:latin typeface="Calibri"/>
                <a:cs typeface="Calibri"/>
              </a:rPr>
              <a:t>CONTACT</a:t>
            </a:r>
            <a:r>
              <a:rPr sz="1600" b="1" spc="-70" dirty="0">
                <a:latin typeface="Calibri"/>
                <a:cs typeface="Calibri"/>
              </a:rPr>
              <a:t> </a:t>
            </a:r>
            <a:r>
              <a:rPr sz="1600" b="1" spc="-30" dirty="0">
                <a:latin typeface="Calibri"/>
                <a:cs typeface="Calibri"/>
              </a:rPr>
              <a:t>INFORMATION:</a:t>
            </a:r>
            <a:endParaRPr sz="1600" dirty="0">
              <a:latin typeface="Calibri"/>
              <a:cs typeface="Calibri"/>
            </a:endParaRPr>
          </a:p>
          <a:p>
            <a:pPr>
              <a:lnSpc>
                <a:spcPct val="100000"/>
              </a:lnSpc>
              <a:spcBef>
                <a:spcPts val="30"/>
              </a:spcBef>
            </a:pPr>
            <a:endParaRPr sz="1600" dirty="0">
              <a:latin typeface="Calibri"/>
              <a:cs typeface="Calibri"/>
            </a:endParaRPr>
          </a:p>
          <a:p>
            <a:pPr marL="226060" algn="ctr">
              <a:lnSpc>
                <a:spcPct val="100000"/>
              </a:lnSpc>
            </a:pPr>
            <a:r>
              <a:rPr sz="1600" b="1" spc="-5" dirty="0">
                <a:latin typeface="Calibri"/>
                <a:cs typeface="Calibri"/>
              </a:rPr>
              <a:t>USER </a:t>
            </a:r>
            <a:r>
              <a:rPr sz="1600" b="1" spc="-10" dirty="0">
                <a:latin typeface="Calibri"/>
                <a:cs typeface="Calibri"/>
              </a:rPr>
              <a:t>SERVICE</a:t>
            </a:r>
            <a:r>
              <a:rPr sz="1600" b="1" spc="-40" dirty="0">
                <a:latin typeface="Calibri"/>
                <a:cs typeface="Calibri"/>
              </a:rPr>
              <a:t> </a:t>
            </a:r>
            <a:r>
              <a:rPr sz="1600" b="1" spc="-10" dirty="0">
                <a:latin typeface="Calibri"/>
                <a:cs typeface="Calibri"/>
              </a:rPr>
              <a:t>DIVISION</a:t>
            </a:r>
            <a:endParaRPr sz="1600" dirty="0">
              <a:latin typeface="Calibri"/>
              <a:cs typeface="Calibri"/>
            </a:endParaRPr>
          </a:p>
          <a:p>
            <a:pPr marL="683260" marR="450850" algn="ctr">
              <a:lnSpc>
                <a:spcPct val="100000"/>
              </a:lnSpc>
            </a:pPr>
            <a:r>
              <a:rPr sz="1600" spc="-10" dirty="0">
                <a:latin typeface="Calibri"/>
                <a:cs typeface="Calibri"/>
              </a:rPr>
              <a:t>Book </a:t>
            </a:r>
            <a:r>
              <a:rPr sz="1600" spc="-20" dirty="0">
                <a:latin typeface="Calibri"/>
                <a:cs typeface="Calibri"/>
              </a:rPr>
              <a:t>Circulation </a:t>
            </a:r>
            <a:r>
              <a:rPr sz="1600" spc="-5" dirty="0">
                <a:latin typeface="Calibri"/>
                <a:cs typeface="Calibri"/>
              </a:rPr>
              <a:t>/ </a:t>
            </a:r>
            <a:r>
              <a:rPr sz="1600" spc="-10" dirty="0">
                <a:latin typeface="Calibri"/>
                <a:cs typeface="Calibri"/>
              </a:rPr>
              <a:t>Common </a:t>
            </a:r>
            <a:r>
              <a:rPr sz="1600" spc="-5" dirty="0">
                <a:latin typeface="Calibri"/>
                <a:cs typeface="Calibri"/>
              </a:rPr>
              <a:t>Space / </a:t>
            </a:r>
            <a:r>
              <a:rPr sz="1600" spc="-20" dirty="0">
                <a:latin typeface="Calibri"/>
                <a:cs typeface="Calibri"/>
              </a:rPr>
              <a:t>Student </a:t>
            </a:r>
            <a:r>
              <a:rPr sz="1600" spc="-5" dirty="0">
                <a:latin typeface="Calibri"/>
                <a:cs typeface="Calibri"/>
              </a:rPr>
              <a:t>Activity / </a:t>
            </a:r>
            <a:r>
              <a:rPr sz="1600" spc="-10" dirty="0">
                <a:latin typeface="Calibri"/>
                <a:cs typeface="Calibri"/>
              </a:rPr>
              <a:t>Book </a:t>
            </a:r>
            <a:r>
              <a:rPr sz="1600" spc="-15" dirty="0">
                <a:latin typeface="Calibri"/>
                <a:cs typeface="Calibri"/>
              </a:rPr>
              <a:t>Donation </a:t>
            </a:r>
            <a:r>
              <a:rPr sz="1600" spc="-5" dirty="0">
                <a:latin typeface="Calibri"/>
                <a:cs typeface="Calibri"/>
              </a:rPr>
              <a:t>/ Visit  Email: </a:t>
            </a:r>
            <a:r>
              <a:rPr sz="1600" u="heavy" spc="-10" dirty="0">
                <a:solidFill>
                  <a:srgbClr val="0000FF"/>
                </a:solidFill>
                <a:uFill>
                  <a:solidFill>
                    <a:srgbClr val="0562C1"/>
                  </a:solidFill>
                </a:uFill>
                <a:latin typeface="Calibri"/>
                <a:cs typeface="Calibri"/>
                <a:hlinkClick r:id="rId5"/>
              </a:rPr>
              <a:t>Lib-USD@xjtlu.edu.cn</a:t>
            </a:r>
            <a:r>
              <a:rPr sz="1600" spc="-10" dirty="0">
                <a:solidFill>
                  <a:srgbClr val="0000FF"/>
                </a:solidFill>
                <a:latin typeface="Calibri"/>
                <a:cs typeface="Calibri"/>
                <a:hlinkClick r:id="rId5"/>
              </a:rPr>
              <a:t> </a:t>
            </a:r>
            <a:r>
              <a:rPr sz="1600" spc="-5" dirty="0">
                <a:latin typeface="Calibri"/>
                <a:cs typeface="Calibri"/>
              </a:rPr>
              <a:t>TEL: </a:t>
            </a:r>
            <a:r>
              <a:rPr sz="1600" spc="-10" dirty="0">
                <a:latin typeface="Calibri"/>
                <a:cs typeface="Calibri"/>
              </a:rPr>
              <a:t>+86 (0)512 8816</a:t>
            </a:r>
            <a:r>
              <a:rPr sz="1600" spc="-15" dirty="0">
                <a:latin typeface="Calibri"/>
                <a:cs typeface="Calibri"/>
              </a:rPr>
              <a:t> </a:t>
            </a:r>
            <a:r>
              <a:rPr sz="1600" spc="-10" dirty="0">
                <a:latin typeface="Calibri"/>
                <a:cs typeface="Calibri"/>
              </a:rPr>
              <a:t>1290/1291</a:t>
            </a:r>
            <a:endParaRPr sz="1600" dirty="0">
              <a:latin typeface="Calibri"/>
              <a:cs typeface="Calibri"/>
            </a:endParaRPr>
          </a:p>
          <a:p>
            <a:pPr>
              <a:lnSpc>
                <a:spcPct val="100000"/>
              </a:lnSpc>
            </a:pPr>
            <a:endParaRPr sz="1600" dirty="0">
              <a:latin typeface="Calibri"/>
              <a:cs typeface="Calibri"/>
            </a:endParaRPr>
          </a:p>
          <a:p>
            <a:pPr>
              <a:lnSpc>
                <a:spcPct val="100000"/>
              </a:lnSpc>
              <a:spcBef>
                <a:spcPts val="50"/>
              </a:spcBef>
            </a:pPr>
            <a:endParaRPr sz="1600" dirty="0">
              <a:latin typeface="Calibri"/>
              <a:cs typeface="Calibri"/>
            </a:endParaRPr>
          </a:p>
          <a:p>
            <a:pPr marL="222250" algn="ctr">
              <a:lnSpc>
                <a:spcPct val="100000"/>
              </a:lnSpc>
            </a:pPr>
            <a:r>
              <a:rPr sz="1600" b="1" spc="-10" dirty="0">
                <a:latin typeface="Calibri"/>
                <a:cs typeface="Calibri"/>
              </a:rPr>
              <a:t>ACADEMIC LIAISON </a:t>
            </a:r>
            <a:r>
              <a:rPr sz="1600" b="1" spc="-5" dirty="0">
                <a:latin typeface="Calibri"/>
                <a:cs typeface="Calibri"/>
              </a:rPr>
              <a:t>AND REFERENCE</a:t>
            </a:r>
            <a:r>
              <a:rPr sz="1600" b="1" spc="-50" dirty="0">
                <a:latin typeface="Calibri"/>
                <a:cs typeface="Calibri"/>
              </a:rPr>
              <a:t> </a:t>
            </a:r>
            <a:r>
              <a:rPr sz="1600" b="1" spc="-10" dirty="0">
                <a:latin typeface="Calibri"/>
                <a:cs typeface="Calibri"/>
              </a:rPr>
              <a:t>DIVISION</a:t>
            </a:r>
            <a:endParaRPr sz="1600" dirty="0">
              <a:latin typeface="Calibri"/>
              <a:cs typeface="Calibri"/>
            </a:endParaRPr>
          </a:p>
          <a:p>
            <a:pPr marL="364490" marR="134620" algn="ctr">
              <a:lnSpc>
                <a:spcPct val="100000"/>
              </a:lnSpc>
            </a:pPr>
            <a:r>
              <a:rPr sz="1600" spc="-25" dirty="0">
                <a:latin typeface="Calibri"/>
                <a:cs typeface="Calibri"/>
              </a:rPr>
              <a:t>Research </a:t>
            </a:r>
            <a:r>
              <a:rPr sz="1600" spc="-5" dirty="0">
                <a:latin typeface="Calibri"/>
                <a:cs typeface="Calibri"/>
              </a:rPr>
              <a:t>Support / </a:t>
            </a:r>
            <a:r>
              <a:rPr sz="1600" spc="-20" dirty="0">
                <a:latin typeface="Calibri"/>
                <a:cs typeface="Calibri"/>
              </a:rPr>
              <a:t>e-Resources </a:t>
            </a:r>
            <a:r>
              <a:rPr sz="1600" spc="-5" dirty="0">
                <a:latin typeface="Calibri"/>
                <a:cs typeface="Calibri"/>
              </a:rPr>
              <a:t>/ </a:t>
            </a:r>
            <a:r>
              <a:rPr sz="1600" spc="-20" dirty="0">
                <a:latin typeface="Calibri"/>
                <a:cs typeface="Calibri"/>
              </a:rPr>
              <a:t>Inter-library </a:t>
            </a:r>
            <a:r>
              <a:rPr sz="1600" spc="-5" dirty="0">
                <a:latin typeface="Calibri"/>
                <a:cs typeface="Calibri"/>
              </a:rPr>
              <a:t>Loan / </a:t>
            </a:r>
            <a:r>
              <a:rPr sz="1600" spc="-20" dirty="0">
                <a:latin typeface="Calibri"/>
                <a:cs typeface="Calibri"/>
              </a:rPr>
              <a:t>Library </a:t>
            </a:r>
            <a:r>
              <a:rPr sz="1600" spc="-40" dirty="0">
                <a:latin typeface="Calibri"/>
                <a:cs typeface="Calibri"/>
              </a:rPr>
              <a:t>Training </a:t>
            </a:r>
            <a:r>
              <a:rPr sz="1600" spc="-5" dirty="0">
                <a:latin typeface="Calibri"/>
                <a:cs typeface="Calibri"/>
              </a:rPr>
              <a:t>and </a:t>
            </a:r>
            <a:r>
              <a:rPr sz="1600" spc="-45" dirty="0">
                <a:latin typeface="Calibri"/>
                <a:cs typeface="Calibri"/>
              </a:rPr>
              <a:t>Teaching </a:t>
            </a:r>
            <a:r>
              <a:rPr sz="1600" spc="-5" dirty="0">
                <a:latin typeface="Calibri"/>
                <a:cs typeface="Calibri"/>
              </a:rPr>
              <a:t>/  </a:t>
            </a:r>
            <a:r>
              <a:rPr sz="1600" spc="-35" dirty="0">
                <a:latin typeface="Calibri"/>
                <a:cs typeface="Calibri"/>
              </a:rPr>
              <a:t>Reference </a:t>
            </a:r>
            <a:r>
              <a:rPr sz="1600" spc="-5" dirty="0">
                <a:latin typeface="Calibri"/>
                <a:cs typeface="Calibri"/>
              </a:rPr>
              <a:t>Queries / </a:t>
            </a:r>
            <a:r>
              <a:rPr sz="1600" spc="-25" dirty="0">
                <a:latin typeface="Calibri"/>
                <a:cs typeface="Calibri"/>
              </a:rPr>
              <a:t>Research</a:t>
            </a:r>
            <a:r>
              <a:rPr sz="1600" spc="110" dirty="0">
                <a:latin typeface="Calibri"/>
                <a:cs typeface="Calibri"/>
              </a:rPr>
              <a:t> </a:t>
            </a:r>
            <a:r>
              <a:rPr sz="1600" spc="-20" dirty="0">
                <a:latin typeface="Calibri"/>
                <a:cs typeface="Calibri"/>
              </a:rPr>
              <a:t>Repository</a:t>
            </a:r>
            <a:endParaRPr sz="1600" dirty="0">
              <a:latin typeface="Calibri"/>
              <a:cs typeface="Calibri"/>
            </a:endParaRPr>
          </a:p>
          <a:p>
            <a:pPr marL="273685" algn="ctr">
              <a:lnSpc>
                <a:spcPct val="100000"/>
              </a:lnSpc>
            </a:pPr>
            <a:r>
              <a:rPr sz="1600" spc="-5" dirty="0">
                <a:latin typeface="Calibri"/>
                <a:cs typeface="Calibri"/>
              </a:rPr>
              <a:t>Email: </a:t>
            </a:r>
            <a:r>
              <a:rPr sz="1600" u="heavy" spc="-20" dirty="0">
                <a:solidFill>
                  <a:srgbClr val="0000FF"/>
                </a:solidFill>
                <a:uFill>
                  <a:solidFill>
                    <a:srgbClr val="0562C1"/>
                  </a:solidFill>
                </a:uFill>
                <a:latin typeface="Calibri"/>
                <a:cs typeface="Calibri"/>
                <a:hlinkClick r:id="rId6"/>
              </a:rPr>
              <a:t>askalibrarian@xjtlu.edu.cn</a:t>
            </a:r>
            <a:r>
              <a:rPr sz="1600" spc="-20" dirty="0">
                <a:solidFill>
                  <a:srgbClr val="0000FF"/>
                </a:solidFill>
                <a:latin typeface="Calibri"/>
                <a:cs typeface="Calibri"/>
                <a:hlinkClick r:id="rId6"/>
              </a:rPr>
              <a:t> </a:t>
            </a:r>
            <a:r>
              <a:rPr sz="1600" spc="-5" dirty="0">
                <a:latin typeface="Calibri"/>
                <a:cs typeface="Calibri"/>
              </a:rPr>
              <a:t>TEL: </a:t>
            </a:r>
            <a:r>
              <a:rPr sz="1600" spc="-10" dirty="0">
                <a:latin typeface="Calibri"/>
                <a:cs typeface="Calibri"/>
              </a:rPr>
              <a:t>+86 (0)512 8816</a:t>
            </a:r>
            <a:r>
              <a:rPr sz="1600" spc="55" dirty="0">
                <a:latin typeface="Calibri"/>
                <a:cs typeface="Calibri"/>
              </a:rPr>
              <a:t> </a:t>
            </a:r>
            <a:r>
              <a:rPr sz="1600" spc="-10" dirty="0">
                <a:latin typeface="Calibri"/>
                <a:cs typeface="Calibri"/>
              </a:rPr>
              <a:t>6557</a:t>
            </a:r>
            <a:endParaRPr sz="1600" dirty="0">
              <a:latin typeface="Calibri"/>
              <a:cs typeface="Calibri"/>
            </a:endParaRPr>
          </a:p>
          <a:p>
            <a:pPr>
              <a:lnSpc>
                <a:spcPct val="100000"/>
              </a:lnSpc>
            </a:pPr>
            <a:endParaRPr sz="1600" dirty="0">
              <a:latin typeface="Calibri"/>
              <a:cs typeface="Calibri"/>
            </a:endParaRPr>
          </a:p>
          <a:p>
            <a:pPr>
              <a:lnSpc>
                <a:spcPct val="100000"/>
              </a:lnSpc>
              <a:spcBef>
                <a:spcPts val="55"/>
              </a:spcBef>
            </a:pPr>
            <a:endParaRPr sz="1600" dirty="0">
              <a:latin typeface="Calibri"/>
              <a:cs typeface="Calibri"/>
            </a:endParaRPr>
          </a:p>
          <a:p>
            <a:pPr marL="231775" marR="5080" algn="ctr">
              <a:lnSpc>
                <a:spcPct val="100000"/>
              </a:lnSpc>
            </a:pPr>
            <a:r>
              <a:rPr sz="1600" b="1" spc="-5" dirty="0">
                <a:latin typeface="Calibri"/>
                <a:cs typeface="Calibri"/>
              </a:rPr>
              <a:t>TEXTBOOK AND </a:t>
            </a:r>
            <a:r>
              <a:rPr sz="1600" b="1" spc="-30" dirty="0">
                <a:latin typeface="Calibri"/>
                <a:cs typeface="Calibri"/>
              </a:rPr>
              <a:t>PUBLICATION </a:t>
            </a:r>
            <a:r>
              <a:rPr sz="1600" b="1" spc="-10" dirty="0">
                <a:latin typeface="Calibri"/>
                <a:cs typeface="Calibri"/>
              </a:rPr>
              <a:t>DIVISION </a:t>
            </a:r>
            <a:r>
              <a:rPr sz="1600" spc="-50" dirty="0">
                <a:latin typeface="Calibri"/>
                <a:cs typeface="Calibri"/>
              </a:rPr>
              <a:t>Textbook </a:t>
            </a:r>
            <a:r>
              <a:rPr sz="1600" spc="-5" dirty="0">
                <a:latin typeface="Calibri"/>
                <a:cs typeface="Calibri"/>
              </a:rPr>
              <a:t>/ </a:t>
            </a:r>
            <a:r>
              <a:rPr sz="1600" spc="-20" dirty="0">
                <a:latin typeface="Calibri"/>
                <a:cs typeface="Calibri"/>
              </a:rPr>
              <a:t>Bookshop </a:t>
            </a:r>
            <a:r>
              <a:rPr sz="1600" spc="-5" dirty="0">
                <a:latin typeface="Calibri"/>
                <a:cs typeface="Calibri"/>
              </a:rPr>
              <a:t>/ </a:t>
            </a:r>
            <a:r>
              <a:rPr sz="1600" spc="-20" dirty="0">
                <a:latin typeface="Calibri"/>
                <a:cs typeface="Calibri"/>
              </a:rPr>
              <a:t>Publication </a:t>
            </a:r>
            <a:r>
              <a:rPr sz="1600" spc="-15" dirty="0">
                <a:latin typeface="Calibri"/>
                <a:cs typeface="Calibri"/>
              </a:rPr>
              <a:t>Consulting  </a:t>
            </a:r>
            <a:r>
              <a:rPr sz="1600" spc="-5" dirty="0">
                <a:latin typeface="Calibri"/>
                <a:cs typeface="Calibri"/>
              </a:rPr>
              <a:t>Email: </a:t>
            </a:r>
            <a:r>
              <a:rPr sz="1600" u="heavy" spc="-20" dirty="0">
                <a:solidFill>
                  <a:srgbClr val="0000FF"/>
                </a:solidFill>
                <a:uFill>
                  <a:solidFill>
                    <a:srgbClr val="0562C1"/>
                  </a:solidFill>
                </a:uFill>
                <a:latin typeface="Calibri"/>
                <a:cs typeface="Calibri"/>
                <a:hlinkClick r:id="rId7"/>
              </a:rPr>
              <a:t>textbook@xjtlu.edu.cn</a:t>
            </a:r>
            <a:r>
              <a:rPr sz="1600" spc="-20" dirty="0">
                <a:solidFill>
                  <a:srgbClr val="0000FF"/>
                </a:solidFill>
                <a:latin typeface="Calibri"/>
                <a:cs typeface="Calibri"/>
                <a:hlinkClick r:id="rId7"/>
              </a:rPr>
              <a:t> </a:t>
            </a:r>
            <a:r>
              <a:rPr sz="1600" spc="-5" dirty="0">
                <a:latin typeface="Calibri"/>
                <a:cs typeface="Calibri"/>
              </a:rPr>
              <a:t>TEL: </a:t>
            </a:r>
            <a:r>
              <a:rPr sz="1600" spc="-10" dirty="0">
                <a:latin typeface="Calibri"/>
                <a:cs typeface="Calibri"/>
              </a:rPr>
              <a:t>+86 (0)512 </a:t>
            </a:r>
            <a:r>
              <a:rPr sz="1600" spc="-10" dirty="0" smtClean="0">
                <a:latin typeface="Calibri"/>
                <a:cs typeface="Calibri"/>
              </a:rPr>
              <a:t>881</a:t>
            </a:r>
            <a:r>
              <a:rPr lang="en-US" sz="1600" spc="-10" dirty="0" smtClean="0">
                <a:latin typeface="Calibri"/>
                <a:cs typeface="Calibri"/>
              </a:rPr>
              <a:t>8</a:t>
            </a:r>
            <a:r>
              <a:rPr sz="1600" spc="140" dirty="0" smtClean="0">
                <a:latin typeface="Calibri"/>
                <a:cs typeface="Calibri"/>
              </a:rPr>
              <a:t> </a:t>
            </a:r>
            <a:r>
              <a:rPr lang="en-US" sz="1600" spc="-10" dirty="0" smtClean="0">
                <a:latin typeface="Calibri"/>
                <a:cs typeface="Calibri"/>
              </a:rPr>
              <a:t>3205</a:t>
            </a:r>
            <a:endParaRPr sz="1600" dirty="0">
              <a:latin typeface="Calibri"/>
              <a:cs typeface="Calibri"/>
            </a:endParaRPr>
          </a:p>
          <a:p>
            <a:pPr>
              <a:lnSpc>
                <a:spcPct val="100000"/>
              </a:lnSpc>
            </a:pPr>
            <a:endParaRPr sz="1600" dirty="0">
              <a:latin typeface="Calibri"/>
              <a:cs typeface="Calibri"/>
            </a:endParaRPr>
          </a:p>
          <a:p>
            <a:pPr>
              <a:lnSpc>
                <a:spcPct val="100000"/>
              </a:lnSpc>
              <a:spcBef>
                <a:spcPts val="25"/>
              </a:spcBef>
            </a:pPr>
            <a:endParaRPr sz="1700" dirty="0">
              <a:latin typeface="Calibri"/>
              <a:cs typeface="Calibri"/>
            </a:endParaRPr>
          </a:p>
          <a:p>
            <a:pPr marL="1482725" marR="365125" indent="-880744">
              <a:lnSpc>
                <a:spcPct val="100000"/>
              </a:lnSpc>
              <a:spcBef>
                <a:spcPts val="5"/>
              </a:spcBef>
            </a:pPr>
            <a:r>
              <a:rPr sz="1600" b="1" spc="-10" dirty="0">
                <a:latin typeface="Calibri"/>
                <a:cs typeface="Calibri"/>
              </a:rPr>
              <a:t>COLLECTION </a:t>
            </a:r>
            <a:r>
              <a:rPr sz="1600" b="1" spc="-5" dirty="0">
                <a:latin typeface="Calibri"/>
                <a:cs typeface="Calibri"/>
              </a:rPr>
              <a:t>DEVELOPMENT </a:t>
            </a:r>
            <a:r>
              <a:rPr sz="1600" b="1" spc="-10" dirty="0">
                <a:latin typeface="Calibri"/>
                <a:cs typeface="Calibri"/>
              </a:rPr>
              <a:t>DIVISION </a:t>
            </a:r>
            <a:r>
              <a:rPr sz="1600" spc="-20" dirty="0">
                <a:latin typeface="Calibri"/>
                <a:cs typeface="Calibri"/>
              </a:rPr>
              <a:t>Cataloguing </a:t>
            </a:r>
            <a:r>
              <a:rPr sz="1600" spc="-5" dirty="0">
                <a:latin typeface="Calibri"/>
                <a:cs typeface="Calibri"/>
              </a:rPr>
              <a:t>/ </a:t>
            </a:r>
            <a:r>
              <a:rPr sz="1600" spc="-10" dirty="0">
                <a:latin typeface="Calibri"/>
                <a:cs typeface="Calibri"/>
              </a:rPr>
              <a:t>Acquisition </a:t>
            </a:r>
            <a:r>
              <a:rPr sz="1600" spc="-5" dirty="0">
                <a:latin typeface="Calibri"/>
                <a:cs typeface="Calibri"/>
              </a:rPr>
              <a:t>/ </a:t>
            </a:r>
            <a:r>
              <a:rPr sz="1600" spc="-45" dirty="0">
                <a:latin typeface="Calibri"/>
                <a:cs typeface="Calibri"/>
              </a:rPr>
              <a:t>Technology  </a:t>
            </a:r>
            <a:r>
              <a:rPr sz="1600" spc="-5" dirty="0">
                <a:latin typeface="Calibri"/>
                <a:cs typeface="Calibri"/>
              </a:rPr>
              <a:t>Email: </a:t>
            </a:r>
            <a:r>
              <a:rPr sz="1600" u="heavy" spc="-10" dirty="0">
                <a:solidFill>
                  <a:srgbClr val="0000FF"/>
                </a:solidFill>
                <a:uFill>
                  <a:solidFill>
                    <a:srgbClr val="0562C1"/>
                  </a:solidFill>
                </a:uFill>
                <a:latin typeface="Calibri"/>
                <a:cs typeface="Calibri"/>
                <a:hlinkClick r:id="rId8"/>
              </a:rPr>
              <a:t>Lib-CDD@xjtlu.edu.cn</a:t>
            </a:r>
            <a:r>
              <a:rPr sz="1600" spc="-10" dirty="0">
                <a:solidFill>
                  <a:srgbClr val="0000FF"/>
                </a:solidFill>
                <a:latin typeface="Calibri"/>
                <a:cs typeface="Calibri"/>
                <a:hlinkClick r:id="rId8"/>
              </a:rPr>
              <a:t> </a:t>
            </a:r>
            <a:r>
              <a:rPr sz="1600" spc="-5" dirty="0">
                <a:latin typeface="Calibri"/>
                <a:cs typeface="Calibri"/>
              </a:rPr>
              <a:t>TEL: </a:t>
            </a:r>
            <a:r>
              <a:rPr sz="1600" spc="-10" dirty="0">
                <a:latin typeface="Calibri"/>
                <a:cs typeface="Calibri"/>
              </a:rPr>
              <a:t>+86 (0)512 8816</a:t>
            </a:r>
            <a:r>
              <a:rPr sz="1600" spc="-20" dirty="0">
                <a:latin typeface="Calibri"/>
                <a:cs typeface="Calibri"/>
              </a:rPr>
              <a:t> </a:t>
            </a:r>
            <a:r>
              <a:rPr sz="1600" spc="-10" dirty="0">
                <a:latin typeface="Calibri"/>
                <a:cs typeface="Calibri"/>
              </a:rPr>
              <a:t>1298</a:t>
            </a:r>
            <a:endParaRPr sz="1600" dirty="0">
              <a:latin typeface="Calibri"/>
              <a:cs typeface="Calibri"/>
            </a:endParaRPr>
          </a:p>
        </p:txBody>
      </p:sp>
      <p:sp>
        <p:nvSpPr>
          <p:cNvPr id="11" name="object 11"/>
          <p:cNvSpPr/>
          <p:nvPr/>
        </p:nvSpPr>
        <p:spPr>
          <a:xfrm>
            <a:off x="7272528" y="0"/>
            <a:ext cx="1871471" cy="6848842"/>
          </a:xfrm>
          <a:prstGeom prst="rect">
            <a:avLst/>
          </a:prstGeom>
          <a:blipFill>
            <a:blip r:embed="rId9"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75546" y="5970793"/>
            <a:ext cx="1614170" cy="239395"/>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000544"/>
                </a:solidFill>
                <a:latin typeface="Calibri"/>
                <a:cs typeface="Calibri"/>
              </a:rPr>
              <a:t>XJTLU </a:t>
            </a:r>
            <a:r>
              <a:rPr sz="1400" spc="-5" dirty="0">
                <a:solidFill>
                  <a:srgbClr val="000544"/>
                </a:solidFill>
                <a:latin typeface="Calibri"/>
                <a:cs typeface="Calibri"/>
              </a:rPr>
              <a:t>Library</a:t>
            </a:r>
            <a:r>
              <a:rPr sz="1400" spc="-45" dirty="0">
                <a:solidFill>
                  <a:srgbClr val="000544"/>
                </a:solidFill>
                <a:latin typeface="Calibri"/>
                <a:cs typeface="Calibri"/>
              </a:rPr>
              <a:t> </a:t>
            </a:r>
            <a:r>
              <a:rPr sz="1400" spc="-15" dirty="0">
                <a:solidFill>
                  <a:srgbClr val="000544"/>
                </a:solidFill>
                <a:latin typeface="Calibri"/>
                <a:cs typeface="Calibri"/>
              </a:rPr>
              <a:t>Website</a:t>
            </a:r>
            <a:endParaRPr sz="1400">
              <a:latin typeface="Calibri"/>
              <a:cs typeface="Calibri"/>
            </a:endParaRPr>
          </a:p>
        </p:txBody>
      </p:sp>
      <p:sp>
        <p:nvSpPr>
          <p:cNvPr id="3" name="object 3"/>
          <p:cNvSpPr/>
          <p:nvPr/>
        </p:nvSpPr>
        <p:spPr>
          <a:xfrm>
            <a:off x="889790" y="5143286"/>
            <a:ext cx="1105372" cy="111143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157983" y="5163311"/>
            <a:ext cx="640080" cy="64135"/>
          </a:xfrm>
          <a:custGeom>
            <a:avLst/>
            <a:gdLst/>
            <a:ahLst/>
            <a:cxnLst/>
            <a:rect l="l" t="t" r="r" b="b"/>
            <a:pathLst>
              <a:path w="640080" h="64135">
                <a:moveTo>
                  <a:pt x="640080" y="0"/>
                </a:moveTo>
                <a:lnTo>
                  <a:pt x="0" y="0"/>
                </a:lnTo>
                <a:lnTo>
                  <a:pt x="0" y="64007"/>
                </a:lnTo>
                <a:lnTo>
                  <a:pt x="640080" y="64007"/>
                </a:lnTo>
                <a:lnTo>
                  <a:pt x="640080" y="0"/>
                </a:lnTo>
                <a:close/>
              </a:path>
            </a:pathLst>
          </a:custGeom>
          <a:solidFill>
            <a:srgbClr val="0B0045"/>
          </a:solidFill>
        </p:spPr>
        <p:txBody>
          <a:bodyPr wrap="square" lIns="0" tIns="0" rIns="0" bIns="0" rtlCol="0"/>
          <a:lstStyle/>
          <a:p>
            <a:endParaRPr/>
          </a:p>
        </p:txBody>
      </p:sp>
      <p:sp>
        <p:nvSpPr>
          <p:cNvPr id="5" name="object 5"/>
          <p:cNvSpPr txBox="1"/>
          <p:nvPr/>
        </p:nvSpPr>
        <p:spPr>
          <a:xfrm>
            <a:off x="2175546" y="5485780"/>
            <a:ext cx="1174750" cy="391160"/>
          </a:xfrm>
          <a:prstGeom prst="rect">
            <a:avLst/>
          </a:prstGeom>
        </p:spPr>
        <p:txBody>
          <a:bodyPr vert="horz" wrap="square" lIns="0" tIns="12700" rIns="0" bIns="0" rtlCol="0">
            <a:spAutoFit/>
          </a:bodyPr>
          <a:lstStyle/>
          <a:p>
            <a:pPr marL="12700">
              <a:lnSpc>
                <a:spcPct val="100000"/>
              </a:lnSpc>
              <a:spcBef>
                <a:spcPts val="100"/>
              </a:spcBef>
            </a:pPr>
            <a:r>
              <a:rPr sz="2400" spc="-120" dirty="0">
                <a:solidFill>
                  <a:srgbClr val="000544"/>
                </a:solidFill>
                <a:latin typeface="Tahoma"/>
                <a:cs typeface="Tahoma"/>
              </a:rPr>
              <a:t>VISIT</a:t>
            </a:r>
            <a:r>
              <a:rPr sz="2400" spc="-215" dirty="0">
                <a:solidFill>
                  <a:srgbClr val="000544"/>
                </a:solidFill>
                <a:latin typeface="Tahoma"/>
                <a:cs typeface="Tahoma"/>
              </a:rPr>
              <a:t> </a:t>
            </a:r>
            <a:r>
              <a:rPr sz="2400" spc="65" dirty="0">
                <a:solidFill>
                  <a:srgbClr val="000544"/>
                </a:solidFill>
                <a:latin typeface="Tahoma"/>
                <a:cs typeface="Tahoma"/>
              </a:rPr>
              <a:t>US</a:t>
            </a:r>
            <a:endParaRPr sz="2400">
              <a:latin typeface="Tahoma"/>
              <a:cs typeface="Tahoma"/>
            </a:endParaRPr>
          </a:p>
        </p:txBody>
      </p:sp>
      <p:sp>
        <p:nvSpPr>
          <p:cNvPr id="6" name="object 6"/>
          <p:cNvSpPr/>
          <p:nvPr/>
        </p:nvSpPr>
        <p:spPr>
          <a:xfrm>
            <a:off x="5186526" y="5159094"/>
            <a:ext cx="1081331" cy="1071761"/>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6422754" y="5281929"/>
            <a:ext cx="1653539" cy="928369"/>
          </a:xfrm>
          <a:prstGeom prst="rect">
            <a:avLst/>
          </a:prstGeom>
        </p:spPr>
        <p:txBody>
          <a:bodyPr vert="horz" wrap="square" lIns="0" tIns="216535" rIns="0" bIns="0" rtlCol="0">
            <a:spAutoFit/>
          </a:bodyPr>
          <a:lstStyle/>
          <a:p>
            <a:pPr marL="12700">
              <a:lnSpc>
                <a:spcPct val="100000"/>
              </a:lnSpc>
              <a:spcBef>
                <a:spcPts val="1705"/>
              </a:spcBef>
            </a:pPr>
            <a:r>
              <a:rPr sz="2400" spc="-10" dirty="0">
                <a:solidFill>
                  <a:srgbClr val="0B0045"/>
                </a:solidFill>
                <a:latin typeface="Tahoma"/>
                <a:cs typeface="Tahoma"/>
              </a:rPr>
              <a:t>FOLLOW</a:t>
            </a:r>
            <a:r>
              <a:rPr sz="2400" spc="-225" dirty="0">
                <a:solidFill>
                  <a:srgbClr val="0B0045"/>
                </a:solidFill>
                <a:latin typeface="Tahoma"/>
                <a:cs typeface="Tahoma"/>
              </a:rPr>
              <a:t> </a:t>
            </a:r>
            <a:r>
              <a:rPr sz="2400" spc="65" dirty="0">
                <a:solidFill>
                  <a:srgbClr val="0B0045"/>
                </a:solidFill>
                <a:latin typeface="Tahoma"/>
                <a:cs typeface="Tahoma"/>
              </a:rPr>
              <a:t>US</a:t>
            </a:r>
            <a:endParaRPr sz="2400">
              <a:latin typeface="Tahoma"/>
              <a:cs typeface="Tahoma"/>
            </a:endParaRPr>
          </a:p>
          <a:p>
            <a:pPr marL="12700">
              <a:lnSpc>
                <a:spcPct val="100000"/>
              </a:lnSpc>
              <a:spcBef>
                <a:spcPts val="940"/>
              </a:spcBef>
            </a:pPr>
            <a:r>
              <a:rPr sz="1400" spc="-10" dirty="0">
                <a:solidFill>
                  <a:srgbClr val="000544"/>
                </a:solidFill>
                <a:latin typeface="Calibri"/>
                <a:cs typeface="Calibri"/>
              </a:rPr>
              <a:t>XJTLU </a:t>
            </a:r>
            <a:r>
              <a:rPr sz="1400" spc="-5" dirty="0">
                <a:solidFill>
                  <a:srgbClr val="000544"/>
                </a:solidFill>
                <a:latin typeface="Calibri"/>
                <a:cs typeface="Calibri"/>
              </a:rPr>
              <a:t>Library</a:t>
            </a:r>
            <a:r>
              <a:rPr sz="1400" spc="-40" dirty="0">
                <a:solidFill>
                  <a:srgbClr val="000544"/>
                </a:solidFill>
                <a:latin typeface="Calibri"/>
                <a:cs typeface="Calibri"/>
              </a:rPr>
              <a:t> </a:t>
            </a:r>
            <a:r>
              <a:rPr sz="1400" spc="-15" dirty="0">
                <a:solidFill>
                  <a:srgbClr val="000544"/>
                </a:solidFill>
                <a:latin typeface="Calibri"/>
                <a:cs typeface="Calibri"/>
              </a:rPr>
              <a:t>WeChat</a:t>
            </a:r>
            <a:endParaRPr sz="1400">
              <a:latin typeface="Calibri"/>
              <a:cs typeface="Calibri"/>
            </a:endParaRPr>
          </a:p>
        </p:txBody>
      </p:sp>
      <p:sp>
        <p:nvSpPr>
          <p:cNvPr id="8" name="object 8"/>
          <p:cNvSpPr/>
          <p:nvPr/>
        </p:nvSpPr>
        <p:spPr>
          <a:xfrm>
            <a:off x="6405371" y="5163311"/>
            <a:ext cx="640080" cy="64135"/>
          </a:xfrm>
          <a:custGeom>
            <a:avLst/>
            <a:gdLst/>
            <a:ahLst/>
            <a:cxnLst/>
            <a:rect l="l" t="t" r="r" b="b"/>
            <a:pathLst>
              <a:path w="640079" h="64135">
                <a:moveTo>
                  <a:pt x="640079" y="0"/>
                </a:moveTo>
                <a:lnTo>
                  <a:pt x="0" y="0"/>
                </a:lnTo>
                <a:lnTo>
                  <a:pt x="0" y="64007"/>
                </a:lnTo>
                <a:lnTo>
                  <a:pt x="640079" y="64007"/>
                </a:lnTo>
                <a:lnTo>
                  <a:pt x="640079" y="0"/>
                </a:lnTo>
                <a:close/>
              </a:path>
            </a:pathLst>
          </a:custGeom>
          <a:solidFill>
            <a:srgbClr val="000044"/>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175" y="0"/>
            <a:ext cx="9150350" cy="6858000"/>
            <a:chOff x="-3175" y="0"/>
            <a:chExt cx="9150350" cy="6858000"/>
          </a:xfrm>
        </p:grpSpPr>
        <p:sp>
          <p:nvSpPr>
            <p:cNvPr id="3" name="object 3"/>
            <p:cNvSpPr/>
            <p:nvPr/>
          </p:nvSpPr>
          <p:spPr>
            <a:xfrm>
              <a:off x="0" y="6672071"/>
              <a:ext cx="9143999" cy="1859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672071"/>
              <a:ext cx="9144000" cy="0"/>
            </a:xfrm>
            <a:custGeom>
              <a:avLst/>
              <a:gdLst/>
              <a:ahLst/>
              <a:cxnLst/>
              <a:rect l="l" t="t" r="r" b="b"/>
              <a:pathLst>
                <a:path w="9144000">
                  <a:moveTo>
                    <a:pt x="9144000" y="0"/>
                  </a:moveTo>
                  <a:lnTo>
                    <a:pt x="0" y="0"/>
                  </a:lnTo>
                </a:path>
              </a:pathLst>
            </a:custGeom>
            <a:ln w="6096">
              <a:solidFill>
                <a:srgbClr val="5B9BD4"/>
              </a:solidFill>
            </a:ln>
          </p:spPr>
          <p:txBody>
            <a:bodyPr wrap="square" lIns="0" tIns="0" rIns="0" bIns="0" rtlCol="0"/>
            <a:lstStyle/>
            <a:p>
              <a:endParaRPr/>
            </a:p>
          </p:txBody>
        </p:sp>
        <p:sp>
          <p:nvSpPr>
            <p:cNvPr id="5" name="object 5"/>
            <p:cNvSpPr/>
            <p:nvPr/>
          </p:nvSpPr>
          <p:spPr>
            <a:xfrm>
              <a:off x="7263384" y="0"/>
              <a:ext cx="1880615" cy="6857999"/>
            </a:xfrm>
            <a:prstGeom prst="rect">
              <a:avLst/>
            </a:prstGeom>
            <a:blipFill>
              <a:blip r:embed="rId3"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452881" y="274066"/>
            <a:ext cx="5576570" cy="635000"/>
          </a:xfrm>
          <a:prstGeom prst="rect">
            <a:avLst/>
          </a:prstGeom>
        </p:spPr>
        <p:txBody>
          <a:bodyPr vert="horz" wrap="square" lIns="0" tIns="12065" rIns="0" bIns="0" rtlCol="0">
            <a:spAutoFit/>
          </a:bodyPr>
          <a:lstStyle/>
          <a:p>
            <a:pPr marL="12700">
              <a:lnSpc>
                <a:spcPct val="100000"/>
              </a:lnSpc>
              <a:spcBef>
                <a:spcPts val="95"/>
              </a:spcBef>
            </a:pPr>
            <a:r>
              <a:rPr spc="-5" dirty="0"/>
              <a:t>Library @ </a:t>
            </a:r>
            <a:r>
              <a:rPr spc="-10" dirty="0"/>
              <a:t>Taicang</a:t>
            </a:r>
            <a:r>
              <a:rPr spc="35" dirty="0"/>
              <a:t> </a:t>
            </a:r>
            <a:r>
              <a:rPr spc="-10" dirty="0"/>
              <a:t>Campus</a:t>
            </a:r>
          </a:p>
        </p:txBody>
      </p:sp>
      <p:sp>
        <p:nvSpPr>
          <p:cNvPr id="7" name="object 7"/>
          <p:cNvSpPr txBox="1"/>
          <p:nvPr/>
        </p:nvSpPr>
        <p:spPr>
          <a:xfrm>
            <a:off x="5334000" y="2983992"/>
            <a:ext cx="2932430" cy="304800"/>
          </a:xfrm>
          <a:prstGeom prst="rect">
            <a:avLst/>
          </a:prstGeom>
          <a:solidFill>
            <a:srgbClr val="010544"/>
          </a:solidFill>
        </p:spPr>
        <p:txBody>
          <a:bodyPr vert="horz" wrap="square" lIns="0" tIns="0" rIns="0" bIns="0" rtlCol="0">
            <a:spAutoFit/>
          </a:bodyPr>
          <a:lstStyle/>
          <a:p>
            <a:pPr marL="51435">
              <a:lnSpc>
                <a:spcPts val="2039"/>
              </a:lnSpc>
            </a:pPr>
            <a:r>
              <a:rPr sz="1800" b="1" spc="-5" dirty="0">
                <a:solidFill>
                  <a:srgbClr val="FFFFFF"/>
                </a:solidFill>
                <a:latin typeface="Calibri"/>
                <a:cs typeface="Calibri"/>
              </a:rPr>
              <a:t>Opening</a:t>
            </a:r>
            <a:r>
              <a:rPr sz="1800" b="1" spc="-30" dirty="0">
                <a:solidFill>
                  <a:srgbClr val="FFFFFF"/>
                </a:solidFill>
                <a:latin typeface="Calibri"/>
                <a:cs typeface="Calibri"/>
              </a:rPr>
              <a:t> </a:t>
            </a:r>
            <a:r>
              <a:rPr sz="1800" b="1" dirty="0">
                <a:solidFill>
                  <a:srgbClr val="FFFFFF"/>
                </a:solidFill>
                <a:latin typeface="Calibri"/>
                <a:cs typeface="Calibri"/>
              </a:rPr>
              <a:t>Hours</a:t>
            </a:r>
            <a:endParaRPr sz="1800">
              <a:latin typeface="Calibri"/>
              <a:cs typeface="Calibri"/>
            </a:endParaRPr>
          </a:p>
        </p:txBody>
      </p:sp>
      <p:sp>
        <p:nvSpPr>
          <p:cNvPr id="8" name="object 8"/>
          <p:cNvSpPr txBox="1"/>
          <p:nvPr/>
        </p:nvSpPr>
        <p:spPr>
          <a:xfrm>
            <a:off x="5321223" y="3740762"/>
            <a:ext cx="2859405" cy="1981835"/>
          </a:xfrm>
          <a:prstGeom prst="rect">
            <a:avLst/>
          </a:prstGeom>
        </p:spPr>
        <p:txBody>
          <a:bodyPr vert="horz" wrap="square" lIns="0" tIns="12700" rIns="0" bIns="0" rtlCol="0">
            <a:spAutoFit/>
          </a:bodyPr>
          <a:lstStyle/>
          <a:p>
            <a:pPr marL="169545" indent="-157480">
              <a:lnSpc>
                <a:spcPct val="100000"/>
              </a:lnSpc>
              <a:spcBef>
                <a:spcPts val="100"/>
              </a:spcBef>
              <a:buFont typeface="Wingdings"/>
              <a:buChar char=""/>
              <a:tabLst>
                <a:tab pos="170180" algn="l"/>
                <a:tab pos="1798320" algn="l"/>
              </a:tabLst>
            </a:pPr>
            <a:r>
              <a:rPr sz="1800" spc="-5" dirty="0">
                <a:latin typeface="Calibri"/>
                <a:cs typeface="Calibri"/>
              </a:rPr>
              <a:t>Monday-Friday:	8:00~22:00</a:t>
            </a:r>
            <a:endParaRPr sz="1800">
              <a:latin typeface="Calibri"/>
              <a:cs typeface="Calibri"/>
            </a:endParaRPr>
          </a:p>
          <a:p>
            <a:pPr>
              <a:lnSpc>
                <a:spcPct val="100000"/>
              </a:lnSpc>
              <a:spcBef>
                <a:spcPts val="20"/>
              </a:spcBef>
              <a:buFont typeface="Wingdings"/>
              <a:buChar char=""/>
            </a:pPr>
            <a:endParaRPr sz="1750">
              <a:latin typeface="Calibri"/>
              <a:cs typeface="Calibri"/>
            </a:endParaRPr>
          </a:p>
          <a:p>
            <a:pPr marL="12700" marR="660400">
              <a:lnSpc>
                <a:spcPct val="100000"/>
              </a:lnSpc>
              <a:buFont typeface="Wingdings"/>
              <a:buChar char=""/>
              <a:tabLst>
                <a:tab pos="170180" algn="l"/>
              </a:tabLst>
            </a:pPr>
            <a:r>
              <a:rPr sz="1800" spc="-5" dirty="0">
                <a:latin typeface="Calibri"/>
                <a:cs typeface="Calibri"/>
              </a:rPr>
              <a:t>Saturday </a:t>
            </a:r>
            <a:r>
              <a:rPr sz="1800" dirty="0">
                <a:latin typeface="Calibri"/>
                <a:cs typeface="Calibri"/>
              </a:rPr>
              <a:t>and</a:t>
            </a:r>
            <a:r>
              <a:rPr sz="1800" spc="-50" dirty="0">
                <a:latin typeface="Calibri"/>
                <a:cs typeface="Calibri"/>
              </a:rPr>
              <a:t> </a:t>
            </a:r>
            <a:r>
              <a:rPr sz="1800" dirty="0">
                <a:latin typeface="Calibri"/>
                <a:cs typeface="Calibri"/>
              </a:rPr>
              <a:t>Sunday:  </a:t>
            </a:r>
            <a:r>
              <a:rPr sz="1800" spc="-5" dirty="0">
                <a:latin typeface="Calibri"/>
                <a:cs typeface="Calibri"/>
              </a:rPr>
              <a:t>9:00~22:00</a:t>
            </a:r>
            <a:endParaRPr sz="1800">
              <a:latin typeface="Calibri"/>
              <a:cs typeface="Calibri"/>
            </a:endParaRPr>
          </a:p>
          <a:p>
            <a:pPr>
              <a:lnSpc>
                <a:spcPct val="100000"/>
              </a:lnSpc>
              <a:spcBef>
                <a:spcPts val="55"/>
              </a:spcBef>
            </a:pPr>
            <a:endParaRPr sz="2350">
              <a:latin typeface="Calibri"/>
              <a:cs typeface="Calibri"/>
            </a:endParaRPr>
          </a:p>
          <a:p>
            <a:pPr marL="12700" marR="73660">
              <a:lnSpc>
                <a:spcPct val="100000"/>
              </a:lnSpc>
            </a:pPr>
            <a:r>
              <a:rPr sz="1600" spc="-5" dirty="0">
                <a:latin typeface="Calibri"/>
                <a:cs typeface="Calibri"/>
              </a:rPr>
              <a:t>Opening </a:t>
            </a:r>
            <a:r>
              <a:rPr sz="1600" spc="-10" dirty="0">
                <a:latin typeface="Calibri"/>
                <a:cs typeface="Calibri"/>
              </a:rPr>
              <a:t>hours </a:t>
            </a:r>
            <a:r>
              <a:rPr sz="1600" spc="-15" dirty="0">
                <a:latin typeface="Calibri"/>
                <a:cs typeface="Calibri"/>
              </a:rPr>
              <a:t>for </a:t>
            </a:r>
            <a:r>
              <a:rPr sz="1600" spc="-5" dirty="0">
                <a:latin typeface="Calibri"/>
                <a:cs typeface="Calibri"/>
              </a:rPr>
              <a:t>special periods  will be announced</a:t>
            </a:r>
            <a:r>
              <a:rPr sz="1600" spc="-15" dirty="0">
                <a:latin typeface="Calibri"/>
                <a:cs typeface="Calibri"/>
              </a:rPr>
              <a:t> </a:t>
            </a:r>
            <a:r>
              <a:rPr sz="1600" spc="-20" dirty="0">
                <a:latin typeface="Calibri"/>
                <a:cs typeface="Calibri"/>
              </a:rPr>
              <a:t>separately.</a:t>
            </a:r>
            <a:endParaRPr sz="1600">
              <a:latin typeface="Calibri"/>
              <a:cs typeface="Calibri"/>
            </a:endParaRPr>
          </a:p>
        </p:txBody>
      </p:sp>
      <p:sp>
        <p:nvSpPr>
          <p:cNvPr id="9" name="object 9"/>
          <p:cNvSpPr txBox="1"/>
          <p:nvPr/>
        </p:nvSpPr>
        <p:spPr>
          <a:xfrm>
            <a:off x="522071" y="1214207"/>
            <a:ext cx="7757159" cy="1124585"/>
          </a:xfrm>
          <a:prstGeom prst="rect">
            <a:avLst/>
          </a:prstGeom>
        </p:spPr>
        <p:txBody>
          <a:bodyPr vert="horz" wrap="square" lIns="0" tIns="12065" rIns="0" bIns="0" rtlCol="0">
            <a:spAutoFit/>
          </a:bodyPr>
          <a:lstStyle/>
          <a:p>
            <a:pPr marL="12700" marR="5080" algn="just">
              <a:lnSpc>
                <a:spcPct val="100200"/>
              </a:lnSpc>
              <a:spcBef>
                <a:spcPts val="95"/>
              </a:spcBef>
            </a:pPr>
            <a:r>
              <a:rPr sz="1800" spc="-10" dirty="0">
                <a:latin typeface="Calibri"/>
                <a:cs typeface="Calibri"/>
              </a:rPr>
              <a:t>XJTLU Library at </a:t>
            </a:r>
            <a:r>
              <a:rPr sz="1800" spc="-25" dirty="0">
                <a:latin typeface="Calibri"/>
                <a:cs typeface="Calibri"/>
              </a:rPr>
              <a:t>Taicang </a:t>
            </a:r>
            <a:r>
              <a:rPr sz="1800" spc="-5" dirty="0">
                <a:latin typeface="Calibri"/>
                <a:cs typeface="Calibri"/>
              </a:rPr>
              <a:t>campus is </a:t>
            </a:r>
            <a:r>
              <a:rPr sz="1800" spc="-15" dirty="0">
                <a:latin typeface="Calibri"/>
                <a:cs typeface="Calibri"/>
              </a:rPr>
              <a:t>located </a:t>
            </a:r>
            <a:r>
              <a:rPr sz="1800" spc="-5" dirty="0">
                <a:latin typeface="Calibri"/>
                <a:cs typeface="Calibri"/>
              </a:rPr>
              <a:t>in </a:t>
            </a:r>
            <a:r>
              <a:rPr sz="1800" dirty="0">
                <a:latin typeface="Calibri"/>
                <a:cs typeface="Calibri"/>
              </a:rPr>
              <a:t>the </a:t>
            </a:r>
            <a:r>
              <a:rPr sz="1800" spc="-5" dirty="0">
                <a:latin typeface="Calibri"/>
                <a:cs typeface="Calibri"/>
              </a:rPr>
              <a:t>Block </a:t>
            </a:r>
            <a:r>
              <a:rPr sz="1800" dirty="0">
                <a:latin typeface="Calibri"/>
                <a:cs typeface="Calibri"/>
              </a:rPr>
              <a:t>D </a:t>
            </a:r>
            <a:r>
              <a:rPr sz="1800" spc="-5" dirty="0">
                <a:latin typeface="Calibri"/>
                <a:cs typeface="Calibri"/>
              </a:rPr>
              <a:t>of </a:t>
            </a:r>
            <a:r>
              <a:rPr sz="1800" dirty="0">
                <a:latin typeface="Calibri"/>
                <a:cs typeface="Calibri"/>
              </a:rPr>
              <a:t>the </a:t>
            </a:r>
            <a:r>
              <a:rPr sz="1800" spc="-20" dirty="0">
                <a:latin typeface="Calibri"/>
                <a:cs typeface="Calibri"/>
              </a:rPr>
              <a:t>university, </a:t>
            </a:r>
            <a:r>
              <a:rPr sz="1800" dirty="0">
                <a:latin typeface="Calibri"/>
                <a:cs typeface="Calibri"/>
              </a:rPr>
              <a:t>with  </a:t>
            </a:r>
            <a:r>
              <a:rPr sz="1800" spc="-10" dirty="0">
                <a:latin typeface="Calibri"/>
                <a:cs typeface="Calibri"/>
              </a:rPr>
              <a:t>around </a:t>
            </a:r>
            <a:r>
              <a:rPr sz="1800" spc="-5" dirty="0">
                <a:latin typeface="Calibri"/>
                <a:cs typeface="Calibri"/>
              </a:rPr>
              <a:t>6,500 square </a:t>
            </a:r>
            <a:r>
              <a:rPr sz="1800" spc="-15" dirty="0">
                <a:latin typeface="Calibri"/>
                <a:cs typeface="Calibri"/>
              </a:rPr>
              <a:t>meters. </a:t>
            </a:r>
            <a:r>
              <a:rPr sz="1800" dirty="0">
                <a:latin typeface="Calibri"/>
                <a:cs typeface="Calibri"/>
              </a:rPr>
              <a:t>It has 3 </a:t>
            </a:r>
            <a:r>
              <a:rPr sz="1800" spc="-10" dirty="0">
                <a:latin typeface="Calibri"/>
                <a:cs typeface="Calibri"/>
              </a:rPr>
              <a:t>floors </a:t>
            </a:r>
            <a:r>
              <a:rPr sz="1800" spc="-15" dirty="0">
                <a:latin typeface="Calibri"/>
                <a:cs typeface="Calibri"/>
              </a:rPr>
              <a:t>for </a:t>
            </a:r>
            <a:r>
              <a:rPr sz="1800" spc="-10" dirty="0">
                <a:latin typeface="Calibri"/>
                <a:cs typeface="Calibri"/>
              </a:rPr>
              <a:t>users’ </a:t>
            </a:r>
            <a:r>
              <a:rPr sz="1800" spc="-5" dirty="0">
                <a:latin typeface="Calibri"/>
                <a:cs typeface="Calibri"/>
              </a:rPr>
              <a:t>activities </a:t>
            </a:r>
            <a:r>
              <a:rPr sz="1800" dirty="0">
                <a:latin typeface="Calibri"/>
                <a:cs typeface="Calibri"/>
              </a:rPr>
              <a:t>and 1 </a:t>
            </a:r>
            <a:r>
              <a:rPr sz="1800" spc="-5" dirty="0">
                <a:latin typeface="Calibri"/>
                <a:cs typeface="Calibri"/>
              </a:rPr>
              <a:t>floor </a:t>
            </a:r>
            <a:r>
              <a:rPr sz="1800" spc="-15" dirty="0">
                <a:latin typeface="Calibri"/>
                <a:cs typeface="Calibri"/>
              </a:rPr>
              <a:t>for  </a:t>
            </a:r>
            <a:r>
              <a:rPr sz="1800" spc="-5" dirty="0">
                <a:latin typeface="Calibri"/>
                <a:cs typeface="Calibri"/>
              </a:rPr>
              <a:t>compact shelves. </a:t>
            </a:r>
            <a:r>
              <a:rPr sz="1800" dirty="0">
                <a:latin typeface="Calibri"/>
                <a:cs typeface="Calibri"/>
              </a:rPr>
              <a:t>It </a:t>
            </a:r>
            <a:r>
              <a:rPr sz="1800" spc="-10" dirty="0">
                <a:latin typeface="Calibri"/>
                <a:cs typeface="Calibri"/>
              </a:rPr>
              <a:t>provides </a:t>
            </a:r>
            <a:r>
              <a:rPr sz="1800" spc="-5" dirty="0">
                <a:latin typeface="Calibri"/>
                <a:cs typeface="Calibri"/>
              </a:rPr>
              <a:t>around </a:t>
            </a:r>
            <a:r>
              <a:rPr sz="1800" dirty="0">
                <a:latin typeface="Calibri"/>
                <a:cs typeface="Calibri"/>
              </a:rPr>
              <a:t>400 </a:t>
            </a:r>
            <a:r>
              <a:rPr sz="1800" spc="-5" dirty="0">
                <a:latin typeface="Calibri"/>
                <a:cs typeface="Calibri"/>
              </a:rPr>
              <a:t>seats </a:t>
            </a:r>
            <a:r>
              <a:rPr sz="1800" dirty="0">
                <a:latin typeface="Calibri"/>
                <a:cs typeface="Calibri"/>
              </a:rPr>
              <a:t>and 18 </a:t>
            </a:r>
            <a:r>
              <a:rPr sz="1800" spc="-10" dirty="0">
                <a:latin typeface="Calibri"/>
                <a:cs typeface="Calibri"/>
              </a:rPr>
              <a:t>group </a:t>
            </a:r>
            <a:r>
              <a:rPr sz="1800" spc="-5" dirty="0">
                <a:latin typeface="Calibri"/>
                <a:cs typeface="Calibri"/>
              </a:rPr>
              <a:t>study </a:t>
            </a:r>
            <a:r>
              <a:rPr sz="1800" spc="-10" dirty="0">
                <a:latin typeface="Calibri"/>
                <a:cs typeface="Calibri"/>
              </a:rPr>
              <a:t>rooms to </a:t>
            </a:r>
            <a:r>
              <a:rPr sz="1800" dirty="0">
                <a:latin typeface="Calibri"/>
                <a:cs typeface="Calibri"/>
              </a:rPr>
              <a:t>meet  </a:t>
            </a:r>
            <a:r>
              <a:rPr sz="1800" spc="-5" dirty="0">
                <a:latin typeface="Calibri"/>
                <a:cs typeface="Calibri"/>
              </a:rPr>
              <a:t>the </a:t>
            </a:r>
            <a:r>
              <a:rPr sz="1800" spc="-10" dirty="0">
                <a:latin typeface="Calibri"/>
                <a:cs typeface="Calibri"/>
              </a:rPr>
              <a:t>varied </a:t>
            </a:r>
            <a:r>
              <a:rPr sz="1800" spc="-5" dirty="0">
                <a:latin typeface="Calibri"/>
                <a:cs typeface="Calibri"/>
              </a:rPr>
              <a:t>student </a:t>
            </a:r>
            <a:r>
              <a:rPr sz="1800" dirty="0">
                <a:latin typeface="Calibri"/>
                <a:cs typeface="Calibri"/>
              </a:rPr>
              <a:t>needs </a:t>
            </a:r>
            <a:r>
              <a:rPr sz="1800" spc="-5" dirty="0">
                <a:latin typeface="Calibri"/>
                <a:cs typeface="Calibri"/>
              </a:rPr>
              <a:t>of learning</a:t>
            </a:r>
            <a:r>
              <a:rPr sz="1800" spc="60" dirty="0">
                <a:latin typeface="Calibri"/>
                <a:cs typeface="Calibri"/>
              </a:rPr>
              <a:t> </a:t>
            </a:r>
            <a:r>
              <a:rPr sz="1800" spc="-5" dirty="0">
                <a:latin typeface="Calibri"/>
                <a:cs typeface="Calibri"/>
              </a:rPr>
              <a:t>space.</a:t>
            </a:r>
            <a:endParaRPr sz="1800" dirty="0">
              <a:latin typeface="Calibri"/>
              <a:cs typeface="Calibri"/>
            </a:endParaRPr>
          </a:p>
        </p:txBody>
      </p:sp>
      <p:sp>
        <p:nvSpPr>
          <p:cNvPr id="10" name="object 10"/>
          <p:cNvSpPr/>
          <p:nvPr/>
        </p:nvSpPr>
        <p:spPr>
          <a:xfrm>
            <a:off x="441959" y="2971800"/>
            <a:ext cx="4366044" cy="2726421"/>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175" y="0"/>
            <a:ext cx="9150350" cy="6858000"/>
            <a:chOff x="-3175" y="0"/>
            <a:chExt cx="9150350" cy="6858000"/>
          </a:xfrm>
        </p:grpSpPr>
        <p:sp>
          <p:nvSpPr>
            <p:cNvPr id="3" name="object 3"/>
            <p:cNvSpPr/>
            <p:nvPr/>
          </p:nvSpPr>
          <p:spPr>
            <a:xfrm>
              <a:off x="0" y="6672071"/>
              <a:ext cx="9143999" cy="18592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6672071"/>
              <a:ext cx="9144000" cy="0"/>
            </a:xfrm>
            <a:custGeom>
              <a:avLst/>
              <a:gdLst/>
              <a:ahLst/>
              <a:cxnLst/>
              <a:rect l="l" t="t" r="r" b="b"/>
              <a:pathLst>
                <a:path w="9144000">
                  <a:moveTo>
                    <a:pt x="9144000" y="0"/>
                  </a:moveTo>
                  <a:lnTo>
                    <a:pt x="0" y="0"/>
                  </a:lnTo>
                </a:path>
              </a:pathLst>
            </a:custGeom>
            <a:ln w="6096">
              <a:solidFill>
                <a:srgbClr val="5B9BD4"/>
              </a:solidFill>
            </a:ln>
          </p:spPr>
          <p:txBody>
            <a:bodyPr wrap="square" lIns="0" tIns="0" rIns="0" bIns="0" rtlCol="0"/>
            <a:lstStyle/>
            <a:p>
              <a:endParaRPr/>
            </a:p>
          </p:txBody>
        </p:sp>
        <p:sp>
          <p:nvSpPr>
            <p:cNvPr id="5" name="object 5"/>
            <p:cNvSpPr/>
            <p:nvPr/>
          </p:nvSpPr>
          <p:spPr>
            <a:xfrm>
              <a:off x="7263384" y="0"/>
              <a:ext cx="1880615" cy="685799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340608" y="1837944"/>
              <a:ext cx="2445586" cy="1823934"/>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452881" y="274066"/>
            <a:ext cx="4201795" cy="635000"/>
          </a:xfrm>
          <a:prstGeom prst="rect">
            <a:avLst/>
          </a:prstGeom>
        </p:spPr>
        <p:txBody>
          <a:bodyPr vert="horz" wrap="square" lIns="0" tIns="12065" rIns="0" bIns="0" rtlCol="0">
            <a:spAutoFit/>
          </a:bodyPr>
          <a:lstStyle/>
          <a:p>
            <a:pPr marL="12700">
              <a:lnSpc>
                <a:spcPct val="100000"/>
              </a:lnSpc>
              <a:spcBef>
                <a:spcPts val="95"/>
              </a:spcBef>
            </a:pPr>
            <a:r>
              <a:rPr spc="-5" dirty="0"/>
              <a:t>Library Space</a:t>
            </a:r>
            <a:r>
              <a:rPr spc="-30" dirty="0"/>
              <a:t> </a:t>
            </a:r>
            <a:r>
              <a:rPr spc="-5" dirty="0"/>
              <a:t>Guide</a:t>
            </a:r>
          </a:p>
        </p:txBody>
      </p:sp>
      <p:sp>
        <p:nvSpPr>
          <p:cNvPr id="8" name="object 8"/>
          <p:cNvSpPr txBox="1"/>
          <p:nvPr/>
        </p:nvSpPr>
        <p:spPr>
          <a:xfrm>
            <a:off x="3346703" y="3300984"/>
            <a:ext cx="2435860" cy="356870"/>
          </a:xfrm>
          <a:prstGeom prst="rect">
            <a:avLst/>
          </a:prstGeom>
          <a:solidFill>
            <a:srgbClr val="010544"/>
          </a:solidFill>
        </p:spPr>
        <p:txBody>
          <a:bodyPr vert="horz" wrap="square" lIns="0" tIns="33020" rIns="0" bIns="0" rtlCol="0">
            <a:spAutoFit/>
          </a:bodyPr>
          <a:lstStyle/>
          <a:p>
            <a:pPr marL="384175">
              <a:lnSpc>
                <a:spcPct val="100000"/>
              </a:lnSpc>
              <a:spcBef>
                <a:spcPts val="260"/>
              </a:spcBef>
            </a:pPr>
            <a:r>
              <a:rPr sz="1400" b="1" spc="-5" dirty="0">
                <a:solidFill>
                  <a:srgbClr val="FFFFFF"/>
                </a:solidFill>
                <a:latin typeface="Calibri"/>
                <a:cs typeface="Calibri"/>
              </a:rPr>
              <a:t>Information</a:t>
            </a:r>
            <a:r>
              <a:rPr sz="1400" b="1" spc="-50" dirty="0">
                <a:solidFill>
                  <a:srgbClr val="FFFFFF"/>
                </a:solidFill>
                <a:latin typeface="Calibri"/>
                <a:cs typeface="Calibri"/>
              </a:rPr>
              <a:t> </a:t>
            </a:r>
            <a:r>
              <a:rPr sz="1400" b="1" dirty="0">
                <a:solidFill>
                  <a:srgbClr val="FFFFFF"/>
                </a:solidFill>
                <a:latin typeface="Calibri"/>
                <a:cs typeface="Calibri"/>
              </a:rPr>
              <a:t>Commons</a:t>
            </a:r>
            <a:endParaRPr sz="1400">
              <a:latin typeface="Calibri"/>
              <a:cs typeface="Calibri"/>
            </a:endParaRPr>
          </a:p>
        </p:txBody>
      </p:sp>
      <p:sp>
        <p:nvSpPr>
          <p:cNvPr id="9" name="object 9"/>
          <p:cNvSpPr/>
          <p:nvPr/>
        </p:nvSpPr>
        <p:spPr>
          <a:xfrm>
            <a:off x="522731" y="1837944"/>
            <a:ext cx="2428359" cy="1805226"/>
          </a:xfrm>
          <a:prstGeom prst="rect">
            <a:avLst/>
          </a:prstGeom>
          <a:blipFill>
            <a:blip r:embed="rId6" cstate="print"/>
            <a:stretch>
              <a:fillRect/>
            </a:stretch>
          </a:blipFill>
        </p:spPr>
        <p:txBody>
          <a:bodyPr wrap="square" lIns="0" tIns="0" rIns="0" bIns="0" rtlCol="0"/>
          <a:lstStyle/>
          <a:p>
            <a:endParaRPr/>
          </a:p>
        </p:txBody>
      </p:sp>
      <p:sp>
        <p:nvSpPr>
          <p:cNvPr id="10" name="object 10"/>
          <p:cNvSpPr txBox="1"/>
          <p:nvPr/>
        </p:nvSpPr>
        <p:spPr>
          <a:xfrm>
            <a:off x="509016" y="3304032"/>
            <a:ext cx="2432685" cy="353695"/>
          </a:xfrm>
          <a:prstGeom prst="rect">
            <a:avLst/>
          </a:prstGeom>
          <a:solidFill>
            <a:srgbClr val="010544"/>
          </a:solidFill>
        </p:spPr>
        <p:txBody>
          <a:bodyPr vert="horz" wrap="square" lIns="0" tIns="33655" rIns="0" bIns="0" rtlCol="0">
            <a:spAutoFit/>
          </a:bodyPr>
          <a:lstStyle/>
          <a:p>
            <a:pPr marL="508000">
              <a:lnSpc>
                <a:spcPct val="100000"/>
              </a:lnSpc>
              <a:spcBef>
                <a:spcPts val="265"/>
              </a:spcBef>
            </a:pPr>
            <a:r>
              <a:rPr sz="1400" b="1" dirty="0">
                <a:solidFill>
                  <a:srgbClr val="FFFFFF"/>
                </a:solidFill>
                <a:latin typeface="Calibri"/>
                <a:cs typeface="Calibri"/>
              </a:rPr>
              <a:t>Learning</a:t>
            </a:r>
            <a:r>
              <a:rPr sz="1400" b="1" spc="-45" dirty="0">
                <a:solidFill>
                  <a:srgbClr val="FFFFFF"/>
                </a:solidFill>
                <a:latin typeface="Calibri"/>
                <a:cs typeface="Calibri"/>
              </a:rPr>
              <a:t> </a:t>
            </a:r>
            <a:r>
              <a:rPr sz="1400" b="1" dirty="0">
                <a:solidFill>
                  <a:srgbClr val="FFFFFF"/>
                </a:solidFill>
                <a:latin typeface="Calibri"/>
                <a:cs typeface="Calibri"/>
              </a:rPr>
              <a:t>Commons</a:t>
            </a:r>
            <a:endParaRPr sz="1400">
              <a:latin typeface="Calibri"/>
              <a:cs typeface="Calibri"/>
            </a:endParaRPr>
          </a:p>
        </p:txBody>
      </p:sp>
      <p:sp>
        <p:nvSpPr>
          <p:cNvPr id="11" name="object 11"/>
          <p:cNvSpPr/>
          <p:nvPr/>
        </p:nvSpPr>
        <p:spPr>
          <a:xfrm>
            <a:off x="6184391" y="1837944"/>
            <a:ext cx="2426990" cy="1813559"/>
          </a:xfrm>
          <a:prstGeom prst="rect">
            <a:avLst/>
          </a:prstGeom>
          <a:blipFill>
            <a:blip r:embed="rId7" cstate="print"/>
            <a:stretch>
              <a:fillRect/>
            </a:stretch>
          </a:blipFill>
        </p:spPr>
        <p:txBody>
          <a:bodyPr wrap="square" lIns="0" tIns="0" rIns="0" bIns="0" rtlCol="0"/>
          <a:lstStyle/>
          <a:p>
            <a:endParaRPr/>
          </a:p>
        </p:txBody>
      </p:sp>
      <p:sp>
        <p:nvSpPr>
          <p:cNvPr id="12" name="object 12"/>
          <p:cNvSpPr txBox="1"/>
          <p:nvPr/>
        </p:nvSpPr>
        <p:spPr>
          <a:xfrm>
            <a:off x="6170676" y="3299459"/>
            <a:ext cx="2441575" cy="358140"/>
          </a:xfrm>
          <a:prstGeom prst="rect">
            <a:avLst/>
          </a:prstGeom>
          <a:solidFill>
            <a:srgbClr val="010544"/>
          </a:solidFill>
        </p:spPr>
        <p:txBody>
          <a:bodyPr vert="horz" wrap="square" lIns="0" tIns="33655" rIns="0" bIns="0" rtlCol="0">
            <a:spAutoFit/>
          </a:bodyPr>
          <a:lstStyle/>
          <a:p>
            <a:pPr marL="523240">
              <a:lnSpc>
                <a:spcPct val="100000"/>
              </a:lnSpc>
              <a:spcBef>
                <a:spcPts val="265"/>
              </a:spcBef>
            </a:pPr>
            <a:r>
              <a:rPr sz="1400" b="1" dirty="0">
                <a:solidFill>
                  <a:srgbClr val="FFFFFF"/>
                </a:solidFill>
                <a:latin typeface="Calibri"/>
                <a:cs typeface="Calibri"/>
              </a:rPr>
              <a:t>Group Study</a:t>
            </a:r>
            <a:r>
              <a:rPr sz="1400" b="1" spc="-75" dirty="0">
                <a:solidFill>
                  <a:srgbClr val="FFFFFF"/>
                </a:solidFill>
                <a:latin typeface="Calibri"/>
                <a:cs typeface="Calibri"/>
              </a:rPr>
              <a:t> </a:t>
            </a:r>
            <a:r>
              <a:rPr sz="1400" b="1" spc="-5" dirty="0">
                <a:solidFill>
                  <a:srgbClr val="FFFFFF"/>
                </a:solidFill>
                <a:latin typeface="Calibri"/>
                <a:cs typeface="Calibri"/>
              </a:rPr>
              <a:t>Room</a:t>
            </a:r>
            <a:endParaRPr sz="1400">
              <a:latin typeface="Calibri"/>
              <a:cs typeface="Calibri"/>
            </a:endParaRPr>
          </a:p>
        </p:txBody>
      </p:sp>
      <p:sp>
        <p:nvSpPr>
          <p:cNvPr id="13" name="object 13"/>
          <p:cNvSpPr/>
          <p:nvPr/>
        </p:nvSpPr>
        <p:spPr>
          <a:xfrm>
            <a:off x="3354323" y="4200144"/>
            <a:ext cx="2390965" cy="1819655"/>
          </a:xfrm>
          <a:prstGeom prst="rect">
            <a:avLst/>
          </a:prstGeom>
          <a:blipFill>
            <a:blip r:embed="rId8" cstate="print"/>
            <a:stretch>
              <a:fillRect/>
            </a:stretch>
          </a:blipFill>
        </p:spPr>
        <p:txBody>
          <a:bodyPr wrap="square" lIns="0" tIns="0" rIns="0" bIns="0" rtlCol="0"/>
          <a:lstStyle/>
          <a:p>
            <a:endParaRPr/>
          </a:p>
        </p:txBody>
      </p:sp>
      <p:sp>
        <p:nvSpPr>
          <p:cNvPr id="14" name="object 14"/>
          <p:cNvSpPr txBox="1"/>
          <p:nvPr/>
        </p:nvSpPr>
        <p:spPr>
          <a:xfrm>
            <a:off x="3340608" y="5663184"/>
            <a:ext cx="2441575" cy="356870"/>
          </a:xfrm>
          <a:prstGeom prst="rect">
            <a:avLst/>
          </a:prstGeom>
          <a:solidFill>
            <a:srgbClr val="010544"/>
          </a:solidFill>
        </p:spPr>
        <p:txBody>
          <a:bodyPr vert="horz" wrap="square" lIns="0" tIns="33020" rIns="0" bIns="0" rtlCol="0">
            <a:spAutoFit/>
          </a:bodyPr>
          <a:lstStyle/>
          <a:p>
            <a:pPr marL="499745">
              <a:lnSpc>
                <a:spcPct val="100000"/>
              </a:lnSpc>
              <a:spcBef>
                <a:spcPts val="260"/>
              </a:spcBef>
            </a:pPr>
            <a:r>
              <a:rPr sz="1400" b="1" dirty="0">
                <a:solidFill>
                  <a:srgbClr val="FFFFFF"/>
                </a:solidFill>
                <a:latin typeface="Calibri"/>
                <a:cs typeface="Calibri"/>
              </a:rPr>
              <a:t>Mobile Phone</a:t>
            </a:r>
            <a:r>
              <a:rPr sz="1400" b="1" spc="-60" dirty="0">
                <a:solidFill>
                  <a:srgbClr val="FFFFFF"/>
                </a:solidFill>
                <a:latin typeface="Calibri"/>
                <a:cs typeface="Calibri"/>
              </a:rPr>
              <a:t> </a:t>
            </a:r>
            <a:r>
              <a:rPr sz="1400" b="1" spc="-5" dirty="0">
                <a:solidFill>
                  <a:srgbClr val="FFFFFF"/>
                </a:solidFill>
                <a:latin typeface="Calibri"/>
                <a:cs typeface="Calibri"/>
              </a:rPr>
              <a:t>Zone</a:t>
            </a:r>
            <a:endParaRPr sz="1400">
              <a:latin typeface="Calibri"/>
              <a:cs typeface="Calibri"/>
            </a:endParaRPr>
          </a:p>
        </p:txBody>
      </p:sp>
      <p:sp>
        <p:nvSpPr>
          <p:cNvPr id="15" name="object 15"/>
          <p:cNvSpPr/>
          <p:nvPr/>
        </p:nvSpPr>
        <p:spPr>
          <a:xfrm>
            <a:off x="6170676" y="4200144"/>
            <a:ext cx="2445651" cy="1817293"/>
          </a:xfrm>
          <a:prstGeom prst="rect">
            <a:avLst/>
          </a:prstGeom>
          <a:blipFill>
            <a:blip r:embed="rId9" cstate="print"/>
            <a:stretch>
              <a:fillRect/>
            </a:stretch>
          </a:blipFill>
        </p:spPr>
        <p:txBody>
          <a:bodyPr wrap="square" lIns="0" tIns="0" rIns="0" bIns="0" rtlCol="0"/>
          <a:lstStyle/>
          <a:p>
            <a:endParaRPr/>
          </a:p>
        </p:txBody>
      </p:sp>
      <p:sp>
        <p:nvSpPr>
          <p:cNvPr id="16" name="object 16"/>
          <p:cNvSpPr txBox="1"/>
          <p:nvPr/>
        </p:nvSpPr>
        <p:spPr>
          <a:xfrm>
            <a:off x="6184391" y="5663184"/>
            <a:ext cx="2428240" cy="356870"/>
          </a:xfrm>
          <a:prstGeom prst="rect">
            <a:avLst/>
          </a:prstGeom>
          <a:solidFill>
            <a:srgbClr val="010544"/>
          </a:solidFill>
        </p:spPr>
        <p:txBody>
          <a:bodyPr vert="horz" wrap="square" lIns="0" tIns="33020" rIns="0" bIns="0" rtlCol="0">
            <a:spAutoFit/>
          </a:bodyPr>
          <a:lstStyle/>
          <a:p>
            <a:pPr marL="274320">
              <a:lnSpc>
                <a:spcPct val="100000"/>
              </a:lnSpc>
              <a:spcBef>
                <a:spcPts val="260"/>
              </a:spcBef>
            </a:pPr>
            <a:r>
              <a:rPr sz="1400" b="1" spc="-5" dirty="0">
                <a:solidFill>
                  <a:srgbClr val="FFFFFF"/>
                </a:solidFill>
                <a:latin typeface="Calibri"/>
                <a:cs typeface="Calibri"/>
              </a:rPr>
              <a:t>Catalogue Searching</a:t>
            </a:r>
            <a:r>
              <a:rPr sz="1400" b="1" spc="-95" dirty="0">
                <a:solidFill>
                  <a:srgbClr val="FFFFFF"/>
                </a:solidFill>
                <a:latin typeface="Calibri"/>
                <a:cs typeface="Calibri"/>
              </a:rPr>
              <a:t> </a:t>
            </a:r>
            <a:r>
              <a:rPr sz="1400" b="1" spc="-5" dirty="0">
                <a:solidFill>
                  <a:srgbClr val="FFFFFF"/>
                </a:solidFill>
                <a:latin typeface="Calibri"/>
                <a:cs typeface="Calibri"/>
              </a:rPr>
              <a:t>Area</a:t>
            </a:r>
            <a:endParaRPr sz="1400">
              <a:latin typeface="Calibri"/>
              <a:cs typeface="Calibri"/>
            </a:endParaRPr>
          </a:p>
        </p:txBody>
      </p:sp>
      <p:sp>
        <p:nvSpPr>
          <p:cNvPr id="17" name="object 17"/>
          <p:cNvSpPr/>
          <p:nvPr/>
        </p:nvSpPr>
        <p:spPr>
          <a:xfrm>
            <a:off x="522731" y="4200144"/>
            <a:ext cx="2334674" cy="1819655"/>
          </a:xfrm>
          <a:prstGeom prst="rect">
            <a:avLst/>
          </a:prstGeom>
          <a:blipFill>
            <a:blip r:embed="rId10" cstate="print"/>
            <a:stretch>
              <a:fillRect/>
            </a:stretch>
          </a:blipFill>
        </p:spPr>
        <p:txBody>
          <a:bodyPr wrap="square" lIns="0" tIns="0" rIns="0" bIns="0" rtlCol="0"/>
          <a:lstStyle/>
          <a:p>
            <a:endParaRPr/>
          </a:p>
        </p:txBody>
      </p:sp>
      <p:sp>
        <p:nvSpPr>
          <p:cNvPr id="18" name="object 18"/>
          <p:cNvSpPr txBox="1"/>
          <p:nvPr/>
        </p:nvSpPr>
        <p:spPr>
          <a:xfrm>
            <a:off x="522731" y="5663184"/>
            <a:ext cx="2334895" cy="356870"/>
          </a:xfrm>
          <a:prstGeom prst="rect">
            <a:avLst/>
          </a:prstGeom>
          <a:solidFill>
            <a:srgbClr val="000044"/>
          </a:solidFill>
        </p:spPr>
        <p:txBody>
          <a:bodyPr vert="horz" wrap="square" lIns="0" tIns="86360" rIns="0" bIns="0" rtlCol="0">
            <a:spAutoFit/>
          </a:bodyPr>
          <a:lstStyle/>
          <a:p>
            <a:pPr marL="78105">
              <a:lnSpc>
                <a:spcPct val="100000"/>
              </a:lnSpc>
              <a:spcBef>
                <a:spcPts val="680"/>
              </a:spcBef>
            </a:pPr>
            <a:r>
              <a:rPr sz="900" b="1" spc="-5" dirty="0">
                <a:solidFill>
                  <a:srgbClr val="FFFFFF"/>
                </a:solidFill>
                <a:latin typeface="Calibri"/>
                <a:cs typeface="Calibri"/>
              </a:rPr>
              <a:t>Self-Printing, Copying and Scanning</a:t>
            </a:r>
            <a:r>
              <a:rPr sz="900" b="1" spc="95" dirty="0">
                <a:solidFill>
                  <a:srgbClr val="FFFFFF"/>
                </a:solidFill>
                <a:latin typeface="Calibri"/>
                <a:cs typeface="Calibri"/>
              </a:rPr>
              <a:t> </a:t>
            </a:r>
            <a:r>
              <a:rPr sz="900" b="1" spc="-5" dirty="0">
                <a:solidFill>
                  <a:srgbClr val="FFFFFF"/>
                </a:solidFill>
                <a:latin typeface="Calibri"/>
                <a:cs typeface="Calibri"/>
              </a:rPr>
              <a:t>Area</a:t>
            </a:r>
            <a:endParaRPr sz="900">
              <a:latin typeface="Calibri"/>
              <a:cs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6672071"/>
              <a:ext cx="9143999" cy="1859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672071"/>
              <a:ext cx="9144000" cy="0"/>
            </a:xfrm>
            <a:custGeom>
              <a:avLst/>
              <a:gdLst/>
              <a:ahLst/>
              <a:cxnLst/>
              <a:rect l="l" t="t" r="r" b="b"/>
              <a:pathLst>
                <a:path w="9144000">
                  <a:moveTo>
                    <a:pt x="9144000" y="0"/>
                  </a:moveTo>
                  <a:lnTo>
                    <a:pt x="0" y="0"/>
                  </a:lnTo>
                </a:path>
              </a:pathLst>
            </a:custGeom>
            <a:ln w="6096">
              <a:solidFill>
                <a:srgbClr val="5B9BD4"/>
              </a:solidFill>
            </a:ln>
          </p:spPr>
          <p:txBody>
            <a:bodyPr wrap="square" lIns="0" tIns="0" rIns="0" bIns="0" rtlCol="0"/>
            <a:lstStyle/>
            <a:p>
              <a:endParaRPr/>
            </a:p>
          </p:txBody>
        </p:sp>
        <p:sp>
          <p:nvSpPr>
            <p:cNvPr id="5" name="object 5"/>
            <p:cNvSpPr/>
            <p:nvPr/>
          </p:nvSpPr>
          <p:spPr>
            <a:xfrm>
              <a:off x="7263384" y="0"/>
              <a:ext cx="1880615" cy="6857999"/>
            </a:xfrm>
            <a:prstGeom prst="rect">
              <a:avLst/>
            </a:prstGeom>
            <a:blipFill>
              <a:blip r:embed="rId3"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2269742" y="2964890"/>
            <a:ext cx="4364355" cy="635000"/>
          </a:xfrm>
          <a:prstGeom prst="rect">
            <a:avLst/>
          </a:prstGeom>
        </p:spPr>
        <p:txBody>
          <a:bodyPr vert="horz" wrap="square" lIns="0" tIns="12065" rIns="0" bIns="0" rtlCol="0">
            <a:spAutoFit/>
          </a:bodyPr>
          <a:lstStyle/>
          <a:p>
            <a:pPr marL="12700">
              <a:lnSpc>
                <a:spcPct val="100000"/>
              </a:lnSpc>
              <a:spcBef>
                <a:spcPts val="95"/>
              </a:spcBef>
            </a:pPr>
            <a:r>
              <a:rPr spc="-5" dirty="0"/>
              <a:t>LIBRARY</a:t>
            </a:r>
            <a:r>
              <a:rPr spc="-290" dirty="0"/>
              <a:t> </a:t>
            </a:r>
            <a:r>
              <a:rPr spc="-20" dirty="0"/>
              <a:t>RESOURCES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38200" y="5760514"/>
            <a:ext cx="3962400" cy="3071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38200" y="5363067"/>
            <a:ext cx="3962400" cy="3071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object 2"/>
          <p:cNvGrpSpPr/>
          <p:nvPr/>
        </p:nvGrpSpPr>
        <p:grpSpPr>
          <a:xfrm>
            <a:off x="0" y="0"/>
            <a:ext cx="9144000" cy="6858000"/>
            <a:chOff x="0" y="0"/>
            <a:chExt cx="9144000" cy="6858000"/>
          </a:xfrm>
        </p:grpSpPr>
        <p:sp>
          <p:nvSpPr>
            <p:cNvPr id="3" name="object 3"/>
            <p:cNvSpPr/>
            <p:nvPr/>
          </p:nvSpPr>
          <p:spPr>
            <a:xfrm>
              <a:off x="0" y="6672071"/>
              <a:ext cx="9143999" cy="18592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6672071"/>
              <a:ext cx="9144000" cy="0"/>
            </a:xfrm>
            <a:custGeom>
              <a:avLst/>
              <a:gdLst/>
              <a:ahLst/>
              <a:cxnLst/>
              <a:rect l="l" t="t" r="r" b="b"/>
              <a:pathLst>
                <a:path w="9144000">
                  <a:moveTo>
                    <a:pt x="9144000" y="0"/>
                  </a:moveTo>
                  <a:lnTo>
                    <a:pt x="0" y="0"/>
                  </a:lnTo>
                </a:path>
              </a:pathLst>
            </a:custGeom>
            <a:ln w="6096">
              <a:solidFill>
                <a:srgbClr val="5B9BD4"/>
              </a:solidFill>
            </a:ln>
          </p:spPr>
          <p:txBody>
            <a:bodyPr wrap="square" lIns="0" tIns="0" rIns="0" bIns="0" rtlCol="0"/>
            <a:lstStyle/>
            <a:p>
              <a:endParaRPr/>
            </a:p>
          </p:txBody>
        </p:sp>
        <p:sp>
          <p:nvSpPr>
            <p:cNvPr id="5" name="object 5"/>
            <p:cNvSpPr/>
            <p:nvPr/>
          </p:nvSpPr>
          <p:spPr>
            <a:xfrm>
              <a:off x="7263384" y="0"/>
              <a:ext cx="1880615" cy="685799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750052" y="4695444"/>
              <a:ext cx="2516123" cy="1676399"/>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p:nvPr/>
        </p:nvSpPr>
        <p:spPr>
          <a:xfrm>
            <a:off x="549503" y="3148593"/>
            <a:ext cx="5020310" cy="3198495"/>
          </a:xfrm>
          <a:prstGeom prst="rect">
            <a:avLst/>
          </a:prstGeom>
        </p:spPr>
        <p:txBody>
          <a:bodyPr vert="horz" wrap="square" lIns="0" tIns="12700" rIns="0" bIns="0" rtlCol="0">
            <a:spAutoFit/>
          </a:bodyPr>
          <a:lstStyle/>
          <a:p>
            <a:pPr marL="297180" marR="166370" indent="-285115">
              <a:lnSpc>
                <a:spcPct val="148700"/>
              </a:lnSpc>
              <a:spcBef>
                <a:spcPts val="100"/>
              </a:spcBef>
              <a:buFont typeface="Arial"/>
              <a:buChar char="•"/>
              <a:tabLst>
                <a:tab pos="297180" algn="l"/>
                <a:tab pos="297815" algn="l"/>
              </a:tabLst>
            </a:pPr>
            <a:r>
              <a:rPr sz="1600" spc="-10" dirty="0">
                <a:latin typeface="Calibri"/>
                <a:cs typeface="Calibri"/>
              </a:rPr>
              <a:t>Level </a:t>
            </a:r>
            <a:r>
              <a:rPr sz="1600" spc="-5" dirty="0">
                <a:latin typeface="Calibri"/>
                <a:cs typeface="Calibri"/>
              </a:rPr>
              <a:t>3: </a:t>
            </a:r>
            <a:r>
              <a:rPr sz="1600" spc="-10" dirty="0">
                <a:latin typeface="Calibri"/>
                <a:cs typeface="Calibri"/>
              </a:rPr>
              <a:t>New </a:t>
            </a:r>
            <a:r>
              <a:rPr sz="1600" spc="-20" dirty="0">
                <a:latin typeface="Calibri"/>
                <a:cs typeface="Calibri"/>
              </a:rPr>
              <a:t>Arrivals, </a:t>
            </a:r>
            <a:r>
              <a:rPr sz="1600" spc="-10" dirty="0">
                <a:latin typeface="Calibri"/>
                <a:cs typeface="Calibri"/>
              </a:rPr>
              <a:t>Short </a:t>
            </a:r>
            <a:r>
              <a:rPr sz="1600" spc="-5" dirty="0">
                <a:latin typeface="Calibri"/>
                <a:cs typeface="Calibri"/>
              </a:rPr>
              <a:t>Loan </a:t>
            </a:r>
            <a:r>
              <a:rPr sz="1600" spc="-20" dirty="0">
                <a:latin typeface="Calibri"/>
                <a:cs typeface="Calibri"/>
              </a:rPr>
              <a:t>Area, Course Reserved  Area,</a:t>
            </a:r>
            <a:r>
              <a:rPr sz="1600" spc="5" dirty="0">
                <a:latin typeface="Calibri"/>
                <a:cs typeface="Calibri"/>
              </a:rPr>
              <a:t> </a:t>
            </a:r>
            <a:r>
              <a:rPr sz="1600" spc="-25" dirty="0">
                <a:latin typeface="Calibri"/>
                <a:cs typeface="Calibri"/>
              </a:rPr>
              <a:t>Newspapers</a:t>
            </a:r>
            <a:endParaRPr sz="1600" dirty="0">
              <a:latin typeface="Calibri"/>
              <a:cs typeface="Calibri"/>
            </a:endParaRPr>
          </a:p>
          <a:p>
            <a:pPr marL="297180" indent="-285115">
              <a:lnSpc>
                <a:spcPct val="100000"/>
              </a:lnSpc>
              <a:spcBef>
                <a:spcPts val="1045"/>
              </a:spcBef>
              <a:buFont typeface="Arial"/>
              <a:buChar char="•"/>
              <a:tabLst>
                <a:tab pos="297180" algn="l"/>
                <a:tab pos="297815" algn="l"/>
              </a:tabLst>
            </a:pPr>
            <a:r>
              <a:rPr sz="1600" spc="-10" dirty="0">
                <a:latin typeface="Calibri"/>
                <a:cs typeface="Calibri"/>
              </a:rPr>
              <a:t>Level </a:t>
            </a:r>
            <a:r>
              <a:rPr sz="1600" spc="-5" dirty="0">
                <a:latin typeface="Calibri"/>
                <a:cs typeface="Calibri"/>
              </a:rPr>
              <a:t>4: </a:t>
            </a:r>
            <a:r>
              <a:rPr sz="1600" spc="-20" dirty="0">
                <a:latin typeface="Calibri"/>
                <a:cs typeface="Calibri"/>
              </a:rPr>
              <a:t>General </a:t>
            </a:r>
            <a:r>
              <a:rPr sz="1600" spc="-40" dirty="0">
                <a:latin typeface="Calibri"/>
                <a:cs typeface="Calibri"/>
              </a:rPr>
              <a:t>(History, </a:t>
            </a:r>
            <a:r>
              <a:rPr sz="1600" spc="-20" dirty="0">
                <a:latin typeface="Calibri"/>
                <a:cs typeface="Calibri"/>
              </a:rPr>
              <a:t>Education, Political </a:t>
            </a:r>
            <a:r>
              <a:rPr sz="1600" spc="-5" dirty="0">
                <a:latin typeface="Calibri"/>
                <a:cs typeface="Calibri"/>
              </a:rPr>
              <a:t>Science,</a:t>
            </a:r>
            <a:r>
              <a:rPr sz="1600" spc="75" dirty="0">
                <a:latin typeface="Calibri"/>
                <a:cs typeface="Calibri"/>
              </a:rPr>
              <a:t> </a:t>
            </a:r>
            <a:r>
              <a:rPr sz="1600" spc="-25" dirty="0">
                <a:latin typeface="Calibri"/>
                <a:cs typeface="Calibri"/>
              </a:rPr>
              <a:t>etc.)</a:t>
            </a:r>
            <a:endParaRPr sz="1600" dirty="0">
              <a:latin typeface="Calibri"/>
              <a:cs typeface="Calibri"/>
            </a:endParaRPr>
          </a:p>
          <a:p>
            <a:pPr marL="298450" marR="262890" indent="-286385">
              <a:lnSpc>
                <a:spcPct val="100000"/>
              </a:lnSpc>
              <a:spcBef>
                <a:spcPts val="1185"/>
              </a:spcBef>
              <a:buFont typeface="Arial"/>
              <a:buChar char="•"/>
              <a:tabLst>
                <a:tab pos="299085" algn="l"/>
                <a:tab pos="299720" algn="l"/>
              </a:tabLst>
            </a:pPr>
            <a:r>
              <a:rPr sz="1600" spc="-10" dirty="0">
                <a:latin typeface="Calibri"/>
                <a:cs typeface="Calibri"/>
              </a:rPr>
              <a:t>Level </a:t>
            </a:r>
            <a:r>
              <a:rPr sz="1600" spc="-5" dirty="0">
                <a:latin typeface="Calibri"/>
                <a:cs typeface="Calibri"/>
              </a:rPr>
              <a:t>5: </a:t>
            </a:r>
            <a:r>
              <a:rPr sz="1600" spc="-10" dirty="0">
                <a:latin typeface="Calibri"/>
                <a:cs typeface="Calibri"/>
              </a:rPr>
              <a:t>Language </a:t>
            </a:r>
            <a:r>
              <a:rPr sz="1600" spc="-5" dirty="0">
                <a:latin typeface="Calibri"/>
                <a:cs typeface="Calibri"/>
              </a:rPr>
              <a:t>and </a:t>
            </a:r>
            <a:r>
              <a:rPr sz="1600" spc="-35" dirty="0">
                <a:latin typeface="Calibri"/>
                <a:cs typeface="Calibri"/>
              </a:rPr>
              <a:t>Literature, </a:t>
            </a:r>
            <a:r>
              <a:rPr sz="1600" spc="-25" dirty="0">
                <a:latin typeface="Calibri"/>
                <a:cs typeface="Calibri"/>
              </a:rPr>
              <a:t>Graded Readers, Past  </a:t>
            </a:r>
            <a:r>
              <a:rPr sz="1600" spc="-10" dirty="0">
                <a:latin typeface="Calibri"/>
                <a:cs typeface="Calibri"/>
              </a:rPr>
              <a:t>Exam</a:t>
            </a:r>
            <a:r>
              <a:rPr sz="1600" spc="-25" dirty="0">
                <a:latin typeface="Calibri"/>
                <a:cs typeface="Calibri"/>
              </a:rPr>
              <a:t> Papers</a:t>
            </a:r>
            <a:endParaRPr sz="1600" dirty="0">
              <a:latin typeface="Calibri"/>
              <a:cs typeface="Calibri"/>
            </a:endParaRPr>
          </a:p>
          <a:p>
            <a:pPr marL="299085" indent="-287020">
              <a:lnSpc>
                <a:spcPct val="100000"/>
              </a:lnSpc>
              <a:spcBef>
                <a:spcPts val="900"/>
              </a:spcBef>
              <a:buFont typeface="Arial"/>
              <a:buChar char="•"/>
              <a:tabLst>
                <a:tab pos="299085" algn="l"/>
                <a:tab pos="299720" algn="l"/>
              </a:tabLst>
            </a:pPr>
            <a:r>
              <a:rPr sz="1600" spc="-10" dirty="0">
                <a:latin typeface="Calibri"/>
                <a:cs typeface="Calibri"/>
              </a:rPr>
              <a:t>Level </a:t>
            </a:r>
            <a:r>
              <a:rPr sz="1600" spc="-5" dirty="0">
                <a:latin typeface="Calibri"/>
                <a:cs typeface="Calibri"/>
              </a:rPr>
              <a:t>7: Social</a:t>
            </a:r>
            <a:r>
              <a:rPr sz="1600" spc="-55" dirty="0">
                <a:latin typeface="Calibri"/>
                <a:cs typeface="Calibri"/>
              </a:rPr>
              <a:t> </a:t>
            </a:r>
            <a:r>
              <a:rPr sz="1600" spc="-5" dirty="0">
                <a:latin typeface="Calibri"/>
                <a:cs typeface="Calibri"/>
              </a:rPr>
              <a:t>Sciences</a:t>
            </a:r>
            <a:endParaRPr sz="1600" dirty="0">
              <a:latin typeface="Calibri"/>
              <a:cs typeface="Calibri"/>
            </a:endParaRPr>
          </a:p>
          <a:p>
            <a:pPr marL="299085" indent="-287020">
              <a:lnSpc>
                <a:spcPct val="100000"/>
              </a:lnSpc>
              <a:spcBef>
                <a:spcPts val="900"/>
              </a:spcBef>
              <a:buFont typeface="Arial"/>
              <a:buChar char="•"/>
              <a:tabLst>
                <a:tab pos="299085" algn="l"/>
                <a:tab pos="299720" algn="l"/>
              </a:tabLst>
            </a:pPr>
            <a:r>
              <a:rPr sz="1600" spc="-10" dirty="0">
                <a:latin typeface="Calibri"/>
                <a:cs typeface="Calibri"/>
              </a:rPr>
              <a:t>Level </a:t>
            </a:r>
            <a:r>
              <a:rPr sz="1600" spc="-5" dirty="0">
                <a:latin typeface="Calibri"/>
                <a:cs typeface="Calibri"/>
              </a:rPr>
              <a:t>8: Fine Arts,</a:t>
            </a:r>
            <a:r>
              <a:rPr sz="1600" spc="-55" dirty="0">
                <a:latin typeface="Calibri"/>
                <a:cs typeface="Calibri"/>
              </a:rPr>
              <a:t> </a:t>
            </a:r>
            <a:r>
              <a:rPr sz="1600" spc="-45" dirty="0">
                <a:latin typeface="Calibri"/>
                <a:cs typeface="Calibri"/>
              </a:rPr>
              <a:t>Technology</a:t>
            </a:r>
            <a:endParaRPr sz="1600" dirty="0">
              <a:latin typeface="Calibri"/>
              <a:cs typeface="Calibri"/>
            </a:endParaRPr>
          </a:p>
          <a:p>
            <a:pPr marL="299085" indent="-287020">
              <a:lnSpc>
                <a:spcPct val="100000"/>
              </a:lnSpc>
              <a:spcBef>
                <a:spcPts val="900"/>
              </a:spcBef>
              <a:buFont typeface="Arial"/>
              <a:buChar char="•"/>
              <a:tabLst>
                <a:tab pos="299085" algn="l"/>
                <a:tab pos="299720" algn="l"/>
              </a:tabLst>
            </a:pPr>
            <a:r>
              <a:rPr sz="1600" spc="-10" dirty="0">
                <a:latin typeface="Calibri"/>
                <a:cs typeface="Calibri"/>
              </a:rPr>
              <a:t>Level </a:t>
            </a:r>
            <a:r>
              <a:rPr sz="1600" spc="-5" dirty="0">
                <a:latin typeface="Calibri"/>
                <a:cs typeface="Calibri"/>
              </a:rPr>
              <a:t>9: Science, </a:t>
            </a:r>
            <a:r>
              <a:rPr sz="1600" spc="-20" dirty="0">
                <a:latin typeface="Calibri"/>
                <a:cs typeface="Calibri"/>
              </a:rPr>
              <a:t>Mathematics, </a:t>
            </a:r>
            <a:r>
              <a:rPr sz="1600" spc="-15" dirty="0">
                <a:latin typeface="Calibri"/>
                <a:cs typeface="Calibri"/>
              </a:rPr>
              <a:t>Medicine</a:t>
            </a:r>
            <a:endParaRPr sz="1600" dirty="0">
              <a:latin typeface="Calibri"/>
              <a:cs typeface="Calibri"/>
            </a:endParaRPr>
          </a:p>
          <a:p>
            <a:pPr marL="309880" indent="-285115">
              <a:lnSpc>
                <a:spcPct val="100000"/>
              </a:lnSpc>
              <a:spcBef>
                <a:spcPts val="900"/>
              </a:spcBef>
              <a:buFont typeface="Arial"/>
              <a:buChar char="•"/>
              <a:tabLst>
                <a:tab pos="309245" algn="l"/>
                <a:tab pos="309880" algn="l"/>
              </a:tabLst>
            </a:pPr>
            <a:r>
              <a:rPr sz="1600" spc="-10" dirty="0">
                <a:latin typeface="Calibri"/>
                <a:cs typeface="Calibri"/>
              </a:rPr>
              <a:t>Level </a:t>
            </a:r>
            <a:r>
              <a:rPr sz="1600" spc="-5" dirty="0">
                <a:latin typeface="Calibri"/>
                <a:cs typeface="Calibri"/>
              </a:rPr>
              <a:t>10: Priority </a:t>
            </a:r>
            <a:r>
              <a:rPr sz="1600" spc="-20" dirty="0">
                <a:latin typeface="Calibri"/>
                <a:cs typeface="Calibri"/>
              </a:rPr>
              <a:t>Cataloguing</a:t>
            </a:r>
            <a:r>
              <a:rPr sz="1600" spc="-75" dirty="0">
                <a:latin typeface="Calibri"/>
                <a:cs typeface="Calibri"/>
              </a:rPr>
              <a:t> </a:t>
            </a:r>
            <a:r>
              <a:rPr sz="1600" spc="-25" dirty="0">
                <a:latin typeface="Calibri"/>
                <a:cs typeface="Calibri"/>
              </a:rPr>
              <a:t>Area</a:t>
            </a:r>
            <a:endParaRPr sz="1600" dirty="0">
              <a:latin typeface="Calibri"/>
              <a:cs typeface="Calibri"/>
            </a:endParaRPr>
          </a:p>
        </p:txBody>
      </p:sp>
      <p:sp>
        <p:nvSpPr>
          <p:cNvPr id="8" name="object 8"/>
          <p:cNvSpPr txBox="1">
            <a:spLocks noGrp="1"/>
          </p:cNvSpPr>
          <p:nvPr>
            <p:ph type="title"/>
          </p:nvPr>
        </p:nvSpPr>
        <p:spPr>
          <a:xfrm>
            <a:off x="452881" y="274066"/>
            <a:ext cx="3171190" cy="635000"/>
          </a:xfrm>
          <a:prstGeom prst="rect">
            <a:avLst/>
          </a:prstGeom>
        </p:spPr>
        <p:txBody>
          <a:bodyPr vert="horz" wrap="square" lIns="0" tIns="12065" rIns="0" bIns="0" rtlCol="0">
            <a:spAutoFit/>
          </a:bodyPr>
          <a:lstStyle/>
          <a:p>
            <a:pPr marL="12700">
              <a:lnSpc>
                <a:spcPct val="100000"/>
              </a:lnSpc>
              <a:spcBef>
                <a:spcPts val="95"/>
              </a:spcBef>
            </a:pPr>
            <a:r>
              <a:rPr spc="-5" dirty="0"/>
              <a:t>Print</a:t>
            </a:r>
            <a:r>
              <a:rPr spc="-50" dirty="0"/>
              <a:t> </a:t>
            </a:r>
            <a:r>
              <a:rPr spc="-10" dirty="0"/>
              <a:t>Materials</a:t>
            </a:r>
          </a:p>
        </p:txBody>
      </p:sp>
      <p:sp>
        <p:nvSpPr>
          <p:cNvPr id="9" name="object 9"/>
          <p:cNvSpPr txBox="1"/>
          <p:nvPr/>
        </p:nvSpPr>
        <p:spPr>
          <a:xfrm>
            <a:off x="521843" y="1214207"/>
            <a:ext cx="7756525" cy="850265"/>
          </a:xfrm>
          <a:prstGeom prst="rect">
            <a:avLst/>
          </a:prstGeom>
        </p:spPr>
        <p:txBody>
          <a:bodyPr vert="horz" wrap="square" lIns="0" tIns="11430" rIns="0" bIns="0" rtlCol="0">
            <a:spAutoFit/>
          </a:bodyPr>
          <a:lstStyle/>
          <a:p>
            <a:pPr marL="12700" marR="5080" algn="just">
              <a:lnSpc>
                <a:spcPct val="100299"/>
              </a:lnSpc>
              <a:spcBef>
                <a:spcPts val="90"/>
              </a:spcBef>
            </a:pPr>
            <a:r>
              <a:rPr sz="1800" spc="-20" dirty="0">
                <a:latin typeface="Calibri"/>
                <a:cs typeface="Calibri"/>
              </a:rPr>
              <a:t>Currently, </a:t>
            </a:r>
            <a:r>
              <a:rPr sz="1800" spc="-10" dirty="0">
                <a:latin typeface="Calibri"/>
                <a:cs typeface="Calibri"/>
              </a:rPr>
              <a:t>XJTLU </a:t>
            </a:r>
            <a:r>
              <a:rPr sz="1800" spc="-5" dirty="0">
                <a:latin typeface="Calibri"/>
                <a:cs typeface="Calibri"/>
              </a:rPr>
              <a:t>Library </a:t>
            </a:r>
            <a:r>
              <a:rPr sz="1800" dirty="0">
                <a:latin typeface="Calibri"/>
                <a:cs typeface="Calibri"/>
              </a:rPr>
              <a:t>holds </a:t>
            </a:r>
            <a:r>
              <a:rPr sz="1800" spc="-5" dirty="0">
                <a:latin typeface="Calibri"/>
                <a:cs typeface="Calibri"/>
              </a:rPr>
              <a:t>over 680,000 </a:t>
            </a:r>
            <a:r>
              <a:rPr sz="1800" spc="-10" dirty="0">
                <a:solidFill>
                  <a:srgbClr val="0070C0"/>
                </a:solidFill>
                <a:latin typeface="Calibri"/>
                <a:cs typeface="Calibri"/>
              </a:rPr>
              <a:t>printed </a:t>
            </a:r>
            <a:r>
              <a:rPr sz="1800" spc="-5" dirty="0">
                <a:solidFill>
                  <a:srgbClr val="0070C0"/>
                </a:solidFill>
                <a:latin typeface="Calibri"/>
                <a:cs typeface="Calibri"/>
              </a:rPr>
              <a:t>books</a:t>
            </a:r>
            <a:r>
              <a:rPr sz="1800" spc="-5" dirty="0">
                <a:latin typeface="Calibri"/>
                <a:cs typeface="Calibri"/>
              </a:rPr>
              <a:t>, </a:t>
            </a:r>
            <a:r>
              <a:rPr sz="1800" dirty="0">
                <a:latin typeface="Calibri"/>
                <a:cs typeface="Calibri"/>
              </a:rPr>
              <a:t>247 </a:t>
            </a:r>
            <a:r>
              <a:rPr sz="1800" spc="-15" dirty="0">
                <a:latin typeface="Calibri"/>
                <a:cs typeface="Calibri"/>
              </a:rPr>
              <a:t>different </a:t>
            </a:r>
            <a:r>
              <a:rPr sz="1800" spc="-5" dirty="0">
                <a:latin typeface="Calibri"/>
                <a:cs typeface="Calibri"/>
              </a:rPr>
              <a:t>titles of  </a:t>
            </a:r>
            <a:r>
              <a:rPr sz="1800" spc="-5" dirty="0">
                <a:solidFill>
                  <a:srgbClr val="0070C0"/>
                </a:solidFill>
                <a:latin typeface="Calibri"/>
                <a:cs typeface="Calibri"/>
              </a:rPr>
              <a:t>domestic</a:t>
            </a:r>
            <a:r>
              <a:rPr sz="1800" spc="-5" dirty="0">
                <a:latin typeface="Calibri"/>
                <a:cs typeface="Calibri"/>
              </a:rPr>
              <a:t> </a:t>
            </a:r>
            <a:r>
              <a:rPr spc="-10" dirty="0">
                <a:solidFill>
                  <a:srgbClr val="0070C0"/>
                </a:solidFill>
                <a:latin typeface="Calibri"/>
                <a:cs typeface="Calibri"/>
              </a:rPr>
              <a:t>magazines and periodicals</a:t>
            </a:r>
            <a:r>
              <a:rPr sz="1800" spc="-5" dirty="0">
                <a:latin typeface="Calibri"/>
                <a:cs typeface="Calibri"/>
              </a:rPr>
              <a:t>, </a:t>
            </a:r>
            <a:r>
              <a:rPr sz="1800" dirty="0">
                <a:latin typeface="Calibri"/>
                <a:cs typeface="Calibri"/>
              </a:rPr>
              <a:t>153 </a:t>
            </a:r>
            <a:r>
              <a:rPr sz="1800" spc="-5" dirty="0">
                <a:latin typeface="Calibri"/>
                <a:cs typeface="Calibri"/>
              </a:rPr>
              <a:t>titles of </a:t>
            </a:r>
            <a:r>
              <a:rPr sz="1800" spc="-5" dirty="0">
                <a:solidFill>
                  <a:srgbClr val="0070C0"/>
                </a:solidFill>
                <a:latin typeface="Calibri"/>
                <a:cs typeface="Calibri"/>
              </a:rPr>
              <a:t>imported magazines </a:t>
            </a:r>
            <a:r>
              <a:rPr sz="1800" dirty="0">
                <a:solidFill>
                  <a:srgbClr val="0070C0"/>
                </a:solidFill>
                <a:latin typeface="Calibri"/>
                <a:cs typeface="Calibri"/>
              </a:rPr>
              <a:t>and  </a:t>
            </a:r>
            <a:r>
              <a:rPr sz="1800" spc="-5" dirty="0">
                <a:solidFill>
                  <a:srgbClr val="0070C0"/>
                </a:solidFill>
                <a:latin typeface="Calibri"/>
                <a:cs typeface="Calibri"/>
              </a:rPr>
              <a:t>periodicals</a:t>
            </a:r>
            <a:r>
              <a:rPr sz="1800" spc="-5" dirty="0">
                <a:latin typeface="Calibri"/>
                <a:cs typeface="Calibri"/>
              </a:rPr>
              <a:t> </a:t>
            </a:r>
            <a:r>
              <a:rPr sz="1800" dirty="0">
                <a:latin typeface="Calibri"/>
                <a:cs typeface="Calibri"/>
              </a:rPr>
              <a:t>and 34 </a:t>
            </a:r>
            <a:r>
              <a:rPr sz="1800" spc="-5" dirty="0">
                <a:latin typeface="Calibri"/>
                <a:cs typeface="Calibri"/>
              </a:rPr>
              <a:t>kinds of</a:t>
            </a:r>
            <a:r>
              <a:rPr sz="1800" spc="40" dirty="0">
                <a:latin typeface="Calibri"/>
                <a:cs typeface="Calibri"/>
              </a:rPr>
              <a:t> </a:t>
            </a:r>
            <a:r>
              <a:rPr sz="1800" spc="-25" dirty="0">
                <a:solidFill>
                  <a:srgbClr val="0070C0"/>
                </a:solidFill>
                <a:latin typeface="Calibri"/>
                <a:cs typeface="Calibri"/>
              </a:rPr>
              <a:t>newspaper</a:t>
            </a:r>
            <a:r>
              <a:rPr sz="1800" spc="-25" dirty="0">
                <a:latin typeface="Calibri"/>
                <a:cs typeface="Calibri"/>
              </a:rPr>
              <a:t>.</a:t>
            </a:r>
            <a:endParaRPr sz="1800" dirty="0">
              <a:latin typeface="Calibri"/>
              <a:cs typeface="Calibri"/>
            </a:endParaRPr>
          </a:p>
        </p:txBody>
      </p:sp>
      <p:sp>
        <p:nvSpPr>
          <p:cNvPr id="10" name="object 10"/>
          <p:cNvSpPr txBox="1"/>
          <p:nvPr/>
        </p:nvSpPr>
        <p:spPr>
          <a:xfrm>
            <a:off x="534923" y="2599944"/>
            <a:ext cx="2932430" cy="304800"/>
          </a:xfrm>
          <a:prstGeom prst="rect">
            <a:avLst/>
          </a:prstGeom>
          <a:solidFill>
            <a:srgbClr val="010544"/>
          </a:solidFill>
        </p:spPr>
        <p:txBody>
          <a:bodyPr vert="horz" wrap="square" lIns="0" tIns="0" rIns="0" bIns="0" rtlCol="0">
            <a:spAutoFit/>
          </a:bodyPr>
          <a:lstStyle/>
          <a:p>
            <a:pPr marL="51435">
              <a:lnSpc>
                <a:spcPts val="2039"/>
              </a:lnSpc>
            </a:pPr>
            <a:r>
              <a:rPr sz="1800" b="1" dirty="0">
                <a:solidFill>
                  <a:srgbClr val="FFFFFF"/>
                </a:solidFill>
                <a:latin typeface="Calibri"/>
                <a:cs typeface="Calibri"/>
              </a:rPr>
              <a:t>SIP </a:t>
            </a:r>
            <a:r>
              <a:rPr sz="1800" b="1" spc="-5" dirty="0">
                <a:solidFill>
                  <a:srgbClr val="FFFFFF"/>
                </a:solidFill>
                <a:latin typeface="Calibri"/>
                <a:cs typeface="Calibri"/>
              </a:rPr>
              <a:t>Library </a:t>
            </a:r>
            <a:r>
              <a:rPr sz="1800" b="1" dirty="0">
                <a:solidFill>
                  <a:srgbClr val="FFFFFF"/>
                </a:solidFill>
                <a:latin typeface="Calibri"/>
                <a:cs typeface="Calibri"/>
              </a:rPr>
              <a:t>Floor</a:t>
            </a:r>
            <a:r>
              <a:rPr sz="1800" b="1" spc="-40" dirty="0">
                <a:solidFill>
                  <a:srgbClr val="FFFFFF"/>
                </a:solidFill>
                <a:latin typeface="Calibri"/>
                <a:cs typeface="Calibri"/>
              </a:rPr>
              <a:t> </a:t>
            </a:r>
            <a:r>
              <a:rPr sz="1800" b="1" spc="-5" dirty="0">
                <a:solidFill>
                  <a:srgbClr val="FFFFFF"/>
                </a:solidFill>
                <a:latin typeface="Calibri"/>
                <a:cs typeface="Calibri"/>
              </a:rPr>
              <a:t>Plan</a:t>
            </a:r>
            <a:endParaRPr sz="1800">
              <a:latin typeface="Calibri"/>
              <a:cs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243" y="349072"/>
            <a:ext cx="6486118" cy="629660"/>
          </a:xfrm>
          <a:prstGeom prst="rect">
            <a:avLst/>
          </a:prstGeom>
        </p:spPr>
        <p:txBody>
          <a:bodyPr vert="horz" wrap="square" lIns="0" tIns="13970" rIns="0" bIns="0" rtlCol="0">
            <a:spAutoFit/>
          </a:bodyPr>
          <a:lstStyle/>
          <a:p>
            <a:pPr marL="12700">
              <a:lnSpc>
                <a:spcPct val="100000"/>
              </a:lnSpc>
              <a:spcBef>
                <a:spcPts val="110"/>
              </a:spcBef>
            </a:pPr>
            <a:r>
              <a:rPr lang="en-US" dirty="0" smtClean="0"/>
              <a:t>BORROW &amp; RETURN A BOOK</a:t>
            </a:r>
            <a:endParaRPr spc="-35" dirty="0"/>
          </a:p>
        </p:txBody>
      </p:sp>
      <p:sp>
        <p:nvSpPr>
          <p:cNvPr id="3" name="object 3"/>
          <p:cNvSpPr/>
          <p:nvPr/>
        </p:nvSpPr>
        <p:spPr>
          <a:xfrm>
            <a:off x="0" y="6672071"/>
            <a:ext cx="9144000" cy="1859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6672071"/>
            <a:ext cx="9144000" cy="0"/>
          </a:xfrm>
          <a:custGeom>
            <a:avLst/>
            <a:gdLst/>
            <a:ahLst/>
            <a:cxnLst/>
            <a:rect l="l" t="t" r="r" b="b"/>
            <a:pathLst>
              <a:path w="9144000">
                <a:moveTo>
                  <a:pt x="9144000" y="0"/>
                </a:moveTo>
                <a:lnTo>
                  <a:pt x="0" y="0"/>
                </a:lnTo>
              </a:path>
            </a:pathLst>
          </a:custGeom>
          <a:ln w="6096">
            <a:solidFill>
              <a:srgbClr val="5B9BD4"/>
            </a:solidFill>
          </a:ln>
        </p:spPr>
        <p:txBody>
          <a:bodyPr wrap="square" lIns="0" tIns="0" rIns="0" bIns="0" rtlCol="0"/>
          <a:lstStyle/>
          <a:p>
            <a:endParaRPr/>
          </a:p>
        </p:txBody>
      </p:sp>
      <p:sp>
        <p:nvSpPr>
          <p:cNvPr id="5" name="object 5"/>
          <p:cNvSpPr txBox="1">
            <a:spLocks noGrp="1"/>
          </p:cNvSpPr>
          <p:nvPr>
            <p:ph type="body" idx="1"/>
          </p:nvPr>
        </p:nvSpPr>
        <p:spPr>
          <a:xfrm>
            <a:off x="536243" y="1078087"/>
            <a:ext cx="7306945" cy="341760"/>
          </a:xfrm>
          <a:prstGeom prst="rect">
            <a:avLst/>
          </a:prstGeom>
        </p:spPr>
        <p:txBody>
          <a:bodyPr vert="horz" wrap="square" lIns="0" tIns="33655" rIns="0" bIns="0" rtlCol="0">
            <a:spAutoFit/>
          </a:bodyPr>
          <a:lstStyle/>
          <a:p>
            <a:pPr marL="12700">
              <a:lnSpc>
                <a:spcPct val="100000"/>
              </a:lnSpc>
              <a:spcBef>
                <a:spcPts val="265"/>
              </a:spcBef>
            </a:pPr>
            <a:r>
              <a:rPr lang="en-US" sz="2000" b="1" spc="-5" dirty="0" smtClean="0">
                <a:solidFill>
                  <a:schemeClr val="accent1"/>
                </a:solidFill>
              </a:rPr>
              <a:t>Book Loan Quota and Loan Period</a:t>
            </a:r>
            <a:endParaRPr sz="2800" b="1" dirty="0">
              <a:solidFill>
                <a:schemeClr val="accent1"/>
              </a:solidFill>
            </a:endParaRPr>
          </a:p>
        </p:txBody>
      </p:sp>
      <p:sp>
        <p:nvSpPr>
          <p:cNvPr id="8" name="object 8"/>
          <p:cNvSpPr/>
          <p:nvPr/>
        </p:nvSpPr>
        <p:spPr>
          <a:xfrm>
            <a:off x="7263383" y="0"/>
            <a:ext cx="1880616" cy="6858000"/>
          </a:xfrm>
          <a:prstGeom prst="rect">
            <a:avLst/>
          </a:prstGeom>
          <a:blipFill>
            <a:blip r:embed="rId3" cstate="print"/>
            <a:stretch>
              <a:fillRect/>
            </a:stretch>
          </a:blipFill>
        </p:spPr>
        <p:txBody>
          <a:bodyPr wrap="square" lIns="0" tIns="0" rIns="0" bIns="0" rtlCol="0"/>
          <a:lstStyle/>
          <a:p>
            <a:endParaRPr/>
          </a:p>
        </p:txBody>
      </p:sp>
      <p:graphicFrame>
        <p:nvGraphicFramePr>
          <p:cNvPr id="13" name="Table 12"/>
          <p:cNvGraphicFramePr>
            <a:graphicFrameLocks noGrp="1"/>
          </p:cNvGraphicFramePr>
          <p:nvPr>
            <p:extLst/>
          </p:nvPr>
        </p:nvGraphicFramePr>
        <p:xfrm>
          <a:off x="536243" y="1600200"/>
          <a:ext cx="7921955" cy="3205794"/>
        </p:xfrm>
        <a:graphic>
          <a:graphicData uri="http://schemas.openxmlformats.org/drawingml/2006/table">
            <a:tbl>
              <a:tblPr firstRow="1" bandRow="1">
                <a:tableStyleId>{5C22544A-7EE6-4342-B048-85BDC9FD1C3A}</a:tableStyleId>
              </a:tblPr>
              <a:tblGrid>
                <a:gridCol w="1584391">
                  <a:extLst>
                    <a:ext uri="{9D8B030D-6E8A-4147-A177-3AD203B41FA5}">
                      <a16:colId xmlns:a16="http://schemas.microsoft.com/office/drawing/2014/main" val="601474682"/>
                    </a:ext>
                  </a:extLst>
                </a:gridCol>
                <a:gridCol w="1584391">
                  <a:extLst>
                    <a:ext uri="{9D8B030D-6E8A-4147-A177-3AD203B41FA5}">
                      <a16:colId xmlns:a16="http://schemas.microsoft.com/office/drawing/2014/main" val="3368817602"/>
                    </a:ext>
                  </a:extLst>
                </a:gridCol>
                <a:gridCol w="1584391">
                  <a:extLst>
                    <a:ext uri="{9D8B030D-6E8A-4147-A177-3AD203B41FA5}">
                      <a16:colId xmlns:a16="http://schemas.microsoft.com/office/drawing/2014/main" val="229451620"/>
                    </a:ext>
                  </a:extLst>
                </a:gridCol>
                <a:gridCol w="1584391">
                  <a:extLst>
                    <a:ext uri="{9D8B030D-6E8A-4147-A177-3AD203B41FA5}">
                      <a16:colId xmlns:a16="http://schemas.microsoft.com/office/drawing/2014/main" val="4217931401"/>
                    </a:ext>
                  </a:extLst>
                </a:gridCol>
                <a:gridCol w="1584391">
                  <a:extLst>
                    <a:ext uri="{9D8B030D-6E8A-4147-A177-3AD203B41FA5}">
                      <a16:colId xmlns:a16="http://schemas.microsoft.com/office/drawing/2014/main" val="2738242475"/>
                    </a:ext>
                  </a:extLst>
                </a:gridCol>
              </a:tblGrid>
              <a:tr h="373339">
                <a:tc rowSpan="2">
                  <a:txBody>
                    <a:bodyPr/>
                    <a:lstStyle/>
                    <a:p>
                      <a:pPr algn="ctr"/>
                      <a:endParaRPr lang="en-US" sz="1400" b="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sz="1400" b="0" dirty="0" smtClean="0">
                          <a:solidFill>
                            <a:schemeClr val="tx1"/>
                          </a:solidFill>
                        </a:rPr>
                        <a:t>Max Issues</a:t>
                      </a:r>
                      <a:r>
                        <a:rPr lang="en-US" sz="1400" b="0" baseline="0" dirty="0" smtClean="0">
                          <a:solidFill>
                            <a:schemeClr val="tx1"/>
                          </a:solidFill>
                        </a:rPr>
                        <a:t> (Copies)</a:t>
                      </a:r>
                      <a:endParaRPr lang="en-US" sz="1400" b="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sz="1400" b="0" dirty="0" smtClean="0">
                          <a:solidFill>
                            <a:schemeClr val="tx1"/>
                          </a:solidFill>
                        </a:rPr>
                        <a:t>Loan</a:t>
                      </a:r>
                      <a:r>
                        <a:rPr lang="en-US" sz="1400" b="0" baseline="0" dirty="0" smtClean="0">
                          <a:solidFill>
                            <a:schemeClr val="tx1"/>
                          </a:solidFill>
                        </a:rPr>
                        <a:t> Period (Days)</a:t>
                      </a:r>
                      <a:endParaRPr lang="en-US" sz="1400" b="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400" b="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400" b="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1832794"/>
                  </a:ext>
                </a:extLst>
              </a:tr>
              <a:tr h="373340">
                <a:tc vMerge="1">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tx1"/>
                          </a:solidFill>
                        </a:rPr>
                        <a:t>DVDs</a:t>
                      </a:r>
                      <a:endParaRPr lang="en-US" sz="1400" b="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tx1"/>
                          </a:solidFill>
                        </a:rPr>
                        <a:t>Graded Readers</a:t>
                      </a:r>
                      <a:endParaRPr lang="en-US" sz="1400" b="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tx1"/>
                          </a:solidFill>
                        </a:rPr>
                        <a:t>General Items</a:t>
                      </a:r>
                      <a:endParaRPr lang="en-US" sz="1400" b="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2378619"/>
                  </a:ext>
                </a:extLst>
              </a:tr>
              <a:tr h="386475">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Academic Staff</a:t>
                      </a:r>
                      <a:r>
                        <a:rPr lang="en-US" sz="1400" b="0" baseline="0" dirty="0" smtClean="0">
                          <a:solidFill>
                            <a:schemeClr val="tx1"/>
                          </a:solidFill>
                        </a:rPr>
                        <a:t>, Researchers</a:t>
                      </a:r>
                      <a:endParaRPr lang="en-US" sz="1400" b="0" dirty="0" smtClean="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1400" b="0" dirty="0" smtClean="0">
                          <a:solidFill>
                            <a:schemeClr val="tx1"/>
                          </a:solidFill>
                        </a:rPr>
                        <a:t>Unlimited</a:t>
                      </a:r>
                      <a:endParaRPr lang="en-US" sz="1400" b="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1400" b="0" dirty="0" smtClean="0">
                          <a:solidFill>
                            <a:schemeClr val="tx1"/>
                          </a:solidFill>
                        </a:rPr>
                        <a:t>3</a:t>
                      </a:r>
                      <a:endParaRPr lang="en-US" sz="1400" b="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1400" b="0" dirty="0" smtClean="0">
                          <a:solidFill>
                            <a:schemeClr val="tx1"/>
                          </a:solidFill>
                        </a:rPr>
                        <a:t>7</a:t>
                      </a:r>
                      <a:endParaRPr lang="en-US" sz="1400" b="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1400" b="0" dirty="0" smtClean="0">
                          <a:solidFill>
                            <a:schemeClr val="tx1"/>
                          </a:solidFill>
                        </a:rPr>
                        <a:t>180</a:t>
                      </a:r>
                      <a:endParaRPr lang="en-US" sz="1400" b="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4136115706"/>
                  </a:ext>
                </a:extLst>
              </a:tr>
              <a:tr h="386475">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PHD Students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tx1"/>
                          </a:solidFill>
                        </a:rPr>
                        <a:t>30</a:t>
                      </a:r>
                      <a:endParaRPr lang="en-US" sz="1400" b="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tx1"/>
                          </a:solidFill>
                        </a:rPr>
                        <a:t>3</a:t>
                      </a:r>
                      <a:endParaRPr lang="en-US" sz="1400" b="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tx1"/>
                          </a:solidFill>
                        </a:rPr>
                        <a:t>7</a:t>
                      </a:r>
                      <a:endParaRPr lang="en-US" sz="1400" b="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tx1"/>
                          </a:solidFill>
                        </a:rPr>
                        <a:t>180</a:t>
                      </a:r>
                      <a:endParaRPr lang="en-US" sz="1400" b="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7005059"/>
                  </a:ext>
                </a:extLst>
              </a:tr>
              <a:tr h="386475">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Postgraduate Students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tx1"/>
                          </a:solidFill>
                        </a:rPr>
                        <a:t>30</a:t>
                      </a:r>
                      <a:endParaRPr lang="en-US" sz="1400" b="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tx1"/>
                          </a:solidFill>
                        </a:rPr>
                        <a:t>3</a:t>
                      </a:r>
                      <a:endParaRPr lang="en-US" sz="1400" b="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tx1"/>
                          </a:solidFill>
                        </a:rPr>
                        <a:t>7</a:t>
                      </a:r>
                      <a:endParaRPr lang="en-US" sz="1400" b="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tx1"/>
                          </a:solidFill>
                        </a:rPr>
                        <a:t>42</a:t>
                      </a:r>
                      <a:endParaRPr lang="en-US" sz="1400" b="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018733"/>
                  </a:ext>
                </a:extLst>
              </a:tr>
              <a:tr h="386475">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Undergraduate Students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tx1"/>
                          </a:solidFill>
                        </a:rPr>
                        <a:t>20</a:t>
                      </a:r>
                      <a:endParaRPr lang="en-US" sz="1400" b="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tx1"/>
                          </a:solidFill>
                        </a:rPr>
                        <a:t>3</a:t>
                      </a:r>
                      <a:endParaRPr lang="en-US" sz="1400" b="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tx1"/>
                          </a:solidFill>
                        </a:rPr>
                        <a:t>7</a:t>
                      </a:r>
                      <a:endParaRPr lang="en-US" sz="1400" b="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tx1"/>
                          </a:solidFill>
                        </a:rPr>
                        <a:t>42</a:t>
                      </a:r>
                      <a:endParaRPr lang="en-US" sz="1400" b="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159969"/>
                  </a:ext>
                </a:extLst>
              </a:tr>
              <a:tr h="386475">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Administrative Staff</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tx1"/>
                          </a:solidFill>
                        </a:rPr>
                        <a:t>30</a:t>
                      </a:r>
                      <a:endParaRPr lang="en-US" sz="1400" b="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tx1"/>
                          </a:solidFill>
                        </a:rPr>
                        <a:t>3</a:t>
                      </a:r>
                      <a:endParaRPr lang="en-US" sz="1400" b="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tx1"/>
                          </a:solidFill>
                        </a:rPr>
                        <a:t>7</a:t>
                      </a:r>
                      <a:endParaRPr lang="en-US" sz="1400" b="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tx1"/>
                          </a:solidFill>
                        </a:rPr>
                        <a:t>42</a:t>
                      </a:r>
                      <a:endParaRPr lang="en-US" sz="1400" b="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2236002"/>
                  </a:ext>
                </a:extLst>
              </a:tr>
            </a:tbl>
          </a:graphicData>
        </a:graphic>
      </p:graphicFrame>
      <p:sp>
        <p:nvSpPr>
          <p:cNvPr id="16" name="Rectangle 15"/>
          <p:cNvSpPr/>
          <p:nvPr/>
        </p:nvSpPr>
        <p:spPr>
          <a:xfrm>
            <a:off x="536243" y="5017124"/>
            <a:ext cx="7571056" cy="985334"/>
          </a:xfrm>
          <a:prstGeom prst="rect">
            <a:avLst/>
          </a:prstGeom>
        </p:spPr>
        <p:txBody>
          <a:bodyPr wrap="square">
            <a:spAutoFit/>
          </a:bodyPr>
          <a:lstStyle/>
          <a:p>
            <a:pPr algn="just">
              <a:lnSpc>
                <a:spcPct val="107000"/>
              </a:lnSpc>
              <a:spcAft>
                <a:spcPts val="800"/>
              </a:spcAft>
            </a:pPr>
            <a:r>
              <a:rPr lang="en-US" sz="1600" spc="-5" dirty="0" smtClean="0">
                <a:latin typeface="Calibri"/>
                <a:cs typeface="Calibri"/>
              </a:rPr>
              <a:t>Special Collections, Current Journals and Bound Journals are not for loan. They can only be viewed in the Library. </a:t>
            </a:r>
          </a:p>
          <a:p>
            <a:pPr algn="just">
              <a:lnSpc>
                <a:spcPct val="107000"/>
              </a:lnSpc>
              <a:spcAft>
                <a:spcPts val="800"/>
              </a:spcAft>
            </a:pPr>
            <a:endParaRPr lang="en-US" sz="1600" spc="-5" dirty="0" smtClean="0">
              <a:latin typeface="Calibri"/>
              <a:cs typeface="Calibri"/>
            </a:endParaRPr>
          </a:p>
        </p:txBody>
      </p:sp>
      <p:sp>
        <p:nvSpPr>
          <p:cNvPr id="6" name="Slide Number Placeholder 5"/>
          <p:cNvSpPr>
            <a:spLocks noGrp="1"/>
          </p:cNvSpPr>
          <p:nvPr>
            <p:ph type="sldNum" sz="quarter" idx="7"/>
          </p:nvPr>
        </p:nvSpPr>
        <p:spPr/>
        <p:txBody>
          <a:bodyPr/>
          <a:lstStyle/>
          <a:p>
            <a:fld id="{B6F15528-21DE-4FAA-801E-634DDDAF4B2B}" type="slidenum">
              <a:rPr lang="en-US" smtClean="0"/>
              <a:t>9</a:t>
            </a:fld>
            <a:endParaRPr lang="en-US" dirty="0"/>
          </a:p>
        </p:txBody>
      </p:sp>
    </p:spTree>
    <p:extLst>
      <p:ext uri="{BB962C8B-B14F-4D97-AF65-F5344CB8AC3E}">
        <p14:creationId xmlns:p14="http://schemas.microsoft.com/office/powerpoint/2010/main" val="2799851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672</TotalTime>
  <Words>2271</Words>
  <Application>Microsoft Office PowerPoint</Application>
  <PresentationFormat>On-screen Show (4:3)</PresentationFormat>
  <Paragraphs>331</Paragraphs>
  <Slides>42</Slides>
  <Notes>8</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42</vt:i4>
      </vt:variant>
    </vt:vector>
  </HeadingPairs>
  <TitlesOfParts>
    <vt:vector size="58" baseType="lpstr">
      <vt:lpstr>等线</vt:lpstr>
      <vt:lpstr>DIN-Bold</vt:lpstr>
      <vt:lpstr>Microsoft YaHei</vt:lpstr>
      <vt:lpstr>Microsoft YaHei</vt:lpstr>
      <vt:lpstr>Microsoft YaHei UI</vt:lpstr>
      <vt:lpstr>SimSun</vt:lpstr>
      <vt:lpstr>SimSun</vt:lpstr>
      <vt:lpstr>Arial</vt:lpstr>
      <vt:lpstr>Calibri</vt:lpstr>
      <vt:lpstr>Calibri Light</vt:lpstr>
      <vt:lpstr>Georgia</vt:lpstr>
      <vt:lpstr>OCR A Extended</vt:lpstr>
      <vt:lpstr>Tahoma</vt:lpstr>
      <vt:lpstr>Times New Roman</vt:lpstr>
      <vt:lpstr>Wingdings</vt:lpstr>
      <vt:lpstr>Office Theme</vt:lpstr>
      <vt:lpstr>LIBRARY AS A BRIDGE  FOR  SCHOOL OF SCIENCE</vt:lpstr>
      <vt:lpstr>OUTLINE</vt:lpstr>
      <vt:lpstr>LIBRARY SPACES</vt:lpstr>
      <vt:lpstr>Library @ SIP Campus</vt:lpstr>
      <vt:lpstr>Library @ Taicang Campus</vt:lpstr>
      <vt:lpstr>Library Space Guide</vt:lpstr>
      <vt:lpstr>LIBRARY RESOURCES</vt:lpstr>
      <vt:lpstr>Print Materials</vt:lpstr>
      <vt:lpstr>BORROW &amp; RETURN A BOOK</vt:lpstr>
      <vt:lpstr>About Digital Resources</vt:lpstr>
      <vt:lpstr>PowerPoint Presentation</vt:lpstr>
      <vt:lpstr>Resource Recommendation</vt:lpstr>
      <vt:lpstr>LIBRARY SEARCH TOOLS</vt:lpstr>
      <vt:lpstr>LIBRARY SEARCH TOOLS</vt:lpstr>
      <vt:lpstr>LIBRARY SEARCH TOOLS</vt:lpstr>
      <vt:lpstr>PowerPoint Presentation</vt:lpstr>
      <vt:lpstr>PowerPoint Presentation</vt:lpstr>
      <vt:lpstr>LIBRARY SEARCH TOOLS</vt:lpstr>
      <vt:lpstr>LIBRARY SEARCH TOOLS</vt:lpstr>
      <vt:lpstr>PowerPoint Presentation</vt:lpstr>
      <vt:lpstr>PowerPoint Presentation</vt:lpstr>
      <vt:lpstr>PowerPoint Presentation</vt:lpstr>
      <vt:lpstr>PowerPoint Presentation</vt:lpstr>
      <vt:lpstr>LIBRARY SERVICES</vt:lpstr>
      <vt:lpstr>INTER-LIBRARY LOAN</vt:lpstr>
      <vt:lpstr>Online REFERENCE SERVICE</vt:lpstr>
      <vt:lpstr>REFERENCE SERVICE</vt:lpstr>
      <vt:lpstr>Information Literacy Education</vt:lpstr>
      <vt:lpstr>ELECTRONIC THESIS AND DISSERTATION SERVICE</vt:lpstr>
      <vt:lpstr>ELECTRONIC THESIS AND DISSERTATION SERVICE</vt:lpstr>
      <vt:lpstr>LIBRARY SERVICES Scholarly Communication</vt:lpstr>
      <vt:lpstr>SCHOLARLY COMMUNICATION</vt:lpstr>
      <vt:lpstr>SCHOLARLY COMMUNICATION</vt:lpstr>
      <vt:lpstr>SCHOLARLY COMMUNICATION</vt:lpstr>
      <vt:lpstr>TEXTBOOK SERVICE</vt:lpstr>
      <vt:lpstr>TEXTBOOK POLICY</vt:lpstr>
      <vt:lpstr>TEXTBOOK ORDERING AND DISTRIBUTION</vt:lpstr>
      <vt:lpstr>DESK COPY</vt:lpstr>
      <vt:lpstr>CENSORSHIP OF TEXTBOOK</vt:lpstr>
      <vt:lpstr>E-TEXTBOOK</vt:lpstr>
      <vt:lpstr>Contact Channels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ACADEMIC STAFF  LIBRARY INDUCTION</dc:title>
  <dc:creator>Hanlu Jiang</dc:creator>
  <cp:lastModifiedBy>Xiangxiang Dong</cp:lastModifiedBy>
  <cp:revision>50</cp:revision>
  <dcterms:created xsi:type="dcterms:W3CDTF">2023-02-27T08:31:47Z</dcterms:created>
  <dcterms:modified xsi:type="dcterms:W3CDTF">2023-03-24T03:22:26Z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2022-08-19T00:00:00Z</vt:filetime>
  </property>
  <property fmtid="{D5CDD505-2E9C-101B-9397-08002B2CF9AE}" pid="3" name="Creator">
    <vt:lpwstr>Microsoft® PowerPoint® 2016</vt:lpwstr>
  </property>
  <property fmtid="{D5CDD505-2E9C-101B-9397-08002B2CF9AE}" pid="4" name="LastSaved">
    <vt:filetime>2023-02-27T00:00:00Z</vt:filetime>
  </property>
</Properties>
</file>