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300" r:id="rId5"/>
    <p:sldId id="349" r:id="rId6"/>
    <p:sldId id="282" r:id="rId7"/>
    <p:sldId id="311" r:id="rId8"/>
    <p:sldId id="350" r:id="rId9"/>
    <p:sldId id="362" r:id="rId10"/>
    <p:sldId id="351" r:id="rId11"/>
    <p:sldId id="363" r:id="rId12"/>
    <p:sldId id="384" r:id="rId13"/>
    <p:sldId id="386" r:id="rId14"/>
    <p:sldId id="391" r:id="rId15"/>
    <p:sldId id="385" r:id="rId16"/>
    <p:sldId id="387" r:id="rId17"/>
    <p:sldId id="388" r:id="rId18"/>
    <p:sldId id="389" r:id="rId19"/>
    <p:sldId id="390" r:id="rId20"/>
    <p:sldId id="377" r:id="rId21"/>
    <p:sldId id="378" r:id="rId22"/>
    <p:sldId id="379" r:id="rId23"/>
    <p:sldId id="380" r:id="rId24"/>
    <p:sldId id="381" r:id="rId25"/>
    <p:sldId id="382" r:id="rId26"/>
    <p:sldId id="383" r:id="rId27"/>
    <p:sldId id="353" r:id="rId28"/>
    <p:sldId id="358" r:id="rId29"/>
    <p:sldId id="355" r:id="rId30"/>
    <p:sldId id="357" r:id="rId31"/>
    <p:sldId id="364" r:id="rId32"/>
    <p:sldId id="392" r:id="rId33"/>
    <p:sldId id="359" r:id="rId34"/>
    <p:sldId id="275" r:id="rId35"/>
    <p:sldId id="31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08"/>
    <a:srgbClr val="D200FE"/>
    <a:srgbClr val="000044"/>
    <a:srgbClr val="000544"/>
    <a:srgbClr val="CE57C1"/>
    <a:srgbClr val="0000FE"/>
    <a:srgbClr val="1AC3B9"/>
    <a:srgbClr val="18B4AB"/>
    <a:srgbClr val="1FD9CF"/>
    <a:srgbClr val="023C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87464" autoAdjust="0"/>
  </p:normalViewPr>
  <p:slideViewPr>
    <p:cSldViewPr snapToGrid="0" snapToObjects="1">
      <p:cViewPr>
        <p:scale>
          <a:sx n="64" d="100"/>
          <a:sy n="64" d="100"/>
        </p:scale>
        <p:origin x="-2184"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BADF8-166D-464F-9CD6-EB1A92ACA0C7}" type="datetimeFigureOut">
              <a:rPr lang="en-US" smtClean="0"/>
              <a:t>3/23/2020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EA8C-4442-2B43-BEFB-AB7F822E7733}" type="slidenum">
              <a:rPr lang="en-US" smtClean="0"/>
              <a:t>‹#›</a:t>
            </a:fld>
            <a:endParaRPr lang="en-US" dirty="0"/>
          </a:p>
        </p:txBody>
      </p:sp>
    </p:spTree>
    <p:extLst>
      <p:ext uri="{BB962C8B-B14F-4D97-AF65-F5344CB8AC3E}">
        <p14:creationId xmlns:p14="http://schemas.microsoft.com/office/powerpoint/2010/main" val="1427674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Davis, B.G. (1993). Discussion Strategies. Tools for Teaching. San Francisco: Jossey-Bass Inc., pp. 63-98</a:t>
            </a:r>
            <a:endParaRPr lang="en-US" sz="2400"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a:t>
            </a:fld>
            <a:endParaRPr lang="en-US" dirty="0"/>
          </a:p>
        </p:txBody>
      </p:sp>
    </p:spTree>
    <p:extLst>
      <p:ext uri="{BB962C8B-B14F-4D97-AF65-F5344CB8AC3E}">
        <p14:creationId xmlns:p14="http://schemas.microsoft.com/office/powerpoint/2010/main" val="322478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https://uwaterloo.ca/centre-for-teaching-excellence/teaching-resources/teaching-tips/alternatives-lecturing/discussions/facilitating-effective-discussions</a:t>
            </a:r>
          </a:p>
          <a:p>
            <a:r>
              <a:rPr lang="en-GB" dirty="0" smtClean="0"/>
              <a:t>Image: https://www.paypercontent.net/how-it-works/</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10</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https://www.vectorstock.com/royalty-free-vector/check-mark-icons-green-tick-and-red-cross-vector-15304727</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https://uwaterloo.ca/centre-for-teaching-excellence/teaching-resources/teaching-tips/alternatives-lecturing/discussions/facilitating-effective-discussions</a:t>
            </a:r>
          </a:p>
          <a:p>
            <a:r>
              <a:rPr lang="en-GB" dirty="0" smtClean="0"/>
              <a:t>Image:</a:t>
            </a:r>
            <a:r>
              <a:rPr lang="en-GB" baseline="0" dirty="0" smtClean="0"/>
              <a:t> https://webroom.net/</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12</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https://uwaterloo.ca/centre-for-teaching-excellence/teaching-resources/teaching-tips/alternatives-lecturing/discussions/facilitating-effective-discussions</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13</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https://uwaterloo.ca/centre-for-teaching-excellence/teaching-resources/teaching-tips/alternatives-lecturing/discussions/facilitating-effective-discussions</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https://uwaterloo.ca/centre-for-teaching-excellence/teaching-resources/teaching-tips/alternatives-lecturing/discussions/facilitating-effective-discussions</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Image: </a:t>
            </a:r>
            <a:r>
              <a:rPr lang="en-GB" baseline="0" dirty="0" smtClean="0"/>
              <a:t>https://webroom.net/</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https://uwaterloo.ca/centre-for-teaching-excellence/teaching-resources/teaching-tips/alternatives-lecturing/discussions/facilitating-effective-discussions</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smtClean="0"/>
              <a:t>https://www.inwhatlanguage.com/case-studies/organo-gold/</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17</a:t>
            </a:fld>
            <a:endParaRPr lang="en-US" dirty="0"/>
          </a:p>
        </p:txBody>
      </p:sp>
    </p:spTree>
    <p:extLst>
      <p:ext uri="{BB962C8B-B14F-4D97-AF65-F5344CB8AC3E}">
        <p14:creationId xmlns:p14="http://schemas.microsoft.com/office/powerpoint/2010/main" val="2624043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smtClean="0"/>
              <a:t>https://pixabay.com/photos/picture-frame-stucco-frame-frame-427233/</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18</a:t>
            </a:fld>
            <a:endParaRPr lang="en-US" dirty="0"/>
          </a:p>
        </p:txBody>
      </p:sp>
    </p:spTree>
    <p:extLst>
      <p:ext uri="{BB962C8B-B14F-4D97-AF65-F5344CB8AC3E}">
        <p14:creationId xmlns:p14="http://schemas.microsoft.com/office/powerpoint/2010/main" val="2624043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smtClean="0"/>
              <a:t>https://www.centergrove.k12.in.us/Page/11265</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19</a:t>
            </a:fld>
            <a:endParaRPr lang="en-US" dirty="0"/>
          </a:p>
        </p:txBody>
      </p:sp>
    </p:spTree>
    <p:extLst>
      <p:ext uri="{BB962C8B-B14F-4D97-AF65-F5344CB8AC3E}">
        <p14:creationId xmlns:p14="http://schemas.microsoft.com/office/powerpoint/2010/main" val="262404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anyone</a:t>
            </a:r>
            <a:r>
              <a:rPr lang="en-GB" baseline="0" dirty="0" smtClean="0"/>
              <a:t> looking at this later, this ppt was designed to support a one-hour, interactive, online group chat to help our staff with the fundamentals of teaching online.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smtClean="0"/>
              <a:t>https://www.kahawatungu.com/aar-monthly-premium-payment/</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20</a:t>
            </a:fld>
            <a:endParaRPr lang="en-US" dirty="0"/>
          </a:p>
        </p:txBody>
      </p:sp>
    </p:spTree>
    <p:extLst>
      <p:ext uri="{BB962C8B-B14F-4D97-AF65-F5344CB8AC3E}">
        <p14:creationId xmlns:p14="http://schemas.microsoft.com/office/powerpoint/2010/main" val="2624043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smtClean="0"/>
              <a:t>https://sites.google.com/a/trotzdempdf.biz/05freeread3/This-Is-Disciplinary-Literacy-Thinking-1506306691</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21</a:t>
            </a:fld>
            <a:endParaRPr lang="en-US" dirty="0"/>
          </a:p>
        </p:txBody>
      </p:sp>
    </p:spTree>
    <p:extLst>
      <p:ext uri="{BB962C8B-B14F-4D97-AF65-F5344CB8AC3E}">
        <p14:creationId xmlns:p14="http://schemas.microsoft.com/office/powerpoint/2010/main" val="2624043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smtClean="0"/>
              <a:t>https://www.soymimarca.com/keep-talking/</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22</a:t>
            </a:fld>
            <a:endParaRPr lang="en-US" dirty="0"/>
          </a:p>
        </p:txBody>
      </p:sp>
    </p:spTree>
    <p:extLst>
      <p:ext uri="{BB962C8B-B14F-4D97-AF65-F5344CB8AC3E}">
        <p14:creationId xmlns:p14="http://schemas.microsoft.com/office/powerpoint/2010/main" val="2624043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mtClean="0"/>
              <a:t>https://burnaby.kkpcanada.ca/News/Using_Promotional_Products_to_Recognize_Employees</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23</a:t>
            </a:fld>
            <a:endParaRPr lang="en-US" dirty="0"/>
          </a:p>
        </p:txBody>
      </p:sp>
    </p:spTree>
    <p:extLst>
      <p:ext uri="{BB962C8B-B14F-4D97-AF65-F5344CB8AC3E}">
        <p14:creationId xmlns:p14="http://schemas.microsoft.com/office/powerpoint/2010/main" val="2624043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tone: your teaching should be natural</a:t>
            </a:r>
            <a:r>
              <a:rPr lang="en-GB" baseline="0" dirty="0" smtClean="0"/>
              <a:t> to you/from you/for you and to students/for students. </a:t>
            </a:r>
          </a:p>
          <a:p>
            <a:r>
              <a:rPr lang="en-GB" baseline="0" dirty="0" smtClean="0"/>
              <a:t>On fun: there is nothing wrong with fun, but fun alone is not useful for learners. Fun should be epiphenomenal to student success.</a:t>
            </a:r>
          </a:p>
          <a:p>
            <a:r>
              <a:rPr lang="en-GB" baseline="0" dirty="0" smtClean="0"/>
              <a:t>On value: linking what you are doing to why students should want to participate is a good general strategy. Student awareness of value helps with motivation/participation.</a:t>
            </a:r>
          </a:p>
          <a:p>
            <a:r>
              <a:rPr lang="en-GB" baseline="0" dirty="0" smtClean="0"/>
              <a:t>On tasks: they are well-defined and always related to student success meeting learning outcomes.</a:t>
            </a:r>
          </a:p>
          <a:p>
            <a:r>
              <a:rPr lang="en-GB" baseline="0" dirty="0" smtClean="0"/>
              <a:t>On academic identity: ideally, students doing and being will be mentally linked and appreciated by them.</a:t>
            </a:r>
          </a:p>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METATEACHING – the interactivity</a:t>
            </a:r>
            <a:r>
              <a:rPr lang="en-GB" baseline="0" dirty="0" smtClean="0"/>
              <a:t> is structural here, students are being asked to do the work and engage with one another. Also, this task is built on the last one.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http://www.mbaonemi.com/articles/gdpi/how-to-participate-in-group-discussion-if-my-english-is-not-so-fluent/</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29</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https://www.magnapubs.com/online-seminars/seven-ways-to-facilitate-effective-online-discussions-14547-1.html</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30</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31</a:t>
            </a:fld>
            <a:endParaRPr lang="en-US" dirty="0"/>
          </a:p>
        </p:txBody>
      </p:sp>
    </p:spTree>
    <p:extLst>
      <p:ext uri="{BB962C8B-B14F-4D97-AF65-F5344CB8AC3E}">
        <p14:creationId xmlns:p14="http://schemas.microsoft.com/office/powerpoint/2010/main" val="4003096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32</a:t>
            </a:fld>
            <a:endParaRPr lang="en-US" dirty="0"/>
          </a:p>
        </p:txBody>
      </p:sp>
    </p:spTree>
    <p:extLst>
      <p:ext uri="{BB962C8B-B14F-4D97-AF65-F5344CB8AC3E}">
        <p14:creationId xmlns:p14="http://schemas.microsoft.com/office/powerpoint/2010/main" val="19479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0" dirty="0" smtClean="0">
                <a:solidFill>
                  <a:srgbClr val="000000"/>
                </a:solidFill>
                <a:latin typeface="+mj-lt"/>
                <a:ea typeface="ＭＳ Ｐゴシック"/>
              </a:rPr>
              <a:t>METATEACHING – manage student expectations using new modes of communication, as in the second</a:t>
            </a:r>
            <a:r>
              <a:rPr lang="en-US" sz="1200" kern="0" baseline="0" dirty="0" smtClean="0">
                <a:solidFill>
                  <a:srgbClr val="000000"/>
                </a:solidFill>
                <a:latin typeface="+mj-lt"/>
                <a:ea typeface="ＭＳ Ｐゴシック"/>
              </a:rPr>
              <a:t> paragraph</a:t>
            </a:r>
            <a:r>
              <a:rPr lang="en-US" sz="1200" kern="0" dirty="0" smtClean="0">
                <a:solidFill>
                  <a:srgbClr val="000000"/>
                </a:solidFill>
                <a:latin typeface="+mj-lt"/>
                <a:ea typeface="ＭＳ Ｐゴシック"/>
              </a:rPr>
              <a:t>.</a:t>
            </a:r>
          </a:p>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https://www.wabashcenter.wabash.edu/.../2020/03/facilitating-discussions-general.pptx</a:t>
            </a:r>
          </a:p>
          <a:p>
            <a:r>
              <a:rPr lang="en-GB" sz="1200" b="0" i="0" u="none" strike="noStrike" kern="1200" dirty="0" smtClean="0">
                <a:solidFill>
                  <a:schemeClr val="tx1"/>
                </a:solidFill>
                <a:effectLst/>
                <a:latin typeface="+mn-lt"/>
                <a:ea typeface="+mn-ea"/>
                <a:cs typeface="+mn-cs"/>
              </a:rPr>
              <a:t>Image: https://iteachu.uaf.edu/online-discussions/</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https://www.wabashcenter.wabash.edu/.../2020/03/facilitating-discussions-general.pptx</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METATEACHING – the interactivity</a:t>
            </a:r>
            <a:r>
              <a:rPr lang="en-GB" baseline="0" dirty="0" smtClean="0"/>
              <a:t> is structural here, students are being asked to do the work and engage with one another. Also, this task is built on the last one</a:t>
            </a:r>
            <a:r>
              <a:rPr lang="en-GB" baseline="0" dirty="0" smtClean="0"/>
              <a:t>.</a:t>
            </a:r>
          </a:p>
          <a:p>
            <a:r>
              <a:rPr lang="en-GB" baseline="0" dirty="0" smtClean="0"/>
              <a:t>Image: https://insurancehouse.com/PayYourBill.aspx</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https://www.canstockphoto.com/no-noise-allowed-16316935.html</a:t>
            </a:r>
          </a:p>
          <a:p>
            <a:r>
              <a:rPr lang="en-GB" dirty="0" err="1" smtClean="0"/>
              <a:t>Joubert</a:t>
            </a:r>
            <a:r>
              <a:rPr lang="en-GB" dirty="0" smtClean="0"/>
              <a:t> Image: https://boldomatic.com/p/soWHGg/the-aim-of-argument-or-of-discussion-should-not-be-victory-but-progress-joseph-j</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https://adjunctworld.com/blog/crafting-good-discussion-questions-and-facilitating-fruitful-conversation/</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9</a:t>
            </a:fld>
            <a:endParaRPr lang="en-US" dirty="0"/>
          </a:p>
        </p:txBody>
      </p:sp>
    </p:spTree>
    <p:extLst>
      <p:ext uri="{BB962C8B-B14F-4D97-AF65-F5344CB8AC3E}">
        <p14:creationId xmlns:p14="http://schemas.microsoft.com/office/powerpoint/2010/main" val="90884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12711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21066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73515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42444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588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63283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941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07132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78382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00613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61437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F1B10-1EBC-FD4C-9140-0291364A5810}" type="datetimeFigureOut">
              <a:rPr lang="en-US" smtClean="0"/>
              <a:t>3/23/2020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4AB98-1115-2D49-A18E-6B66BF9F60CB}" type="slidenum">
              <a:rPr lang="en-US" smtClean="0"/>
              <a:t>‹#›</a:t>
            </a:fld>
            <a:endParaRPr lang="en-US" dirty="0"/>
          </a:p>
        </p:txBody>
      </p:sp>
    </p:spTree>
    <p:extLst>
      <p:ext uri="{BB962C8B-B14F-4D97-AF65-F5344CB8AC3E}">
        <p14:creationId xmlns:p14="http://schemas.microsoft.com/office/powerpoint/2010/main" val="236015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mailto:charlie.reis@xjtlu.edu.cn" TargetMode="External"/><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connect.xjtlu.edu.cn/view/view.php?t=ZSG2Hc4xPKqY0my3Q5Bw" TargetMode="External"/><Relationship Id="rId4" Type="http://schemas.openxmlformats.org/officeDocument/2006/relationships/hyperlink" Target="https://ice.xjtlu.edu.cn/course/view.php?id=1605&amp;section=1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www.xjtlu.edu.cn/e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8966"/>
            <a:ext cx="7772400" cy="2234273"/>
          </a:xfrm>
        </p:spPr>
        <p:txBody>
          <a:bodyPr>
            <a:noAutofit/>
          </a:bodyPr>
          <a:lstStyle/>
          <a:p>
            <a:r>
              <a:rPr lang="en-US" sz="5400" b="1" cap="all" dirty="0" smtClean="0">
                <a:solidFill>
                  <a:srgbClr val="000044"/>
                </a:solidFill>
                <a:latin typeface="+mn-lt"/>
                <a:cs typeface="DIN-Bold"/>
              </a:rPr>
              <a:t>Facilitating Discussions Online</a:t>
            </a:r>
            <a:endParaRPr lang="en-US" sz="5400" b="1" cap="all" dirty="0">
              <a:solidFill>
                <a:srgbClr val="000044"/>
              </a:solidFill>
              <a:latin typeface="+mn-lt"/>
              <a:cs typeface="DIN-Bold"/>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459" y="5279851"/>
            <a:ext cx="3356173" cy="717897"/>
          </a:xfrm>
          <a:prstGeom prst="rect">
            <a:avLst/>
          </a:prstGeom>
        </p:spPr>
      </p:pic>
      <p:sp>
        <p:nvSpPr>
          <p:cNvPr id="7" name="Rectangle 6"/>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425036" y="2683239"/>
            <a:ext cx="6310859" cy="1200329"/>
          </a:xfrm>
          <a:prstGeom prst="rect">
            <a:avLst/>
          </a:prstGeom>
          <a:noFill/>
          <a:ln w="3175" cmpd="sng">
            <a:solidFill>
              <a:schemeClr val="tx1"/>
            </a:solidFill>
          </a:ln>
        </p:spPr>
        <p:txBody>
          <a:bodyPr wrap="square" rtlCol="0">
            <a:spAutoFit/>
          </a:bodyPr>
          <a:lstStyle/>
          <a:p>
            <a:r>
              <a:rPr lang="en-GB" sz="2400" dirty="0"/>
              <a:t>"Initiating and sustaining a lively, productive discussion are among the most challenging activities for an instructor" (Davis, 1993)</a:t>
            </a:r>
            <a:endParaRPr lang="en-GB" sz="2400" dirty="0"/>
          </a:p>
        </p:txBody>
      </p:sp>
      <p:sp>
        <p:nvSpPr>
          <p:cNvPr id="8" name="TextBox 7"/>
          <p:cNvSpPr txBox="1"/>
          <p:nvPr/>
        </p:nvSpPr>
        <p:spPr>
          <a:xfrm>
            <a:off x="2574922" y="4050399"/>
            <a:ext cx="4011088" cy="1200329"/>
          </a:xfrm>
          <a:prstGeom prst="rect">
            <a:avLst/>
          </a:prstGeom>
          <a:noFill/>
        </p:spPr>
        <p:txBody>
          <a:bodyPr wrap="square" rtlCol="0">
            <a:spAutoFit/>
          </a:bodyPr>
          <a:lstStyle/>
          <a:p>
            <a:pPr algn="ctr"/>
            <a:r>
              <a:rPr lang="en-GB" dirty="0" smtClean="0"/>
              <a:t>Online Workshop/Webinar</a:t>
            </a:r>
          </a:p>
          <a:p>
            <a:pPr algn="ctr"/>
            <a:r>
              <a:rPr lang="en-GB" dirty="0"/>
              <a:t>Charlie Reis</a:t>
            </a:r>
          </a:p>
          <a:p>
            <a:pPr algn="ctr"/>
            <a:r>
              <a:rPr lang="en-GB" dirty="0" smtClean="0"/>
              <a:t>Director PGCert</a:t>
            </a:r>
          </a:p>
          <a:p>
            <a:pPr algn="ctr"/>
            <a:r>
              <a:rPr lang="en-GB" dirty="0" smtClean="0"/>
              <a:t>March 2020</a:t>
            </a:r>
            <a:endParaRPr lang="en-GB" dirty="0"/>
          </a:p>
        </p:txBody>
      </p:sp>
    </p:spTree>
    <p:extLst>
      <p:ext uri="{BB962C8B-B14F-4D97-AF65-F5344CB8AC3E}">
        <p14:creationId xmlns:p14="http://schemas.microsoft.com/office/powerpoint/2010/main" val="319297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695" y="689547"/>
            <a:ext cx="1908904" cy="190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marL="457200" indent="-457200">
              <a:buFont typeface="Arial" pitchFamily="34" charset="0"/>
              <a:buChar char="•"/>
            </a:pPr>
            <a:r>
              <a:rPr lang="en-GB" sz="2800" dirty="0"/>
              <a:t>Refer to questions you distributed. </a:t>
            </a:r>
            <a:endParaRPr lang="en-GB" sz="2800" dirty="0" smtClean="0"/>
          </a:p>
          <a:p>
            <a:pPr marL="457200" indent="-457200">
              <a:buFont typeface="Arial" pitchFamily="34" charset="0"/>
              <a:buChar char="•"/>
            </a:pPr>
            <a:r>
              <a:rPr lang="en-GB" sz="2800" dirty="0" smtClean="0"/>
              <a:t>Make </a:t>
            </a:r>
            <a:r>
              <a:rPr lang="en-GB" sz="2800" dirty="0"/>
              <a:t>a list of key points. </a:t>
            </a:r>
            <a:endParaRPr lang="en-GB" sz="2800" dirty="0" smtClean="0"/>
          </a:p>
          <a:p>
            <a:pPr marL="457200" indent="-457200">
              <a:buFont typeface="Arial" pitchFamily="34" charset="0"/>
              <a:buChar char="•"/>
            </a:pPr>
            <a:r>
              <a:rPr lang="en-GB" sz="2800" dirty="0" smtClean="0"/>
              <a:t>Use </a:t>
            </a:r>
            <a:r>
              <a:rPr lang="en-GB" sz="2800" dirty="0"/>
              <a:t>a partner activity. </a:t>
            </a:r>
            <a:endParaRPr lang="en-GB" sz="2800" dirty="0" smtClean="0"/>
          </a:p>
          <a:p>
            <a:pPr marL="457200" indent="-457200">
              <a:buFont typeface="Arial" pitchFamily="34" charset="0"/>
              <a:buChar char="•"/>
            </a:pPr>
            <a:r>
              <a:rPr lang="en-GB" sz="2800" dirty="0" smtClean="0"/>
              <a:t>Use </a:t>
            </a:r>
            <a:r>
              <a:rPr lang="en-GB" sz="2800" dirty="0"/>
              <a:t>a brainstorming activity. </a:t>
            </a:r>
            <a:endParaRPr lang="en-GB" sz="2800" dirty="0" smtClean="0"/>
          </a:p>
          <a:p>
            <a:pPr marL="457200" indent="-457200">
              <a:buFont typeface="Arial" pitchFamily="34" charset="0"/>
              <a:buChar char="•"/>
            </a:pPr>
            <a:r>
              <a:rPr lang="en-GB" sz="2800" dirty="0" smtClean="0"/>
              <a:t>Pose </a:t>
            </a:r>
            <a:r>
              <a:rPr lang="en-GB" sz="2800" dirty="0"/>
              <a:t>an opening question and give students a few minutes to record an answer. </a:t>
            </a:r>
            <a:endParaRPr lang="en-GB" sz="2800" dirty="0" smtClean="0"/>
          </a:p>
          <a:p>
            <a:pPr marL="457200" indent="-457200">
              <a:buFont typeface="Arial" pitchFamily="34" charset="0"/>
              <a:buChar char="•"/>
            </a:pPr>
            <a:r>
              <a:rPr lang="en-GB" sz="2800" dirty="0" smtClean="0"/>
              <a:t>Divide </a:t>
            </a:r>
            <a:r>
              <a:rPr lang="en-GB" sz="2800" dirty="0"/>
              <a:t>students into small groups to discuss a specific question or issue. </a:t>
            </a:r>
            <a:endParaRPr lang="en-GB" sz="2800" dirty="0" smtClean="0"/>
          </a:p>
          <a:p>
            <a:pPr marL="457200" indent="-457200">
              <a:buFont typeface="Arial" pitchFamily="34" charset="0"/>
              <a:buChar char="•"/>
            </a:pPr>
            <a:r>
              <a:rPr lang="en-GB" sz="2800" dirty="0" smtClean="0"/>
              <a:t>Pose </a:t>
            </a:r>
            <a:r>
              <a:rPr lang="en-GB" sz="2800" dirty="0"/>
              <a:t>a controversial issue and organize an informal debate. </a:t>
            </a: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425895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smtClean="0"/>
              <a:t>Refer to a list of questions.</a:t>
            </a:r>
            <a:r>
              <a:rPr lang="en-GB" sz="2800" dirty="0" smtClean="0"/>
              <a:t> </a:t>
            </a:r>
          </a:p>
          <a:p>
            <a:endParaRPr lang="en-GB" sz="2800" dirty="0"/>
          </a:p>
          <a:p>
            <a:r>
              <a:rPr lang="en-GB" sz="2800" dirty="0" smtClean="0"/>
              <a:t>What makes a good question? </a:t>
            </a:r>
          </a:p>
          <a:p>
            <a:r>
              <a:rPr lang="en-GB" sz="2800" dirty="0" smtClean="0"/>
              <a:t>What are typical questions you ask? </a:t>
            </a:r>
          </a:p>
          <a:p>
            <a:r>
              <a:rPr lang="en-GB" sz="2800" dirty="0" smtClean="0"/>
              <a:t>What questions are less effective?</a:t>
            </a:r>
            <a:endParaRPr lang="en-GB" sz="2800" dirty="0"/>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5122"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991" y="3770030"/>
            <a:ext cx="2266950" cy="238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2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smtClean="0"/>
              <a:t>Use </a:t>
            </a:r>
            <a:r>
              <a:rPr lang="en-GB" sz="2800" b="1" dirty="0"/>
              <a:t>a partner activity.</a:t>
            </a:r>
            <a:r>
              <a:rPr lang="en-GB" sz="2800" dirty="0"/>
              <a:t> </a:t>
            </a:r>
            <a:endParaRPr lang="en-GB" sz="2800" dirty="0" smtClean="0"/>
          </a:p>
          <a:p>
            <a:endParaRPr lang="en-GB" sz="2800" dirty="0"/>
          </a:p>
          <a:p>
            <a:r>
              <a:rPr lang="en-GB" sz="2800" dirty="0" smtClean="0"/>
              <a:t>Ask </a:t>
            </a:r>
            <a:r>
              <a:rPr lang="en-GB" sz="2800" dirty="0"/>
              <a:t>students to come to the discussion with 3 or 4 questions prepared. Start the discussion by having students pair off and alternate asking and answering their questions.</a:t>
            </a: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9434" y="4129573"/>
            <a:ext cx="2502064" cy="215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810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a:t>Use a brainstorming activity. </a:t>
            </a:r>
            <a:endParaRPr lang="en-GB" sz="2800" b="1" dirty="0" smtClean="0"/>
          </a:p>
          <a:p>
            <a:endParaRPr lang="en-GB" sz="2800" b="1" dirty="0"/>
          </a:p>
          <a:p>
            <a:r>
              <a:rPr lang="en-GB" sz="2800" dirty="0" smtClean="0"/>
              <a:t>Ask </a:t>
            </a:r>
            <a:r>
              <a:rPr lang="en-GB" sz="2800" dirty="0"/>
              <a:t>students to contribute ideas related to the discussion topic (no matter how bizarre or farfetched) and write all ideas on the board. After a set period of time or when students have run out of ideas, critically evaluate all the ideas or categorize themes</a:t>
            </a:r>
            <a:r>
              <a:rPr lang="en-GB" sz="2800" dirty="0" smtClean="0"/>
              <a:t>.</a:t>
            </a:r>
          </a:p>
          <a:p>
            <a:endParaRPr lang="en-GB" sz="2800" dirty="0"/>
          </a:p>
          <a:p>
            <a:r>
              <a:rPr lang="en-GB" sz="2800" b="1" dirty="0" smtClean="0"/>
              <a:t>How do you spark ideas in your classes?</a:t>
            </a:r>
            <a:endParaRPr lang="en-GB" sz="2800" b="1" dirty="0"/>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133699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a:t>Pose an opening question and give students a few minutes to record an answer. </a:t>
            </a:r>
            <a:endParaRPr lang="en-GB" sz="2800" b="1" dirty="0" smtClean="0"/>
          </a:p>
          <a:p>
            <a:endParaRPr lang="en-GB" sz="2800" b="1" dirty="0"/>
          </a:p>
          <a:p>
            <a:r>
              <a:rPr lang="en-GB" sz="2800" dirty="0" smtClean="0"/>
              <a:t>The </a:t>
            </a:r>
            <a:r>
              <a:rPr lang="en-GB" sz="2800" dirty="0"/>
              <a:t>process of writing down their answers will enable students to generate new ideas as well as questions. After they have finished writing, ask for volunteers or call on students to share their ideas. This activity also gives quieter students the opportunity to prepare answers they can share with the group.</a:t>
            </a: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779150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a:t>Divide students into small groups to discuss a specific question or issue. </a:t>
            </a:r>
            <a:r>
              <a:rPr lang="en-GB" sz="2800" b="1" dirty="0" smtClean="0"/>
              <a:t/>
            </a:r>
            <a:br>
              <a:rPr lang="en-GB" sz="2800" b="1" dirty="0" smtClean="0"/>
            </a:br>
            <a:endParaRPr lang="en-GB" sz="2800" b="1" dirty="0" smtClean="0"/>
          </a:p>
          <a:p>
            <a:r>
              <a:rPr lang="en-GB" sz="2800" dirty="0" smtClean="0"/>
              <a:t>Be </a:t>
            </a:r>
            <a:r>
              <a:rPr lang="en-GB" sz="2800" dirty="0"/>
              <a:t>sure to assign explicit questions and guidelines and give the groups a time limit to complete the exercise. Also ask them to select a recorder and/or a reporter who will report back to the entire discussion group.</a:t>
            </a: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7170" name="Picture 2" descr="Enter your name and email add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943" y="4458557"/>
            <a:ext cx="2244936" cy="193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892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r>
              <a:rPr lang="en-GB" sz="2800" b="1" dirty="0"/>
              <a:t>Pose a controversial issue and organize an informal debate. </a:t>
            </a:r>
            <a:endParaRPr lang="en-GB" sz="2800" b="1" dirty="0" smtClean="0"/>
          </a:p>
          <a:p>
            <a:endParaRPr lang="en-GB" sz="2800" b="1" dirty="0"/>
          </a:p>
          <a:p>
            <a:r>
              <a:rPr lang="en-GB" sz="2800" dirty="0" smtClean="0"/>
              <a:t>Group </a:t>
            </a:r>
            <a:r>
              <a:rPr lang="en-GB" sz="2800" dirty="0"/>
              <a:t>the students according to the pro or con position they take and ask the groups to formulate 2-3 arguments or examples to support their position. Write each group's statements on the board and use these as a starting point for discussion.</a:t>
            </a: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089675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2" y="1752600"/>
            <a:ext cx="6859786" cy="4267200"/>
          </a:xfrm>
        </p:spPr>
        <p:txBody>
          <a:bodyPr>
            <a:normAutofit/>
          </a:bodyPr>
          <a:lstStyle/>
          <a:p>
            <a:pPr marL="0" indent="0">
              <a:buNone/>
            </a:pPr>
            <a:r>
              <a:rPr lang="en-US" sz="2800" dirty="0" smtClean="0"/>
              <a:t>Demonstrate expertise</a:t>
            </a:r>
          </a:p>
          <a:p>
            <a:pPr marL="0" indent="0">
              <a:buNone/>
            </a:pPr>
            <a:endParaRPr lang="en-US" sz="2800" dirty="0"/>
          </a:p>
          <a:p>
            <a:r>
              <a:rPr lang="en-US" sz="2800" dirty="0"/>
              <a:t>Share real world experience</a:t>
            </a:r>
          </a:p>
          <a:p>
            <a:r>
              <a:rPr lang="en-US" sz="2800" dirty="0"/>
              <a:t>Connect to career</a:t>
            </a:r>
          </a:p>
          <a:p>
            <a:r>
              <a:rPr lang="en-US" sz="2800" dirty="0"/>
              <a:t>Prove you are the expert</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184" y="4673184"/>
            <a:ext cx="2184816" cy="218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787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2" y="1752600"/>
            <a:ext cx="6859786" cy="4267200"/>
          </a:xfrm>
        </p:spPr>
        <p:txBody>
          <a:bodyPr>
            <a:normAutofit/>
          </a:bodyPr>
          <a:lstStyle/>
          <a:p>
            <a:pPr marL="0" indent="0">
              <a:buNone/>
            </a:pPr>
            <a:r>
              <a:rPr lang="en-US" sz="2800" dirty="0"/>
              <a:t>Frame the Discussion</a:t>
            </a:r>
          </a:p>
          <a:p>
            <a:pPr marL="0" indent="0">
              <a:buNone/>
            </a:pPr>
            <a:endParaRPr lang="en-US" sz="2800" dirty="0"/>
          </a:p>
          <a:p>
            <a:r>
              <a:rPr lang="en-US" sz="2800" dirty="0"/>
              <a:t>Announcements on expectations</a:t>
            </a:r>
          </a:p>
          <a:p>
            <a:r>
              <a:rPr lang="en-US" sz="2800" dirty="0"/>
              <a:t>Weekly Shout Outs!</a:t>
            </a:r>
          </a:p>
          <a:p>
            <a:r>
              <a:rPr lang="en-US" sz="2800" dirty="0"/>
              <a:t>Announcements as wrap ups</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2290"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409" y="4062334"/>
            <a:ext cx="2113121" cy="23479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7978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201" y="1405281"/>
            <a:ext cx="2316123" cy="26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41952" y="1752600"/>
            <a:ext cx="6859786" cy="4267200"/>
          </a:xfrm>
        </p:spPr>
        <p:txBody>
          <a:bodyPr>
            <a:normAutofit/>
          </a:bodyPr>
          <a:lstStyle/>
          <a:p>
            <a:pPr marL="0" indent="0">
              <a:buNone/>
            </a:pPr>
            <a:r>
              <a:rPr lang="en-US" sz="2800" dirty="0"/>
              <a:t>Model the Expectations</a:t>
            </a:r>
          </a:p>
          <a:p>
            <a:pPr marL="0" indent="0">
              <a:buNone/>
            </a:pPr>
            <a:endParaRPr lang="en-US" sz="2800" dirty="0"/>
          </a:p>
          <a:p>
            <a:r>
              <a:rPr lang="en-US" sz="2800" dirty="0"/>
              <a:t>Seed the discussion forum</a:t>
            </a:r>
          </a:p>
          <a:p>
            <a:r>
              <a:rPr lang="en-US" sz="2800" dirty="0"/>
              <a:t>Be active and present</a:t>
            </a:r>
          </a:p>
          <a:p>
            <a:r>
              <a:rPr lang="en-US" sz="2800" dirty="0"/>
              <a:t>Quality begets quality</a:t>
            </a:r>
          </a:p>
          <a:p>
            <a:r>
              <a:rPr lang="en-US" sz="2800" dirty="0"/>
              <a:t>Challenge and redirect with respect and inquiry</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Top tips for online discussions</a:t>
            </a:r>
            <a:endParaRPr lang="en-US" sz="2800" b="1" cap="all" dirty="0">
              <a:solidFill>
                <a:srgbClr val="C00000"/>
              </a:solidFill>
              <a:latin typeface="Calibri"/>
              <a:cs typeface="Calibri"/>
            </a:endParaRPr>
          </a:p>
        </p:txBody>
      </p:sp>
    </p:spTree>
    <p:custDataLst>
      <p:tags r:id="rId1"/>
    </p:custDataLst>
    <p:extLst>
      <p:ext uri="{BB962C8B-B14F-4D97-AF65-F5344CB8AC3E}">
        <p14:creationId xmlns:p14="http://schemas.microsoft.com/office/powerpoint/2010/main" val="339858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welcome</a:t>
            </a:r>
            <a:endParaRPr lang="en-US" sz="2800" b="1" cap="all" dirty="0">
              <a:solidFill>
                <a:srgbClr val="C00000"/>
              </a:solidFill>
              <a:latin typeface="Calibri"/>
              <a:cs typeface="Calibri"/>
            </a:endParaRPr>
          </a:p>
        </p:txBody>
      </p:sp>
      <p:sp>
        <p:nvSpPr>
          <p:cNvPr id="6" name="TextBox 5"/>
          <p:cNvSpPr txBox="1"/>
          <p:nvPr/>
        </p:nvSpPr>
        <p:spPr>
          <a:xfrm>
            <a:off x="457199" y="1287723"/>
            <a:ext cx="7632160" cy="1661993"/>
          </a:xfrm>
          <a:prstGeom prst="rect">
            <a:avLst/>
          </a:prstGeom>
          <a:noFill/>
        </p:spPr>
        <p:txBody>
          <a:bodyPr wrap="square" rtlCol="0">
            <a:noAutofit/>
          </a:bodyPr>
          <a:lstStyle/>
          <a:p>
            <a:r>
              <a:rPr lang="en-GB" sz="2800" dirty="0" smtClean="0"/>
              <a:t>This </a:t>
            </a:r>
            <a:r>
              <a:rPr lang="en-GB" sz="2800" dirty="0"/>
              <a:t>session has aims, the main aim is to increase your comfort and confidence, so it can be participant, rather than facilitator directed. We will cover the basics of online </a:t>
            </a:r>
            <a:r>
              <a:rPr lang="en-GB" sz="2800" dirty="0" smtClean="0"/>
              <a:t>discussions as they differ </a:t>
            </a:r>
            <a:r>
              <a:rPr lang="en-GB" sz="2800" dirty="0"/>
              <a:t>from face-to-face </a:t>
            </a:r>
            <a:r>
              <a:rPr lang="en-GB" sz="2800" dirty="0" smtClean="0"/>
              <a:t>conversation, </a:t>
            </a:r>
            <a:r>
              <a:rPr lang="en-GB" sz="2800" dirty="0" smtClean="0"/>
              <a:t>focusing on </a:t>
            </a:r>
            <a:r>
              <a:rPr lang="en-GB" sz="2800" dirty="0" smtClean="0"/>
              <a:t>using discussions for student learning. </a:t>
            </a:r>
            <a:endParaRPr lang="en-GB" sz="2800" dirty="0"/>
          </a:p>
          <a:p>
            <a:pPr marL="285750" indent="-285750">
              <a:buFont typeface="Arial"/>
              <a:buChar char="•"/>
            </a:pP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404370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1" y="1752600"/>
            <a:ext cx="7547609" cy="4267200"/>
          </a:xfrm>
        </p:spPr>
        <p:txBody>
          <a:bodyPr>
            <a:normAutofit/>
          </a:bodyPr>
          <a:lstStyle/>
          <a:p>
            <a:pPr marL="0" indent="0">
              <a:buNone/>
            </a:pPr>
            <a:r>
              <a:rPr lang="en-US" sz="2800" dirty="0" smtClean="0"/>
              <a:t>Adapt a technique for interaction, such as AAR</a:t>
            </a:r>
            <a:endParaRPr lang="en-US" sz="2800" dirty="0"/>
          </a:p>
          <a:p>
            <a:pPr marL="0" indent="0">
              <a:buNone/>
            </a:pPr>
            <a:endParaRPr lang="en-US" sz="2800" dirty="0"/>
          </a:p>
          <a:p>
            <a:r>
              <a:rPr lang="en-US" sz="2800" dirty="0"/>
              <a:t>Ask questions</a:t>
            </a:r>
          </a:p>
          <a:p>
            <a:r>
              <a:rPr lang="en-US" sz="2800" dirty="0"/>
              <a:t>Affirm understanding</a:t>
            </a:r>
          </a:p>
          <a:p>
            <a:r>
              <a:rPr lang="en-US" sz="2800" dirty="0"/>
              <a:t>Redirect</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585" y="2503356"/>
            <a:ext cx="4128541" cy="412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6950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060" y="1389042"/>
            <a:ext cx="7547609" cy="4267200"/>
          </a:xfrm>
        </p:spPr>
        <p:txBody>
          <a:bodyPr>
            <a:normAutofit/>
          </a:bodyPr>
          <a:lstStyle/>
          <a:p>
            <a:pPr marL="0" indent="0">
              <a:buNone/>
            </a:pPr>
            <a:r>
              <a:rPr lang="en-US" sz="2800" dirty="0"/>
              <a:t>Model </a:t>
            </a:r>
            <a:r>
              <a:rPr lang="en-US" sz="2800" dirty="0" smtClean="0"/>
              <a:t>disciplinary thinking</a:t>
            </a:r>
            <a:endParaRPr lang="en-US" sz="2800" dirty="0"/>
          </a:p>
          <a:p>
            <a:pPr marL="0" indent="0">
              <a:buNone/>
            </a:pPr>
            <a:endParaRPr lang="en-US" sz="2800" dirty="0"/>
          </a:p>
          <a:p>
            <a:r>
              <a:rPr lang="en-US" sz="2800" dirty="0"/>
              <a:t>Take the journey with the students</a:t>
            </a:r>
          </a:p>
          <a:p>
            <a:r>
              <a:rPr lang="en-US" sz="2800" dirty="0" smtClean="0"/>
              <a:t>Engage</a:t>
            </a:r>
          </a:p>
          <a:p>
            <a:r>
              <a:rPr lang="en-US" sz="2800" dirty="0" smtClean="0"/>
              <a:t>Motivate</a:t>
            </a:r>
            <a:endParaRPr lang="en-US" sz="2800" dirty="0"/>
          </a:p>
          <a:p>
            <a:r>
              <a:rPr lang="en-US" sz="2800" dirty="0"/>
              <a:t>Push</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04" y="3057992"/>
            <a:ext cx="2974771" cy="368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9550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1" y="1752600"/>
            <a:ext cx="7547609" cy="4267200"/>
          </a:xfrm>
        </p:spPr>
        <p:txBody>
          <a:bodyPr>
            <a:normAutofit/>
          </a:bodyPr>
          <a:lstStyle/>
          <a:p>
            <a:pPr marL="0" indent="0">
              <a:buNone/>
            </a:pPr>
            <a:r>
              <a:rPr lang="en-US" sz="2800" dirty="0"/>
              <a:t>Say something- even when they do not!</a:t>
            </a:r>
          </a:p>
          <a:p>
            <a:pPr marL="0" indent="0">
              <a:buNone/>
            </a:pPr>
            <a:endParaRPr lang="en-US" sz="2800" dirty="0"/>
          </a:p>
          <a:p>
            <a:r>
              <a:rPr lang="en-US" sz="2800" dirty="0"/>
              <a:t>Participate daily or set the expectation</a:t>
            </a:r>
          </a:p>
          <a:p>
            <a:r>
              <a:rPr lang="en-US" sz="2800" dirty="0"/>
              <a:t>Share resources</a:t>
            </a:r>
          </a:p>
          <a:p>
            <a:r>
              <a:rPr lang="en-US" sz="2800" dirty="0"/>
              <a:t>Current events make the learning- </a:t>
            </a:r>
            <a:r>
              <a:rPr lang="en-US" sz="2800" dirty="0" smtClean="0"/>
              <a:t>current</a:t>
            </a:r>
            <a:endParaRPr lang="en-US" sz="2800" dirty="0"/>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6946" y="4570251"/>
            <a:ext cx="4915837" cy="185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864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1" y="1181723"/>
            <a:ext cx="7547609" cy="4267200"/>
          </a:xfrm>
        </p:spPr>
        <p:txBody>
          <a:bodyPr>
            <a:normAutofit/>
          </a:bodyPr>
          <a:lstStyle/>
          <a:p>
            <a:pPr marL="0" indent="0">
              <a:buNone/>
            </a:pPr>
            <a:r>
              <a:rPr lang="en-US" sz="2800" dirty="0" smtClean="0"/>
              <a:t>Recognise</a:t>
            </a:r>
            <a:r>
              <a:rPr lang="en-US" sz="2800" dirty="0" smtClean="0"/>
              <a:t> learners</a:t>
            </a:r>
            <a:endParaRPr lang="en-US" sz="2800" dirty="0"/>
          </a:p>
          <a:p>
            <a:pPr marL="0" indent="0">
              <a:buNone/>
            </a:pPr>
            <a:endParaRPr lang="en-US" sz="2800" dirty="0"/>
          </a:p>
          <a:p>
            <a:r>
              <a:rPr lang="en-US" sz="2800" dirty="0"/>
              <a:t>Welcome each and every student</a:t>
            </a:r>
          </a:p>
          <a:p>
            <a:r>
              <a:rPr lang="en-US" sz="2800" dirty="0"/>
              <a:t>Call students by name</a:t>
            </a:r>
          </a:p>
          <a:p>
            <a:r>
              <a:rPr lang="en-US" sz="2800" dirty="0"/>
              <a:t>Participate in the conversation and extend it</a:t>
            </a:r>
          </a:p>
          <a:p>
            <a:r>
              <a:rPr lang="en-US" sz="2800" dirty="0"/>
              <a:t>Thank them for their contributions</a:t>
            </a:r>
          </a:p>
          <a:p>
            <a:pPr marL="0" indent="0">
              <a:buNone/>
            </a:pPr>
            <a:endParaRPr lang="en-US" sz="2800" dirty="0"/>
          </a:p>
          <a:p>
            <a:pPr marL="0" indent="0">
              <a:buNone/>
            </a:pPr>
            <a:endParaRPr lang="en-US" sz="4000" dirty="0"/>
          </a:p>
          <a:p>
            <a:endParaRPr lang="en-US" sz="4800" dirty="0">
              <a:solidFill>
                <a:srgbClr val="990000"/>
              </a:solidFill>
            </a:endParaRPr>
          </a:p>
          <a:p>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114300" indent="0">
              <a:buNone/>
            </a:pPr>
            <a:endParaRPr lang="en-US" sz="2800" dirty="0"/>
          </a:p>
          <a:p>
            <a:pPr marL="114300" indent="0">
              <a:buNone/>
            </a:pPr>
            <a:endParaRPr lang="en-US" sz="2800" dirty="0"/>
          </a:p>
        </p:txBody>
      </p:sp>
      <p:sp>
        <p:nvSpPr>
          <p:cNvPr id="6"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Top tips for online discussions</a:t>
            </a:r>
            <a:endParaRPr lang="en-US" sz="2800" b="1" cap="all" dirty="0">
              <a:solidFill>
                <a:srgbClr val="C00000"/>
              </a:solidFill>
              <a:latin typeface="Calibri"/>
              <a:cs typeface="Calibri"/>
            </a:endParaRP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613" y="4393366"/>
            <a:ext cx="3802504" cy="190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1637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Being human as a teacher while delivering value 1 of 2</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pPr marL="457200" indent="-457200">
              <a:buFont typeface="Arial" pitchFamily="34" charset="0"/>
              <a:buChar char="•"/>
            </a:pPr>
            <a:r>
              <a:rPr lang="en-GB" sz="2800" dirty="0" smtClean="0"/>
              <a:t>Your tone </a:t>
            </a:r>
            <a:r>
              <a:rPr lang="en-GB" sz="2800" dirty="0"/>
              <a:t>should fit what you are comfortable </a:t>
            </a:r>
            <a:r>
              <a:rPr lang="en-GB" sz="2800" dirty="0" smtClean="0"/>
              <a:t>with, there is no one best teacher, but all the best teachers seem genuine to students;</a:t>
            </a:r>
            <a:endParaRPr lang="en-GB" sz="2800" dirty="0"/>
          </a:p>
          <a:p>
            <a:pPr marL="457200" indent="-457200">
              <a:buFont typeface="Arial" pitchFamily="34" charset="0"/>
              <a:buChar char="•"/>
            </a:pPr>
            <a:r>
              <a:rPr lang="en-GB" sz="2800" dirty="0"/>
              <a:t>Fun is not </a:t>
            </a:r>
            <a:r>
              <a:rPr lang="en-GB" sz="2800" dirty="0" smtClean="0"/>
              <a:t>value;</a:t>
            </a:r>
          </a:p>
          <a:p>
            <a:pPr marL="457200" indent="-457200">
              <a:buFont typeface="Arial" pitchFamily="34" charset="0"/>
              <a:buChar char="•"/>
            </a:pPr>
            <a:r>
              <a:rPr lang="en-GB" sz="2800" dirty="0" smtClean="0"/>
              <a:t>Value is constantly and consistently moving student towards success demonstrating learning outcomes;</a:t>
            </a:r>
            <a:endParaRPr lang="en-GB" sz="2800" dirty="0"/>
          </a:p>
          <a:p>
            <a:pPr marL="457200" indent="-457200">
              <a:buFont typeface="Arial" pitchFamily="34" charset="0"/>
              <a:buChar char="•"/>
            </a:pPr>
            <a:r>
              <a:rPr lang="en-GB" sz="2800" dirty="0" smtClean="0"/>
              <a:t>Use tasks </a:t>
            </a:r>
            <a:r>
              <a:rPr lang="en-GB" sz="2800" dirty="0"/>
              <a:t>not </a:t>
            </a:r>
            <a:r>
              <a:rPr lang="en-GB" sz="2800" dirty="0" smtClean="0"/>
              <a:t>activities to build towards success and increase student academic identity.</a:t>
            </a: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939695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Being human as a teacher while delivering value 2 of 2</a:t>
            </a:r>
            <a:endParaRPr lang="en-US" sz="2800" b="1" cap="all" dirty="0">
              <a:solidFill>
                <a:srgbClr val="C00000"/>
              </a:solidFill>
              <a:latin typeface="Calibri"/>
              <a:cs typeface="Calibri"/>
            </a:endParaRPr>
          </a:p>
        </p:txBody>
      </p:sp>
      <p:sp>
        <p:nvSpPr>
          <p:cNvPr id="6" name="TextBox 5"/>
          <p:cNvSpPr txBox="1"/>
          <p:nvPr/>
        </p:nvSpPr>
        <p:spPr>
          <a:xfrm>
            <a:off x="380773" y="1405281"/>
            <a:ext cx="8407896" cy="4968262"/>
          </a:xfrm>
          <a:prstGeom prst="rect">
            <a:avLst/>
          </a:prstGeom>
          <a:noFill/>
        </p:spPr>
        <p:txBody>
          <a:bodyPr wrap="square" rtlCol="0">
            <a:noAutofit/>
          </a:bodyPr>
          <a:lstStyle/>
          <a:p>
            <a:pPr marL="457200" indent="-457200">
              <a:buFont typeface="Arial" pitchFamily="34" charset="0"/>
              <a:buChar char="•"/>
            </a:pPr>
            <a:r>
              <a:rPr lang="en-GB" sz="2800" dirty="0"/>
              <a:t>You are the model for netiquette;</a:t>
            </a:r>
          </a:p>
          <a:p>
            <a:pPr marL="457200" indent="-457200">
              <a:buFont typeface="Arial" pitchFamily="34" charset="0"/>
              <a:buChar char="•"/>
            </a:pPr>
            <a:r>
              <a:rPr lang="en-GB" sz="2800" dirty="0"/>
              <a:t>You are the model for </a:t>
            </a:r>
            <a:r>
              <a:rPr lang="en-GB" sz="2800" dirty="0" smtClean="0"/>
              <a:t>and personification of scholarly </a:t>
            </a:r>
            <a:r>
              <a:rPr lang="en-GB" sz="2800" dirty="0"/>
              <a:t>activity; </a:t>
            </a:r>
          </a:p>
          <a:p>
            <a:pPr marL="457200" indent="-457200">
              <a:buFont typeface="Arial" pitchFamily="34" charset="0"/>
              <a:buChar char="•"/>
            </a:pPr>
            <a:r>
              <a:rPr lang="en-GB" sz="2800" dirty="0"/>
              <a:t>You can coach them on learning in a new environment because you are teaching in one, and link this to </a:t>
            </a:r>
            <a:r>
              <a:rPr lang="en-GB" sz="2800" dirty="0" smtClean="0"/>
              <a:t>disciplinary identity and employability</a:t>
            </a:r>
            <a:r>
              <a:rPr lang="en-GB" sz="2800" dirty="0"/>
              <a:t>.</a:t>
            </a:r>
          </a:p>
          <a:p>
            <a:pPr marL="457200" indent="-457200">
              <a:buFont typeface="Arial" pitchFamily="34" charset="0"/>
              <a:buChar char="•"/>
            </a:pPr>
            <a:endParaRPr lang="en-GB" sz="2800" dirty="0" smtClean="0"/>
          </a:p>
          <a:p>
            <a:endParaRPr lang="en-GB" sz="2800" dirty="0"/>
          </a:p>
          <a:p>
            <a:r>
              <a:rPr lang="en-GB" sz="2800" dirty="0"/>
              <a:t>Now use the chat to discuss, challenge and expand</a:t>
            </a:r>
            <a:r>
              <a:rPr lang="en-GB" sz="2800" dirty="0" smtClean="0"/>
              <a:t>. I would like us to collectively unpack netiquette, scholarly role modelling, and being an example of a growth-mind set in a new learning environment.</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3672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Setting and managing expectations online</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pPr marL="457200" indent="-457200">
              <a:buFont typeface="Arial" pitchFamily="34" charset="0"/>
              <a:buChar char="•"/>
            </a:pPr>
            <a:r>
              <a:rPr lang="en-GB" sz="2800" dirty="0"/>
              <a:t>They will need to know what the course expects in terms of learning outcomes and how assessments measure </a:t>
            </a:r>
            <a:r>
              <a:rPr lang="en-GB" sz="2800" dirty="0" smtClean="0"/>
              <a:t>them;</a:t>
            </a:r>
            <a:endParaRPr lang="en-GB" sz="2800" dirty="0"/>
          </a:p>
          <a:p>
            <a:pPr marL="457200" indent="-457200">
              <a:buFont typeface="Arial" pitchFamily="34" charset="0"/>
              <a:buChar char="•"/>
            </a:pPr>
            <a:r>
              <a:rPr lang="en-GB" sz="2800" dirty="0"/>
              <a:t>They will probably need a new picture of time management, especially if there is portfolio </a:t>
            </a:r>
            <a:r>
              <a:rPr lang="en-GB" sz="2800" dirty="0" smtClean="0"/>
              <a:t>work;</a:t>
            </a:r>
            <a:endParaRPr lang="en-GB" sz="2800" dirty="0"/>
          </a:p>
          <a:p>
            <a:pPr marL="457200" indent="-457200">
              <a:buFont typeface="Arial" pitchFamily="34" charset="0"/>
              <a:buChar char="•"/>
            </a:pPr>
            <a:r>
              <a:rPr lang="en-GB" sz="2800" dirty="0"/>
              <a:t>They will need to know what is mandatory, what is ideal, and what is forbidden </a:t>
            </a:r>
            <a:r>
              <a:rPr lang="en-GB" sz="2800" dirty="0" smtClean="0"/>
              <a:t>in </a:t>
            </a:r>
            <a:r>
              <a:rPr lang="en-GB" sz="2800" dirty="0"/>
              <a:t>communicating with you and with </a:t>
            </a:r>
            <a:r>
              <a:rPr lang="en-GB" sz="2800" dirty="0" smtClean="0"/>
              <a:t>peers;</a:t>
            </a:r>
            <a:endParaRPr lang="en-GB" sz="2800" dirty="0"/>
          </a:p>
          <a:p>
            <a:pPr marL="457200" indent="-457200">
              <a:buFont typeface="Arial" pitchFamily="34" charset="0"/>
              <a:buChar char="•"/>
            </a:pPr>
            <a:r>
              <a:rPr lang="en-GB" sz="2800" dirty="0"/>
              <a:t>They will need to know when and how to communicate with you and when and how you will communicate with </a:t>
            </a:r>
            <a:r>
              <a:rPr lang="en-GB" sz="2800" dirty="0" smtClean="0"/>
              <a:t>them.</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987491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The importance of sticking to communication plans online</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pPr marL="457200" indent="-457200">
              <a:buFont typeface="Arial" pitchFamily="34" charset="0"/>
              <a:buChar char="•"/>
            </a:pPr>
            <a:r>
              <a:rPr lang="en-GB" sz="2800" dirty="0"/>
              <a:t>It should be clear what you want and what students have to </a:t>
            </a:r>
            <a:r>
              <a:rPr lang="en-GB" sz="2800" dirty="0" smtClean="0"/>
              <a:t>do;</a:t>
            </a:r>
          </a:p>
          <a:p>
            <a:pPr marL="457200" indent="-457200">
              <a:buFont typeface="Arial" pitchFamily="34" charset="0"/>
              <a:buChar char="•"/>
            </a:pPr>
            <a:endParaRPr lang="en-GB" sz="2800" dirty="0"/>
          </a:p>
          <a:p>
            <a:pPr marL="457200" indent="-457200">
              <a:buFont typeface="Arial" pitchFamily="34" charset="0"/>
              <a:buChar char="•"/>
            </a:pPr>
            <a:r>
              <a:rPr lang="en-GB" sz="2800" dirty="0"/>
              <a:t>It should be clear how they will communicate with </a:t>
            </a:r>
            <a:r>
              <a:rPr lang="en-GB" sz="2800" dirty="0" smtClean="0"/>
              <a:t>you and with one another;</a:t>
            </a:r>
          </a:p>
          <a:p>
            <a:pPr marL="457200" indent="-457200">
              <a:buFont typeface="Arial" pitchFamily="34" charset="0"/>
              <a:buChar char="•"/>
            </a:pPr>
            <a:endParaRPr lang="en-GB" sz="2800" dirty="0"/>
          </a:p>
          <a:p>
            <a:pPr marL="457200" indent="-457200">
              <a:buFont typeface="Arial" pitchFamily="34" charset="0"/>
              <a:buChar char="•"/>
            </a:pPr>
            <a:r>
              <a:rPr lang="en-GB" sz="2800" dirty="0" smtClean="0"/>
              <a:t>It should be clear how you will communicate with them.</a:t>
            </a:r>
            <a:endParaRPr lang="en-GB" sz="2800" dirty="0"/>
          </a:p>
          <a:p>
            <a:pPr lvl="0" defTabSz="914400" eaLnBrk="0" fontAlgn="base" hangingPunct="0">
              <a:spcBef>
                <a:spcPct val="20000"/>
              </a:spcBef>
              <a:spcAft>
                <a:spcPct val="0"/>
              </a:spcAft>
            </a:pPr>
            <a:endParaRPr lang="en-US" sz="2800" kern="0" dirty="0">
              <a:solidFill>
                <a:srgbClr val="000000"/>
              </a:solidFill>
              <a:ea typeface="ＭＳ Ｐゴシック"/>
            </a:endParaRPr>
          </a:p>
          <a:p>
            <a:endParaRPr lang="en-US"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843663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Common challenges with online discussions</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marL="457200" indent="-457200">
              <a:buFont typeface="Arial" pitchFamily="34" charset="0"/>
              <a:buChar char="•"/>
            </a:pPr>
            <a:r>
              <a:rPr lang="en-US" sz="2800" dirty="0"/>
              <a:t>Creating Engaging Discussions</a:t>
            </a:r>
          </a:p>
          <a:p>
            <a:pPr marL="457200" indent="-457200">
              <a:buFont typeface="Arial" pitchFamily="34" charset="0"/>
              <a:buChar char="•"/>
            </a:pPr>
            <a:r>
              <a:rPr lang="en-US" sz="2800" dirty="0"/>
              <a:t>Building Community</a:t>
            </a:r>
          </a:p>
          <a:p>
            <a:pPr marL="457200" indent="-457200">
              <a:buFont typeface="Arial" pitchFamily="34" charset="0"/>
              <a:buChar char="•"/>
            </a:pPr>
            <a:r>
              <a:rPr lang="en-US" sz="2800" dirty="0"/>
              <a:t>Staying Engaged</a:t>
            </a:r>
          </a:p>
          <a:p>
            <a:pPr marL="457200" indent="-457200">
              <a:buFont typeface="Arial" pitchFamily="34" charset="0"/>
              <a:buChar char="•"/>
            </a:pPr>
            <a:r>
              <a:rPr lang="en-US" sz="2800" dirty="0"/>
              <a:t>Keeping Students Interested</a:t>
            </a:r>
          </a:p>
          <a:p>
            <a:pPr marL="457200" indent="-457200">
              <a:buFont typeface="Arial" pitchFamily="34" charset="0"/>
              <a:buChar char="•"/>
            </a:pPr>
            <a:r>
              <a:rPr lang="en-US" sz="2800" dirty="0"/>
              <a:t>Modeling Expectations</a:t>
            </a:r>
          </a:p>
          <a:p>
            <a:pPr marL="457200" indent="-457200">
              <a:buFont typeface="Arial" pitchFamily="34" charset="0"/>
              <a:buChar char="•"/>
            </a:pPr>
            <a:r>
              <a:rPr lang="en-US" sz="2800" dirty="0"/>
              <a:t>Clarifying Expectations</a:t>
            </a:r>
          </a:p>
          <a:p>
            <a:pPr marL="457200" indent="-457200">
              <a:buFont typeface="Arial" pitchFamily="34" charset="0"/>
              <a:buChar char="•"/>
            </a:pPr>
            <a:r>
              <a:rPr lang="en-US" sz="2800" dirty="0"/>
              <a:t>Hot Button Issues</a:t>
            </a:r>
            <a:endParaRPr lang="en-US" sz="3600" dirty="0"/>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37191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Common challenges with online discussions</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2000250"/>
            <a:ext cx="571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568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Objectives </a:t>
            </a:r>
            <a:r>
              <a:rPr lang="en-US" sz="2800" b="1" cap="all" dirty="0">
                <a:solidFill>
                  <a:srgbClr val="C00000"/>
                </a:solidFill>
                <a:cs typeface="Calibri"/>
              </a:rPr>
              <a:t>of this </a:t>
            </a:r>
            <a:r>
              <a:rPr lang="en-US" sz="2800" b="1" cap="all" dirty="0" smtClean="0">
                <a:solidFill>
                  <a:srgbClr val="C00000"/>
                </a:solidFill>
                <a:cs typeface="Calibri"/>
              </a:rPr>
              <a:t>session</a:t>
            </a:r>
            <a:endParaRPr lang="en-US" sz="2800" b="1" cap="all" dirty="0">
              <a:solidFill>
                <a:srgbClr val="C00000"/>
              </a:solidFill>
              <a:latin typeface="Calibri"/>
              <a:cs typeface="Calibri"/>
            </a:endParaRPr>
          </a:p>
        </p:txBody>
      </p:sp>
      <p:sp>
        <p:nvSpPr>
          <p:cNvPr id="6" name="TextBox 5"/>
          <p:cNvSpPr txBox="1"/>
          <p:nvPr/>
        </p:nvSpPr>
        <p:spPr>
          <a:xfrm>
            <a:off x="457199" y="1287722"/>
            <a:ext cx="7632160" cy="1661993"/>
          </a:xfrm>
          <a:prstGeom prst="rect">
            <a:avLst/>
          </a:prstGeom>
          <a:noFill/>
        </p:spPr>
        <p:txBody>
          <a:bodyPr wrap="square" rtlCol="0">
            <a:noAutofit/>
          </a:bodyPr>
          <a:lstStyle/>
          <a:p>
            <a:pPr marL="285750" indent="-285750">
              <a:buFont typeface="Arial" panose="020B0604020202020204" pitchFamily="34" charset="0"/>
              <a:buChar char="•"/>
            </a:pPr>
            <a:r>
              <a:rPr lang="en-US" sz="2800" dirty="0"/>
              <a:t>Discussions  </a:t>
            </a:r>
            <a:r>
              <a:rPr lang="en-US" sz="2800" dirty="0" smtClean="0"/>
              <a:t>as a learning tool</a:t>
            </a:r>
            <a:endParaRPr lang="en-US" sz="2800" dirty="0"/>
          </a:p>
          <a:p>
            <a:pPr marL="285750" indent="-285750">
              <a:buFont typeface="Arial" panose="020B0604020202020204" pitchFamily="34" charset="0"/>
              <a:buChar char="•"/>
            </a:pPr>
            <a:r>
              <a:rPr lang="en-US" sz="2800" dirty="0" smtClean="0"/>
              <a:t>Starting discussions</a:t>
            </a:r>
            <a:endParaRPr lang="en-US" sz="2800" dirty="0"/>
          </a:p>
          <a:p>
            <a:pPr marL="285750" indent="-285750">
              <a:buFont typeface="Arial" panose="020B0604020202020204" pitchFamily="34" charset="0"/>
              <a:buChar char="•"/>
            </a:pPr>
            <a:r>
              <a:rPr lang="en-US" sz="2800" dirty="0"/>
              <a:t>Top tips</a:t>
            </a:r>
          </a:p>
          <a:p>
            <a:pPr marL="285750" indent="-285750">
              <a:buFont typeface="Arial" panose="020B0604020202020204" pitchFamily="34" charset="0"/>
              <a:buChar char="•"/>
            </a:pPr>
            <a:r>
              <a:rPr lang="en-US" sz="2800" dirty="0" smtClean="0"/>
              <a:t>Common challenges</a:t>
            </a:r>
            <a:endParaRPr lang="en-US" sz="2800" dirty="0"/>
          </a:p>
          <a:p>
            <a:pPr marL="285750" indent="-285750">
              <a:buFont typeface="Arial" panose="020B0604020202020204" pitchFamily="34" charset="0"/>
              <a:buChar char="•"/>
            </a:pPr>
            <a:endParaRPr lang="en-US" sz="2800" dirty="0"/>
          </a:p>
          <a:p>
            <a:pPr marL="285750" indent="-285750">
              <a:buFont typeface="Arial"/>
              <a:buChar char="•"/>
            </a:pP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530" y="2949715"/>
            <a:ext cx="38100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678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Review</a:t>
            </a:r>
            <a:endParaRPr lang="en-US" sz="2800" b="1" cap="all" dirty="0">
              <a:solidFill>
                <a:srgbClr val="C00000"/>
              </a:solidFill>
              <a:latin typeface="Calibri"/>
              <a:cs typeface="Calibri"/>
            </a:endParaRPr>
          </a:p>
        </p:txBody>
      </p:sp>
      <p:sp>
        <p:nvSpPr>
          <p:cNvPr id="6" name="TextBox 5"/>
          <p:cNvSpPr txBox="1"/>
          <p:nvPr/>
        </p:nvSpPr>
        <p:spPr>
          <a:xfrm>
            <a:off x="321043" y="1183019"/>
            <a:ext cx="8518846" cy="4968262"/>
          </a:xfrm>
          <a:prstGeom prst="rect">
            <a:avLst/>
          </a:prstGeom>
          <a:noFill/>
        </p:spPr>
        <p:txBody>
          <a:bodyPr wrap="square" rtlCol="0">
            <a:noAutofit/>
          </a:bodyPr>
          <a:lstStyle/>
          <a:p>
            <a:pPr marL="285750" indent="-285750">
              <a:buFont typeface="Arial" panose="020B0604020202020204" pitchFamily="34" charset="0"/>
              <a:buChar char="•"/>
            </a:pPr>
            <a:r>
              <a:rPr lang="en-US" sz="2800" dirty="0"/>
              <a:t>Discussions  as a learning tool</a:t>
            </a:r>
          </a:p>
          <a:p>
            <a:pPr marL="285750" indent="-285750">
              <a:buFont typeface="Arial" panose="020B0604020202020204" pitchFamily="34" charset="0"/>
              <a:buChar char="•"/>
            </a:pPr>
            <a:r>
              <a:rPr lang="en-US" sz="2800" dirty="0"/>
              <a:t>Starting discussions</a:t>
            </a:r>
          </a:p>
          <a:p>
            <a:pPr marL="285750" indent="-285750">
              <a:buFont typeface="Arial" panose="020B0604020202020204" pitchFamily="34" charset="0"/>
              <a:buChar char="•"/>
            </a:pPr>
            <a:r>
              <a:rPr lang="en-US" sz="2800" dirty="0"/>
              <a:t>Common challenges</a:t>
            </a:r>
          </a:p>
          <a:p>
            <a:pPr marL="285750" indent="-285750">
              <a:buFont typeface="Arial" panose="020B0604020202020204" pitchFamily="34" charset="0"/>
              <a:buChar char="•"/>
            </a:pPr>
            <a:r>
              <a:rPr lang="en-US" sz="2800" dirty="0"/>
              <a:t>Top tips</a:t>
            </a:r>
          </a:p>
          <a:p>
            <a:pPr marL="285750" indent="-285750">
              <a:buFont typeface="Arial" panose="020B0604020202020204" pitchFamily="34" charset="0"/>
              <a:buChar char="•"/>
            </a:pPr>
            <a:r>
              <a:rPr lang="en-US" sz="2800" dirty="0"/>
              <a:t>Q&amp;A</a:t>
            </a:r>
            <a:endParaRPr lang="en-US"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582686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3224203"/>
            <a:ext cx="7647280" cy="6006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000044"/>
                </a:solidFill>
                <a:latin typeface="Calibri"/>
                <a:cs typeface="Calibri"/>
              </a:rPr>
              <a:t>Web resources</a:t>
            </a:r>
            <a:endParaRPr lang="en-US" sz="2800" b="1" cap="all" dirty="0">
              <a:solidFill>
                <a:srgbClr val="000044"/>
              </a:solidFill>
              <a:latin typeface="Calibri"/>
              <a:cs typeface="Calibri"/>
            </a:endParaRPr>
          </a:p>
        </p:txBody>
      </p:sp>
      <p:sp>
        <p:nvSpPr>
          <p:cNvPr id="3" name="TextBox 2"/>
          <p:cNvSpPr txBox="1"/>
          <p:nvPr/>
        </p:nvSpPr>
        <p:spPr>
          <a:xfrm>
            <a:off x="457200" y="3820233"/>
            <a:ext cx="8153399" cy="927641"/>
          </a:xfrm>
          <a:prstGeom prst="rect">
            <a:avLst/>
          </a:prstGeom>
          <a:noFill/>
        </p:spPr>
        <p:txBody>
          <a:bodyPr wrap="square" rtlCol="0">
            <a:noAutofit/>
          </a:bodyPr>
          <a:lstStyle/>
          <a:p>
            <a:r>
              <a:rPr lang="en-US" sz="2400" dirty="0" smtClean="0"/>
              <a:t>You can always email me at </a:t>
            </a:r>
            <a:r>
              <a:rPr lang="en-US" sz="2400" dirty="0" smtClean="0">
                <a:hlinkClick r:id="rId3"/>
              </a:rPr>
              <a:t>charlie.reis@xjtlu.edu.cn</a:t>
            </a:r>
            <a:r>
              <a:rPr lang="en-US" sz="2400" dirty="0" smtClean="0"/>
              <a:t>. </a:t>
            </a:r>
          </a:p>
          <a:p>
            <a:r>
              <a:rPr lang="en-US" sz="2400" dirty="0" smtClean="0"/>
              <a:t>We have also created a page for getting started thinking about </a:t>
            </a:r>
            <a:r>
              <a:rPr lang="en-US" sz="2400" dirty="0"/>
              <a:t>online pedagogies: </a:t>
            </a:r>
            <a:r>
              <a:rPr lang="en-US" sz="2400" dirty="0">
                <a:hlinkClick r:id="rId4"/>
              </a:rPr>
              <a:t>https://</a:t>
            </a:r>
            <a:r>
              <a:rPr lang="en-US" sz="2400" dirty="0" smtClean="0">
                <a:hlinkClick r:id="rId4"/>
              </a:rPr>
              <a:t>ice.xjtlu.edu.cn/course/view.php?id=1605&amp;section=12</a:t>
            </a:r>
            <a:r>
              <a:rPr lang="en-US" sz="2400" dirty="0" smtClean="0"/>
              <a:t>; for external audiences: </a:t>
            </a:r>
            <a:r>
              <a:rPr lang="en-GB" sz="2400" dirty="0">
                <a:hlinkClick r:id="rId5"/>
              </a:rPr>
              <a:t>https://</a:t>
            </a:r>
            <a:r>
              <a:rPr lang="en-GB" sz="2400" dirty="0" smtClean="0">
                <a:hlinkClick r:id="rId5"/>
              </a:rPr>
              <a:t>connect.xjtlu.edu.cn/view/view.php?t=ZSG2Hc4xPKqY0my3Q5Bw</a:t>
            </a:r>
            <a:r>
              <a:rPr lang="en-GB" sz="2400" dirty="0" smtClean="0"/>
              <a:t>. </a:t>
            </a:r>
            <a:endParaRPr lang="en-US" sz="2400" dirty="0"/>
          </a:p>
        </p:txBody>
      </p:sp>
      <p:sp>
        <p:nvSpPr>
          <p:cNvPr id="6" name="Rectangle 5"/>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Content Placeholder 1"/>
          <p:cNvPicPr>
            <a:picLocks noGrp="1" noChangeAspect="1"/>
          </p:cNvPicPr>
          <p:nvPr>
            <p:ph idx="1"/>
          </p:nvPr>
        </p:nvPicPr>
        <p:blipFill rotWithShape="1">
          <a:blip r:embed="rId6">
            <a:extLst>
              <a:ext uri="{28A0092B-C50C-407E-A947-70E740481C1C}">
                <a14:useLocalDpi xmlns:a14="http://schemas.microsoft.com/office/drawing/2010/main" val="0"/>
              </a:ext>
            </a:extLst>
          </a:blip>
          <a:srcRect t="11497" b="11314"/>
          <a:stretch/>
        </p:blipFill>
        <p:spPr>
          <a:xfrm>
            <a:off x="-50801" y="0"/>
            <a:ext cx="9262533" cy="2983043"/>
          </a:xfrm>
        </p:spPr>
      </p:pic>
      <p:pic>
        <p:nvPicPr>
          <p:cNvPr id="8" name="Picture 7" descr="Shield-navy(rgb for onlin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803726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Visit us</a:t>
            </a:r>
            <a:endParaRPr lang="en-US" sz="2400" b="1" cap="all" dirty="0">
              <a:solidFill>
                <a:srgbClr val="000044"/>
              </a:solidFill>
              <a:cs typeface="DIN-Regular"/>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smtClean="0">
                <a:solidFill>
                  <a:schemeClr val="bg1"/>
                </a:solidFill>
                <a:latin typeface="Calibri"/>
                <a:cs typeface="Calibri"/>
              </a:rPr>
              <a:t>THANK YOU</a:t>
            </a:r>
            <a:endParaRPr lang="en-US" sz="6000" b="1" cap="all" spc="300" dirty="0">
              <a:solidFill>
                <a:schemeClr val="bg1"/>
              </a:solidFill>
              <a:latin typeface="Calibri"/>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FOLLOW us</a:t>
            </a:r>
            <a:endParaRPr lang="en-US" sz="2400" b="1" cap="all" dirty="0">
              <a:solidFill>
                <a:srgbClr val="000044"/>
              </a:solidFill>
              <a:cs typeface="DIN-Regular"/>
            </a:endParaRP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dirty="0" smtClean="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spc="50" dirty="0" smtClean="0">
                <a:solidFill>
                  <a:srgbClr val="BA55A0"/>
                </a:solidFill>
                <a:cs typeface="DIN-Regular"/>
              </a:rPr>
              <a:t>@xjtlu</a:t>
            </a:r>
            <a:endParaRPr lang="en-US" sz="1200" b="1" cap="all" spc="50" dirty="0">
              <a:solidFill>
                <a:srgbClr val="BA55A0"/>
              </a:solidFill>
              <a:cs typeface="DIN-Regular"/>
            </a:endParaRPr>
          </a:p>
        </p:txBody>
      </p:sp>
    </p:spTree>
    <p:extLst>
      <p:ext uri="{BB962C8B-B14F-4D97-AF65-F5344CB8AC3E}">
        <p14:creationId xmlns:p14="http://schemas.microsoft.com/office/powerpoint/2010/main" val="857616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Activity </a:t>
            </a:r>
            <a:r>
              <a:rPr lang="en-US" sz="2800" b="1" cap="all" dirty="0">
                <a:solidFill>
                  <a:srgbClr val="C00000"/>
                </a:solidFill>
                <a:cs typeface="Calibri"/>
              </a:rPr>
              <a:t>1</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Please </a:t>
            </a:r>
            <a:r>
              <a:rPr lang="en-US" sz="2800" kern="0" dirty="0" smtClean="0">
                <a:solidFill>
                  <a:srgbClr val="000000"/>
                </a:solidFill>
                <a:latin typeface="+mj-lt"/>
                <a:ea typeface="ＭＳ Ｐゴシック"/>
              </a:rPr>
              <a:t>type a few words in </a:t>
            </a:r>
            <a:r>
              <a:rPr lang="en-US" sz="2800" kern="0" dirty="0" smtClean="0">
                <a:solidFill>
                  <a:srgbClr val="000000"/>
                </a:solidFill>
                <a:latin typeface="+mj-lt"/>
                <a:ea typeface="ＭＳ Ｐゴシック"/>
              </a:rPr>
              <a:t>our group chat about your thoughts </a:t>
            </a:r>
            <a:r>
              <a:rPr lang="en-US" sz="2800" kern="0" dirty="0" smtClean="0">
                <a:solidFill>
                  <a:srgbClr val="000000"/>
                </a:solidFill>
                <a:latin typeface="+mj-lt"/>
                <a:ea typeface="ＭＳ Ｐゴシック"/>
              </a:rPr>
              <a:t>on:</a:t>
            </a: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algn="ctr" defTabSz="914400" eaLnBrk="0" fontAlgn="base" hangingPunct="0">
              <a:spcBef>
                <a:spcPct val="20000"/>
              </a:spcBef>
              <a:spcAft>
                <a:spcPct val="0"/>
              </a:spcAft>
            </a:pPr>
            <a:r>
              <a:rPr lang="en-US" sz="2800" b="1" kern="0" dirty="0" smtClean="0">
                <a:solidFill>
                  <a:srgbClr val="000000"/>
                </a:solidFill>
                <a:latin typeface="+mj-lt"/>
                <a:ea typeface="ＭＳ Ｐゴシック"/>
              </a:rPr>
              <a:t>Discussions as a learning activity</a:t>
            </a:r>
            <a:r>
              <a:rPr lang="en-US" sz="2800" kern="0" dirty="0" smtClean="0">
                <a:solidFill>
                  <a:srgbClr val="000000"/>
                </a:solidFill>
                <a:latin typeface="+mj-lt"/>
                <a:ea typeface="ＭＳ Ｐゴシック"/>
              </a:rPr>
              <a:t>.</a:t>
            </a: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Note that it will be difficult for me to talk and type simultaneously, so there might be moments of silence as I reply in writing. </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72926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810" y="3456756"/>
            <a:ext cx="2395210" cy="233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Online discussions are an opportunity for us</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marL="457200" indent="-457200">
              <a:buFont typeface="Arial" pitchFamily="34" charset="0"/>
              <a:buChar char="•"/>
            </a:pPr>
            <a:r>
              <a:rPr lang="en-US" sz="2800" dirty="0"/>
              <a:t>To build community and connect with students</a:t>
            </a:r>
          </a:p>
          <a:p>
            <a:pPr marL="457200" indent="-457200">
              <a:buFont typeface="Arial" pitchFamily="34" charset="0"/>
              <a:buChar char="•"/>
            </a:pPr>
            <a:r>
              <a:rPr lang="en-US" sz="2800" dirty="0"/>
              <a:t>To share expectations</a:t>
            </a:r>
          </a:p>
          <a:p>
            <a:pPr marL="457200" indent="-457200">
              <a:buFont typeface="Arial" pitchFamily="34" charset="0"/>
              <a:buChar char="•"/>
            </a:pPr>
            <a:r>
              <a:rPr lang="en-US" sz="2800" dirty="0"/>
              <a:t>To set the tone</a:t>
            </a:r>
          </a:p>
          <a:p>
            <a:pPr marL="457200" indent="-457200">
              <a:buFont typeface="Arial" pitchFamily="34" charset="0"/>
              <a:buChar char="•"/>
            </a:pPr>
            <a:r>
              <a:rPr lang="en-US" sz="2800" dirty="0"/>
              <a:t>To build lasting impressions</a:t>
            </a:r>
          </a:p>
          <a:p>
            <a:pPr marL="457200" indent="-457200">
              <a:buFont typeface="Arial" pitchFamily="34" charset="0"/>
              <a:buChar char="•"/>
            </a:pPr>
            <a:r>
              <a:rPr lang="en-US" sz="2800" dirty="0"/>
              <a:t>To demonstrate expertise</a:t>
            </a:r>
          </a:p>
          <a:p>
            <a:pPr marL="457200" indent="-457200">
              <a:buFont typeface="Arial" pitchFamily="34" charset="0"/>
              <a:buChar char="•"/>
            </a:pPr>
            <a:r>
              <a:rPr lang="en-US" sz="2800" dirty="0"/>
              <a:t>To model the process of inquiry</a:t>
            </a:r>
          </a:p>
          <a:p>
            <a:pPr marL="457200" indent="-457200">
              <a:buFont typeface="Arial" pitchFamily="34" charset="0"/>
              <a:buChar char="•"/>
            </a:pPr>
            <a:r>
              <a:rPr lang="en-US" sz="2800" dirty="0"/>
              <a:t>To teach</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7273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Online discussions are an opportunity for students</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marL="457200" indent="-457200">
              <a:buFont typeface="Arial" pitchFamily="34" charset="0"/>
              <a:buChar char="•"/>
            </a:pPr>
            <a:r>
              <a:rPr lang="en-US" sz="2800" dirty="0"/>
              <a:t>To build community</a:t>
            </a:r>
          </a:p>
          <a:p>
            <a:pPr marL="457200" indent="-457200">
              <a:buFont typeface="Arial" pitchFamily="34" charset="0"/>
              <a:buChar char="•"/>
            </a:pPr>
            <a:r>
              <a:rPr lang="en-US" sz="2800" dirty="0"/>
              <a:t>To engage with instructors and peers</a:t>
            </a:r>
          </a:p>
          <a:p>
            <a:pPr marL="457200" indent="-457200">
              <a:buFont typeface="Arial" pitchFamily="34" charset="0"/>
              <a:buChar char="•"/>
            </a:pPr>
            <a:r>
              <a:rPr lang="en-US" sz="2800" dirty="0"/>
              <a:t>To build lasting impressions</a:t>
            </a:r>
          </a:p>
          <a:p>
            <a:pPr marL="457200" indent="-457200">
              <a:buFont typeface="Arial" pitchFamily="34" charset="0"/>
              <a:buChar char="•"/>
            </a:pPr>
            <a:r>
              <a:rPr lang="en-US" sz="2800" dirty="0"/>
              <a:t>To network</a:t>
            </a:r>
          </a:p>
          <a:p>
            <a:pPr marL="457200" indent="-457200">
              <a:buFont typeface="Arial" pitchFamily="34" charset="0"/>
              <a:buChar char="•"/>
            </a:pPr>
            <a:r>
              <a:rPr lang="en-US" sz="2800" dirty="0"/>
              <a:t>To demonstrate understanding and competency</a:t>
            </a:r>
          </a:p>
          <a:p>
            <a:pPr marL="457200" indent="-457200">
              <a:buFont typeface="Arial" pitchFamily="34" charset="0"/>
              <a:buChar char="•"/>
            </a:pPr>
            <a:r>
              <a:rPr lang="en-US" sz="2800" dirty="0"/>
              <a:t>To engage in healthy discourse</a:t>
            </a:r>
          </a:p>
          <a:p>
            <a:pPr marL="457200" indent="-457200">
              <a:buFont typeface="Arial" pitchFamily="34" charset="0"/>
              <a:buChar char="•"/>
            </a:pPr>
            <a:r>
              <a:rPr lang="en-US" sz="2800" dirty="0"/>
              <a:t>To work in teams</a:t>
            </a:r>
          </a:p>
          <a:p>
            <a:pPr marL="457200" indent="-457200">
              <a:buFont typeface="Arial" pitchFamily="34" charset="0"/>
              <a:buChar char="•"/>
            </a:pPr>
            <a:r>
              <a:rPr lang="en-US" sz="2800" dirty="0"/>
              <a:t>To debate</a:t>
            </a:r>
          </a:p>
          <a:p>
            <a:pPr marL="457200" indent="-457200">
              <a:buFont typeface="Arial" pitchFamily="34" charset="0"/>
              <a:buChar char="•"/>
            </a:pPr>
            <a:r>
              <a:rPr lang="en-US" sz="2800" dirty="0"/>
              <a:t>To plan</a:t>
            </a:r>
          </a:p>
          <a:p>
            <a:pPr marL="457200" indent="-457200">
              <a:buFont typeface="Arial" pitchFamily="34" charset="0"/>
              <a:buChar char="•"/>
            </a:pPr>
            <a:r>
              <a:rPr lang="en-US" sz="2800" dirty="0"/>
              <a:t>To learn</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047183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Activity 2</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Please post in our group chat about your thoughts on </a:t>
            </a: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algn="ctr" defTabSz="914400" eaLnBrk="0" fontAlgn="base" hangingPunct="0">
              <a:spcBef>
                <a:spcPct val="20000"/>
              </a:spcBef>
              <a:spcAft>
                <a:spcPct val="0"/>
              </a:spcAft>
            </a:pPr>
            <a:r>
              <a:rPr lang="en-US" sz="2800" b="1" kern="0" dirty="0">
                <a:solidFill>
                  <a:srgbClr val="000000"/>
                </a:solidFill>
                <a:latin typeface="+mj-lt"/>
                <a:ea typeface="ＭＳ Ｐゴシック"/>
              </a:rPr>
              <a:t>w</a:t>
            </a:r>
            <a:r>
              <a:rPr lang="en-US" sz="2800" b="1" kern="0" dirty="0" smtClean="0">
                <a:solidFill>
                  <a:srgbClr val="000000"/>
                </a:solidFill>
                <a:latin typeface="+mj-lt"/>
                <a:ea typeface="ＭＳ Ｐゴシック"/>
              </a:rPr>
              <a:t>hat discussions should NOT be.</a:t>
            </a:r>
            <a:endParaRPr lang="en-US" sz="2800" b="1"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5120" y="3667150"/>
            <a:ext cx="4350579" cy="237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698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81" y="4227225"/>
            <a:ext cx="2660019" cy="266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030" y="262281"/>
            <a:ext cx="17145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Online discussions should not be</a:t>
            </a:r>
            <a:endParaRPr lang="en-US" sz="2800" b="1" cap="all" dirty="0">
              <a:solidFill>
                <a:srgbClr val="C00000"/>
              </a:solidFill>
              <a:latin typeface="Calibri"/>
              <a:cs typeface="Calibri"/>
            </a:endParaRPr>
          </a:p>
        </p:txBody>
      </p:sp>
      <p:sp>
        <p:nvSpPr>
          <p:cNvPr id="6" name="TextBox 5"/>
          <p:cNvSpPr txBox="1"/>
          <p:nvPr/>
        </p:nvSpPr>
        <p:spPr>
          <a:xfrm>
            <a:off x="674331" y="1405281"/>
            <a:ext cx="7632160" cy="4968262"/>
          </a:xfrm>
          <a:prstGeom prst="rect">
            <a:avLst/>
          </a:prstGeom>
          <a:noFill/>
        </p:spPr>
        <p:txBody>
          <a:bodyPr wrap="square" rtlCol="0">
            <a:noAutofit/>
          </a:bodyPr>
          <a:lstStyle/>
          <a:p>
            <a:pPr marL="457200" indent="-457200">
              <a:buFont typeface="Arial" pitchFamily="34" charset="0"/>
              <a:buChar char="•"/>
            </a:pPr>
            <a:r>
              <a:rPr lang="en-US" sz="2800" dirty="0"/>
              <a:t>Filler</a:t>
            </a:r>
          </a:p>
          <a:p>
            <a:pPr marL="457200" indent="-457200">
              <a:buFont typeface="Arial" pitchFamily="34" charset="0"/>
              <a:buChar char="•"/>
            </a:pPr>
            <a:r>
              <a:rPr lang="en-US" sz="2800" dirty="0"/>
              <a:t>Busy work</a:t>
            </a:r>
          </a:p>
          <a:p>
            <a:pPr marL="457200" indent="-457200">
              <a:buFont typeface="Arial" pitchFamily="34" charset="0"/>
              <a:buChar char="•"/>
            </a:pPr>
            <a:r>
              <a:rPr lang="en-US" sz="2800" dirty="0" smtClean="0"/>
              <a:t>Insignificant (unrelated to learning outcomes or classroom management)</a:t>
            </a:r>
          </a:p>
          <a:p>
            <a:pPr marL="457200" indent="-457200">
              <a:buFont typeface="Arial" pitchFamily="34" charset="0"/>
              <a:buChar char="•"/>
            </a:pPr>
            <a:r>
              <a:rPr lang="en-US" sz="2800" dirty="0" smtClean="0"/>
              <a:t>A heated disagreement (?)</a:t>
            </a:r>
          </a:p>
          <a:p>
            <a:pPr marL="457200" indent="-457200">
              <a:buFont typeface="Arial" pitchFamily="34" charset="0"/>
              <a:buChar char="•"/>
            </a:pPr>
            <a:r>
              <a:rPr lang="en-US" sz="2800" dirty="0" smtClean="0"/>
              <a:t>A chance for teachers to do most of the talking</a:t>
            </a:r>
            <a:endParaRPr lang="en-US" sz="2800" dirty="0"/>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1967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Starting a discussion</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Use the chat to tell us how you start a discussion.</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r>
              <a:rPr lang="en-US" sz="2800" b="1" kern="0" dirty="0" smtClean="0">
                <a:solidFill>
                  <a:srgbClr val="000000"/>
                </a:solidFill>
                <a:latin typeface="+mj-lt"/>
                <a:ea typeface="ＭＳ Ｐゴシック"/>
              </a:rPr>
              <a:t>How do you personally set up discussions for engagement and learning?</a:t>
            </a:r>
            <a:endParaRPr lang="en-US" sz="2800" b="1"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4098"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5018" y="3522903"/>
            <a:ext cx="3990895" cy="285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3763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ct:contentTypeSchema ct:_="" ma:_="" ma:contentTypeName="Document" ma:contentTypeID="0x0101000C92E395E8E08542BE84397FDFC4739E" ma:contentTypeVersion="" ma:contentTypeDescription="Create a new document." ma:contentTypeScope="" ma:versionID="a6c32c42d6b9b054ce49606a6ea29a96" xmlns:ct="http://schemas.microsoft.com/office/2006/metadata/contentType" xmlns:ma="http://schemas.microsoft.com/office/2006/metadata/properties/metaAttributes">
<xsd:schema targetNamespace="http://schemas.microsoft.com/office/2006/metadata/properties" ma:root="true" ma:fieldsID="7503db7f5557d481fda480109d4de2ef" ns2:_="" ns3:_="" xmlns:xsd="http://www.w3.org/2001/XMLSchema" xmlns:xs="http://www.w3.org/2001/XMLSchema" xmlns:p="http://schemas.microsoft.com/office/2006/metadata/properties" xmlns:ns2="$ListId:Shared Documents;" xmlns:ns3="e8331262-de25-436d-8f05-154a071bbe3b">
<xsd:import namespace="$ListId:Shared Documents;"/>
<xsd:import namespace="e8331262-de25-436d-8f05-154a071bbe3b"/>
<xsd:element name="properties">
<xsd:complexType>
<xsd:sequence>
<xsd:element name="documentManagement">
<xsd:complexType>
<xsd:all>
<xsd:element ref="ns2:hc6d7eca65f9478abad7d03f5cf64e0f" minOccurs="0"/>
<xsd:element ref="ns3:TaxCatchAll"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1B25C4DA-95C3-46C8-9C47-A37510700FC4}" ma:internalName="TaxCatchAll" ma:showField="CatchAllData" ma:web="{94c9b129-8f0b-4efd-a3a7-0f552c179199}">
<xsd:complexType>
<xsd:complexContent>
<xsd:extension base="dms:MultiChoiceLookup">
<xsd:sequence>
<xsd:element name="Value" type="dms:Lookup" maxOccurs="unbounded" minOccurs="0" nillable="true"/>
</xsd:sequence>
</xsd:extension>
</xsd:complexContent>
</xsd:complex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p:properties xmlns:p="http://schemas.microsoft.com/office/2006/metadata/properties" xmlns:xsi="http://www.w3.org/2001/XMLSchema-instance" xmlns:pc="http://schemas.microsoft.com/office/infopath/2007/PartnerControls"><documentManagement><hc6d7eca65f9478abad7d03f5cf64e0f xmlns="$ListId:Shared Documents;"><Terms xmlns="http://schemas.microsoft.com/office/infopath/2007/PartnerControls"></Terms></hc6d7eca65f9478abad7d03f5cf64e0f><TaxCatchAll xmlns="e8331262-de25-436d-8f05-154a071bbe3b"/></documentManagement></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C8E77D-B8E2-43BF-A607-672D88FF0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E0F55A-5ACE-4E81-A452-A8FF73E0354A}">
  <ds:schemaRefs>
    <ds:schemaRef ds:uri="http://purl.org/dc/terms/"/>
    <ds:schemaRef ds:uri="http://schemas.microsoft.com/office/2006/documentManagement/types"/>
    <ds:schemaRef ds:uri="http://www.w3.org/XML/1998/namespace"/>
    <ds:schemaRef ds:uri="http://schemas.microsoft.com/office/infopath/2007/PartnerControls"/>
    <ds:schemaRef ds:uri="http://purl.org/dc/dcmitype/"/>
    <ds:schemaRef ds:uri="e8331262-de25-436d-8f05-154a071bbe3b"/>
    <ds:schemaRef ds:uri="http://schemas.microsoft.com/office/2006/metadata/properties"/>
    <ds:schemaRef ds:uri="http://purl.org/dc/elements/1.1/"/>
    <ds:schemaRef ds:uri="http://schemas.openxmlformats.org/package/2006/metadata/core-properties"/>
    <ds:schemaRef ds:uri="$ListId:Shared Documents;"/>
  </ds:schemaRefs>
</ds:datastoreItem>
</file>

<file path=customXml/itemProps3.xml><?xml version="1.0" encoding="utf-8"?>
<ds:datastoreItem xmlns:ds="http://schemas.openxmlformats.org/officeDocument/2006/customXml" ds:itemID="{1DCF8A76-1436-47FC-9370-1D27FEBE2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3098</TotalTime>
  <Words>1583</Words>
  <Application>Microsoft Office PowerPoint</Application>
  <PresentationFormat>On-screen Show (4:3)</PresentationFormat>
  <Paragraphs>306</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Theme</vt:lpstr>
      <vt:lpstr>Facilitating Discussions Online</vt:lpstr>
      <vt:lpstr>welcome</vt:lpstr>
      <vt:lpstr>Objectives of this session</vt:lpstr>
      <vt:lpstr>Activity 1</vt:lpstr>
      <vt:lpstr>Online discussions are an opportunity for us</vt:lpstr>
      <vt:lpstr>Online discussions are an opportunity for students</vt:lpstr>
      <vt:lpstr>Activity 2</vt:lpstr>
      <vt:lpstr>Online discussions should not be</vt:lpstr>
      <vt:lpstr>Starting a discussion</vt:lpstr>
      <vt:lpstr>Starting a discussion</vt:lpstr>
      <vt:lpstr>Starting a discussion</vt:lpstr>
      <vt:lpstr>Starting a discussion</vt:lpstr>
      <vt:lpstr>Starting a discussion</vt:lpstr>
      <vt:lpstr>Starting a discussion</vt:lpstr>
      <vt:lpstr>Starting a discussion</vt:lpstr>
      <vt:lpstr>Starting a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Being human as a teacher while delivering value 1 of 2</vt:lpstr>
      <vt:lpstr>Being human as a teacher while delivering value 2 of 2</vt:lpstr>
      <vt:lpstr>Setting and managing expectations online</vt:lpstr>
      <vt:lpstr>The importance of sticking to communication plans online</vt:lpstr>
      <vt:lpstr>Common challenges with online discussions</vt:lpstr>
      <vt:lpstr>Common challenges with online discussions</vt:lpstr>
      <vt:lpstr>Review</vt:lpstr>
      <vt:lpstr>PowerPoint Presentation</vt:lpstr>
      <vt:lpstr>PowerPoint Presentation</vt:lpstr>
    </vt:vector>
  </TitlesOfParts>
  <Company>Xi'an Jiaotong-Liverpool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XJTLU</dc:title>
  <dc:creator>Tom Ennis</dc:creator>
  <cp:lastModifiedBy>Julie</cp:lastModifiedBy>
  <cp:revision>298</cp:revision>
  <cp:lastPrinted>2017-09-14T05:15:08Z</cp:lastPrinted>
  <dcterms:created xsi:type="dcterms:W3CDTF">2016-01-19T04:00:20Z</dcterms:created>
  <dcterms:modified xsi:type="dcterms:W3CDTF">2020-03-23T03:47:34Z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0x0101000C92E395E8E08542BE84397FDFC4739E</vt:lpwstr>
  </property>
  <property fmtid="{D5CDD505-2E9C-101B-9397-08002B2CF9AE}" pid="3" name="Category">
    <vt:lpwstr/>
  </property>
</Properties>
</file>