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300" r:id="rId5"/>
    <p:sldId id="349" r:id="rId6"/>
    <p:sldId id="282" r:id="rId7"/>
    <p:sldId id="311" r:id="rId8"/>
    <p:sldId id="350" r:id="rId9"/>
    <p:sldId id="351" r:id="rId10"/>
    <p:sldId id="352" r:id="rId11"/>
    <p:sldId id="361" r:id="rId12"/>
    <p:sldId id="353" r:id="rId13"/>
    <p:sldId id="358" r:id="rId14"/>
    <p:sldId id="354" r:id="rId15"/>
    <p:sldId id="355" r:id="rId16"/>
    <p:sldId id="356" r:id="rId17"/>
    <p:sldId id="357" r:id="rId18"/>
    <p:sldId id="360" r:id="rId19"/>
    <p:sldId id="359" r:id="rId20"/>
    <p:sldId id="275" r:id="rId21"/>
    <p:sldId id="31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08"/>
    <a:srgbClr val="D200FE"/>
    <a:srgbClr val="000044"/>
    <a:srgbClr val="000544"/>
    <a:srgbClr val="CE57C1"/>
    <a:srgbClr val="0000FE"/>
    <a:srgbClr val="1AC3B9"/>
    <a:srgbClr val="18B4AB"/>
    <a:srgbClr val="1FD9CF"/>
    <a:srgbClr val="023C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7464" autoAdjust="0"/>
  </p:normalViewPr>
  <p:slideViewPr>
    <p:cSldViewPr snapToGrid="0" snapToObjects="1">
      <p:cViewPr>
        <p:scale>
          <a:sx n="64" d="100"/>
          <a:sy n="64" d="100"/>
        </p:scale>
        <p:origin x="-2184"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BADF8-166D-464F-9CD6-EB1A92ACA0C7}" type="datetimeFigureOut">
              <a:rPr lang="en-US" smtClean="0"/>
              <a:t>2/22/2020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7EA8C-4442-2B43-BEFB-AB7F822E7733}" type="slidenum">
              <a:rPr lang="en-US" smtClean="0"/>
              <a:t>‹#›</a:t>
            </a:fld>
            <a:endParaRPr lang="en-US" dirty="0"/>
          </a:p>
        </p:txBody>
      </p:sp>
    </p:spTree>
    <p:extLst>
      <p:ext uri="{BB962C8B-B14F-4D97-AF65-F5344CB8AC3E}">
        <p14:creationId xmlns:p14="http://schemas.microsoft.com/office/powerpoint/2010/main" val="1427674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urpleculture.net/chinese-pinyin-converter/?session=e59dc8bcdf1e9218203b35771d320ff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Pinyin? Tones?</a:t>
            </a:r>
          </a:p>
          <a:p>
            <a:r>
              <a:rPr lang="zh-TW" altLang="en-US" sz="2400" dirty="0"/>
              <a:t>子曰：人無遠慮</a:t>
            </a:r>
            <a:r>
              <a:rPr lang="zh-TW" altLang="en-US" sz="2400" dirty="0" smtClean="0"/>
              <a:t>，</a:t>
            </a:r>
            <a:r>
              <a:rPr lang="en-GB" altLang="zh-TW" sz="2400" dirty="0" smtClean="0"/>
              <a:t>		</a:t>
            </a:r>
            <a:r>
              <a:rPr lang="zh-TW" altLang="en-US" sz="2400" dirty="0" smtClean="0"/>
              <a:t>必</a:t>
            </a:r>
            <a:r>
              <a:rPr lang="zh-TW" altLang="en-US" sz="2400" dirty="0"/>
              <a:t>有近憂</a:t>
            </a:r>
            <a:endParaRPr lang="en-GB" sz="2400" dirty="0" smtClean="0"/>
          </a:p>
          <a:p>
            <a:r>
              <a:rPr lang="en-GB" sz="2400" dirty="0" smtClean="0"/>
              <a:t>zǐ </a:t>
            </a:r>
            <a:r>
              <a:rPr lang="en-GB" sz="2400" dirty="0"/>
              <a:t>yuē  </a:t>
            </a:r>
            <a:r>
              <a:rPr lang="en-GB" sz="2400" dirty="0" smtClean="0"/>
              <a:t>	rén </a:t>
            </a:r>
            <a:r>
              <a:rPr lang="en-GB" sz="2400" dirty="0"/>
              <a:t>wú yuǎn </a:t>
            </a:r>
            <a:r>
              <a:rPr lang="en-GB" sz="2400" dirty="0" smtClean="0"/>
              <a:t>lǜ	 </a:t>
            </a:r>
            <a:r>
              <a:rPr lang="en-GB" sz="2400" dirty="0"/>
              <a:t>bì yǒu jìn </a:t>
            </a:r>
            <a:r>
              <a:rPr lang="en-GB" sz="2400" dirty="0" smtClean="0"/>
              <a:t>yōu</a:t>
            </a:r>
          </a:p>
          <a:p>
            <a:endParaRPr lang="en-GB" sz="2400" dirty="0"/>
          </a:p>
          <a:p>
            <a:r>
              <a:rPr lang="en-GB" sz="2400" dirty="0">
                <a:hlinkClick r:id="rId3"/>
              </a:rPr>
              <a:t>https://www.purpleculture.net/chinese-pinyin-converter/?session=e59dc8bcdf1e9218203b35771d320ff4</a:t>
            </a:r>
            <a:endParaRPr lang="en-GB" sz="2400" dirty="0"/>
          </a:p>
          <a:p>
            <a:r>
              <a:rPr lang="en-GB" sz="2400" dirty="0" smtClean="0"/>
              <a:t> </a:t>
            </a:r>
            <a:endParaRPr lang="en-US" sz="2400"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a:t>
            </a:fld>
            <a:endParaRPr lang="en-US" dirty="0"/>
          </a:p>
        </p:txBody>
      </p:sp>
    </p:spTree>
    <p:extLst>
      <p:ext uri="{BB962C8B-B14F-4D97-AF65-F5344CB8AC3E}">
        <p14:creationId xmlns:p14="http://schemas.microsoft.com/office/powerpoint/2010/main" val="322478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10</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12</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Header:</a:t>
            </a:r>
            <a:r>
              <a:rPr lang="en-GB" baseline="0" dirty="0" smtClean="0"/>
              <a:t> Uppercase, Calibri size 28, XJTLU Navy</a:t>
            </a:r>
          </a:p>
          <a:p>
            <a:r>
              <a:rPr lang="en-GB" baseline="0" dirty="0" smtClean="0"/>
              <a:t>Body Text: Sentence case, Calibri size 14, Black</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13</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17</a:t>
            </a:fld>
            <a:endParaRPr lang="en-US" dirty="0"/>
          </a:p>
        </p:txBody>
      </p:sp>
    </p:spTree>
    <p:extLst>
      <p:ext uri="{BB962C8B-B14F-4D97-AF65-F5344CB8AC3E}">
        <p14:creationId xmlns:p14="http://schemas.microsoft.com/office/powerpoint/2010/main" val="4003096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18</a:t>
            </a:fld>
            <a:endParaRPr lang="en-US" dirty="0"/>
          </a:p>
        </p:txBody>
      </p:sp>
    </p:spTree>
    <p:extLst>
      <p:ext uri="{BB962C8B-B14F-4D97-AF65-F5344CB8AC3E}">
        <p14:creationId xmlns:p14="http://schemas.microsoft.com/office/powerpoint/2010/main" val="19479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anyone</a:t>
            </a:r>
            <a:r>
              <a:rPr lang="en-GB" baseline="0" dirty="0" smtClean="0"/>
              <a:t> looking at this later, this ppt was designed to support a one-hour, interactive, online group chat to help our staff with the fundamentals of teaching online.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2</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0" dirty="0" smtClean="0">
                <a:solidFill>
                  <a:srgbClr val="000000"/>
                </a:solidFill>
                <a:latin typeface="+mj-lt"/>
                <a:ea typeface="ＭＳ Ｐゴシック"/>
              </a:rPr>
              <a:t>METATEACHING – manage student expectations using new modes of communication, as in the second</a:t>
            </a:r>
            <a:r>
              <a:rPr lang="en-US" sz="1200" kern="0" baseline="0" dirty="0" smtClean="0">
                <a:solidFill>
                  <a:srgbClr val="000000"/>
                </a:solidFill>
                <a:latin typeface="+mj-lt"/>
                <a:ea typeface="ＭＳ Ｐゴシック"/>
              </a:rPr>
              <a:t> paragraph</a:t>
            </a:r>
            <a:r>
              <a:rPr lang="en-US" sz="1200" kern="0" dirty="0" smtClean="0">
                <a:solidFill>
                  <a:srgbClr val="000000"/>
                </a:solidFill>
                <a:latin typeface="+mj-lt"/>
                <a:ea typeface="ＭＳ Ｐゴシック"/>
              </a:rPr>
              <a:t>.</a:t>
            </a:r>
          </a:p>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METATEACHING – the interactivity</a:t>
            </a:r>
            <a:r>
              <a:rPr lang="en-GB" baseline="0" dirty="0" smtClean="0"/>
              <a:t> is structural here, students are being asked to do the work and engage with one another. Also, this task is built on the last one.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tone: your teaching should be natural</a:t>
            </a:r>
            <a:r>
              <a:rPr lang="en-GB" baseline="0" dirty="0" smtClean="0"/>
              <a:t> to you/from you/for you and to students/for students. </a:t>
            </a:r>
          </a:p>
          <a:p>
            <a:r>
              <a:rPr lang="en-GB" baseline="0" dirty="0" smtClean="0"/>
              <a:t>On fun: there is nothing wrong with fun, but fun alone is not useful for learners. Fun should be epiphenomenal to student success.</a:t>
            </a:r>
          </a:p>
          <a:p>
            <a:r>
              <a:rPr lang="en-GB" baseline="0" dirty="0" smtClean="0"/>
              <a:t>On value: linking what you are doing to why students should want to participate is a good general strategy. Student awareness of value helps with motivation/participation.</a:t>
            </a:r>
          </a:p>
          <a:p>
            <a:r>
              <a:rPr lang="en-GB" baseline="0" dirty="0" smtClean="0"/>
              <a:t>On tasks: they are well-defined and always related to student success meeting learning outcomes.</a:t>
            </a:r>
          </a:p>
          <a:p>
            <a:r>
              <a:rPr lang="en-GB" baseline="0" dirty="0" smtClean="0"/>
              <a:t>On academic identity: ideally, students doing and being will be mentally linked and appreciated by them.</a:t>
            </a:r>
          </a:p>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9</a:t>
            </a:fld>
            <a:endParaRPr lang="en-US" dirty="0"/>
          </a:p>
        </p:txBody>
      </p:sp>
    </p:spTree>
    <p:extLst>
      <p:ext uri="{BB962C8B-B14F-4D97-AF65-F5344CB8AC3E}">
        <p14:creationId xmlns:p14="http://schemas.microsoft.com/office/powerpoint/2010/main" val="90884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12711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21066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73515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42444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588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63283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941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07132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78382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00613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87F1B10-1EBC-FD4C-9140-0291364A5810}" type="datetimeFigureOut">
              <a:rPr lang="en-US" smtClean="0"/>
              <a:t>2/22/2020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61437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F1B10-1EBC-FD4C-9140-0291364A5810}" type="datetimeFigureOut">
              <a:rPr lang="en-US" smtClean="0"/>
              <a:t>2/22/2020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4AB98-1115-2D49-A18E-6B66BF9F60CB}" type="slidenum">
              <a:rPr lang="en-US" smtClean="0"/>
              <a:t>‹#›</a:t>
            </a:fld>
            <a:endParaRPr lang="en-US" dirty="0"/>
          </a:p>
        </p:txBody>
      </p:sp>
    </p:spTree>
    <p:extLst>
      <p:ext uri="{BB962C8B-B14F-4D97-AF65-F5344CB8AC3E}">
        <p14:creationId xmlns:p14="http://schemas.microsoft.com/office/powerpoint/2010/main" val="236015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mailto:charlie.reis@xjtlu.edu.cn"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connect.xjtlu.edu.cn/view/view.php?t=ZSG2Hc4xPKqY0my3Q5Bw" TargetMode="External"/><Relationship Id="rId4" Type="http://schemas.openxmlformats.org/officeDocument/2006/relationships/hyperlink" Target="https://ice.xjtlu.edu.cn/course/view.php?id=1605&amp;section=1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www.xjtlu.edu.cn/e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1.emf"/><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8966"/>
            <a:ext cx="7772400" cy="2234273"/>
          </a:xfrm>
        </p:spPr>
        <p:txBody>
          <a:bodyPr>
            <a:noAutofit/>
          </a:bodyPr>
          <a:lstStyle/>
          <a:p>
            <a:r>
              <a:rPr lang="en-US" sz="5400" b="1" cap="all" dirty="0" smtClean="0">
                <a:solidFill>
                  <a:srgbClr val="000044"/>
                </a:solidFill>
                <a:latin typeface="+mn-lt"/>
                <a:cs typeface="DIN-Bold"/>
              </a:rPr>
              <a:t>Human interaction online</a:t>
            </a:r>
            <a:endParaRPr lang="en-US" sz="5400" b="1" cap="all" dirty="0">
              <a:solidFill>
                <a:srgbClr val="000044"/>
              </a:solidFill>
              <a:latin typeface="+mn-lt"/>
              <a:cs typeface="DIN-Bold"/>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95459" y="5279851"/>
            <a:ext cx="3356173" cy="717897"/>
          </a:xfrm>
          <a:prstGeom prst="rect">
            <a:avLst/>
          </a:prstGeom>
        </p:spPr>
      </p:pic>
      <p:sp>
        <p:nvSpPr>
          <p:cNvPr id="7" name="Rectangle 6"/>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418115" y="2878111"/>
            <a:ext cx="6310859" cy="2123658"/>
          </a:xfrm>
          <a:prstGeom prst="rect">
            <a:avLst/>
          </a:prstGeom>
          <a:noFill/>
          <a:ln w="3175" cmpd="sng">
            <a:solidFill>
              <a:schemeClr val="tx1"/>
            </a:solidFill>
          </a:ln>
        </p:spPr>
        <p:txBody>
          <a:bodyPr wrap="square" rtlCol="0">
            <a:spAutoFit/>
          </a:bodyPr>
          <a:lstStyle/>
          <a:p>
            <a:r>
              <a:rPr lang="zh-CN" altLang="en-US" sz="2400" dirty="0" smtClean="0"/>
              <a:t>子</a:t>
            </a:r>
            <a:r>
              <a:rPr lang="zh-CN" altLang="en-US" sz="2400" dirty="0"/>
              <a:t>曰</a:t>
            </a:r>
            <a:r>
              <a:rPr lang="zh-CN" altLang="en-US" sz="2400" dirty="0" smtClean="0"/>
              <a:t>：人</a:t>
            </a:r>
            <a:r>
              <a:rPr lang="zh-CN" altLang="en-US" sz="2400" dirty="0"/>
              <a:t>無遠慮，必有近憂</a:t>
            </a:r>
            <a:r>
              <a:rPr lang="zh-CN" altLang="en-US" sz="2400" dirty="0" smtClean="0"/>
              <a:t>。</a:t>
            </a:r>
            <a:endParaRPr lang="en-GB" altLang="zh-CN" sz="2400" dirty="0" smtClean="0"/>
          </a:p>
          <a:p>
            <a:endParaRPr lang="en-GB" altLang="zh-CN" sz="2400" dirty="0" smtClean="0"/>
          </a:p>
          <a:p>
            <a:r>
              <a:rPr lang="en-GB" sz="2400" dirty="0" smtClean="0"/>
              <a:t>The </a:t>
            </a:r>
            <a:r>
              <a:rPr lang="en-GB" sz="2400" dirty="0"/>
              <a:t>Master said, </a:t>
            </a:r>
            <a:r>
              <a:rPr lang="en-GB" sz="2400" dirty="0" smtClean="0"/>
              <a:t>“If </a:t>
            </a:r>
            <a:r>
              <a:rPr lang="en-GB" sz="2400" dirty="0"/>
              <a:t>a man take no thought about what is distant, he will find sorrow near at hand</a:t>
            </a:r>
            <a:r>
              <a:rPr lang="en-GB" sz="2400" dirty="0" smtClean="0"/>
              <a:t>.”</a:t>
            </a:r>
          </a:p>
          <a:p>
            <a:endParaRPr lang="en-GB" dirty="0"/>
          </a:p>
          <a:p>
            <a:pPr algn="r"/>
            <a:r>
              <a:rPr lang="zh-CN" altLang="en-US" dirty="0"/>
              <a:t>衛靈公 </a:t>
            </a:r>
            <a:r>
              <a:rPr lang="en-GB" dirty="0"/>
              <a:t>Wei Ling Gong 12</a:t>
            </a:r>
          </a:p>
        </p:txBody>
      </p:sp>
    </p:spTree>
    <p:extLst>
      <p:ext uri="{BB962C8B-B14F-4D97-AF65-F5344CB8AC3E}">
        <p14:creationId xmlns:p14="http://schemas.microsoft.com/office/powerpoint/2010/main" val="3192976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Being human as a teacher while delivering value 2 of 2</a:t>
            </a:r>
            <a:endParaRPr lang="en-US" sz="2800" b="1" cap="all" dirty="0">
              <a:solidFill>
                <a:srgbClr val="C00000"/>
              </a:solidFill>
              <a:latin typeface="Calibri"/>
              <a:cs typeface="Calibri"/>
            </a:endParaRPr>
          </a:p>
        </p:txBody>
      </p:sp>
      <p:sp>
        <p:nvSpPr>
          <p:cNvPr id="6" name="TextBox 5"/>
          <p:cNvSpPr txBox="1"/>
          <p:nvPr/>
        </p:nvSpPr>
        <p:spPr>
          <a:xfrm>
            <a:off x="380773" y="1405281"/>
            <a:ext cx="8407896" cy="4968262"/>
          </a:xfrm>
          <a:prstGeom prst="rect">
            <a:avLst/>
          </a:prstGeom>
          <a:noFill/>
        </p:spPr>
        <p:txBody>
          <a:bodyPr wrap="square" rtlCol="0">
            <a:noAutofit/>
          </a:bodyPr>
          <a:lstStyle/>
          <a:p>
            <a:pPr marL="457200" indent="-457200">
              <a:buFont typeface="Arial" pitchFamily="34" charset="0"/>
              <a:buChar char="•"/>
            </a:pPr>
            <a:r>
              <a:rPr lang="en-GB" sz="2800" dirty="0"/>
              <a:t>You are the model for netiquette;</a:t>
            </a:r>
          </a:p>
          <a:p>
            <a:pPr marL="457200" indent="-457200">
              <a:buFont typeface="Arial" pitchFamily="34" charset="0"/>
              <a:buChar char="•"/>
            </a:pPr>
            <a:r>
              <a:rPr lang="en-GB" sz="2800" dirty="0"/>
              <a:t>You are the model for </a:t>
            </a:r>
            <a:r>
              <a:rPr lang="en-GB" sz="2800" dirty="0" smtClean="0"/>
              <a:t>and personification of scholarly </a:t>
            </a:r>
            <a:r>
              <a:rPr lang="en-GB" sz="2800" dirty="0"/>
              <a:t>activity; </a:t>
            </a:r>
          </a:p>
          <a:p>
            <a:pPr marL="457200" indent="-457200">
              <a:buFont typeface="Arial" pitchFamily="34" charset="0"/>
              <a:buChar char="•"/>
            </a:pPr>
            <a:r>
              <a:rPr lang="en-GB" sz="2800" dirty="0"/>
              <a:t>You can coach them on learning in a new environment because you are teaching in one, and link this to </a:t>
            </a:r>
            <a:r>
              <a:rPr lang="en-GB" sz="2800" dirty="0" smtClean="0"/>
              <a:t>disciplinary identity and employability</a:t>
            </a:r>
            <a:r>
              <a:rPr lang="en-GB" sz="2800" dirty="0"/>
              <a:t>.</a:t>
            </a:r>
          </a:p>
          <a:p>
            <a:pPr marL="457200" indent="-457200">
              <a:buFont typeface="Arial" pitchFamily="34" charset="0"/>
              <a:buChar char="•"/>
            </a:pPr>
            <a:endParaRPr lang="en-GB" sz="2800" dirty="0" smtClean="0"/>
          </a:p>
          <a:p>
            <a:endParaRPr lang="en-GB" sz="2800" dirty="0"/>
          </a:p>
          <a:p>
            <a:r>
              <a:rPr lang="en-GB" sz="2800" dirty="0"/>
              <a:t>Now use the chat to discuss, challenge and expand</a:t>
            </a:r>
            <a:r>
              <a:rPr lang="en-GB" sz="2800" dirty="0" smtClean="0"/>
              <a:t>. I would like us to collectively unpack netiquette, scholarly role modelling, and being an example of a growth-mind set in a new learning environment.</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3672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Setting and managing expectations online</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r>
              <a:rPr lang="en-GB" sz="2800" dirty="0" smtClean="0"/>
              <a:t>Learning </a:t>
            </a:r>
            <a:r>
              <a:rPr lang="en-GB" sz="2800" dirty="0"/>
              <a:t>online will be new to most of your </a:t>
            </a:r>
            <a:r>
              <a:rPr lang="en-GB" sz="2800" dirty="0" smtClean="0"/>
              <a:t>students, so be clear and make basic information readily available.</a:t>
            </a:r>
          </a:p>
          <a:p>
            <a:endParaRPr lang="en-GB" sz="2800" dirty="0"/>
          </a:p>
          <a:p>
            <a:r>
              <a:rPr lang="en-GB" sz="2800" dirty="0" smtClean="0"/>
              <a:t>What would you consider basic information? Use the chat!</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936962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Setting and managing expectations online</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pPr marL="457200" indent="-457200">
              <a:buFont typeface="Arial" pitchFamily="34" charset="0"/>
              <a:buChar char="•"/>
            </a:pPr>
            <a:r>
              <a:rPr lang="en-GB" sz="2800" dirty="0"/>
              <a:t>They will need to know what the course expects in terms of learning outcomes and how assessments measure </a:t>
            </a:r>
            <a:r>
              <a:rPr lang="en-GB" sz="2800" dirty="0" smtClean="0"/>
              <a:t>them;</a:t>
            </a:r>
            <a:endParaRPr lang="en-GB" sz="2800" dirty="0"/>
          </a:p>
          <a:p>
            <a:pPr marL="457200" indent="-457200">
              <a:buFont typeface="Arial" pitchFamily="34" charset="0"/>
              <a:buChar char="•"/>
            </a:pPr>
            <a:r>
              <a:rPr lang="en-GB" sz="2800" dirty="0"/>
              <a:t>They will probably need a new picture of time management, especially if there is portfolio </a:t>
            </a:r>
            <a:r>
              <a:rPr lang="en-GB" sz="2800" dirty="0" smtClean="0"/>
              <a:t>work;</a:t>
            </a:r>
            <a:endParaRPr lang="en-GB" sz="2800" dirty="0"/>
          </a:p>
          <a:p>
            <a:pPr marL="457200" indent="-457200">
              <a:buFont typeface="Arial" pitchFamily="34" charset="0"/>
              <a:buChar char="•"/>
            </a:pPr>
            <a:r>
              <a:rPr lang="en-GB" sz="2800" dirty="0"/>
              <a:t>They will need to know what is mandatory, what is ideal, and what is forbidden is communicating with you and with </a:t>
            </a:r>
            <a:r>
              <a:rPr lang="en-GB" sz="2800" dirty="0" smtClean="0"/>
              <a:t>peers;</a:t>
            </a:r>
            <a:endParaRPr lang="en-GB" sz="2800" dirty="0"/>
          </a:p>
          <a:p>
            <a:pPr marL="457200" indent="-457200">
              <a:buFont typeface="Arial" pitchFamily="34" charset="0"/>
              <a:buChar char="•"/>
            </a:pPr>
            <a:r>
              <a:rPr lang="en-GB" sz="2800" dirty="0"/>
              <a:t>They will need to know when and how to communicate with you and when and how you will communicate with </a:t>
            </a:r>
            <a:r>
              <a:rPr lang="en-GB" sz="2800" dirty="0" smtClean="0"/>
              <a:t>them.</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987491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The importance of sticking to plans online</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r>
              <a:rPr lang="en-GB" sz="2800" dirty="0" smtClean="0"/>
              <a:t>In </a:t>
            </a:r>
            <a:r>
              <a:rPr lang="en-GB" sz="2800" dirty="0"/>
              <a:t>any group there are two sets of rules – the official rules, almost like our TORs, and the way things actually </a:t>
            </a:r>
            <a:r>
              <a:rPr lang="en-GB" sz="2800" dirty="0" smtClean="0"/>
              <a:t>work. In </a:t>
            </a:r>
            <a:r>
              <a:rPr lang="en-GB" sz="2800" dirty="0"/>
              <a:t>online learning, these have to be as identical as </a:t>
            </a:r>
            <a:r>
              <a:rPr lang="en-GB" sz="2800" dirty="0" smtClean="0"/>
              <a:t>possible, because there are far fewer ‘informal’ cues about how things work.</a:t>
            </a:r>
          </a:p>
          <a:p>
            <a:endParaRPr lang="en-GB" sz="2800" dirty="0"/>
          </a:p>
          <a:p>
            <a:r>
              <a:rPr lang="en-GB" sz="2800" dirty="0"/>
              <a:t>It is much more difficult to ad lib and cover something spontaneously online, and you generally have much different information about students than when in a </a:t>
            </a:r>
            <a:r>
              <a:rPr lang="en-GB" sz="2800" dirty="0" smtClean="0"/>
              <a:t>classroom.</a:t>
            </a:r>
            <a:endParaRPr lang="en-GB"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956426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The importance of sticking to communication plans online</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pPr marL="457200" indent="-457200">
              <a:buFont typeface="Arial" pitchFamily="34" charset="0"/>
              <a:buChar char="•"/>
            </a:pPr>
            <a:r>
              <a:rPr lang="en-GB" sz="2800" dirty="0"/>
              <a:t>It should be clear what you want and what students have to </a:t>
            </a:r>
            <a:r>
              <a:rPr lang="en-GB" sz="2800" dirty="0" smtClean="0"/>
              <a:t>do;</a:t>
            </a:r>
          </a:p>
          <a:p>
            <a:pPr marL="457200" indent="-457200">
              <a:buFont typeface="Arial" pitchFamily="34" charset="0"/>
              <a:buChar char="•"/>
            </a:pPr>
            <a:endParaRPr lang="en-GB" sz="2800" dirty="0"/>
          </a:p>
          <a:p>
            <a:pPr marL="457200" indent="-457200">
              <a:buFont typeface="Arial" pitchFamily="34" charset="0"/>
              <a:buChar char="•"/>
            </a:pPr>
            <a:r>
              <a:rPr lang="en-GB" sz="2800" dirty="0"/>
              <a:t>It should be clear how they will communicate with </a:t>
            </a:r>
            <a:r>
              <a:rPr lang="en-GB" sz="2800" dirty="0" smtClean="0"/>
              <a:t>you and with one another;</a:t>
            </a:r>
          </a:p>
          <a:p>
            <a:pPr marL="457200" indent="-457200">
              <a:buFont typeface="Arial" pitchFamily="34" charset="0"/>
              <a:buChar char="•"/>
            </a:pPr>
            <a:endParaRPr lang="en-GB" sz="2800" dirty="0"/>
          </a:p>
          <a:p>
            <a:pPr marL="457200" indent="-457200">
              <a:buFont typeface="Arial" pitchFamily="34" charset="0"/>
              <a:buChar char="•"/>
            </a:pPr>
            <a:r>
              <a:rPr lang="en-GB" sz="2800" dirty="0" smtClean="0"/>
              <a:t>It should be clear how you will communicate with them.</a:t>
            </a:r>
            <a:endParaRPr lang="en-GB" sz="2800" dirty="0"/>
          </a:p>
          <a:p>
            <a:pPr lvl="0" defTabSz="914400" eaLnBrk="0" fontAlgn="base" hangingPunct="0">
              <a:spcBef>
                <a:spcPct val="20000"/>
              </a:spcBef>
              <a:spcAft>
                <a:spcPct val="0"/>
              </a:spcAft>
            </a:pPr>
            <a:endParaRPr lang="en-US" sz="2800" kern="0" dirty="0">
              <a:solidFill>
                <a:srgbClr val="000000"/>
              </a:solidFill>
              <a:ea typeface="ＭＳ Ｐゴシック"/>
            </a:endParaRPr>
          </a:p>
          <a:p>
            <a:endParaRPr lang="en-US"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843663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Questions for our public chat</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r>
              <a:rPr lang="en-US" sz="2400" dirty="0"/>
              <a:t> </a:t>
            </a:r>
            <a:r>
              <a:rPr lang="en-US" sz="2800" dirty="0"/>
              <a:t>With regard to </a:t>
            </a:r>
            <a:r>
              <a:rPr lang="en-US" sz="2800" dirty="0" smtClean="0"/>
              <a:t>teaching, </a:t>
            </a:r>
            <a:r>
              <a:rPr lang="en-US" sz="2800" dirty="0">
                <a:solidFill>
                  <a:srgbClr val="0070C0"/>
                </a:solidFill>
              </a:rPr>
              <a:t>how do we know</a:t>
            </a:r>
          </a:p>
          <a:p>
            <a:r>
              <a:rPr lang="en-US" sz="2800" dirty="0">
                <a:solidFill>
                  <a:srgbClr val="0070C0"/>
                </a:solidFill>
              </a:rPr>
              <a:t> </a:t>
            </a:r>
            <a:r>
              <a:rPr lang="en-US" sz="2800" dirty="0"/>
              <a:t>whether </a:t>
            </a:r>
            <a:r>
              <a:rPr lang="en-US" sz="2800" dirty="0" smtClean="0"/>
              <a:t>we are doing a good job, especially online?</a:t>
            </a:r>
            <a:endParaRPr lang="en-US" sz="2800" dirty="0"/>
          </a:p>
          <a:p>
            <a:endParaRPr lang="en-US" sz="2800" dirty="0"/>
          </a:p>
          <a:p>
            <a:r>
              <a:rPr lang="en-US" sz="2800" dirty="0" smtClean="0"/>
              <a:t>Can students </a:t>
            </a:r>
            <a:r>
              <a:rPr lang="en-US" sz="2800" dirty="0" smtClean="0">
                <a:solidFill>
                  <a:srgbClr val="0070C0"/>
                </a:solidFill>
              </a:rPr>
              <a:t>trust </a:t>
            </a:r>
            <a:r>
              <a:rPr lang="en-US" sz="2800" dirty="0" smtClean="0"/>
              <a:t>us to deliver quality education online? How will we instill this trust? </a:t>
            </a:r>
          </a:p>
          <a:p>
            <a:pPr marL="82296" lvl="1" indent="0">
              <a:spcBef>
                <a:spcPts val="600"/>
              </a:spcBef>
              <a:buSzPct val="80000"/>
            </a:pPr>
            <a:endParaRPr lang="en-US" altLang="en-US" sz="2800" dirty="0" smtClean="0"/>
          </a:p>
          <a:p>
            <a:pPr marL="82296" lvl="1" indent="0">
              <a:spcBef>
                <a:spcPts val="600"/>
              </a:spcBef>
              <a:buSzPct val="80000"/>
            </a:pPr>
            <a:r>
              <a:rPr lang="en-GB" altLang="en-US" sz="2800" dirty="0" smtClean="0"/>
              <a:t>Do we </a:t>
            </a:r>
            <a:r>
              <a:rPr lang="en-GB" altLang="en-US" sz="2800" dirty="0"/>
              <a:t>have </a:t>
            </a:r>
            <a:r>
              <a:rPr lang="en-GB" altLang="en-US" sz="2800" dirty="0">
                <a:solidFill>
                  <a:srgbClr val="0070C0"/>
                </a:solidFill>
              </a:rPr>
              <a:t>confidence</a:t>
            </a:r>
            <a:r>
              <a:rPr lang="en-GB" altLang="en-US" sz="2800" dirty="0"/>
              <a:t> in the standards and quality of the learning and teaching programmes on </a:t>
            </a:r>
            <a:r>
              <a:rPr lang="en-GB" altLang="en-US" sz="2800" dirty="0" smtClean="0"/>
              <a:t>offer, especially teaching online?</a:t>
            </a:r>
            <a:endParaRPr lang="en-GB" altLang="en-US" sz="2800" dirty="0"/>
          </a:p>
          <a:p>
            <a:pPr lvl="0" defTabSz="914400" eaLnBrk="0" fontAlgn="base" hangingPunct="0">
              <a:spcBef>
                <a:spcPct val="20000"/>
              </a:spcBef>
              <a:spcAft>
                <a:spcPct val="0"/>
              </a:spcAft>
            </a:pPr>
            <a:endParaRPr lang="en-US" sz="2800" kern="0" dirty="0">
              <a:solidFill>
                <a:srgbClr val="000000"/>
              </a:solidFill>
              <a:ea typeface="ＭＳ Ｐゴシック"/>
            </a:endParaRPr>
          </a:p>
          <a:p>
            <a:endParaRPr lang="en-US"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805267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Review</a:t>
            </a:r>
            <a:endParaRPr lang="en-US" sz="2800" b="1" cap="all" dirty="0">
              <a:solidFill>
                <a:srgbClr val="C00000"/>
              </a:solidFill>
              <a:latin typeface="Calibri"/>
              <a:cs typeface="Calibri"/>
            </a:endParaRPr>
          </a:p>
        </p:txBody>
      </p:sp>
      <p:sp>
        <p:nvSpPr>
          <p:cNvPr id="6" name="TextBox 5"/>
          <p:cNvSpPr txBox="1"/>
          <p:nvPr/>
        </p:nvSpPr>
        <p:spPr>
          <a:xfrm>
            <a:off x="269823" y="1194215"/>
            <a:ext cx="8518846" cy="4968262"/>
          </a:xfrm>
          <a:prstGeom prst="rect">
            <a:avLst/>
          </a:prstGeom>
          <a:noFill/>
        </p:spPr>
        <p:txBody>
          <a:bodyPr wrap="square" rtlCol="0">
            <a:noAutofit/>
          </a:bodyPr>
          <a:lstStyle/>
          <a:p>
            <a:pPr marL="457200" lvl="0" indent="-457200">
              <a:buFont typeface="Arial" pitchFamily="34" charset="0"/>
              <a:buChar char="•"/>
            </a:pPr>
            <a:r>
              <a:rPr lang="en-GB" sz="2800" dirty="0" smtClean="0"/>
              <a:t>Awareness </a:t>
            </a:r>
            <a:r>
              <a:rPr lang="en-GB" sz="2800" dirty="0"/>
              <a:t>of strategies for overcoming the isolation of learning </a:t>
            </a:r>
            <a:r>
              <a:rPr lang="en-GB" sz="2800" dirty="0" smtClean="0"/>
              <a:t>online;</a:t>
            </a:r>
            <a:endParaRPr lang="en-GB" sz="2800" dirty="0"/>
          </a:p>
          <a:p>
            <a:pPr marL="457200" lvl="0" indent="-457200">
              <a:buFont typeface="Arial" pitchFamily="34" charset="0"/>
              <a:buChar char="•"/>
            </a:pPr>
            <a:r>
              <a:rPr lang="en-GB" sz="2800" dirty="0"/>
              <a:t>Knowledge of what information about instructors is important for students learning </a:t>
            </a:r>
            <a:r>
              <a:rPr lang="en-GB" sz="2800" dirty="0" smtClean="0"/>
              <a:t>online;</a:t>
            </a:r>
            <a:endParaRPr lang="en-GB" sz="2800" dirty="0"/>
          </a:p>
          <a:p>
            <a:pPr marL="457200" lvl="0" indent="-457200">
              <a:buFont typeface="Arial" pitchFamily="34" charset="0"/>
              <a:buChar char="•"/>
            </a:pPr>
            <a:r>
              <a:rPr lang="en-GB" sz="2800" dirty="0"/>
              <a:t>Using your classroom personality to teach </a:t>
            </a:r>
            <a:r>
              <a:rPr lang="en-GB" sz="2800" dirty="0" smtClean="0"/>
              <a:t>online;</a:t>
            </a:r>
            <a:endParaRPr lang="en-GB" sz="2800" dirty="0"/>
          </a:p>
          <a:p>
            <a:pPr marL="457200" lvl="0" indent="-457200">
              <a:buFont typeface="Arial" pitchFamily="34" charset="0"/>
              <a:buChar char="•"/>
            </a:pPr>
            <a:r>
              <a:rPr lang="en-GB" sz="2800" dirty="0"/>
              <a:t>Setting and managing expectations of </a:t>
            </a:r>
            <a:r>
              <a:rPr lang="en-GB" sz="2800" dirty="0" smtClean="0"/>
              <a:t>students;</a:t>
            </a:r>
            <a:endParaRPr lang="en-GB" sz="2800" dirty="0"/>
          </a:p>
          <a:p>
            <a:pPr marL="457200" lvl="0" indent="-457200">
              <a:buFont typeface="Arial" pitchFamily="34" charset="0"/>
              <a:buChar char="•"/>
            </a:pPr>
            <a:r>
              <a:rPr lang="en-GB" sz="2800" dirty="0"/>
              <a:t>Understanding the importance of sticking to </a:t>
            </a:r>
            <a:r>
              <a:rPr lang="en-GB" sz="2800" dirty="0" smtClean="0"/>
              <a:t>plans.</a:t>
            </a:r>
          </a:p>
          <a:p>
            <a:pPr marL="457200" lvl="0" indent="-457200">
              <a:buFont typeface="Arial" pitchFamily="34" charset="0"/>
              <a:buChar char="•"/>
            </a:pPr>
            <a:endParaRPr lang="en-GB" sz="2800" dirty="0"/>
          </a:p>
          <a:p>
            <a:pPr lvl="0"/>
            <a:r>
              <a:rPr lang="en-GB" sz="2800" dirty="0" smtClean="0"/>
              <a:t>Remember we will be discussing </a:t>
            </a:r>
            <a:r>
              <a:rPr lang="en-GB" sz="2800" b="1" dirty="0" smtClean="0"/>
              <a:t>Clarity of Expectations </a:t>
            </a:r>
            <a:r>
              <a:rPr lang="en-GB" sz="2800" dirty="0" smtClean="0"/>
              <a:t>at the same time tomorrow.</a:t>
            </a:r>
            <a:endParaRPr lang="en-GB" sz="2800" dirty="0"/>
          </a:p>
          <a:p>
            <a:pPr lvl="0" defTabSz="914400" eaLnBrk="0" fontAlgn="base" hangingPunct="0">
              <a:spcBef>
                <a:spcPct val="20000"/>
              </a:spcBef>
              <a:spcAft>
                <a:spcPct val="0"/>
              </a:spcAft>
            </a:pPr>
            <a:endParaRPr lang="en-US" sz="2800" kern="0" dirty="0">
              <a:solidFill>
                <a:srgbClr val="000000"/>
              </a:solidFill>
              <a:ea typeface="ＭＳ Ｐゴシック"/>
            </a:endParaRPr>
          </a:p>
          <a:p>
            <a:endParaRPr lang="en-US" sz="2800" dirty="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582686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3224203"/>
            <a:ext cx="7647280" cy="60065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000044"/>
                </a:solidFill>
                <a:latin typeface="Calibri"/>
                <a:cs typeface="Calibri"/>
              </a:rPr>
              <a:t>Web resources</a:t>
            </a:r>
            <a:endParaRPr lang="en-US" sz="2800" b="1" cap="all" dirty="0">
              <a:solidFill>
                <a:srgbClr val="000044"/>
              </a:solidFill>
              <a:latin typeface="Calibri"/>
              <a:cs typeface="Calibri"/>
            </a:endParaRPr>
          </a:p>
        </p:txBody>
      </p:sp>
      <p:sp>
        <p:nvSpPr>
          <p:cNvPr id="3" name="TextBox 2"/>
          <p:cNvSpPr txBox="1"/>
          <p:nvPr/>
        </p:nvSpPr>
        <p:spPr>
          <a:xfrm>
            <a:off x="457200" y="3820233"/>
            <a:ext cx="8153399" cy="927641"/>
          </a:xfrm>
          <a:prstGeom prst="rect">
            <a:avLst/>
          </a:prstGeom>
          <a:noFill/>
        </p:spPr>
        <p:txBody>
          <a:bodyPr wrap="square" rtlCol="0">
            <a:noAutofit/>
          </a:bodyPr>
          <a:lstStyle/>
          <a:p>
            <a:r>
              <a:rPr lang="en-US" sz="2400" dirty="0" smtClean="0"/>
              <a:t>You can always email me at </a:t>
            </a:r>
            <a:r>
              <a:rPr lang="en-US" sz="2400" dirty="0" smtClean="0">
                <a:hlinkClick r:id="rId3"/>
              </a:rPr>
              <a:t>charlie.reis@xjtlu.edu.cn</a:t>
            </a:r>
            <a:r>
              <a:rPr lang="en-US" sz="2400" dirty="0" smtClean="0"/>
              <a:t>. </a:t>
            </a:r>
          </a:p>
          <a:p>
            <a:r>
              <a:rPr lang="en-US" sz="2400" dirty="0" smtClean="0"/>
              <a:t>We have also created a page for getting started thinking about </a:t>
            </a:r>
            <a:r>
              <a:rPr lang="en-US" sz="2400" dirty="0"/>
              <a:t>online pedagogies: </a:t>
            </a:r>
            <a:r>
              <a:rPr lang="en-US" sz="2400" dirty="0">
                <a:hlinkClick r:id="rId4"/>
              </a:rPr>
              <a:t>https://</a:t>
            </a:r>
            <a:r>
              <a:rPr lang="en-US" sz="2400" dirty="0" smtClean="0">
                <a:hlinkClick r:id="rId4"/>
              </a:rPr>
              <a:t>ice.xjtlu.edu.cn/course/view.php?id=1605&amp;section=12</a:t>
            </a:r>
            <a:r>
              <a:rPr lang="en-US" sz="2400" dirty="0" smtClean="0"/>
              <a:t>; for external audiences: </a:t>
            </a:r>
            <a:r>
              <a:rPr lang="en-GB" sz="2400" dirty="0">
                <a:hlinkClick r:id="rId5"/>
              </a:rPr>
              <a:t>https://</a:t>
            </a:r>
            <a:r>
              <a:rPr lang="en-GB" sz="2400" dirty="0" smtClean="0">
                <a:hlinkClick r:id="rId5"/>
              </a:rPr>
              <a:t>connect.xjtlu.edu.cn/view/view.php?t=ZSG2Hc4xPKqY0my3Q5Bw</a:t>
            </a:r>
            <a:r>
              <a:rPr lang="en-GB" sz="2400" dirty="0" smtClean="0"/>
              <a:t>. </a:t>
            </a:r>
            <a:endParaRPr lang="en-US" sz="2400" dirty="0"/>
          </a:p>
        </p:txBody>
      </p:sp>
      <p:sp>
        <p:nvSpPr>
          <p:cNvPr id="6" name="Rectangle 5"/>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Content Placeholder 1"/>
          <p:cNvPicPr>
            <a:picLocks noGrp="1" noChangeAspect="1"/>
          </p:cNvPicPr>
          <p:nvPr>
            <p:ph idx="1"/>
          </p:nvPr>
        </p:nvPicPr>
        <p:blipFill rotWithShape="1">
          <a:blip r:embed="rId6">
            <a:extLst>
              <a:ext uri="{28A0092B-C50C-407E-A947-70E740481C1C}">
                <a14:useLocalDpi xmlns:a14="http://schemas.microsoft.com/office/drawing/2010/main" val="0"/>
              </a:ext>
            </a:extLst>
          </a:blip>
          <a:srcRect t="11497" b="11314"/>
          <a:stretch/>
        </p:blipFill>
        <p:spPr>
          <a:xfrm>
            <a:off x="-50801" y="0"/>
            <a:ext cx="9262533" cy="2983043"/>
          </a:xfrm>
        </p:spPr>
      </p:pic>
      <p:pic>
        <p:nvPicPr>
          <p:cNvPr id="8" name="Picture 7" descr="Shield-navy(rgb for onlin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803726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Visit us</a:t>
            </a:r>
            <a:endParaRPr lang="en-US" sz="2400" b="1" cap="all" dirty="0">
              <a:solidFill>
                <a:srgbClr val="000044"/>
              </a:solidFill>
              <a:cs typeface="DIN-Regular"/>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smtClean="0">
                <a:solidFill>
                  <a:schemeClr val="bg1"/>
                </a:solidFill>
                <a:latin typeface="Calibri"/>
                <a:cs typeface="Calibri"/>
              </a:rPr>
              <a:t>THANK YOU</a:t>
            </a:r>
            <a:endParaRPr lang="en-US" sz="6000" b="1" cap="all" spc="300" dirty="0">
              <a:solidFill>
                <a:schemeClr val="bg1"/>
              </a:solidFill>
              <a:latin typeface="Calibri"/>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FOLLOW us</a:t>
            </a:r>
            <a:endParaRPr lang="en-US" sz="2400" b="1" cap="all" dirty="0">
              <a:solidFill>
                <a:srgbClr val="000044"/>
              </a:solidFill>
              <a:cs typeface="DIN-Regular"/>
            </a:endParaRP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dirty="0" smtClean="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spc="50" dirty="0" smtClean="0">
                <a:solidFill>
                  <a:srgbClr val="BA55A0"/>
                </a:solidFill>
                <a:cs typeface="DIN-Regular"/>
              </a:rPr>
              <a:t>@</a:t>
            </a:r>
            <a:r>
              <a:rPr lang="en-US" sz="1200" b="1" cap="all" spc="50" dirty="0" smtClean="0">
                <a:solidFill>
                  <a:srgbClr val="BA55A0"/>
                </a:solidFill>
                <a:cs typeface="DIN-Regular"/>
              </a:rPr>
              <a:t>xjtlu</a:t>
            </a:r>
            <a:endParaRPr lang="en-US" sz="1200" b="1" cap="all" spc="50" dirty="0">
              <a:solidFill>
                <a:srgbClr val="BA55A0"/>
              </a:solidFill>
              <a:cs typeface="DIN-Regular"/>
            </a:endParaRPr>
          </a:p>
        </p:txBody>
      </p:sp>
    </p:spTree>
    <p:extLst>
      <p:ext uri="{BB962C8B-B14F-4D97-AF65-F5344CB8AC3E}">
        <p14:creationId xmlns:p14="http://schemas.microsoft.com/office/powerpoint/2010/main" val="85761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welcome</a:t>
            </a:r>
            <a:endParaRPr lang="en-US" sz="2800" b="1" cap="all" dirty="0">
              <a:solidFill>
                <a:srgbClr val="C00000"/>
              </a:solidFill>
              <a:latin typeface="Calibri"/>
              <a:cs typeface="Calibri"/>
            </a:endParaRPr>
          </a:p>
        </p:txBody>
      </p:sp>
      <p:sp>
        <p:nvSpPr>
          <p:cNvPr id="6" name="TextBox 5"/>
          <p:cNvSpPr txBox="1"/>
          <p:nvPr/>
        </p:nvSpPr>
        <p:spPr>
          <a:xfrm>
            <a:off x="457199" y="1287723"/>
            <a:ext cx="7632160" cy="1661993"/>
          </a:xfrm>
          <a:prstGeom prst="rect">
            <a:avLst/>
          </a:prstGeom>
          <a:noFill/>
        </p:spPr>
        <p:txBody>
          <a:bodyPr wrap="square" rtlCol="0">
            <a:noAutofit/>
          </a:bodyPr>
          <a:lstStyle/>
          <a:p>
            <a:r>
              <a:rPr lang="en-GB" sz="2800" dirty="0" smtClean="0"/>
              <a:t>This </a:t>
            </a:r>
            <a:r>
              <a:rPr lang="en-GB" sz="2800" dirty="0"/>
              <a:t>session has aims, the main aim is to increase your comfort and confidence, so it can be participant, rather than facilitator directed. We will cover the basics of online teaching as it differs from face-to-face </a:t>
            </a:r>
            <a:r>
              <a:rPr lang="en-GB" sz="2800" dirty="0" smtClean="0"/>
              <a:t>teaching, focusing on human interaction. </a:t>
            </a:r>
            <a:endParaRPr lang="en-GB" sz="2800" dirty="0"/>
          </a:p>
          <a:p>
            <a:pPr marL="285750" indent="-285750">
              <a:buFont typeface="Arial"/>
              <a:buChar char="•"/>
            </a:pP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4043709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Objectives </a:t>
            </a:r>
            <a:r>
              <a:rPr lang="en-US" sz="2800" b="1" cap="all" dirty="0">
                <a:solidFill>
                  <a:srgbClr val="C00000"/>
                </a:solidFill>
                <a:cs typeface="Calibri"/>
              </a:rPr>
              <a:t>of this </a:t>
            </a:r>
            <a:r>
              <a:rPr lang="en-US" sz="2800" b="1" cap="all" dirty="0" smtClean="0">
                <a:solidFill>
                  <a:srgbClr val="C00000"/>
                </a:solidFill>
                <a:cs typeface="Calibri"/>
              </a:rPr>
              <a:t>session</a:t>
            </a:r>
            <a:endParaRPr lang="en-US" sz="2800" b="1" cap="all" dirty="0">
              <a:solidFill>
                <a:srgbClr val="C00000"/>
              </a:solidFill>
              <a:latin typeface="Calibri"/>
              <a:cs typeface="Calibri"/>
            </a:endParaRPr>
          </a:p>
        </p:txBody>
      </p:sp>
      <p:sp>
        <p:nvSpPr>
          <p:cNvPr id="6" name="TextBox 5"/>
          <p:cNvSpPr txBox="1"/>
          <p:nvPr/>
        </p:nvSpPr>
        <p:spPr>
          <a:xfrm>
            <a:off x="457199" y="1287723"/>
            <a:ext cx="7632160" cy="1661993"/>
          </a:xfrm>
          <a:prstGeom prst="rect">
            <a:avLst/>
          </a:prstGeom>
          <a:noFill/>
        </p:spPr>
        <p:txBody>
          <a:bodyPr wrap="square" rtlCol="0">
            <a:noAutofit/>
          </a:bodyPr>
          <a:lstStyle/>
          <a:p>
            <a:pPr marL="457200" lvl="0" indent="-457200">
              <a:buFont typeface="Arial" pitchFamily="34" charset="0"/>
              <a:buChar char="•"/>
            </a:pPr>
            <a:r>
              <a:rPr lang="en-GB" sz="2800" dirty="0"/>
              <a:t>Awareness of strategies for overcoming the isolation of learning </a:t>
            </a:r>
            <a:r>
              <a:rPr lang="en-GB" sz="2800" dirty="0" smtClean="0"/>
              <a:t>online;</a:t>
            </a:r>
            <a:endParaRPr lang="en-GB" sz="2800" dirty="0"/>
          </a:p>
          <a:p>
            <a:pPr marL="457200" lvl="0" indent="-457200">
              <a:buFont typeface="Arial" pitchFamily="34" charset="0"/>
              <a:buChar char="•"/>
            </a:pPr>
            <a:r>
              <a:rPr lang="en-GB" sz="2800" dirty="0"/>
              <a:t>Knowledge of what information about instructors is important for students learning </a:t>
            </a:r>
            <a:r>
              <a:rPr lang="en-GB" sz="2800" dirty="0" smtClean="0"/>
              <a:t>online;</a:t>
            </a:r>
            <a:endParaRPr lang="en-GB" sz="2800" dirty="0"/>
          </a:p>
          <a:p>
            <a:pPr marL="457200" lvl="0" indent="-457200">
              <a:buFont typeface="Arial" pitchFamily="34" charset="0"/>
              <a:buChar char="•"/>
            </a:pPr>
            <a:r>
              <a:rPr lang="en-GB" sz="2800" dirty="0"/>
              <a:t>Using your classroom personality to teach </a:t>
            </a:r>
            <a:r>
              <a:rPr lang="en-GB" sz="2800" dirty="0" smtClean="0"/>
              <a:t>online;</a:t>
            </a:r>
            <a:endParaRPr lang="en-GB" sz="2800" dirty="0"/>
          </a:p>
          <a:p>
            <a:pPr marL="457200" lvl="0" indent="-457200">
              <a:buFont typeface="Arial" pitchFamily="34" charset="0"/>
              <a:buChar char="•"/>
            </a:pPr>
            <a:r>
              <a:rPr lang="en-GB" sz="2800" dirty="0"/>
              <a:t>Setting and managing expectations of </a:t>
            </a:r>
            <a:r>
              <a:rPr lang="en-GB" sz="2800" dirty="0" smtClean="0"/>
              <a:t>students;</a:t>
            </a:r>
            <a:endParaRPr lang="en-GB" sz="2800" dirty="0"/>
          </a:p>
          <a:p>
            <a:pPr marL="457200" lvl="0" indent="-457200">
              <a:buFont typeface="Arial" pitchFamily="34" charset="0"/>
              <a:buChar char="•"/>
            </a:pPr>
            <a:r>
              <a:rPr lang="en-GB" sz="2800" dirty="0"/>
              <a:t>Understanding the importance of sticking to </a:t>
            </a:r>
            <a:r>
              <a:rPr lang="en-GB" sz="2800" dirty="0" smtClean="0"/>
              <a:t>plans.</a:t>
            </a:r>
            <a:endParaRPr lang="en-GB" sz="2800" dirty="0"/>
          </a:p>
          <a:p>
            <a:pPr marL="285750" indent="-285750">
              <a:buFont typeface="Arial"/>
              <a:buChar char="•"/>
            </a:pP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801678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Activity </a:t>
            </a:r>
            <a:r>
              <a:rPr lang="en-US" sz="2800" b="1" cap="all" dirty="0">
                <a:solidFill>
                  <a:srgbClr val="C00000"/>
                </a:solidFill>
                <a:cs typeface="Calibri"/>
              </a:rPr>
              <a:t>1</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Please post in our group chat about your thoughts on how online learning might be isolating, particularly in the context of the corona virus keeping students home.</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Note that it will be difficult for me to talk and type simultaneously, so there might be moments of silence as I reply in writing. </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729268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Strategies for overcoming the isolation of learning online</a:t>
            </a:r>
            <a:endParaRPr lang="en-US" sz="2800" b="1" cap="all" dirty="0">
              <a:solidFill>
                <a:srgbClr val="C00000"/>
              </a:solidFill>
              <a:latin typeface="Calibri"/>
              <a:cs typeface="Calibri"/>
            </a:endParaRPr>
          </a:p>
        </p:txBody>
      </p:sp>
      <p:sp>
        <p:nvSpPr>
          <p:cNvPr id="6" name="TextBox 5"/>
          <p:cNvSpPr txBox="1"/>
          <p:nvPr/>
        </p:nvSpPr>
        <p:spPr>
          <a:xfrm>
            <a:off x="457199" y="1405281"/>
            <a:ext cx="8331469" cy="4968262"/>
          </a:xfrm>
          <a:prstGeom prst="rect">
            <a:avLst/>
          </a:prstGeom>
          <a:noFill/>
        </p:spPr>
        <p:txBody>
          <a:bodyPr wrap="square" rtlCol="0">
            <a:noAutofit/>
          </a:bodyPr>
          <a:lstStyle/>
          <a:p>
            <a:pPr marL="457200" indent="-457200">
              <a:buFont typeface="Arial" pitchFamily="34" charset="0"/>
              <a:buChar char="•"/>
            </a:pPr>
            <a:r>
              <a:rPr lang="en-GB" sz="2800" dirty="0" smtClean="0"/>
              <a:t>Create and curate an </a:t>
            </a:r>
            <a:r>
              <a:rPr lang="en-GB" sz="2800" dirty="0"/>
              <a:t>e</a:t>
            </a:r>
            <a:r>
              <a:rPr lang="en-GB" sz="2800" dirty="0" smtClean="0"/>
              <a:t>nvironment </a:t>
            </a:r>
            <a:r>
              <a:rPr lang="en-GB" sz="2800" dirty="0"/>
              <a:t>that is actually </a:t>
            </a:r>
            <a:r>
              <a:rPr lang="en-GB" sz="2800" dirty="0" smtClean="0"/>
              <a:t>interactive, often online learning can be </a:t>
            </a:r>
            <a:r>
              <a:rPr lang="en-GB" sz="2800" i="1" dirty="0" smtClean="0"/>
              <a:t>more</a:t>
            </a:r>
            <a:r>
              <a:rPr lang="en-GB" sz="2800" dirty="0" smtClean="0"/>
              <a:t> interactive because of design necessities;</a:t>
            </a:r>
            <a:endParaRPr lang="en-GB" sz="2800" dirty="0"/>
          </a:p>
          <a:p>
            <a:pPr marL="457200" indent="-457200">
              <a:buFont typeface="Arial" pitchFamily="34" charset="0"/>
              <a:buChar char="•"/>
            </a:pPr>
            <a:r>
              <a:rPr lang="en-GB" sz="2800" dirty="0" smtClean="0"/>
              <a:t>Keep in mind instructor </a:t>
            </a:r>
            <a:r>
              <a:rPr lang="en-GB" sz="2800" dirty="0"/>
              <a:t>presence and </a:t>
            </a:r>
            <a:r>
              <a:rPr lang="en-GB" sz="2800" dirty="0" smtClean="0"/>
              <a:t>humanness;</a:t>
            </a:r>
            <a:endParaRPr lang="en-GB" sz="2800" dirty="0"/>
          </a:p>
          <a:p>
            <a:pPr marL="457200" indent="-457200">
              <a:buFont typeface="Arial" pitchFamily="34" charset="0"/>
              <a:buChar char="•"/>
            </a:pPr>
            <a:r>
              <a:rPr lang="en-GB" sz="2800" dirty="0" smtClean="0"/>
              <a:t>Design much peer work;</a:t>
            </a:r>
            <a:endParaRPr lang="en-GB" sz="2800" dirty="0"/>
          </a:p>
          <a:p>
            <a:pPr marL="457200" indent="-457200">
              <a:buFont typeface="Arial" pitchFamily="34" charset="0"/>
              <a:buChar char="•"/>
            </a:pPr>
            <a:r>
              <a:rPr lang="en-GB" sz="2800" dirty="0" smtClean="0"/>
              <a:t>Give consistent feedback/forward;</a:t>
            </a:r>
            <a:endParaRPr lang="en-GB" sz="2800" dirty="0"/>
          </a:p>
          <a:p>
            <a:pPr marL="457200" indent="-457200">
              <a:buFont typeface="Arial" pitchFamily="34" charset="0"/>
              <a:buChar char="•"/>
            </a:pPr>
            <a:r>
              <a:rPr lang="en-GB" sz="2800" dirty="0" smtClean="0"/>
              <a:t>Remember students might </a:t>
            </a:r>
            <a:r>
              <a:rPr lang="en-GB" sz="2800" dirty="0"/>
              <a:t>already be affected from having been isolated because of the </a:t>
            </a:r>
            <a:r>
              <a:rPr lang="en-GB" sz="2800" dirty="0" smtClean="0"/>
              <a:t>virus (lead socially and pastorally);</a:t>
            </a:r>
            <a:endParaRPr lang="en-GB" sz="2800" dirty="0"/>
          </a:p>
          <a:p>
            <a:pPr marL="457200" indent="-457200">
              <a:buFont typeface="Arial" pitchFamily="34" charset="0"/>
              <a:buChar char="•"/>
            </a:pPr>
            <a:r>
              <a:rPr lang="en-GB" sz="2800" dirty="0" smtClean="0"/>
              <a:t>Remember might </a:t>
            </a:r>
            <a:r>
              <a:rPr lang="en-GB" sz="2800" dirty="0"/>
              <a:t>be doubting their abilities to </a:t>
            </a:r>
            <a:r>
              <a:rPr lang="en-GB" sz="2800" dirty="0" smtClean="0"/>
              <a:t>succeed (motivate and lead cognitively). </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4277273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Activity 2</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Please post in our group chat about your thoughts on how we can design online learning from the beginning of a course to be more connected.</a:t>
            </a:r>
          </a:p>
          <a:p>
            <a:pPr lvl="0" defTabSz="914400" eaLnBrk="0" fontAlgn="base" hangingPunct="0">
              <a:spcBef>
                <a:spcPct val="20000"/>
              </a:spcBef>
              <a:spcAft>
                <a:spcPct val="0"/>
              </a:spcAft>
            </a:pPr>
            <a:endParaRPr lang="en-US" sz="2800" kern="0" dirty="0" smtClean="0">
              <a:solidFill>
                <a:srgbClr val="000000"/>
              </a:solidFill>
              <a:latin typeface="+mj-lt"/>
              <a:ea typeface="ＭＳ Ｐゴシック"/>
            </a:endParaRP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If activity one was about principles for teaching generally, the focus here should be on getting started in the beginning of the semester.</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3837698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Ideas of what is important to include to promote human connection in online learning</a:t>
            </a:r>
            <a:endParaRPr lang="en-US" sz="2800" b="1" cap="all" dirty="0">
              <a:solidFill>
                <a:srgbClr val="C00000"/>
              </a:solidFill>
              <a:latin typeface="Calibri"/>
              <a:cs typeface="Calibri"/>
            </a:endParaRPr>
          </a:p>
        </p:txBody>
      </p:sp>
      <p:sp>
        <p:nvSpPr>
          <p:cNvPr id="6" name="TextBox 5"/>
          <p:cNvSpPr txBox="1"/>
          <p:nvPr/>
        </p:nvSpPr>
        <p:spPr>
          <a:xfrm>
            <a:off x="674331" y="1183019"/>
            <a:ext cx="7632160" cy="4968262"/>
          </a:xfrm>
          <a:prstGeom prst="rect">
            <a:avLst/>
          </a:prstGeom>
          <a:noFill/>
        </p:spPr>
        <p:txBody>
          <a:bodyPr wrap="square" rtlCol="0">
            <a:noAutofit/>
          </a:bodyPr>
          <a:lstStyle/>
          <a:p>
            <a:endParaRPr lang="en-GB" sz="2800" dirty="0" smtClean="0"/>
          </a:p>
          <a:p>
            <a:pPr marL="457200" indent="-457200">
              <a:buFont typeface="Arial" pitchFamily="34" charset="0"/>
              <a:buChar char="•"/>
            </a:pPr>
            <a:r>
              <a:rPr lang="en-GB" sz="2800" dirty="0" smtClean="0"/>
              <a:t>Welcoming </a:t>
            </a:r>
            <a:r>
              <a:rPr lang="en-GB" sz="2800" dirty="0"/>
              <a:t>video with your face and </a:t>
            </a:r>
            <a:r>
              <a:rPr lang="en-GB" sz="2800" dirty="0" smtClean="0"/>
              <a:t>voice or </a:t>
            </a:r>
            <a:r>
              <a:rPr lang="en-GB" sz="2800" dirty="0" smtClean="0"/>
              <a:t>livestream</a:t>
            </a:r>
            <a:r>
              <a:rPr lang="en-GB" sz="2800" dirty="0" smtClean="0"/>
              <a:t> with that so there is a person associated with learning;</a:t>
            </a:r>
            <a:endParaRPr lang="en-GB" sz="2800" dirty="0"/>
          </a:p>
          <a:p>
            <a:pPr marL="457200" indent="-457200">
              <a:buFont typeface="Arial" pitchFamily="34" charset="0"/>
              <a:buChar char="•"/>
            </a:pPr>
            <a:r>
              <a:rPr lang="en-GB" sz="2800" dirty="0"/>
              <a:t>Biographical information, especially related to your discipline, learning, and your relation to your </a:t>
            </a:r>
            <a:r>
              <a:rPr lang="en-GB" sz="2800" dirty="0" smtClean="0"/>
              <a:t>discipline;</a:t>
            </a:r>
            <a:endParaRPr lang="en-GB" sz="2800" dirty="0"/>
          </a:p>
          <a:p>
            <a:pPr marL="457200" indent="-457200">
              <a:buFont typeface="Arial" pitchFamily="34" charset="0"/>
              <a:buChar char="•"/>
            </a:pPr>
            <a:r>
              <a:rPr lang="en-GB" sz="2800" dirty="0"/>
              <a:t>An icebreaker that a) gets students interacting, and b) has them exploring the online </a:t>
            </a:r>
            <a:r>
              <a:rPr lang="en-GB" sz="2800" dirty="0" smtClean="0"/>
              <a:t>environment;</a:t>
            </a:r>
            <a:endParaRPr lang="en-GB" sz="2800" dirty="0"/>
          </a:p>
          <a:p>
            <a:pPr marL="457200" indent="-457200">
              <a:buFont typeface="Arial" pitchFamily="34" charset="0"/>
              <a:buChar char="•"/>
            </a:pPr>
            <a:r>
              <a:rPr lang="en-GB" sz="2800" dirty="0"/>
              <a:t>Consistent channelling students back into peer communication and communication with </a:t>
            </a:r>
            <a:r>
              <a:rPr lang="en-GB" sz="2800" dirty="0" smtClean="0"/>
              <a:t>you.</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2416535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951922"/>
          </a:xfrm>
        </p:spPr>
        <p:txBody>
          <a:bodyPr>
            <a:noAutofit/>
          </a:bodyPr>
          <a:lstStyle/>
          <a:p>
            <a:pPr algn="l"/>
            <a:r>
              <a:rPr lang="en-US" sz="2800" b="1" cap="all" dirty="0" smtClean="0">
                <a:solidFill>
                  <a:srgbClr val="C00000"/>
                </a:solidFill>
                <a:cs typeface="Calibri"/>
              </a:rPr>
              <a:t>Sample icebreaker</a:t>
            </a:r>
            <a:endParaRPr lang="en-US" sz="2800" b="1" cap="all" dirty="0">
              <a:solidFill>
                <a:srgbClr val="C00000"/>
              </a:solidFill>
              <a:latin typeface="Calibri"/>
              <a:cs typeface="Calibri"/>
            </a:endParaRPr>
          </a:p>
        </p:txBody>
      </p:sp>
      <p:sp>
        <p:nvSpPr>
          <p:cNvPr id="6" name="TextBox 5"/>
          <p:cNvSpPr txBox="1"/>
          <p:nvPr/>
        </p:nvSpPr>
        <p:spPr>
          <a:xfrm>
            <a:off x="86912" y="1027129"/>
            <a:ext cx="8987107"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Hi students,</a:t>
            </a: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To get to know one another and how we will learn about Chinese history during the Warring States Period, I would like you to watch the Major Thinkers of the Warring States Period video below, and then post to the forum below that saying who you are, which thinker from the video that interested you and why. Posts should be about 50 words total. You should then respond to the posts of two others also in 50 words, greeting them and responding to why they were interested in their thinker.</a:t>
            </a: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Thanks,</a:t>
            </a:r>
          </a:p>
          <a:p>
            <a:pPr lvl="0" defTabSz="914400" eaLnBrk="0" fontAlgn="base" hangingPunct="0">
              <a:spcBef>
                <a:spcPct val="20000"/>
              </a:spcBef>
              <a:spcAft>
                <a:spcPct val="0"/>
              </a:spcAft>
            </a:pPr>
            <a:r>
              <a:rPr lang="en-US" sz="2800" kern="0" dirty="0" smtClean="0">
                <a:solidFill>
                  <a:srgbClr val="000000"/>
                </a:solidFill>
                <a:latin typeface="+mj-lt"/>
                <a:ea typeface="ＭＳ Ｐゴシック"/>
              </a:rPr>
              <a:t>Teacher X</a:t>
            </a: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078441" y="5731838"/>
            <a:ext cx="6995578" cy="830997"/>
          </a:xfrm>
          <a:prstGeom prst="rect">
            <a:avLst/>
          </a:prstGeom>
          <a:noFill/>
          <a:ln>
            <a:solidFill>
              <a:schemeClr val="tx1"/>
            </a:solidFill>
          </a:ln>
        </p:spPr>
        <p:txBody>
          <a:bodyPr wrap="square" rtlCol="0">
            <a:spAutoFit/>
          </a:bodyPr>
          <a:lstStyle/>
          <a:p>
            <a:r>
              <a:rPr lang="en-GB" sz="2400" dirty="0" smtClean="0"/>
              <a:t>This sample is OK, but not ideal. Please comment in our public chat.</a:t>
            </a:r>
            <a:endParaRPr lang="en-GB" sz="2400" dirty="0"/>
          </a:p>
        </p:txBody>
      </p:sp>
    </p:spTree>
    <p:extLst>
      <p:ext uri="{BB962C8B-B14F-4D97-AF65-F5344CB8AC3E}">
        <p14:creationId xmlns:p14="http://schemas.microsoft.com/office/powerpoint/2010/main" val="2614995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Being human as a teacher while delivering value 1 of 2</a:t>
            </a:r>
            <a:endParaRPr lang="en-US" sz="2800" b="1" cap="all" dirty="0">
              <a:solidFill>
                <a:srgbClr val="C00000"/>
              </a:solidFill>
              <a:latin typeface="Calibri"/>
              <a:cs typeface="Calibri"/>
            </a:endParaRPr>
          </a:p>
        </p:txBody>
      </p:sp>
      <p:sp>
        <p:nvSpPr>
          <p:cNvPr id="6" name="TextBox 5"/>
          <p:cNvSpPr txBox="1"/>
          <p:nvPr/>
        </p:nvSpPr>
        <p:spPr>
          <a:xfrm>
            <a:off x="496261" y="1434057"/>
            <a:ext cx="8114338" cy="4968262"/>
          </a:xfrm>
          <a:prstGeom prst="rect">
            <a:avLst/>
          </a:prstGeom>
          <a:noFill/>
        </p:spPr>
        <p:txBody>
          <a:bodyPr wrap="square" rtlCol="0">
            <a:noAutofit/>
          </a:bodyPr>
          <a:lstStyle/>
          <a:p>
            <a:pPr marL="457200" indent="-457200">
              <a:buFont typeface="Arial" pitchFamily="34" charset="0"/>
              <a:buChar char="•"/>
            </a:pPr>
            <a:r>
              <a:rPr lang="en-GB" sz="2800" dirty="0" smtClean="0"/>
              <a:t>Your tone </a:t>
            </a:r>
            <a:r>
              <a:rPr lang="en-GB" sz="2800" dirty="0"/>
              <a:t>should fit what you are comfortable </a:t>
            </a:r>
            <a:r>
              <a:rPr lang="en-GB" sz="2800" dirty="0" smtClean="0"/>
              <a:t>with, there is no one best teacher, but all the best teachers seem genuine to students;</a:t>
            </a:r>
            <a:endParaRPr lang="en-GB" sz="2800" dirty="0"/>
          </a:p>
          <a:p>
            <a:pPr marL="457200" indent="-457200">
              <a:buFont typeface="Arial" pitchFamily="34" charset="0"/>
              <a:buChar char="•"/>
            </a:pPr>
            <a:r>
              <a:rPr lang="en-GB" sz="2800" dirty="0"/>
              <a:t>Fun is not </a:t>
            </a:r>
            <a:r>
              <a:rPr lang="en-GB" sz="2800" dirty="0" smtClean="0"/>
              <a:t>value;</a:t>
            </a:r>
          </a:p>
          <a:p>
            <a:pPr marL="457200" indent="-457200">
              <a:buFont typeface="Arial" pitchFamily="34" charset="0"/>
              <a:buChar char="•"/>
            </a:pPr>
            <a:r>
              <a:rPr lang="en-GB" sz="2800" dirty="0" smtClean="0"/>
              <a:t>Value is constantly and consistently moving student towards success demonstrating learning outcomes.</a:t>
            </a:r>
            <a:endParaRPr lang="en-GB" sz="2800" dirty="0"/>
          </a:p>
          <a:p>
            <a:pPr marL="457200" indent="-457200">
              <a:buFont typeface="Arial" pitchFamily="34" charset="0"/>
              <a:buChar char="•"/>
            </a:pPr>
            <a:r>
              <a:rPr lang="en-GB" sz="2800" dirty="0" smtClean="0"/>
              <a:t>Use tasks </a:t>
            </a:r>
            <a:r>
              <a:rPr lang="en-GB" sz="2800" dirty="0"/>
              <a:t>not </a:t>
            </a:r>
            <a:r>
              <a:rPr lang="en-GB" sz="2800" dirty="0" smtClean="0"/>
              <a:t>activities to build towards success and increase student academic identity;</a:t>
            </a:r>
            <a:endParaRPr lang="en-GB" sz="2800" dirty="0"/>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hield-navy(rgb for onlin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2530" y="5929019"/>
            <a:ext cx="356139" cy="444524"/>
          </a:xfrm>
          <a:prstGeom prst="rect">
            <a:avLst/>
          </a:prstGeom>
        </p:spPr>
      </p:pic>
    </p:spTree>
    <p:extLst>
      <p:ext uri="{BB962C8B-B14F-4D97-AF65-F5344CB8AC3E}">
        <p14:creationId xmlns:p14="http://schemas.microsoft.com/office/powerpoint/2010/main" val="1939695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p:properties xmlns:p="http://schemas.microsoft.com/office/2006/metadata/properties" xmlns:xsi="http://www.w3.org/2001/XMLSchema-instance" xmlns:pc="http://schemas.microsoft.com/office/infopath/2007/PartnerControls"><documentManagement><hc6d7eca65f9478abad7d03f5cf64e0f xmlns="$ListId:Shared Documents;"><Terms xmlns="http://schemas.microsoft.com/office/infopath/2007/PartnerControls"></Terms></hc6d7eca65f9478abad7d03f5cf64e0f><TaxCatchAll xmlns="e8331262-de25-436d-8f05-154a071bbe3b"/></documentManagement></p:properties>
</file>

<file path=customXml/item3.xml><?xml version="1.0" encoding="utf-8"?><ct:contentTypeSchema ct:_="" ma:_="" ma:contentTypeName="Document" ma:contentTypeID="0x0101000C92E395E8E08542BE84397FDFC4739E" ma:contentTypeVersion="" ma:contentTypeDescription="Create a new document." ma:contentTypeScope="" ma:versionID="a6c32c42d6b9b054ce49606a6ea29a96" xmlns:ct="http://schemas.microsoft.com/office/2006/metadata/contentType" xmlns:ma="http://schemas.microsoft.com/office/2006/metadata/properties/metaAttributes">
<xsd:schema targetNamespace="http://schemas.microsoft.com/office/2006/metadata/properties" ma:root="true" ma:fieldsID="7503db7f5557d481fda480109d4de2ef" ns2:_="" ns3:_="" xmlns:xsd="http://www.w3.org/2001/XMLSchema" xmlns:xs="http://www.w3.org/2001/XMLSchema" xmlns:p="http://schemas.microsoft.com/office/2006/metadata/properties" xmlns:ns2="$ListId:Shared Documents;" xmlns:ns3="e8331262-de25-436d-8f05-154a071bbe3b">
<xsd:import namespace="$ListId:Shared Documents;"/>
<xsd:import namespace="e8331262-de25-436d-8f05-154a071bbe3b"/>
<xsd:element name="properties">
<xsd:complexType>
<xsd:sequence>
<xsd:element name="documentManagement">
<xsd:complexType>
<xsd:all>
<xsd:element ref="ns2:hc6d7eca65f9478abad7d03f5cf64e0f" minOccurs="0"/>
<xsd:element ref="ns3:TaxCatchAll"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1B25C4DA-95C3-46C8-9C47-A37510700FC4}" ma:internalName="TaxCatchAll" ma:showField="CatchAllData" ma:web="{94c9b129-8f0b-4efd-a3a7-0f552c179199}">
<xsd:complexType>
<xsd:complexContent>
<xsd:extension base="dms:MultiChoiceLookup">
<xsd:sequence>
<xsd:element name="Value" type="dms:Lookup" maxOccurs="unbounded" minOccurs="0" nillable="true"/>
</xsd:sequence>
</xsd:extension>
</xsd:complexContent>
</xsd:complex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Props1.xml><?xml version="1.0" encoding="utf-8"?>
<ds:datastoreItem xmlns:ds="http://schemas.openxmlformats.org/officeDocument/2006/customXml" ds:itemID="{1DCF8A76-1436-47FC-9370-1D27FEBE2EE6}">
  <ds:schemaRefs>
    <ds:schemaRef ds:uri="http://schemas.microsoft.com/sharepoint/v3/contenttype/forms"/>
  </ds:schemaRefs>
</ds:datastoreItem>
</file>

<file path=customXml/itemProps2.xml><?xml version="1.0" encoding="utf-8"?>
<ds:datastoreItem xmlns:ds="http://schemas.openxmlformats.org/officeDocument/2006/customXml" ds:itemID="{64E0F55A-5ACE-4E81-A452-A8FF73E0354A}">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ListId:Shared Documents;"/>
    <ds:schemaRef ds:uri="e8331262-de25-436d-8f05-154a071bbe3b"/>
    <ds:schemaRef ds:uri="http://www.w3.org/XML/1998/namespace"/>
    <ds:schemaRef ds:uri="http://purl.org/dc/dcmitype/"/>
  </ds:schemaRefs>
</ds:datastoreItem>
</file>

<file path=customXml/itemProps3.xml><?xml version="1.0" encoding="utf-8"?>
<ds:datastoreItem xmlns:ds="http://schemas.openxmlformats.org/officeDocument/2006/customXml" ds:itemID="{63C8E77D-B8E2-43BF-A607-672D88FF0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2995</TotalTime>
  <Words>1385</Words>
  <Application>Microsoft Office PowerPoint</Application>
  <PresentationFormat>On-screen Show (4:3)</PresentationFormat>
  <Paragraphs>131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Theme</vt:lpstr>
      <vt:lpstr>Human interaction online</vt:lpstr>
      <vt:lpstr>welcome</vt:lpstr>
      <vt:lpstr>Objectives of this session</vt:lpstr>
      <vt:lpstr>Activity 1</vt:lpstr>
      <vt:lpstr>Strategies for overcoming the isolation of learning online</vt:lpstr>
      <vt:lpstr>Activity 2</vt:lpstr>
      <vt:lpstr>Ideas of what is important to include to promote human connection in online learning</vt:lpstr>
      <vt:lpstr>Sample icebreaker</vt:lpstr>
      <vt:lpstr>Being human as a teacher while delivering value 1 of 2</vt:lpstr>
      <vt:lpstr>Being human as a teacher while delivering value 2 of 2</vt:lpstr>
      <vt:lpstr>Setting and managing expectations online</vt:lpstr>
      <vt:lpstr>Setting and managing expectations online</vt:lpstr>
      <vt:lpstr>The importance of sticking to plans online</vt:lpstr>
      <vt:lpstr>The importance of sticking to communication plans online</vt:lpstr>
      <vt:lpstr>Questions for our public chat</vt:lpstr>
      <vt:lpstr>Review</vt:lpstr>
      <vt:lpstr>PowerPoint Presentation</vt:lpstr>
      <vt:lpstr>PowerPoint Presentation</vt:lpstr>
    </vt:vector>
  </TitlesOfParts>
  <Company>Xi'an Jiaotong-Liverpool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XJTLU</dc:title>
  <dc:creator>Tom Ennis</dc:creator>
  <cp:lastModifiedBy>Julie</cp:lastModifiedBy>
  <cp:revision>285</cp:revision>
  <cp:lastPrinted>2017-09-14T05:15:08Z</cp:lastPrinted>
  <dcterms:created xsi:type="dcterms:W3CDTF">2016-01-19T04:00:20Z</dcterms:created>
  <dcterms:modified xsi:type="dcterms:W3CDTF">2020-02-22T04:31:41Z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0x0101000C92E395E8E08542BE84397FDFC4739E</vt:lpwstr>
  </property>
  <property fmtid="{D5CDD505-2E9C-101B-9397-08002B2CF9AE}" pid="3" name="Category">
    <vt:lpwstr/>
  </property>
</Properties>
</file>