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6"/>
  </p:notesMasterIdLst>
  <p:sldIdLst>
    <p:sldId id="256" r:id="rId5"/>
    <p:sldId id="282" r:id="rId6"/>
    <p:sldId id="257" r:id="rId7"/>
    <p:sldId id="273" r:id="rId8"/>
    <p:sldId id="276" r:id="rId9"/>
    <p:sldId id="274" r:id="rId10"/>
    <p:sldId id="275" r:id="rId11"/>
    <p:sldId id="259" r:id="rId12"/>
    <p:sldId id="260" r:id="rId13"/>
    <p:sldId id="272" r:id="rId14"/>
    <p:sldId id="268" r:id="rId15"/>
    <p:sldId id="264" r:id="rId16"/>
    <p:sldId id="269" r:id="rId17"/>
    <p:sldId id="277" r:id="rId18"/>
    <p:sldId id="283" r:id="rId19"/>
    <p:sldId id="278" r:id="rId20"/>
    <p:sldId id="279" r:id="rId21"/>
    <p:sldId id="281" r:id="rId22"/>
    <p:sldId id="284" r:id="rId23"/>
    <p:sldId id="263" r:id="rId24"/>
    <p:sldId id="27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CC"/>
    <a:srgbClr val="CCECFF"/>
    <a:srgbClr val="66CCFF"/>
    <a:srgbClr val="33CCFF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663" autoAdjust="0"/>
    <p:restoredTop sz="94660"/>
  </p:normalViewPr>
  <p:slideViewPr>
    <p:cSldViewPr>
      <p:cViewPr varScale="1">
        <p:scale>
          <a:sx n="117" d="100"/>
          <a:sy n="117" d="100"/>
        </p:scale>
        <p:origin x="42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6E82C1-52BD-4B1D-9835-94CF2E3D7DEF}" type="datetimeFigureOut">
              <a:rPr lang="en-GB" smtClean="0"/>
              <a:t>05/05/2016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3FC1F7-0BAD-4C2C-BFB2-415C8399E7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325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Different question formats</a:t>
            </a:r>
            <a:r>
              <a:rPr lang="en-GB" baseline="0" dirty="0" smtClean="0"/>
              <a:t> </a:t>
            </a:r>
            <a:r>
              <a:rPr lang="en-GB" baseline="0" dirty="0" err="1" smtClean="0"/>
              <a:t>trialed</a:t>
            </a:r>
            <a:r>
              <a:rPr lang="en-GB" baseline="0" dirty="0" smtClean="0"/>
              <a:t> for reading / listening / grammar + best discriminators selected; Reasons why CT and LA rejected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FC1F7-0BAD-4C2C-BFB2-415C8399E788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499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BNC</a:t>
            </a:r>
            <a:r>
              <a:rPr lang="en-GB" baseline="0" dirty="0" smtClean="0"/>
              <a:t> = British National Corpus?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FC1F7-0BAD-4C2C-BFB2-415C8399E788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499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</a:t>
            </a:r>
            <a:r>
              <a:rPr lang="en-GB" baseline="0" dirty="0" smtClean="0"/>
              <a:t> paragraph marking criteria were adjusted after the test specs were prepared.  This is the breakdown as finally used, with two criteria weighted 10 pts each.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FC1F7-0BAD-4C2C-BFB2-415C8399E78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499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Analysi</a:t>
            </a:r>
            <a:r>
              <a:rPr lang="en-GB" baseline="0" dirty="0" smtClean="0"/>
              <a:t>s on the grounds of….? (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FC1F7-0BAD-4C2C-BFB2-415C8399E78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49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Week 4 for</a:t>
            </a:r>
            <a:r>
              <a:rPr lang="en-GB" baseline="0" dirty="0" smtClean="0"/>
              <a:t> writing (use or omit)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FC1F7-0BAD-4C2C-BFB2-415C8399E788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499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This</a:t>
            </a:r>
            <a:r>
              <a:rPr lang="en-GB" baseline="0" dirty="0" smtClean="0"/>
              <a:t> is s</a:t>
            </a:r>
            <a:r>
              <a:rPr lang="en-GB" dirty="0" smtClean="0"/>
              <a:t>omething to add.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FC1F7-0BAD-4C2C-BFB2-415C8399E788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2333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Analysi</a:t>
            </a:r>
            <a:r>
              <a:rPr lang="en-GB" baseline="0" dirty="0" smtClean="0"/>
              <a:t>s on the grounds of….? (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3FC1F7-0BAD-4C2C-BFB2-415C8399E788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3499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7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938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25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186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759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9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478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10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549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9475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08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0EBA3-E7EC-4D93-B743-8FB121875774}" type="datetimeFigureOut">
              <a:rPr lang="en-US" smtClean="0"/>
              <a:t>5/5/2016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408ED-428B-465A-B016-CB6C34058A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43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adingandwritingtools.com/cvst/checklisttest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readingandwritingtools.com/rm/readingmate.html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260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development of an in-house placement test to improve understanding of future cohorts’ English language needs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Nigel Dixon, Ling Xia, Eoin Jordan</a:t>
            </a:r>
          </a:p>
          <a:p>
            <a:r>
              <a:rPr lang="en-US" dirty="0" smtClean="0"/>
              <a:t>Language Centre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538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0"/>
            <a:ext cx="8915400" cy="976745"/>
          </a:xfrm>
        </p:spPr>
        <p:txBody>
          <a:bodyPr>
            <a:normAutofit/>
          </a:bodyPr>
          <a:lstStyle/>
          <a:p>
            <a:r>
              <a:rPr lang="en-GB" dirty="0" smtClean="0"/>
              <a:t>Test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90600"/>
            <a:ext cx="8827654" cy="4572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600" b="1" dirty="0" smtClean="0"/>
              <a:t>Constructs &amp; Format for Pilot Test</a:t>
            </a:r>
          </a:p>
          <a:p>
            <a:pPr marL="249238" lvl="1" indent="0">
              <a:buNone/>
            </a:pPr>
            <a:endParaRPr lang="en-GB" sz="1300" dirty="0" smtClean="0"/>
          </a:p>
          <a:p>
            <a:pPr marL="249238" lvl="1" indent="0">
              <a:buNone/>
              <a:tabLst>
                <a:tab pos="539750" algn="l"/>
              </a:tabLst>
            </a:pPr>
            <a:endParaRPr lang="en-GB" sz="1300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http://academic.xjtlu.edu.cn/_layouts/_xjtlu/Images/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-136525"/>
            <a:ext cx="2286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643745" y="6488668"/>
            <a:ext cx="4966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dirty="0" smtClean="0"/>
              <a:t>*</a:t>
            </a:r>
            <a:r>
              <a:rPr lang="en-GB" sz="1600" dirty="0" smtClean="0"/>
              <a:t>Based on British National Corpus word lists</a:t>
            </a:r>
            <a:endParaRPr lang="en-GB" sz="1600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9336260"/>
              </p:ext>
            </p:extLst>
          </p:nvPr>
        </p:nvGraphicFramePr>
        <p:xfrm>
          <a:off x="25977" y="1524000"/>
          <a:ext cx="9080500" cy="11277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80500"/>
              </a:tblGrid>
              <a:tr h="838200">
                <a:tc>
                  <a:txBody>
                    <a:bodyPr/>
                    <a:lstStyle/>
                    <a:p>
                      <a:r>
                        <a:rPr lang="en-GB" sz="2400" b="1" u="sng" dirty="0" smtClean="0"/>
                        <a:t>Reading</a:t>
                      </a:r>
                      <a:r>
                        <a:rPr lang="en-GB" sz="2400" b="1" dirty="0" smtClean="0"/>
                        <a:t>:  </a:t>
                      </a:r>
                      <a:r>
                        <a:rPr lang="en-GB" sz="2400" dirty="0" smtClean="0"/>
                        <a:t>	two passages, 15 items, MCQs</a:t>
                      </a:r>
                    </a:p>
                    <a:p>
                      <a:pPr marL="539750" lvl="1" indent="-457200">
                        <a:buFont typeface="+mj-lt"/>
                        <a:buAutoNum type="arabicPeriod"/>
                      </a:pPr>
                      <a:r>
                        <a:rPr lang="en-GB" sz="2200" dirty="0" smtClean="0"/>
                        <a:t>Flesch-Kincaid Grade 10-11;  4K* vocabulary level = 98% coverage</a:t>
                      </a:r>
                    </a:p>
                    <a:p>
                      <a:pPr marL="539750" lvl="1" indent="-457200">
                        <a:buFont typeface="+mj-lt"/>
                        <a:buAutoNum type="arabicPeriod"/>
                      </a:pPr>
                      <a:r>
                        <a:rPr lang="en-GB" sz="2200" dirty="0" smtClean="0"/>
                        <a:t>Flesch-Kincaid Grade 12-13; 6K* vocabulary level = 98% coverage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643554"/>
              </p:ext>
            </p:extLst>
          </p:nvPr>
        </p:nvGraphicFramePr>
        <p:xfrm>
          <a:off x="0" y="2743200"/>
          <a:ext cx="9080500" cy="14935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80500"/>
              </a:tblGrid>
              <a:tr h="1493520">
                <a:tc>
                  <a:txBody>
                    <a:bodyPr/>
                    <a:lstStyle/>
                    <a:p>
                      <a:r>
                        <a:rPr lang="en-GB" sz="2400" b="1" u="sng" dirty="0" smtClean="0"/>
                        <a:t>Listening</a:t>
                      </a:r>
                      <a:r>
                        <a:rPr lang="en-GB" sz="2400" b="1" dirty="0" smtClean="0"/>
                        <a:t>: </a:t>
                      </a:r>
                      <a:r>
                        <a:rPr lang="en-GB" sz="2400" dirty="0" smtClean="0"/>
                        <a:t>	four sections, increasing difficulty</a:t>
                      </a:r>
                    </a:p>
                    <a:p>
                      <a:r>
                        <a:rPr lang="en-GB" sz="2400" dirty="0" smtClean="0"/>
                        <a:t>		30 items, MCQs &amp; gap fill</a:t>
                      </a:r>
                    </a:p>
                    <a:p>
                      <a:pPr marL="534988" lvl="1">
                        <a:tabLst>
                          <a:tab pos="360363" algn="l"/>
                        </a:tabLst>
                      </a:pPr>
                      <a:r>
                        <a:rPr lang="en-GB" sz="2200" dirty="0" smtClean="0"/>
                        <a:t>Sections 1-2: several short passages (campus/classroom situations)</a:t>
                      </a:r>
                    </a:p>
                    <a:p>
                      <a:pPr marL="534988" lvl="1">
                        <a:tabLst>
                          <a:tab pos="360363" algn="l"/>
                        </a:tabLst>
                      </a:pPr>
                      <a:r>
                        <a:rPr lang="en-GB" sz="2200" dirty="0" smtClean="0"/>
                        <a:t>Sections 3-4: longer talk / </a:t>
                      </a:r>
                      <a:r>
                        <a:rPr lang="en-GB" sz="2200" dirty="0" err="1" smtClean="0"/>
                        <a:t>lecturette</a:t>
                      </a:r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3841969"/>
              </p:ext>
            </p:extLst>
          </p:nvPr>
        </p:nvGraphicFramePr>
        <p:xfrm>
          <a:off x="63500" y="4343400"/>
          <a:ext cx="9080500" cy="216380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080500"/>
              </a:tblGrid>
              <a:tr h="2163803">
                <a:tc>
                  <a:txBody>
                    <a:bodyPr/>
                    <a:lstStyle/>
                    <a:p>
                      <a:r>
                        <a:rPr lang="en-GB" sz="2400" b="1" u="sng" dirty="0" smtClean="0"/>
                        <a:t>Vocabulary</a:t>
                      </a:r>
                      <a:r>
                        <a:rPr lang="en-GB" sz="2400" b="1" dirty="0" smtClean="0"/>
                        <a:t>:   </a:t>
                      </a:r>
                      <a:r>
                        <a:rPr lang="en-GB" sz="2400" dirty="0" smtClean="0"/>
                        <a:t>five sections, 64 items, T/F, MCQs &amp; gap fill</a:t>
                      </a:r>
                    </a:p>
                    <a:p>
                      <a:pPr marL="539750" indent="-457200">
                        <a:buFont typeface="+mj-lt"/>
                        <a:buAutoNum type="arabicPeriod"/>
                      </a:pPr>
                      <a:r>
                        <a:rPr lang="en-GB" sz="2200" dirty="0" smtClean="0"/>
                        <a:t>Identify known words: 2K/4K* levels (Receptive knowledge, breadth)</a:t>
                      </a:r>
                    </a:p>
                    <a:p>
                      <a:pPr marL="539750" lvl="1" indent="-457200">
                        <a:buFont typeface="+mj-lt"/>
                        <a:buAutoNum type="arabicPeriod" startAt="2"/>
                      </a:pPr>
                      <a:r>
                        <a:rPr lang="en-GB" sz="2200" dirty="0" smtClean="0"/>
                        <a:t>Match </a:t>
                      </a:r>
                      <a:r>
                        <a:rPr lang="en-GB" sz="2200" u="sng" dirty="0" smtClean="0"/>
                        <a:t>words</a:t>
                      </a:r>
                      <a:r>
                        <a:rPr lang="en-GB" sz="2200" dirty="0" smtClean="0"/>
                        <a:t>  &amp; definitions:3K/5K* (Receptive knowledge, breadth) </a:t>
                      </a:r>
                    </a:p>
                    <a:p>
                      <a:pPr marL="539750" lvl="1" indent="-457200">
                        <a:buFont typeface="+mj-lt"/>
                        <a:buAutoNum type="arabicPeriod" startAt="2"/>
                      </a:pPr>
                      <a:r>
                        <a:rPr lang="en-GB" sz="2200" dirty="0" smtClean="0"/>
                        <a:t>Match </a:t>
                      </a:r>
                      <a:r>
                        <a:rPr lang="en-GB" sz="2200" u="sng" dirty="0" smtClean="0"/>
                        <a:t>phrases</a:t>
                      </a:r>
                      <a:r>
                        <a:rPr lang="en-GB" sz="2200" dirty="0" smtClean="0"/>
                        <a:t> and definitions:  2K/4K* (Receptive knowledge, breadth)</a:t>
                      </a:r>
                    </a:p>
                    <a:p>
                      <a:pPr marL="539750" lvl="1" indent="-457200">
                        <a:buFont typeface="+mj-lt"/>
                        <a:buAutoNum type="arabicPeriod" startAt="2"/>
                      </a:pPr>
                      <a:r>
                        <a:rPr lang="en-GB" sz="2200" dirty="0" smtClean="0"/>
                        <a:t>Write correct word forms: 1K/2K* (Productive knowledge, depth)</a:t>
                      </a:r>
                    </a:p>
                    <a:p>
                      <a:pPr marL="539750" lvl="1" indent="-457200">
                        <a:buFont typeface="+mj-lt"/>
                        <a:buAutoNum type="arabicPeriod" startAt="2"/>
                      </a:pPr>
                      <a:r>
                        <a:rPr lang="en-GB" sz="2200" dirty="0" smtClean="0"/>
                        <a:t>Identify synonyms /collocates  1K/2K* (Receptive vocabulary, depth)</a:t>
                      </a:r>
                      <a:endParaRPr lang="en-GB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CC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3229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0"/>
            <a:ext cx="8915400" cy="976745"/>
          </a:xfrm>
        </p:spPr>
        <p:txBody>
          <a:bodyPr>
            <a:normAutofit/>
          </a:bodyPr>
          <a:lstStyle/>
          <a:p>
            <a:r>
              <a:rPr lang="en-GB" dirty="0" smtClean="0"/>
              <a:t>Test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" y="914400"/>
            <a:ext cx="8945418" cy="53585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b="1" dirty="0" smtClean="0"/>
              <a:t>Constructs  &amp; formats for Pilot Test</a:t>
            </a:r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http://academic.xjtlu.edu.cn/_layouts/_xjtlu/Images/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-136525"/>
            <a:ext cx="2286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858280"/>
              </p:ext>
            </p:extLst>
          </p:nvPr>
        </p:nvGraphicFramePr>
        <p:xfrm>
          <a:off x="63500" y="1447800"/>
          <a:ext cx="9080500" cy="185275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33550"/>
                <a:gridCol w="3549650"/>
                <a:gridCol w="3797300"/>
              </a:tblGrid>
              <a:tr h="609600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u="sng" dirty="0" smtClean="0"/>
                        <a:t>Grammar</a:t>
                      </a:r>
                      <a:r>
                        <a:rPr lang="en-GB" sz="2400" b="1" dirty="0" smtClean="0"/>
                        <a:t>: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en-GB" sz="2200" dirty="0" smtClean="0"/>
                        <a:t>five sections, 25 items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2200" dirty="0" smtClean="0"/>
                        <a:t>MCQs, T/F, sentence reformulation, sentence combining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</a:tr>
              <a:tr h="1090758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/>
                        <a:t>Target structures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Subject-verb agreement</a:t>
                      </a:r>
                    </a:p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Sentence boundaries</a:t>
                      </a:r>
                    </a:p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Active/passive forms 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Relative clauses</a:t>
                      </a:r>
                    </a:p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Concession clauses</a:t>
                      </a:r>
                    </a:p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Conditional clauses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FF9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356887"/>
              </p:ext>
            </p:extLst>
          </p:nvPr>
        </p:nvGraphicFramePr>
        <p:xfrm>
          <a:off x="92332" y="3429000"/>
          <a:ext cx="8928102" cy="2926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04456"/>
                <a:gridCol w="3490076"/>
                <a:gridCol w="3733570"/>
              </a:tblGrid>
              <a:tr h="385603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400" b="1" u="sng" dirty="0" smtClean="0"/>
                        <a:t>Writing</a:t>
                      </a:r>
                      <a:r>
                        <a:rPr lang="en-GB" sz="2400" b="1" dirty="0" smtClean="0"/>
                        <a:t>: 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400" dirty="0" smtClean="0"/>
                        <a:t>Discrete point items (MCQs)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78839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/>
                        <a:t>Target features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Topic sentences</a:t>
                      </a:r>
                    </a:p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Paragraph unity</a:t>
                      </a:r>
                    </a:p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Paragraph coherence 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Conjunctions</a:t>
                      </a:r>
                    </a:p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Sentence transitions 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</a:tr>
              <a:tr h="419161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2400" dirty="0" smtClean="0"/>
                        <a:t>Paragraph  (write a minimum of 8 sentences)</a:t>
                      </a:r>
                      <a:endParaRPr lang="en-GB" sz="2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978839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/>
                        <a:t>Assessment</a:t>
                      </a:r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baseline="0" dirty="0" smtClean="0"/>
                        <a:t>criteria </a:t>
                      </a:r>
                      <a:endParaRPr lang="en-GB" sz="2000" dirty="0" smtClean="0"/>
                    </a:p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Grammatical</a:t>
                      </a:r>
                      <a:r>
                        <a:rPr lang="en-GB" sz="2000" baseline="0" dirty="0" smtClean="0"/>
                        <a:t> </a:t>
                      </a:r>
                      <a:r>
                        <a:rPr lang="en-GB" sz="2000" dirty="0" smtClean="0"/>
                        <a:t>range / accuracy;  Lexical range</a:t>
                      </a:r>
                      <a:r>
                        <a:rPr lang="en-GB" sz="2000" baseline="0" dirty="0" smtClean="0"/>
                        <a:t> / accuracy</a:t>
                      </a:r>
                      <a:endParaRPr lang="en-GB" sz="2000" dirty="0" smtClean="0"/>
                    </a:p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000" dirty="0" smtClean="0"/>
                        <a:t>Paragraph unity; coherence &amp; cohesion</a:t>
                      </a:r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CEC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2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20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927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381" y="1214470"/>
            <a:ext cx="8713019" cy="5282380"/>
          </a:xfrm>
        </p:spPr>
        <p:txBody>
          <a:bodyPr>
            <a:normAutofit/>
          </a:bodyPr>
          <a:lstStyle/>
          <a:p>
            <a:r>
              <a:rPr lang="en-GB" sz="2800" dirty="0" smtClean="0"/>
              <a:t>Preparation of Test Specifications </a:t>
            </a:r>
          </a:p>
          <a:p>
            <a:pPr lvl="1"/>
            <a:r>
              <a:rPr lang="en-GB" sz="2400" dirty="0" smtClean="0"/>
              <a:t>Text length;  Text difficulty (structural, lexical)</a:t>
            </a:r>
          </a:p>
          <a:p>
            <a:pPr lvl="1"/>
            <a:r>
              <a:rPr lang="en-GB" sz="2400" dirty="0"/>
              <a:t>Timing</a:t>
            </a:r>
          </a:p>
          <a:p>
            <a:pPr lvl="1"/>
            <a:r>
              <a:rPr lang="en-GB" sz="2400" dirty="0" smtClean="0"/>
              <a:t>Operations required by candidates; item type;  scoring</a:t>
            </a:r>
            <a:endParaRPr lang="en-GB" sz="2400" dirty="0"/>
          </a:p>
          <a:p>
            <a:pPr lvl="1"/>
            <a:r>
              <a:rPr lang="en-GB" sz="2400" dirty="0" smtClean="0"/>
              <a:t>Topic areas;  style;  communicative function</a:t>
            </a:r>
          </a:p>
          <a:p>
            <a:r>
              <a:rPr lang="en-GB" sz="2800" dirty="0" smtClean="0"/>
              <a:t>Input from consultant (</a:t>
            </a:r>
            <a:r>
              <a:rPr lang="en-GB" sz="2800" dirty="0" err="1" smtClean="0"/>
              <a:t>Prof.</a:t>
            </a:r>
            <a:r>
              <a:rPr lang="en-GB" sz="2800" dirty="0" smtClean="0"/>
              <a:t> John Read)</a:t>
            </a:r>
          </a:p>
          <a:p>
            <a:pPr lvl="1"/>
            <a:r>
              <a:rPr lang="en-GB" sz="2400" dirty="0" smtClean="0"/>
              <a:t>Issue of combining diagnostic and placement functions</a:t>
            </a:r>
          </a:p>
          <a:p>
            <a:r>
              <a:rPr lang="en-GB" sz="2800" dirty="0" smtClean="0"/>
              <a:t>Preparation of item templates</a:t>
            </a:r>
          </a:p>
          <a:p>
            <a:r>
              <a:rPr lang="en-GB" sz="2800" dirty="0" smtClean="0"/>
              <a:t>Further item writing</a:t>
            </a:r>
          </a:p>
          <a:p>
            <a:r>
              <a:rPr lang="en-GB" sz="2800" dirty="0" smtClean="0"/>
              <a:t>Review and final version of Pilot Test</a:t>
            </a:r>
          </a:p>
          <a:p>
            <a:endParaRPr lang="en-GB" sz="2800" b="1" dirty="0"/>
          </a:p>
          <a:p>
            <a:pPr marL="0" indent="0">
              <a:buNone/>
            </a:pPr>
            <a:endParaRPr lang="en-GB" sz="2800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http://academic.xjtlu.edu.cn/_layouts/_xjtlu/Images/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-136525"/>
            <a:ext cx="2286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336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Test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381" y="1214470"/>
            <a:ext cx="8713019" cy="5282380"/>
          </a:xfrm>
        </p:spPr>
        <p:txBody>
          <a:bodyPr>
            <a:normAutofit/>
          </a:bodyPr>
          <a:lstStyle/>
          <a:p>
            <a:r>
              <a:rPr lang="en-GB" sz="2800" b="1" dirty="0" smtClean="0"/>
              <a:t>Full Pilot Test  </a:t>
            </a:r>
          </a:p>
          <a:p>
            <a:pPr lvl="1"/>
            <a:r>
              <a:rPr lang="en-GB" sz="2400" dirty="0" smtClean="0"/>
              <a:t>Main pilot, Week 3, 2015-16 Semester 1</a:t>
            </a:r>
          </a:p>
          <a:p>
            <a:pPr lvl="1"/>
            <a:r>
              <a:rPr lang="en-GB" sz="2400" dirty="0" smtClean="0"/>
              <a:t>EAP 015 module students (n = 345)</a:t>
            </a:r>
          </a:p>
          <a:p>
            <a:pPr lvl="1"/>
            <a:r>
              <a:rPr lang="en-GB" sz="2400" dirty="0" smtClean="0"/>
              <a:t>Vocabulary, Listening, Grammar, Reading (2 hours)</a:t>
            </a:r>
          </a:p>
          <a:p>
            <a:r>
              <a:rPr lang="en-GB" sz="2400" dirty="0" smtClean="0"/>
              <a:t>Writing section pilot</a:t>
            </a:r>
          </a:p>
          <a:p>
            <a:pPr lvl="1"/>
            <a:r>
              <a:rPr lang="en-GB" sz="2400" dirty="0" smtClean="0"/>
              <a:t>Week 4,  Semester 1 (40 minutes)</a:t>
            </a:r>
          </a:p>
          <a:p>
            <a:pPr lvl="1"/>
            <a:r>
              <a:rPr lang="en-GB" sz="2400" dirty="0" smtClean="0"/>
              <a:t>EAP004 module students (n = c.200)</a:t>
            </a:r>
          </a:p>
          <a:p>
            <a:pPr lvl="1"/>
            <a:endParaRPr lang="en-GB" sz="2400" dirty="0" smtClean="0"/>
          </a:p>
          <a:p>
            <a:r>
              <a:rPr lang="en-GB" sz="2800" b="1" dirty="0" smtClean="0"/>
              <a:t>Marking &amp; Data entry</a:t>
            </a:r>
          </a:p>
          <a:p>
            <a:r>
              <a:rPr lang="en-GB" sz="2800" b="1" dirty="0" smtClean="0"/>
              <a:t>Analysis</a:t>
            </a:r>
            <a:endParaRPr lang="en-GB" sz="2800" b="1" dirty="0"/>
          </a:p>
          <a:p>
            <a:pPr marL="0" indent="0">
              <a:buNone/>
            </a:pPr>
            <a:endParaRPr lang="en-GB" sz="2800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http://academic.xjtlu.edu.cn/_layouts/_xjtlu/Images/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-136525"/>
            <a:ext cx="2286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87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6627004"/>
              </p:ext>
            </p:extLst>
          </p:nvPr>
        </p:nvGraphicFramePr>
        <p:xfrm>
          <a:off x="252984" y="1752600"/>
          <a:ext cx="8680704" cy="304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81046"/>
                <a:gridCol w="1799658"/>
              </a:tblGrid>
              <a:tr h="609600"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Year</a:t>
                      </a:r>
                      <a:r>
                        <a:rPr lang="en-US" sz="2300" baseline="0" dirty="0" smtClean="0"/>
                        <a:t> 1 Semester 1 EAP Assessment</a:t>
                      </a:r>
                      <a:endParaRPr lang="en-US" sz="2300" dirty="0"/>
                    </a:p>
                  </a:txBody>
                  <a:tcPr marL="117043" marR="117043" marT="58521" marB="58521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Weight</a:t>
                      </a:r>
                      <a:endParaRPr lang="en-US" sz="2300" dirty="0"/>
                    </a:p>
                  </a:txBody>
                  <a:tcPr marL="117043" marR="117043" marT="58521" marB="58521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Coursework</a:t>
                      </a:r>
                      <a:endParaRPr lang="en-US" sz="2300" dirty="0"/>
                    </a:p>
                  </a:txBody>
                  <a:tcPr marL="117043" marR="117043" marT="58521" marB="58521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30%</a:t>
                      </a:r>
                      <a:endParaRPr lang="en-US" sz="2300" dirty="0"/>
                    </a:p>
                  </a:txBody>
                  <a:tcPr marL="117043" marR="117043" marT="58521" marB="58521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Speaking</a:t>
                      </a:r>
                      <a:r>
                        <a:rPr lang="en-US" sz="2300" baseline="0" dirty="0" smtClean="0"/>
                        <a:t> Test</a:t>
                      </a:r>
                      <a:endParaRPr lang="en-US" sz="2300" dirty="0"/>
                    </a:p>
                  </a:txBody>
                  <a:tcPr marL="117043" marR="117043" marT="58521" marB="58521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30%</a:t>
                      </a:r>
                      <a:endParaRPr lang="en-US" sz="2300" dirty="0"/>
                    </a:p>
                  </a:txBody>
                  <a:tcPr marL="117043" marR="117043" marT="58521" marB="58521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Integrated</a:t>
                      </a:r>
                      <a:r>
                        <a:rPr lang="en-US" sz="2300" baseline="0" dirty="0" smtClean="0"/>
                        <a:t> Test (Listening, Reading &amp; Writing)</a:t>
                      </a:r>
                      <a:endParaRPr lang="en-US" sz="2300" dirty="0"/>
                    </a:p>
                  </a:txBody>
                  <a:tcPr marL="117043" marR="117043" marT="58521" marB="58521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40%</a:t>
                      </a:r>
                      <a:endParaRPr lang="en-US" sz="2300" dirty="0"/>
                    </a:p>
                  </a:txBody>
                  <a:tcPr marL="117043" marR="117043" marT="58521" marB="58521"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Final Module Mark</a:t>
                      </a:r>
                      <a:endParaRPr lang="en-US" sz="2300" dirty="0"/>
                    </a:p>
                  </a:txBody>
                  <a:tcPr marL="117043" marR="117043" marT="58521" marB="58521"/>
                </a:tc>
                <a:tc>
                  <a:txBody>
                    <a:bodyPr/>
                    <a:lstStyle/>
                    <a:p>
                      <a:r>
                        <a:rPr lang="en-US" sz="2300" dirty="0" smtClean="0"/>
                        <a:t>100%</a:t>
                      </a:r>
                      <a:endParaRPr lang="en-US" sz="2300" dirty="0"/>
                    </a:p>
                  </a:txBody>
                  <a:tcPr marL="117043" marR="117043" marT="58521" marB="5852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021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In-House Placement Test:</a:t>
            </a:r>
            <a:br>
              <a:rPr lang="en-US" dirty="0" smtClean="0"/>
            </a:br>
            <a:r>
              <a:rPr lang="en-US" dirty="0" smtClean="0"/>
              <a:t>Descriptive Statistics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6977650"/>
              </p:ext>
            </p:extLst>
          </p:nvPr>
        </p:nvGraphicFramePr>
        <p:xfrm>
          <a:off x="990600" y="2438400"/>
          <a:ext cx="74676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3800"/>
                <a:gridCol w="37338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Section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Mean</a:t>
                      </a:r>
                      <a:r>
                        <a:rPr lang="en-US" sz="2800" baseline="0" dirty="0" smtClean="0"/>
                        <a:t> </a:t>
                      </a:r>
                      <a:endParaRPr lang="en-US" sz="2800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Vocabulary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</a:rPr>
                        <a:t>59.45</a:t>
                      </a:r>
                      <a:endParaRPr lang="en-US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Listening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</a:rPr>
                        <a:t>59.90</a:t>
                      </a:r>
                      <a:endParaRPr lang="en-US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dirty="0" smtClean="0"/>
                        <a:t>Grammar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C00000"/>
                          </a:solidFill>
                        </a:rPr>
                        <a:t>71.71</a:t>
                      </a:r>
                      <a:endParaRPr lang="en-US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Reading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C00000"/>
                          </a:solidFill>
                        </a:rPr>
                        <a:t>58.45</a:t>
                      </a:r>
                      <a:endParaRPr lang="en-US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 smtClean="0">
                          <a:solidFill>
                            <a:srgbClr val="C00000"/>
                          </a:solidFill>
                        </a:rPr>
                        <a:t>62.38</a:t>
                      </a:r>
                      <a:endParaRPr lang="en-US" sz="2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4369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951078"/>
              </p:ext>
            </p:extLst>
          </p:nvPr>
        </p:nvGraphicFramePr>
        <p:xfrm>
          <a:off x="537516" y="3221184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OOPT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In-House Placement Test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S1</a:t>
                      </a:r>
                      <a:r>
                        <a:rPr lang="en-US" baseline="0" dirty="0" smtClean="0"/>
                        <a:t> Coursework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.456**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.477**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S1</a:t>
                      </a:r>
                      <a:r>
                        <a:rPr lang="en-US" baseline="0" dirty="0" smtClean="0"/>
                        <a:t> Speaking 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.453**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.477**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S1</a:t>
                      </a:r>
                      <a:r>
                        <a:rPr lang="en-US" baseline="0" dirty="0" smtClean="0"/>
                        <a:t> Integrated Test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.544**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.673**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S1 Final Marks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</a:rPr>
                        <a:t>.630**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.708**</a:t>
                      </a:r>
                      <a:endParaRPr lang="en-US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2819400"/>
            <a:ext cx="8100551" cy="1176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Correlation between OOPT/In-House Placement Test and Semester 1 EAP Assessment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66565" y="5215136"/>
            <a:ext cx="300915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Notes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N=345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Correlation is significant at 0.01 level (2 tailed)</a:t>
            </a:r>
          </a:p>
          <a:p>
            <a:pPr marL="342900" indent="-342900">
              <a:buAutoNum type="arabicPeriod"/>
            </a:pPr>
            <a:endParaRPr lang="en-US" sz="1100" dirty="0" smtClean="0"/>
          </a:p>
        </p:txBody>
      </p:sp>
      <p:sp>
        <p:nvSpPr>
          <p:cNvPr id="7" name="Rectangle 6"/>
          <p:cNvSpPr/>
          <p:nvPr/>
        </p:nvSpPr>
        <p:spPr>
          <a:xfrm>
            <a:off x="11675" y="1524000"/>
            <a:ext cx="9144000" cy="8309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Overall, the in-house placement test shows a </a:t>
            </a:r>
            <a:r>
              <a:rPr lang="en-US" sz="2400" dirty="0">
                <a:solidFill>
                  <a:srgbClr val="C00000"/>
                </a:solidFill>
              </a:rPr>
              <a:t>stronger relationship </a:t>
            </a:r>
            <a:r>
              <a:rPr lang="en-US" sz="2400" dirty="0"/>
              <a:t>with </a:t>
            </a:r>
            <a:r>
              <a:rPr lang="en-US" sz="2400" dirty="0" smtClean="0"/>
              <a:t>students</a:t>
            </a:r>
            <a:r>
              <a:rPr lang="en-US" sz="2400" dirty="0"/>
              <a:t>’ Semester 1 EAP performance than OOPT</a:t>
            </a:r>
            <a:r>
              <a:rPr lang="en-US" sz="2400" dirty="0" smtClean="0"/>
              <a:t>.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202175" y="4648199"/>
            <a:ext cx="8763000" cy="566937"/>
          </a:xfrm>
          <a:prstGeom prst="ellipse">
            <a:avLst/>
          </a:prstGeom>
          <a:solidFill>
            <a:schemeClr val="bg1">
              <a:alpha val="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9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09600" y="1473606"/>
            <a:ext cx="396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Scatter plot </a:t>
            </a:r>
          </a:p>
          <a:p>
            <a:r>
              <a:rPr lang="en-US" sz="2400" dirty="0" smtClean="0"/>
              <a:t>OOPT Score vs. Semester 1 Final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4800600" y="1461165"/>
            <a:ext cx="4343400" cy="1933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Scatter plot </a:t>
            </a:r>
          </a:p>
          <a:p>
            <a:r>
              <a:rPr lang="en-US" sz="2400" dirty="0" smtClean="0"/>
              <a:t>In-house Placement Test vs. Semester 1 Final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8678" y="2656228"/>
            <a:ext cx="4366828" cy="36439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07" y="2645206"/>
            <a:ext cx="4559341" cy="3685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77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 of the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Sample Representativeness</a:t>
            </a:r>
          </a:p>
          <a:p>
            <a:pPr lvl="1"/>
            <a:r>
              <a:rPr lang="en-US" sz="2400" dirty="0" smtClean="0"/>
              <a:t>One stream only</a:t>
            </a:r>
          </a:p>
          <a:p>
            <a:pPr lvl="1"/>
            <a:r>
              <a:rPr lang="en-US" sz="2400" dirty="0" smtClean="0"/>
              <a:t>Truncated sample (“High-fliers</a:t>
            </a:r>
            <a:r>
              <a:rPr lang="en-US" sz="2400" dirty="0"/>
              <a:t>” taken </a:t>
            </a:r>
            <a:r>
              <a:rPr lang="en-US" sz="2400" dirty="0" smtClean="0"/>
              <a:t>out)</a:t>
            </a:r>
            <a:endParaRPr lang="en-US" sz="2400" dirty="0"/>
          </a:p>
          <a:p>
            <a:pPr lvl="1"/>
            <a:endParaRPr lang="en-US" sz="2400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Timing</a:t>
            </a:r>
          </a:p>
          <a:p>
            <a:pPr lvl="1"/>
            <a:r>
              <a:rPr lang="en-US" sz="2400" dirty="0" smtClean="0"/>
              <a:t>OOPT took place first</a:t>
            </a:r>
          </a:p>
          <a:p>
            <a:pPr lvl="1"/>
            <a:endParaRPr lang="en-US" sz="2400" dirty="0" smtClean="0"/>
          </a:p>
          <a:p>
            <a:r>
              <a:rPr lang="en-US" dirty="0">
                <a:solidFill>
                  <a:srgbClr val="C00000"/>
                </a:solidFill>
              </a:rPr>
              <a:t>Potential Self fulfilling </a:t>
            </a:r>
            <a:r>
              <a:rPr lang="en-US" dirty="0" smtClean="0">
                <a:solidFill>
                  <a:srgbClr val="C00000"/>
                </a:solidFill>
              </a:rPr>
              <a:t>prophecy</a:t>
            </a:r>
          </a:p>
          <a:p>
            <a:pPr lvl="1"/>
            <a:r>
              <a:rPr lang="en-US" sz="2400" dirty="0"/>
              <a:t>could </a:t>
            </a:r>
            <a:r>
              <a:rPr lang="en-US" sz="2400" dirty="0" err="1" smtClean="0"/>
              <a:t>favour</a:t>
            </a:r>
            <a:r>
              <a:rPr lang="en-US" sz="2400" dirty="0" smtClean="0"/>
              <a:t> </a:t>
            </a:r>
            <a:r>
              <a:rPr lang="en-US" sz="2400" dirty="0"/>
              <a:t>the OOPT</a:t>
            </a:r>
          </a:p>
        </p:txBody>
      </p:sp>
    </p:spTree>
    <p:extLst>
      <p:ext uri="{BB962C8B-B14F-4D97-AF65-F5344CB8AC3E}">
        <p14:creationId xmlns:p14="http://schemas.microsoft.com/office/powerpoint/2010/main" val="1799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Direction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Analysis of Writing section results</a:t>
            </a:r>
          </a:p>
          <a:p>
            <a:endParaRPr lang="en-US" dirty="0" smtClean="0"/>
          </a:p>
          <a:p>
            <a:r>
              <a:rPr lang="en-US" dirty="0" smtClean="0"/>
              <a:t>Item </a:t>
            </a:r>
            <a:r>
              <a:rPr lang="en-US" dirty="0"/>
              <a:t>and section analysis </a:t>
            </a:r>
          </a:p>
          <a:p>
            <a:endParaRPr lang="en-US" dirty="0" smtClean="0"/>
          </a:p>
          <a:p>
            <a:r>
              <a:rPr lang="en-US" dirty="0" smtClean="0"/>
              <a:t>Benchmark to CEFR levels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Tailoring and implementation in summer 2016?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09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Test development</a:t>
            </a:r>
          </a:p>
          <a:p>
            <a:r>
              <a:rPr lang="en-US" dirty="0" smtClean="0"/>
              <a:t>Results</a:t>
            </a:r>
          </a:p>
          <a:p>
            <a:r>
              <a:rPr lang="en-US" dirty="0" smtClean="0"/>
              <a:t>Future Directions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47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err="1"/>
              <a:t>Carr</a:t>
            </a:r>
            <a:r>
              <a:rPr lang="en-US" sz="2000" dirty="0"/>
              <a:t>, N.T. (2011). </a:t>
            </a:r>
            <a:r>
              <a:rPr lang="en-US" sz="2000" i="1" dirty="0"/>
              <a:t>Designing and Analyzing Language Tests</a:t>
            </a:r>
            <a:r>
              <a:rPr lang="en-US" sz="2000" dirty="0"/>
              <a:t>. OUP</a:t>
            </a:r>
            <a:endParaRPr lang="en-GB" sz="2000" dirty="0"/>
          </a:p>
          <a:p>
            <a:r>
              <a:rPr lang="en-US" sz="2000" dirty="0"/>
              <a:t>Hughes, A. (2003). </a:t>
            </a:r>
            <a:r>
              <a:rPr lang="en-US" sz="2000" i="1" dirty="0"/>
              <a:t>Testing for Language Teachers, 2</a:t>
            </a:r>
            <a:r>
              <a:rPr lang="en-US" sz="2000" i="1" baseline="30000" dirty="0"/>
              <a:t>nd</a:t>
            </a:r>
            <a:r>
              <a:rPr lang="en-US" sz="2000" i="1" dirty="0"/>
              <a:t> Ed. </a:t>
            </a:r>
            <a:r>
              <a:rPr lang="en-US" sz="2000" dirty="0"/>
              <a:t>Cambridge. </a:t>
            </a:r>
            <a:endParaRPr lang="en-GB" sz="2000" dirty="0"/>
          </a:p>
          <a:p>
            <a:r>
              <a:rPr lang="en-GB" sz="2000" dirty="0"/>
              <a:t>Jordan, E. (</a:t>
            </a:r>
            <a:r>
              <a:rPr lang="en-GB" sz="2000" dirty="0" err="1"/>
              <a:t>n.d.</a:t>
            </a:r>
            <a:r>
              <a:rPr lang="en-GB" sz="2000" dirty="0"/>
              <a:t>). </a:t>
            </a:r>
            <a:r>
              <a:rPr lang="en-US" sz="2000" i="1" dirty="0"/>
              <a:t>Randomized Checklist Vocabulary Size Test</a:t>
            </a:r>
            <a:r>
              <a:rPr lang="en-GB" sz="2000" dirty="0"/>
              <a:t> .  </a:t>
            </a:r>
            <a:r>
              <a:rPr lang="en-US" sz="2000" dirty="0"/>
              <a:t>Online [Available from] </a:t>
            </a:r>
            <a:r>
              <a:rPr lang="en-US" sz="2000" u="sng" dirty="0">
                <a:hlinkClick r:id="rId3"/>
              </a:rPr>
              <a:t>http://www.readingandwritingtools.com/cvst/checklisttest.html</a:t>
            </a:r>
            <a:endParaRPr lang="en-GB" sz="2000" dirty="0"/>
          </a:p>
          <a:p>
            <a:r>
              <a:rPr lang="en-US" sz="2000" dirty="0"/>
              <a:t>Jordan, E. (</a:t>
            </a:r>
            <a:r>
              <a:rPr lang="en-US" sz="2000" dirty="0" err="1"/>
              <a:t>n.d.</a:t>
            </a:r>
            <a:r>
              <a:rPr lang="en-US" sz="2000" dirty="0"/>
              <a:t>). </a:t>
            </a:r>
            <a:r>
              <a:rPr lang="en-US" sz="2000" i="1" dirty="0"/>
              <a:t>Reading Mate</a:t>
            </a:r>
            <a:r>
              <a:rPr lang="en-US" sz="2000" dirty="0"/>
              <a:t>.  Online [Available from] </a:t>
            </a:r>
            <a:r>
              <a:rPr lang="en-US" sz="2000" u="sng" dirty="0">
                <a:hlinkClick r:id="rId4"/>
              </a:rPr>
              <a:t>http://www.readingandwritingtools.com/rm/readingmate.html</a:t>
            </a:r>
            <a:endParaRPr lang="en-GB" sz="2000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958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Acknowledgements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1295400"/>
            <a:ext cx="8713019" cy="52823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dirty="0" smtClean="0"/>
              <a:t>The placement test project was funded by a TDF award (February 2015) </a:t>
            </a:r>
          </a:p>
          <a:p>
            <a:pPr marL="0" indent="0">
              <a:buNone/>
            </a:pPr>
            <a:r>
              <a:rPr lang="en-GB" sz="2400" dirty="0" smtClean="0"/>
              <a:t>Additional acknowledgements are due to:</a:t>
            </a:r>
          </a:p>
          <a:p>
            <a:r>
              <a:rPr lang="en-GB" sz="2400" dirty="0" smtClean="0"/>
              <a:t>LC Tutors who helped prepare test items during Summer 2015:</a:t>
            </a:r>
          </a:p>
          <a:p>
            <a:pPr lvl="1"/>
            <a:r>
              <a:rPr lang="en-GB" sz="2400" dirty="0" smtClean="0"/>
              <a:t>Andy Snyder, Jackie Hemingway, Way Peng, </a:t>
            </a:r>
            <a:r>
              <a:rPr lang="en-US" sz="2400" dirty="0" smtClean="0"/>
              <a:t>Anthony </a:t>
            </a:r>
            <a:r>
              <a:rPr lang="en-US" sz="2400" dirty="0"/>
              <a:t>Steward, </a:t>
            </a:r>
            <a:r>
              <a:rPr lang="en-US" sz="2400" dirty="0" smtClean="0"/>
              <a:t> </a:t>
            </a:r>
            <a:r>
              <a:rPr lang="en-US" sz="2400" dirty="0"/>
              <a:t>James Dodds, </a:t>
            </a:r>
            <a:r>
              <a:rPr lang="en-US" sz="2400" dirty="0" smtClean="0"/>
              <a:t>Yimei </a:t>
            </a:r>
            <a:r>
              <a:rPr lang="en-US" sz="2400" dirty="0"/>
              <a:t>Xiong, Mac, </a:t>
            </a:r>
            <a:r>
              <a:rPr lang="en-US" sz="2400" dirty="0" smtClean="0"/>
              <a:t>Hongmei </a:t>
            </a:r>
            <a:r>
              <a:rPr lang="en-US" sz="2400" dirty="0"/>
              <a:t>Hu </a:t>
            </a:r>
            <a:endParaRPr lang="en-GB" sz="2400" dirty="0" smtClean="0"/>
          </a:p>
          <a:p>
            <a:r>
              <a:rPr lang="en-GB" sz="2400" dirty="0" smtClean="0"/>
              <a:t>MA TESOL students who helped with pilot test marking and data entry:</a:t>
            </a:r>
          </a:p>
          <a:p>
            <a:pPr lvl="1"/>
            <a:r>
              <a:rPr lang="en-GB" sz="2400" dirty="0" err="1" smtClean="0"/>
              <a:t>Guhai</a:t>
            </a:r>
            <a:r>
              <a:rPr lang="en-GB" sz="2400" dirty="0" smtClean="0"/>
              <a:t> Jiang, Xuan Gao, </a:t>
            </a:r>
            <a:r>
              <a:rPr lang="en-GB" sz="2400" dirty="0" err="1" smtClean="0"/>
              <a:t>Xuerong</a:t>
            </a:r>
            <a:r>
              <a:rPr lang="en-GB" sz="2400" dirty="0" smtClean="0"/>
              <a:t> Wei, Nana Fan</a:t>
            </a:r>
            <a:endParaRPr lang="en-GB" sz="2400" dirty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http://academic.xjtlu.edu.cn/_layouts/_xjtlu/Images/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-136525"/>
            <a:ext cx="2286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6987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Placement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Commonly used in language education </a:t>
            </a:r>
            <a:r>
              <a:rPr lang="en-US" dirty="0" err="1" smtClean="0"/>
              <a:t>programmes</a:t>
            </a:r>
            <a:endParaRPr lang="en-US" dirty="0" smtClean="0"/>
          </a:p>
          <a:p>
            <a:r>
              <a:rPr lang="en-US" dirty="0" smtClean="0"/>
              <a:t>Tests aim to place students in a class/level appropriate to their current ability</a:t>
            </a:r>
          </a:p>
          <a:p>
            <a:r>
              <a:rPr lang="en-US" dirty="0" smtClean="0"/>
              <a:t>Considered as a relatively “low stakes” form of assessment</a:t>
            </a:r>
          </a:p>
          <a:p>
            <a:r>
              <a:rPr lang="en-US" dirty="0" smtClean="0"/>
              <a:t>Tests usually need to be quick/convenient to administer</a:t>
            </a:r>
          </a:p>
          <a:p>
            <a:r>
              <a:rPr lang="en-US" dirty="0" smtClean="0"/>
              <a:t>May not involve testing all four skills (reading, writing, listening, speaking) </a:t>
            </a:r>
          </a:p>
        </p:txBody>
      </p:sp>
    </p:spTree>
    <p:extLst>
      <p:ext uri="{BB962C8B-B14F-4D97-AF65-F5344CB8AC3E}">
        <p14:creationId xmlns:p14="http://schemas.microsoft.com/office/powerpoint/2010/main" val="25216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Placement/entrance testing in the LC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Oxford Online Placement Test (OOPT) has been given to all new Y1 cohorts from 2012-13</a:t>
            </a:r>
          </a:p>
          <a:p>
            <a:r>
              <a:rPr lang="en-US" dirty="0" smtClean="0"/>
              <a:t>Up to 2013-14, was only used to monitor students’ English ability on entry</a:t>
            </a:r>
          </a:p>
          <a:p>
            <a:r>
              <a:rPr lang="en-US" dirty="0" smtClean="0"/>
              <a:t>From 2014-15, has been used to place students into different EAP ability “streams”</a:t>
            </a:r>
          </a:p>
          <a:p>
            <a:r>
              <a:rPr lang="en-US" dirty="0" smtClean="0"/>
              <a:t>Moderately strong correlations with EAP results, but room for improvement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21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OOPT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Focuses on general English ability, not ability to complete tasks required in an academic environment</a:t>
            </a:r>
          </a:p>
          <a:p>
            <a:r>
              <a:rPr lang="en-US" dirty="0" smtClean="0"/>
              <a:t>Limited diagnostic information</a:t>
            </a:r>
          </a:p>
          <a:p>
            <a:r>
              <a:rPr lang="en-US" dirty="0" smtClean="0"/>
              <a:t>Only includes “native speaker” British/American voices</a:t>
            </a:r>
          </a:p>
          <a:p>
            <a:r>
              <a:rPr lang="en-US" dirty="0" smtClean="0"/>
              <a:t>Commercial test = needs to be paid for by the LC/university each year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271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Rationale for an in-house placement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An in-house test could…</a:t>
            </a:r>
          </a:p>
          <a:p>
            <a:r>
              <a:rPr lang="en-US" dirty="0" smtClean="0"/>
              <a:t>Focus more on the skills needed to be successful in an academic environment</a:t>
            </a:r>
          </a:p>
          <a:p>
            <a:r>
              <a:rPr lang="en-US" dirty="0" smtClean="0"/>
              <a:t>Provide greater diagnostic information</a:t>
            </a:r>
          </a:p>
          <a:p>
            <a:r>
              <a:rPr lang="en-US" dirty="0" smtClean="0"/>
              <a:t>Include a wider variety of voices</a:t>
            </a:r>
          </a:p>
          <a:p>
            <a:r>
              <a:rPr lang="en-US" dirty="0" smtClean="0"/>
              <a:t>Save money/allow for greater investment in staff development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765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development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To create a test that…</a:t>
            </a:r>
          </a:p>
          <a:p>
            <a:r>
              <a:rPr lang="en-US" dirty="0" smtClean="0"/>
              <a:t>Reflects the skills needed to be successful on EAP modules</a:t>
            </a:r>
          </a:p>
          <a:p>
            <a:r>
              <a:rPr lang="en-US" dirty="0" smtClean="0"/>
              <a:t>Provides richer diagnostic data than the OOPT</a:t>
            </a:r>
          </a:p>
          <a:p>
            <a:r>
              <a:rPr lang="en-US" dirty="0" smtClean="0"/>
              <a:t>Uses more than just British/American “native speaker” voices</a:t>
            </a:r>
          </a:p>
          <a:p>
            <a:r>
              <a:rPr lang="en-US" dirty="0" smtClean="0"/>
              <a:t>Is benchmarked to CEFR (Common European Framework of Reference for Languages)</a:t>
            </a:r>
          </a:p>
          <a:p>
            <a:r>
              <a:rPr lang="en-US" dirty="0" smtClean="0"/>
              <a:t>Is time-efficient to administer and grade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289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GB" dirty="0" smtClean="0"/>
              <a:t>Test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340" y="1295400"/>
            <a:ext cx="2514600" cy="609600"/>
          </a:xfrm>
        </p:spPr>
        <p:txBody>
          <a:bodyPr/>
          <a:lstStyle/>
          <a:p>
            <a:pPr marL="0" indent="0">
              <a:buNone/>
            </a:pPr>
            <a:r>
              <a:rPr lang="en-GB" b="1" dirty="0" smtClean="0"/>
              <a:t>Project Team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http://academic.xjtlu.edu.cn/_layouts/_xjtlu/Images/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-136525"/>
            <a:ext cx="2286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88" y="4343400"/>
            <a:ext cx="1127220" cy="112914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7014" y="5099591"/>
            <a:ext cx="1147434" cy="1146021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9872" y="3328261"/>
            <a:ext cx="1167539" cy="116753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9100" y="1255362"/>
            <a:ext cx="1112865" cy="133543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784" y="3192678"/>
            <a:ext cx="1236245" cy="130172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1143000" y="3452121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Nigel Dixon</a:t>
            </a:r>
            <a:endParaRPr lang="en-GB" sz="2000" dirty="0"/>
          </a:p>
        </p:txBody>
      </p:sp>
      <p:sp>
        <p:nvSpPr>
          <p:cNvPr id="15" name="TextBox 14"/>
          <p:cNvSpPr txBox="1"/>
          <p:nvPr/>
        </p:nvSpPr>
        <p:spPr>
          <a:xfrm>
            <a:off x="1143000" y="5472547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Eoin </a:t>
            </a:r>
            <a:r>
              <a:rPr lang="en-GB" sz="2000" dirty="0" smtClean="0"/>
              <a:t>Jordan</a:t>
            </a:r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3429000" y="2581490"/>
            <a:ext cx="26683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Douglas </a:t>
            </a:r>
            <a:r>
              <a:rPr lang="en-GB" dirty="0" smtClean="0"/>
              <a:t>‘Mac’ Mackinnon</a:t>
            </a:r>
            <a:endParaRPr lang="en-GB" dirty="0"/>
          </a:p>
        </p:txBody>
      </p:sp>
      <p:sp>
        <p:nvSpPr>
          <p:cNvPr id="17" name="TextBox 16"/>
          <p:cNvSpPr txBox="1"/>
          <p:nvPr/>
        </p:nvSpPr>
        <p:spPr>
          <a:xfrm>
            <a:off x="3833856" y="6239789"/>
            <a:ext cx="14340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Debra </a:t>
            </a:r>
            <a:r>
              <a:rPr lang="en-GB" dirty="0" smtClean="0"/>
              <a:t>Jones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3720404" y="4507534"/>
            <a:ext cx="18712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Ling </a:t>
            </a:r>
            <a:r>
              <a:rPr lang="en-GB" dirty="0" smtClean="0"/>
              <a:t>Xia (Angela)</a:t>
            </a:r>
            <a:endParaRPr lang="en-GB" dirty="0"/>
          </a:p>
        </p:txBody>
      </p:sp>
      <p:sp>
        <p:nvSpPr>
          <p:cNvPr id="19" name="TextBox 18"/>
          <p:cNvSpPr txBox="1"/>
          <p:nvPr/>
        </p:nvSpPr>
        <p:spPr>
          <a:xfrm>
            <a:off x="6722665" y="2590800"/>
            <a:ext cx="16791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Gareth Morris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66553" y="6322529"/>
            <a:ext cx="12548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Joe </a:t>
            </a:r>
            <a:r>
              <a:rPr lang="en-GB" dirty="0" smtClean="0"/>
              <a:t>Lewis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6761213" y="4494398"/>
            <a:ext cx="16405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Karen </a:t>
            </a:r>
            <a:r>
              <a:rPr lang="en-GB" dirty="0" smtClean="0"/>
              <a:t>O’Toole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397" y="2259910"/>
            <a:ext cx="1171792" cy="117179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7885" y="1262474"/>
            <a:ext cx="1434044" cy="12488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3023" y="4999357"/>
            <a:ext cx="1165018" cy="1425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345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09"/>
            <a:ext cx="8229600" cy="1143000"/>
          </a:xfrm>
        </p:spPr>
        <p:txBody>
          <a:bodyPr/>
          <a:lstStyle/>
          <a:p>
            <a:r>
              <a:rPr lang="en-GB" dirty="0" smtClean="0"/>
              <a:t>Test Development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381" y="1219200"/>
            <a:ext cx="3836219" cy="527765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Candidate constructs </a:t>
            </a:r>
          </a:p>
          <a:p>
            <a:r>
              <a:rPr lang="en-GB" sz="2400" dirty="0"/>
              <a:t>Reading</a:t>
            </a:r>
          </a:p>
          <a:p>
            <a:r>
              <a:rPr lang="en-GB" sz="2400" dirty="0"/>
              <a:t>Listening</a:t>
            </a:r>
          </a:p>
          <a:p>
            <a:r>
              <a:rPr lang="en-GB" sz="2400" dirty="0" smtClean="0"/>
              <a:t>Vocabulary</a:t>
            </a:r>
          </a:p>
          <a:p>
            <a:r>
              <a:rPr lang="en-GB" sz="2400" dirty="0" smtClean="0"/>
              <a:t>Grammar</a:t>
            </a:r>
          </a:p>
          <a:p>
            <a:r>
              <a:rPr lang="en-GB" sz="2400" dirty="0" smtClean="0"/>
              <a:t>Writing</a:t>
            </a:r>
          </a:p>
          <a:p>
            <a:r>
              <a:rPr lang="en-GB" sz="2400" dirty="0" smtClean="0"/>
              <a:t>Critical Thinking</a:t>
            </a:r>
          </a:p>
          <a:p>
            <a:r>
              <a:rPr lang="en-GB" sz="2400" dirty="0" smtClean="0"/>
              <a:t>Language Aptitude</a:t>
            </a:r>
          </a:p>
          <a:p>
            <a:r>
              <a:rPr lang="en-GB" sz="2400" dirty="0" smtClean="0"/>
              <a:t>Self-assessment</a:t>
            </a:r>
          </a:p>
          <a:p>
            <a:pPr marL="0" indent="0">
              <a:buNone/>
            </a:pPr>
            <a:endParaRPr lang="en-GB" sz="2800" b="1" dirty="0" smtClean="0"/>
          </a:p>
          <a:p>
            <a:pPr marL="0" indent="0">
              <a:buNone/>
            </a:pPr>
            <a:endParaRPr lang="en-GB" b="1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1026" name="Picture 2" descr="http://academic.xjtlu.edu.cn/_layouts/_xjtlu/Images/s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-136525"/>
            <a:ext cx="228600" cy="26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308764" y="1219200"/>
            <a:ext cx="4682836" cy="38472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2800" b="1" dirty="0" smtClean="0"/>
              <a:t>Selection process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 smtClean="0"/>
              <a:t>Research into published tests and literature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 err="1" smtClean="0"/>
              <a:t>Trialing</a:t>
            </a:r>
            <a:r>
              <a:rPr lang="en-GB" sz="2400" dirty="0" smtClean="0"/>
              <a:t> of sections &amp; question formats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 smtClean="0"/>
              <a:t>Analysis of Test Trial data for power to discriminate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2400" dirty="0" smtClean="0"/>
              <a:t>Finalization of constructs &amp; item format for full pilot test</a:t>
            </a:r>
          </a:p>
          <a:p>
            <a:r>
              <a:rPr lang="en-GB" sz="2400" dirty="0" smtClean="0"/>
              <a:t>  </a:t>
            </a:r>
            <a:endParaRPr lang="en-GB" sz="24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609600" y="4125191"/>
            <a:ext cx="2057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9600" y="4572000"/>
            <a:ext cx="2438400" cy="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09600" y="51816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>
                <a:solidFill>
                  <a:srgbClr val="FF0000"/>
                </a:solidFill>
              </a:rPr>
              <a:t>(separate project)</a:t>
            </a:r>
            <a:endParaRPr lang="en-GB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493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<ct:contentTypeSchema ct:_="" ma:_="" ma:contentTypeName="Document" ma:contentTypeID="0x010100817E5ABC87E0D5489B8E31CE589A6715" ma:contentTypeVersion="" ma:contentTypeDescription="Create a new document." ma:contentTypeScope="" ma:versionID="03a0275702d62a1656dfd9033a80b350" xmlns:ct="http://schemas.microsoft.com/office/2006/metadata/contentType" xmlns:ma="http://schemas.microsoft.com/office/2006/metadata/properties/metaAttributes">
<xsd:schema targetNamespace="http://schemas.microsoft.com/office/2006/metadata/properties" ma:root="true" ma:fieldsID="f72567e75db4b175af007ff6fc9fc347" ns2:_="" ns3:_="" ns4:_="" xmlns:xsd="http://www.w3.org/2001/XMLSchema" xmlns:xs="http://www.w3.org/2001/XMLSchema" xmlns:p="http://schemas.microsoft.com/office/2006/metadata/properties" xmlns:ns2="$ListId:Shared Documents;" xmlns:ns3="e8331262-de25-436d-8f05-154a071bbe3b" xmlns:ns4="http://schemas.microsoft.com/sharepoint/v3/fields">
<xsd:import namespace="$ListId:Shared Documents;"/>
<xsd:import namespace="e8331262-de25-436d-8f05-154a071bbe3b"/>
<xsd:import namespace="http://schemas.microsoft.com/sharepoint/v3/fields"/>
<xsd:element name="properties">
<xsd:complexType>
<xsd:sequence>
<xsd:element name="documentManagement">
<xsd:complexType>
<xsd:all>
<xsd:element ref="ns2:hc6d7eca65f9478abad7d03f5cf64e0f" minOccurs="0"/>
<xsd:element ref="ns3:TaxCatchAll" minOccurs="0"/>
<xsd:element ref="ns4:_DCDateModified" minOccurs="0"/>
</xsd:all>
</xsd:complexType>
</xsd:element>
</xsd:sequence>
</xsd:complexType>
</xsd:element>
</xsd:schema>
<xsd:schema targetNamespace="$ListId:Shared Documents;" elementFormDefault="qualified" xmlns:xsd="http://www.w3.org/2001/XMLSchema" xmlns:xs="http://www.w3.org/2001/XMLSchema" xmlns:dms="http://schemas.microsoft.com/office/2006/documentManagement/types" xmlns:pc="http://schemas.microsoft.com/office/infopath/2007/PartnerControls">
<xsd:import namespace="http://schemas.microsoft.com/office/2006/documentManagement/types"/>
<xsd:import namespace="http://schemas.microsoft.com/office/infopath/2007/PartnerControls"/>
<xsd:element name="hc6d7eca65f9478abad7d03f5cf64e0f" ma:index="9" nillable="true" ma:taxonomy="true" ma:internalName="hc6d7eca65f9478abad7d03f5cf64e0f" ma:taxonomyFieldName="Category" ma:displayName="Category" ma:default="" ma:fieldId="{1c6d7eca-65f9-478a-bad7-d03f5cf64e0f}" ma:sspId="415ee74b-2602-4e7a-8fdc-0d76d9df16f1" ma:termSetId="c9e38beb-e60a-46ec-a1a3-d119e6b2538e" ma:anchorId="00000000-0000-0000-0000-000000000000" ma:open="false" ma:isKeyword="false">
<xsd:complexType>
<xsd:sequence>
<xsd:element ref="pc:Terms" minOccurs="0" maxOccurs="1"></xsd:element>
</xsd:sequence>
</xsd:complexType>
</xsd:element>
</xsd:schema>
<xsd:schema targetNamespace="e8331262-de25-436d-8f05-154a071bbe3b" elementFormDefault="qualified" xmlns:xsd="http://www.w3.org/2001/XMLSchema" xmlns:xs="http://www.w3.org/2001/XMLSchema" xmlns:dms="http://schemas.microsoft.com/office/2006/documentManagement/types" xmlns:pc="http://schemas.microsoft.com/office/infopath/2007/PartnerControls">
<xsd:import namespace="http://schemas.microsoft.com/office/2006/documentManagement/types"/>
<xsd:import namespace="http://schemas.microsoft.com/office/infopath/2007/PartnerControls"/>
<xsd:element name="TaxCatchAll" ma:index="10" nillable="true" ma:displayName="Taxonomy Catch All Column" ma:hidden="true" ma:list="{700F16FF-FD2C-4247-9418-6E54F27050D4}" ma:internalName="TaxCatchAll" ma:showField="CatchAllData" ma:web="{dae5fd0f-c67d-47b3-b0e3-dde474aa98b4}">
<xsd:complexType>
<xsd:complexContent>
<xsd:extension base="dms:MultiChoiceLookup">
<xsd:sequence>
<xsd:element name="Value" type="dms:Lookup" maxOccurs="unbounded" minOccurs="0" nillable="true"/>
</xsd:sequence>
</xsd:extension>
</xsd:complexContent>
</xsd:complexType>
</xsd:element>
</xsd:schema>
<xsd:schema targetNamespace="http://schemas.microsoft.com/sharepoint/v3/fields" elementFormDefault="qualified" xmlns:xsd="http://www.w3.org/2001/XMLSchema" xmlns:xs="http://www.w3.org/2001/XMLSchema" xmlns:dms="http://schemas.microsoft.com/office/2006/documentManagement/types" xmlns:pc="http://schemas.microsoft.com/office/infopath/2007/PartnerControls">
<xsd:import namespace="http://schemas.microsoft.com/office/2006/documentManagement/types"/>
<xsd:import namespace="http://schemas.microsoft.com/office/infopath/2007/PartnerControls"/>
<xsd:element name="_DCDateModified" ma:index="11" nillable="true" ma:displayName="Date Modified" ma:description="The date on which this resource was last modified" ma:format="DateTime" ma:internalName="_DCDateModified">
<xsd:simpleType>
<xsd:restriction base="dms:DateTime"/>
</xsd:simpleType>
</xsd:element>
</xsd:schema>
<xsd:schema targetNamespace="http://schemas.openxmlformats.org/package/2006/metadata/core-properties" elementFormDefault="qualified" attributeFormDefault="unqualified" blockDefault="#all"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>
<xsd:import namespace="http://purl.org/dc/elements/1.1/" schemaLocation="http://dublincore.org/schemas/xmls/qdc/2003/04/02/dc.xsd"/>
<xsd:import namespace="http://purl.org/dc/terms/" schemaLocation="http://dublincore.org/schemas/xmls/qdc/2003/04/02/dcterms.xsd"/>
<xsd:element name="coreProperties" type="CT_coreProperties"/>
<xsd:complexType name="CT_coreProperties">
<xsd:all>
<xsd:element ref="dc:creator" minOccurs="0" maxOccurs="1"/>
<xsd:element ref="dcterms:created" minOccurs="0" maxOccurs="1"/>
<xsd:element ref="dc:identifier" minOccurs="0" maxOccurs="1"/>
<xsd:element name="contentType" minOccurs="0" maxOccurs="1" type="xsd:string" ma:index="0" ma:displayName="Content Type"/>
<xsd:element ref="dc:title" minOccurs="0" maxOccurs="1" ma:index="4" ma:displayName="Title"/>
<xsd:element ref="dc:subject" minOccurs="0" maxOccurs="1"/>
<xsd:element ref="dc:description" minOccurs="0" maxOccurs="1"/>
<xsd:element name="keywords" minOccurs="0" maxOccurs="1" type="xsd:string"/>
<xsd:element ref="dc:language" minOccurs="0" maxOccurs="1"/>
<xsd:element name="category" minOccurs="0" maxOccurs="1" type="xsd:string"/>
<xsd:element name="version" minOccurs="0" maxOccurs="1" type="xsd:string"/>
<xsd:element name="revision" minOccurs="0" maxOccurs="1" type="xsd:string">
<xsd:annotation>
<xsd:documentation>
                        This value indicates the number of saves or revisions. The application is responsible for updating this value after each revision.
                    </xsd:documentation>
</xsd:annotation>
</xsd:element>
<xsd:element name="lastModifiedBy" minOccurs="0" maxOccurs="1" type="xsd:string"/>
<xsd:element ref="dcterms:modified" minOccurs="0" maxOccurs="1"/>
<xsd:element name="contentStatus" minOccurs="0" maxOccurs="1" type="xsd:string"/>
</xsd:all>
</xsd:complexType>
</xsd:schema>
<xs:schema targetNamespace="http://schemas.microsoft.com/office/infopath/2007/PartnerControls" elementFormDefault="qualified" attributeFormDefault="unqualified" xmlns:pc="http://schemas.microsoft.com/office/infopath/2007/PartnerControls" xmlns:xs="http://www.w3.org/2001/XMLSchema">
<xs:element name="Person">
<xs:complexType>
<xs:sequence>
<xs:element ref="pc:DisplayName" minOccurs="0"></xs:element>
<xs:element ref="pc:AccountId" minOccurs="0"></xs:element>
<xs:element ref="pc:AccountType" minOccurs="0"></xs:element>
</xs:sequence>
</xs:complexType>
</xs:element>
<xs:element name="DisplayName" type="xs:string"></xs:element>
<xs:element name="AccountId" type="xs:string"></xs:element>
<xs:element name="AccountType" type="xs:string"></xs:element>
<xs:element name="BDCAssociatedEntity">
<xs:complexType>
<xs:sequence>
<xs:element ref="pc:BDCEntity" minOccurs="0" maxOccurs="unbounded"></xs:element>
</xs:sequence>
<xs:attribute ref="pc:EntityNamespace"></xs:attribute>
<xs:attribute ref="pc:EntityName"></xs:attribute>
<xs:attribute ref="pc:SystemInstanceName"></xs:attribute>
<xs:attribute ref="pc:AssociationName"></xs:attribute>
</xs:complexType>
</xs:element>
<xs:attribute name="EntityNamespace" type="xs:string"></xs:attribute>
<xs:attribute name="EntityName" type="xs:string"></xs:attribute>
<xs:attribute name="SystemInstanceName" type="xs:string"></xs:attribute>
<xs:attribute name="AssociationName" type="xs:string"></xs:attribute>
<xs:element name="BDCEntity">
<xs:complexType>
<xs:sequence>
<xs:element ref="pc:EntityDisplayName" minOccurs="0"></xs:element>
<xs:element ref="pc:EntityInstanceReference" minOccurs="0"></xs:element>
<xs:element ref="pc:EntityId1" minOccurs="0"></xs:element>
<xs:element ref="pc:EntityId2" minOccurs="0"></xs:element>
<xs:element ref="pc:EntityId3" minOccurs="0"></xs:element>
<xs:element ref="pc:EntityId4" minOccurs="0"></xs:element>
<xs:element ref="pc:EntityId5" minOccurs="0"></xs:element>
</xs:sequence>
</xs:complexType>
</xs:element>
<xs:element name="EntityDisplayName" type="xs:string"></xs:element>
<xs:element name="EntityInstanceReference" type="xs:string"></xs:element>
<xs:element name="EntityId1" type="xs:string"></xs:element>
<xs:element name="EntityId2" type="xs:string"></xs:element>
<xs:element name="EntityId3" type="xs:string"></xs:element>
<xs:element name="EntityId4" type="xs:string"></xs:element>
<xs:element name="EntityId5" type="xs:string"></xs:element>
<xs:element name="Terms">
<xs:complexType>
<xs:sequence>
<xs:element ref="pc:TermInfo" minOccurs="0" maxOccurs="unbounded"></xs:element>
</xs:sequence>
</xs:complexType>
</xs:element>
<xs:element name="TermInfo">
<xs:complexType>
<xs:sequence>
<xs:element ref="pc:TermName" minOccurs="0"></xs:element>
<xs:element ref="pc:TermId" minOccurs="0"></xs:element>
</xs:sequence>
</xs:complexType>
</xs:element>
<xs:element name="TermName" type="xs:string"></xs:element>
<xs:element name="TermId" type="xs:string"></xs:element>
</xs:schema>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<p:properties xmlns:p="http://schemas.microsoft.com/office/2006/metadata/properties" xmlns:xsi="http://www.w3.org/2001/XMLSchema-instance" xmlns:pc="http://schemas.microsoft.com/office/infopath/2007/PartnerControls"><documentManagement><_DCDateModified xmlns="http://schemas.microsoft.com/sharepoint/v3/fields" xsi:nil="true"/><hc6d7eca65f9478abad7d03f5cf64e0f xmlns="$ListId:Shared Documents;"><Terms xmlns="http://schemas.microsoft.com/office/infopath/2007/PartnerControls"></Terms></hc6d7eca65f9478abad7d03f5cf64e0f><TaxCatchAll xmlns="e8331262-de25-436d-8f05-154a071bbe3b"/></documentManagement></p:properties>
</file>

<file path=customXml/itemProps1.xml><?xml version="1.0" encoding="utf-8"?>
<ds:datastoreItem xmlns:ds="http://schemas.openxmlformats.org/officeDocument/2006/customXml" ds:itemID="{2C8AF874-6AFF-4261-85E8-5C0F42B7C6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$ListId:Shared Documents;"/>
    <ds:schemaRef ds:uri="e8331262-de25-436d-8f05-154a071bbe3b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040BE8E-01B7-4DDE-9581-67E271773B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E4E410-64F3-4D8F-9754-351DA1C674C2}">
  <ds:schemaRefs>
    <ds:schemaRef ds:uri="$ListId:Shared Documents;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schemas.microsoft.com/sharepoint/v3/fields"/>
    <ds:schemaRef ds:uri="http://schemas.microsoft.com/office/infopath/2007/PartnerControls"/>
    <ds:schemaRef ds:uri="e8331262-de25-436d-8f05-154a071bbe3b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1115</Words>
  <Application>Microsoft Office PowerPoint</Application>
  <PresentationFormat>On-screen Show (4:3)</PresentationFormat>
  <Paragraphs>231</Paragraphs>
  <Slides>21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Arial</vt:lpstr>
      <vt:lpstr>Calibri</vt:lpstr>
      <vt:lpstr>Office Theme</vt:lpstr>
      <vt:lpstr>The development of an in-house placement test to improve understanding of future cohorts’ English language needs</vt:lpstr>
      <vt:lpstr>Overview</vt:lpstr>
      <vt:lpstr>Placement testing</vt:lpstr>
      <vt:lpstr>Placement/entrance testing in the LC</vt:lpstr>
      <vt:lpstr>Problems with OOPT</vt:lpstr>
      <vt:lpstr>Rationale for an in-house placement test</vt:lpstr>
      <vt:lpstr>Test development objectives</vt:lpstr>
      <vt:lpstr>Test Development</vt:lpstr>
      <vt:lpstr>Test Development</vt:lpstr>
      <vt:lpstr>Test Development</vt:lpstr>
      <vt:lpstr>Test Development</vt:lpstr>
      <vt:lpstr>Test Development</vt:lpstr>
      <vt:lpstr>Test Development</vt:lpstr>
      <vt:lpstr>Results</vt:lpstr>
      <vt:lpstr>In-House Placement Test: Descriptive Statistics </vt:lpstr>
      <vt:lpstr>Results</vt:lpstr>
      <vt:lpstr>Results</vt:lpstr>
      <vt:lpstr>Constraints of the Results</vt:lpstr>
      <vt:lpstr>Future Direction</vt:lpstr>
      <vt:lpstr>References</vt:lpstr>
      <vt:lpstr>Acknowledgements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Reviewer</cp:lastModifiedBy>
  <cp:revision>51</cp:revision>
  <dcterms:created xsi:type="dcterms:W3CDTF">2016-03-23T06:51:43Z</dcterms:created>
  <dcterms:modified xsi:type="dcterms:W3CDTF">2016-05-05T05:55:44Z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0x010100817E5ABC87E0D5489B8E31CE589A6715</vt:lpwstr>
  </property>
</Properties>
</file>