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82" r:id="rId6"/>
    <p:sldId id="257" r:id="rId7"/>
    <p:sldId id="273" r:id="rId8"/>
    <p:sldId id="276" r:id="rId9"/>
    <p:sldId id="274" r:id="rId10"/>
    <p:sldId id="275" r:id="rId11"/>
    <p:sldId id="259" r:id="rId12"/>
    <p:sldId id="260" r:id="rId13"/>
    <p:sldId id="272" r:id="rId14"/>
    <p:sldId id="268" r:id="rId15"/>
    <p:sldId id="264" r:id="rId16"/>
    <p:sldId id="269" r:id="rId17"/>
    <p:sldId id="277" r:id="rId18"/>
    <p:sldId id="283" r:id="rId19"/>
    <p:sldId id="278" r:id="rId20"/>
    <p:sldId id="279" r:id="rId21"/>
    <p:sldId id="281" r:id="rId22"/>
    <p:sldId id="284" r:id="rId23"/>
    <p:sldId id="263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ECFF"/>
    <a:srgbClr val="66CCFF"/>
    <a:srgbClr val="33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3" autoAdjust="0"/>
    <p:restoredTop sz="94660"/>
  </p:normalViewPr>
  <p:slideViewPr>
    <p:cSldViewPr>
      <p:cViewPr varScale="1">
        <p:scale>
          <a:sx n="117" d="100"/>
          <a:sy n="117" d="100"/>
        </p:scale>
        <p:origin x="4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E82C1-52BD-4B1D-9835-94CF2E3D7DE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FC1F7-0BAD-4C2C-BFB2-415C8399E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2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Different question formats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trialed</a:t>
            </a:r>
            <a:r>
              <a:rPr lang="en-GB" baseline="0" dirty="0" smtClean="0"/>
              <a:t> for reading / listening / grammar + best discriminators selected; Reasons why CT and LA rejected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BNC</a:t>
            </a:r>
            <a:r>
              <a:rPr lang="en-GB" baseline="0" dirty="0" smtClean="0"/>
              <a:t> = British National Corpus?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aseline="0" dirty="0" smtClean="0"/>
              <a:t> paragraph marking criteria were adjusted after the test specs were prepared.  This is the breakdown as finally used, with two criteria weighted 10 pts each.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Analysi</a:t>
            </a:r>
            <a:r>
              <a:rPr lang="en-GB" baseline="0" dirty="0" smtClean="0"/>
              <a:t>s on the grounds of….? (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Week 4 for</a:t>
            </a:r>
            <a:r>
              <a:rPr lang="en-GB" baseline="0" dirty="0" smtClean="0"/>
              <a:t> writing (use or omit)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s</a:t>
            </a:r>
            <a:r>
              <a:rPr lang="en-GB" dirty="0" smtClean="0"/>
              <a:t>omething to add.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3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Analysi</a:t>
            </a:r>
            <a:r>
              <a:rPr lang="en-GB" baseline="0" dirty="0" smtClean="0"/>
              <a:t>s on the grounds of….? (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FC1F7-0BAD-4C2C-BFB2-415C8399E78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9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8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0EBA3-E7EC-4D93-B743-8FB121875774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408ED-428B-465A-B016-CB6C3405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andwritingtools.com/cvst/checklisttes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dingandwritingtools.com/rm/readingmate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of an in-house placement test to improve understanding of future cohorts’ English language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Nigel Dixon, Ling Xia, Eoin Jordan</a:t>
            </a:r>
          </a:p>
          <a:p>
            <a:r>
              <a:rPr lang="en-US" dirty="0" smtClean="0"/>
              <a:t>Language Centre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8915400" cy="976745"/>
          </a:xfrm>
        </p:spPr>
        <p:txBody>
          <a:bodyPr>
            <a:normAutofit/>
          </a:bodyPr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27654" cy="45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/>
              <a:t>Constructs &amp; Format for Pilot Test</a:t>
            </a:r>
          </a:p>
          <a:p>
            <a:pPr marL="249238" lvl="1" indent="0">
              <a:buNone/>
            </a:pPr>
            <a:endParaRPr lang="en-GB" sz="1300" dirty="0" smtClean="0"/>
          </a:p>
          <a:p>
            <a:pPr marL="249238" lvl="1" indent="0">
              <a:buNone/>
              <a:tabLst>
                <a:tab pos="539750" algn="l"/>
              </a:tabLst>
            </a:pPr>
            <a:endParaRPr lang="en-GB" sz="1300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43745" y="6488668"/>
            <a:ext cx="496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*</a:t>
            </a:r>
            <a:r>
              <a:rPr lang="en-GB" sz="1600" dirty="0" smtClean="0"/>
              <a:t>Based on British National Corpus word lists</a:t>
            </a:r>
            <a:endParaRPr lang="en-GB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36260"/>
              </p:ext>
            </p:extLst>
          </p:nvPr>
        </p:nvGraphicFramePr>
        <p:xfrm>
          <a:off x="25977" y="1524000"/>
          <a:ext cx="9080500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0500"/>
              </a:tblGrid>
              <a:tr h="838200">
                <a:tc>
                  <a:txBody>
                    <a:bodyPr/>
                    <a:lstStyle/>
                    <a:p>
                      <a:r>
                        <a:rPr lang="en-GB" sz="2400" b="1" u="sng" dirty="0" smtClean="0"/>
                        <a:t>Reading</a:t>
                      </a:r>
                      <a:r>
                        <a:rPr lang="en-GB" sz="2400" b="1" dirty="0" smtClean="0"/>
                        <a:t>:  </a:t>
                      </a:r>
                      <a:r>
                        <a:rPr lang="en-GB" sz="2400" dirty="0" smtClean="0"/>
                        <a:t>	two passages, 15 items, MCQs</a:t>
                      </a:r>
                    </a:p>
                    <a:p>
                      <a:pPr marL="539750" lvl="1" indent="-457200">
                        <a:buFont typeface="+mj-lt"/>
                        <a:buAutoNum type="arabicPeriod"/>
                      </a:pPr>
                      <a:r>
                        <a:rPr lang="en-GB" sz="2200" dirty="0" smtClean="0"/>
                        <a:t>Flesch-Kincaid Grade 10-11;  4K* vocabulary level = 98% coverage</a:t>
                      </a:r>
                    </a:p>
                    <a:p>
                      <a:pPr marL="539750" lvl="1" indent="-457200">
                        <a:buFont typeface="+mj-lt"/>
                        <a:buAutoNum type="arabicPeriod"/>
                      </a:pPr>
                      <a:r>
                        <a:rPr lang="en-GB" sz="2200" dirty="0" smtClean="0"/>
                        <a:t>Flesch-Kincaid Grade 12-13; 6K* vocabulary level = 98% coverage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43554"/>
              </p:ext>
            </p:extLst>
          </p:nvPr>
        </p:nvGraphicFramePr>
        <p:xfrm>
          <a:off x="0" y="2743200"/>
          <a:ext cx="908050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0500"/>
              </a:tblGrid>
              <a:tr h="1493520">
                <a:tc>
                  <a:txBody>
                    <a:bodyPr/>
                    <a:lstStyle/>
                    <a:p>
                      <a:r>
                        <a:rPr lang="en-GB" sz="2400" b="1" u="sng" dirty="0" smtClean="0"/>
                        <a:t>Listening</a:t>
                      </a:r>
                      <a:r>
                        <a:rPr lang="en-GB" sz="2400" b="1" dirty="0" smtClean="0"/>
                        <a:t>: </a:t>
                      </a:r>
                      <a:r>
                        <a:rPr lang="en-GB" sz="2400" dirty="0" smtClean="0"/>
                        <a:t>	four sections, increasing difficulty</a:t>
                      </a:r>
                    </a:p>
                    <a:p>
                      <a:r>
                        <a:rPr lang="en-GB" sz="2400" dirty="0" smtClean="0"/>
                        <a:t>		30 items, MCQs &amp; gap fill</a:t>
                      </a:r>
                    </a:p>
                    <a:p>
                      <a:pPr marL="534988" lvl="1">
                        <a:tabLst>
                          <a:tab pos="360363" algn="l"/>
                        </a:tabLst>
                      </a:pPr>
                      <a:r>
                        <a:rPr lang="en-GB" sz="2200" dirty="0" smtClean="0"/>
                        <a:t>Sections 1-2: several short passages (campus/classroom situations)</a:t>
                      </a:r>
                    </a:p>
                    <a:p>
                      <a:pPr marL="534988" lvl="1">
                        <a:tabLst>
                          <a:tab pos="360363" algn="l"/>
                        </a:tabLst>
                      </a:pPr>
                      <a:r>
                        <a:rPr lang="en-GB" sz="2200" dirty="0" smtClean="0"/>
                        <a:t>Sections 3-4: longer talk / </a:t>
                      </a:r>
                      <a:r>
                        <a:rPr lang="en-GB" sz="2200" dirty="0" err="1" smtClean="0"/>
                        <a:t>lecturette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841969"/>
              </p:ext>
            </p:extLst>
          </p:nvPr>
        </p:nvGraphicFramePr>
        <p:xfrm>
          <a:off x="63500" y="4343400"/>
          <a:ext cx="9080500" cy="2163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0500"/>
              </a:tblGrid>
              <a:tr h="2163803">
                <a:tc>
                  <a:txBody>
                    <a:bodyPr/>
                    <a:lstStyle/>
                    <a:p>
                      <a:r>
                        <a:rPr lang="en-GB" sz="2400" b="1" u="sng" dirty="0" smtClean="0"/>
                        <a:t>Vocabulary</a:t>
                      </a:r>
                      <a:r>
                        <a:rPr lang="en-GB" sz="2400" b="1" dirty="0" smtClean="0"/>
                        <a:t>:   </a:t>
                      </a:r>
                      <a:r>
                        <a:rPr lang="en-GB" sz="2400" dirty="0" smtClean="0"/>
                        <a:t>five sections, 64 items, T/F, MCQs &amp; gap fill</a:t>
                      </a:r>
                    </a:p>
                    <a:p>
                      <a:pPr marL="539750" indent="-457200">
                        <a:buFont typeface="+mj-lt"/>
                        <a:buAutoNum type="arabicPeriod"/>
                      </a:pPr>
                      <a:r>
                        <a:rPr lang="en-GB" sz="2200" dirty="0" smtClean="0"/>
                        <a:t>Identify known words: 2K/4K* levels (Receptive knowledge, breadth)</a:t>
                      </a:r>
                    </a:p>
                    <a:p>
                      <a:pPr marL="539750" lvl="1" indent="-457200">
                        <a:buFont typeface="+mj-lt"/>
                        <a:buAutoNum type="arabicPeriod" startAt="2"/>
                      </a:pPr>
                      <a:r>
                        <a:rPr lang="en-GB" sz="2200" dirty="0" smtClean="0"/>
                        <a:t>Match </a:t>
                      </a:r>
                      <a:r>
                        <a:rPr lang="en-GB" sz="2200" u="sng" dirty="0" smtClean="0"/>
                        <a:t>words</a:t>
                      </a:r>
                      <a:r>
                        <a:rPr lang="en-GB" sz="2200" dirty="0" smtClean="0"/>
                        <a:t>  &amp; definitions:3K/5K* (Receptive knowledge, breadth) </a:t>
                      </a:r>
                    </a:p>
                    <a:p>
                      <a:pPr marL="539750" lvl="1" indent="-457200">
                        <a:buFont typeface="+mj-lt"/>
                        <a:buAutoNum type="arabicPeriod" startAt="2"/>
                      </a:pPr>
                      <a:r>
                        <a:rPr lang="en-GB" sz="2200" dirty="0" smtClean="0"/>
                        <a:t>Match </a:t>
                      </a:r>
                      <a:r>
                        <a:rPr lang="en-GB" sz="2200" u="sng" dirty="0" smtClean="0"/>
                        <a:t>phrases</a:t>
                      </a:r>
                      <a:r>
                        <a:rPr lang="en-GB" sz="2200" dirty="0" smtClean="0"/>
                        <a:t> and definitions:  2K/4K* (Receptive knowledge, breadth)</a:t>
                      </a:r>
                    </a:p>
                    <a:p>
                      <a:pPr marL="539750" lvl="1" indent="-457200">
                        <a:buFont typeface="+mj-lt"/>
                        <a:buAutoNum type="arabicPeriod" startAt="2"/>
                      </a:pPr>
                      <a:r>
                        <a:rPr lang="en-GB" sz="2200" dirty="0" smtClean="0"/>
                        <a:t>Write correct word forms: 1K/2K* (Productive knowledge, depth)</a:t>
                      </a:r>
                    </a:p>
                    <a:p>
                      <a:pPr marL="539750" lvl="1" indent="-457200">
                        <a:buFont typeface="+mj-lt"/>
                        <a:buAutoNum type="arabicPeriod" startAt="2"/>
                      </a:pPr>
                      <a:r>
                        <a:rPr lang="en-GB" sz="2200" dirty="0" smtClean="0"/>
                        <a:t>Identify synonyms /collocates  1K/2K* (Receptive vocabulary, depth)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2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8915400" cy="976745"/>
          </a:xfrm>
        </p:spPr>
        <p:txBody>
          <a:bodyPr>
            <a:normAutofit/>
          </a:bodyPr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" y="914400"/>
            <a:ext cx="8945418" cy="5358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Constructs  &amp; formats for Pilot Test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58280"/>
              </p:ext>
            </p:extLst>
          </p:nvPr>
        </p:nvGraphicFramePr>
        <p:xfrm>
          <a:off x="63500" y="1447800"/>
          <a:ext cx="9080500" cy="1852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3550"/>
                <a:gridCol w="3549650"/>
                <a:gridCol w="3797300"/>
              </a:tblGrid>
              <a:tr h="6096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sng" dirty="0" smtClean="0"/>
                        <a:t>Grammar</a:t>
                      </a:r>
                      <a:r>
                        <a:rPr lang="en-GB" sz="2400" b="1" dirty="0" smtClean="0"/>
                        <a:t>: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2200" dirty="0" smtClean="0"/>
                        <a:t>five sections, 25 items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200" dirty="0" smtClean="0"/>
                        <a:t>MCQs, T/F, sentence reformulation, sentence combining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</a:tr>
              <a:tr h="1090758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Target structures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Subject-verb agreement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Sentence boundaries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Active/passive forms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Relative clauses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Concession clauses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Conditional clauses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56887"/>
              </p:ext>
            </p:extLst>
          </p:nvPr>
        </p:nvGraphicFramePr>
        <p:xfrm>
          <a:off x="92332" y="3429000"/>
          <a:ext cx="892810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456"/>
                <a:gridCol w="3490076"/>
                <a:gridCol w="3733570"/>
              </a:tblGrid>
              <a:tr h="385603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sng" dirty="0" smtClean="0"/>
                        <a:t>Writing</a:t>
                      </a:r>
                      <a:r>
                        <a:rPr lang="en-GB" sz="2400" b="1" dirty="0" smtClean="0"/>
                        <a:t>: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dirty="0" smtClean="0"/>
                        <a:t>Discrete point items (MCQs)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883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Target features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Topic sentences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Paragraph unity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Paragraph coherence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Conjunctions</a:t>
                      </a:r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Sentence transitions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41916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dirty="0" smtClean="0"/>
                        <a:t>Paragraph  (write a minimum of 8 sentences)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883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Assessment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/>
                        <a:t>criteria </a:t>
                      </a:r>
                      <a:endParaRPr lang="en-GB" sz="2000" dirty="0" smtClean="0"/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Grammatical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range / accuracy;  Lexical range</a:t>
                      </a:r>
                      <a:r>
                        <a:rPr lang="en-GB" sz="2000" baseline="0" dirty="0" smtClean="0"/>
                        <a:t> / accuracy</a:t>
                      </a:r>
                      <a:endParaRPr lang="en-GB" sz="2000" dirty="0" smtClean="0"/>
                    </a:p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Paragraph unity; coherence &amp; cohesion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2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1" y="1214470"/>
            <a:ext cx="8713019" cy="52823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Preparation of Test Specifications </a:t>
            </a:r>
          </a:p>
          <a:p>
            <a:pPr lvl="1"/>
            <a:r>
              <a:rPr lang="en-GB" sz="2400" dirty="0" smtClean="0"/>
              <a:t>Text length;  Text difficulty (structural, lexical)</a:t>
            </a:r>
          </a:p>
          <a:p>
            <a:pPr lvl="1"/>
            <a:r>
              <a:rPr lang="en-GB" sz="2400" dirty="0"/>
              <a:t>Timing</a:t>
            </a:r>
          </a:p>
          <a:p>
            <a:pPr lvl="1"/>
            <a:r>
              <a:rPr lang="en-GB" sz="2400" dirty="0" smtClean="0"/>
              <a:t>Operations required by candidates; item type;  scoring</a:t>
            </a:r>
            <a:endParaRPr lang="en-GB" sz="2400" dirty="0"/>
          </a:p>
          <a:p>
            <a:pPr lvl="1"/>
            <a:r>
              <a:rPr lang="en-GB" sz="2400" dirty="0" smtClean="0"/>
              <a:t>Topic areas;  style;  communicative function</a:t>
            </a:r>
          </a:p>
          <a:p>
            <a:r>
              <a:rPr lang="en-GB" sz="2800" dirty="0" smtClean="0"/>
              <a:t>Input from consultant (</a:t>
            </a:r>
            <a:r>
              <a:rPr lang="en-GB" sz="2800" dirty="0" err="1" smtClean="0"/>
              <a:t>Prof.</a:t>
            </a:r>
            <a:r>
              <a:rPr lang="en-GB" sz="2800" dirty="0" smtClean="0"/>
              <a:t> John Read)</a:t>
            </a:r>
          </a:p>
          <a:p>
            <a:pPr lvl="1"/>
            <a:r>
              <a:rPr lang="en-GB" sz="2400" dirty="0" smtClean="0"/>
              <a:t>Issue of combining diagnostic and placement functions</a:t>
            </a:r>
          </a:p>
          <a:p>
            <a:r>
              <a:rPr lang="en-GB" sz="2800" dirty="0" smtClean="0"/>
              <a:t>Preparation of item templates</a:t>
            </a:r>
          </a:p>
          <a:p>
            <a:r>
              <a:rPr lang="en-GB" sz="2800" dirty="0" smtClean="0"/>
              <a:t>Further item writing</a:t>
            </a:r>
          </a:p>
          <a:p>
            <a:r>
              <a:rPr lang="en-GB" sz="2800" dirty="0" smtClean="0"/>
              <a:t>Review and final version of Pilot Test</a:t>
            </a:r>
          </a:p>
          <a:p>
            <a:endParaRPr lang="en-GB" sz="2800" b="1" dirty="0"/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3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1" y="1214470"/>
            <a:ext cx="8713019" cy="528238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Full Pilot Test  </a:t>
            </a:r>
          </a:p>
          <a:p>
            <a:pPr lvl="1"/>
            <a:r>
              <a:rPr lang="en-GB" sz="2400" dirty="0" smtClean="0"/>
              <a:t>Main pilot, Week 3, 2015-16 Semester 1</a:t>
            </a:r>
          </a:p>
          <a:p>
            <a:pPr lvl="1"/>
            <a:r>
              <a:rPr lang="en-GB" sz="2400" dirty="0" smtClean="0"/>
              <a:t>EAP 015 module students (n = 345)</a:t>
            </a:r>
          </a:p>
          <a:p>
            <a:pPr lvl="1"/>
            <a:r>
              <a:rPr lang="en-GB" sz="2400" dirty="0" smtClean="0"/>
              <a:t>Vocabulary, Listening, Grammar, Reading (2 hours)</a:t>
            </a:r>
          </a:p>
          <a:p>
            <a:r>
              <a:rPr lang="en-GB" sz="2400" dirty="0" smtClean="0"/>
              <a:t>Writing section pilot</a:t>
            </a:r>
          </a:p>
          <a:p>
            <a:pPr lvl="1"/>
            <a:r>
              <a:rPr lang="en-GB" sz="2400" dirty="0" smtClean="0"/>
              <a:t>Week 4,  Semester 1 (40 minutes)</a:t>
            </a:r>
          </a:p>
          <a:p>
            <a:pPr lvl="1"/>
            <a:r>
              <a:rPr lang="en-GB" sz="2400" dirty="0" smtClean="0"/>
              <a:t>EAP004 module students (n = c.200)</a:t>
            </a:r>
          </a:p>
          <a:p>
            <a:pPr lvl="1"/>
            <a:endParaRPr lang="en-GB" sz="2400" dirty="0" smtClean="0"/>
          </a:p>
          <a:p>
            <a:r>
              <a:rPr lang="en-GB" sz="2800" b="1" dirty="0" smtClean="0"/>
              <a:t>Marking &amp; Data entry</a:t>
            </a:r>
          </a:p>
          <a:p>
            <a:r>
              <a:rPr lang="en-GB" sz="2800" b="1" dirty="0" smtClean="0"/>
              <a:t>Analysis</a:t>
            </a:r>
            <a:endParaRPr lang="en-GB" sz="2800" b="1" dirty="0"/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8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27004"/>
              </p:ext>
            </p:extLst>
          </p:nvPr>
        </p:nvGraphicFramePr>
        <p:xfrm>
          <a:off x="252984" y="1752600"/>
          <a:ext cx="8680704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046"/>
                <a:gridCol w="1799658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Year</a:t>
                      </a:r>
                      <a:r>
                        <a:rPr lang="en-US" sz="2300" baseline="0" dirty="0" smtClean="0"/>
                        <a:t> 1 Semester 1 EAP Assessment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Weight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Coursework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30%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Speaking</a:t>
                      </a:r>
                      <a:r>
                        <a:rPr lang="en-US" sz="2300" baseline="0" dirty="0" smtClean="0"/>
                        <a:t> Test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30%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Integrated</a:t>
                      </a:r>
                      <a:r>
                        <a:rPr lang="en-US" sz="2300" baseline="0" dirty="0" smtClean="0"/>
                        <a:t> Test (Listening, Reading &amp; Writing)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40%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Final Module Mark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100%</a:t>
                      </a:r>
                      <a:endParaRPr lang="en-US" sz="2300" dirty="0"/>
                    </a:p>
                  </a:txBody>
                  <a:tcPr marL="117043" marR="117043" marT="58521" marB="585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In-House Placement Test:</a:t>
            </a:r>
            <a:br>
              <a:rPr lang="en-US" dirty="0" smtClean="0"/>
            </a:br>
            <a:r>
              <a:rPr lang="en-US" dirty="0" smtClean="0"/>
              <a:t>Descriptive Statistics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977650"/>
              </p:ext>
            </p:extLst>
          </p:nvPr>
        </p:nvGraphicFramePr>
        <p:xfrm>
          <a:off x="990600" y="2438400"/>
          <a:ext cx="7467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Vocabulary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59.45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Listening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59.90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Grammar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71.71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58.45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62.38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951078"/>
              </p:ext>
            </p:extLst>
          </p:nvPr>
        </p:nvGraphicFramePr>
        <p:xfrm>
          <a:off x="537516" y="322118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OOPT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In-House Placement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r>
                        <a:rPr lang="en-US" baseline="0" dirty="0" smtClean="0"/>
                        <a:t> Coursework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.456**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.477**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r>
                        <a:rPr lang="en-US" baseline="0" dirty="0" smtClean="0"/>
                        <a:t> Speaking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.453**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.477**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r>
                        <a:rPr lang="en-US" baseline="0" dirty="0" smtClean="0"/>
                        <a:t> Integrated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.544**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.673**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S1 Final Marks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.630**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.708**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819400"/>
            <a:ext cx="8100551" cy="117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between OOPT/In-House Placement Test and Semester 1 EAP Assessment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565" y="5215136"/>
            <a:ext cx="3009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N=345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Correlation is significant at 0.01 level (2 tailed)</a:t>
            </a:r>
          </a:p>
          <a:p>
            <a:pPr marL="342900" indent="-342900">
              <a:buAutoNum type="arabicPeriod"/>
            </a:pPr>
            <a:endParaRPr lang="en-US" sz="11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675" y="1524000"/>
            <a:ext cx="914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Overall, the in-house placement test shows a </a:t>
            </a:r>
            <a:r>
              <a:rPr lang="en-US" sz="2400" dirty="0">
                <a:solidFill>
                  <a:srgbClr val="C00000"/>
                </a:solidFill>
              </a:rPr>
              <a:t>stronger relationship </a:t>
            </a:r>
            <a:r>
              <a:rPr lang="en-US" sz="2400" dirty="0"/>
              <a:t>with </a:t>
            </a:r>
            <a:r>
              <a:rPr lang="en-US" sz="2400" dirty="0" smtClean="0"/>
              <a:t>students</a:t>
            </a:r>
            <a:r>
              <a:rPr lang="en-US" sz="2400" dirty="0"/>
              <a:t>’ Semester 1 EAP performance than OOPT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02175" y="4648199"/>
            <a:ext cx="8763000" cy="566937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473606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Scatter plot </a:t>
            </a:r>
          </a:p>
          <a:p>
            <a:r>
              <a:rPr lang="en-US" sz="2400" dirty="0" smtClean="0"/>
              <a:t>OOPT Score vs. Semester 1 Final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1461165"/>
            <a:ext cx="4343400" cy="193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Scatter plot </a:t>
            </a:r>
          </a:p>
          <a:p>
            <a:r>
              <a:rPr lang="en-US" sz="2400" dirty="0" smtClean="0"/>
              <a:t>In-house Placement Test vs. Semester 1 Final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678" y="2656228"/>
            <a:ext cx="4366828" cy="364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07" y="2645206"/>
            <a:ext cx="4559341" cy="3685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of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Sample Representativeness</a:t>
            </a:r>
          </a:p>
          <a:p>
            <a:pPr lvl="1"/>
            <a:r>
              <a:rPr lang="en-US" sz="2400" dirty="0" smtClean="0"/>
              <a:t>One stream only</a:t>
            </a:r>
          </a:p>
          <a:p>
            <a:pPr lvl="1"/>
            <a:r>
              <a:rPr lang="en-US" sz="2400" dirty="0" smtClean="0"/>
              <a:t>Truncated sample (“High-fliers</a:t>
            </a:r>
            <a:r>
              <a:rPr lang="en-US" sz="2400" dirty="0"/>
              <a:t>” taken </a:t>
            </a:r>
            <a:r>
              <a:rPr lang="en-US" sz="2400" dirty="0" smtClean="0"/>
              <a:t>out)</a:t>
            </a:r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Timing</a:t>
            </a:r>
          </a:p>
          <a:p>
            <a:pPr lvl="1"/>
            <a:r>
              <a:rPr lang="en-US" sz="2400" dirty="0" smtClean="0"/>
              <a:t>OOPT took place first</a:t>
            </a:r>
          </a:p>
          <a:p>
            <a:pPr lvl="1"/>
            <a:endParaRPr lang="en-US" sz="2400" dirty="0" smtClean="0"/>
          </a:p>
          <a:p>
            <a:r>
              <a:rPr lang="en-US" dirty="0">
                <a:solidFill>
                  <a:srgbClr val="C00000"/>
                </a:solidFill>
              </a:rPr>
              <a:t>Potential Self fulfilling </a:t>
            </a:r>
            <a:r>
              <a:rPr lang="en-US" dirty="0" smtClean="0">
                <a:solidFill>
                  <a:srgbClr val="C00000"/>
                </a:solidFill>
              </a:rPr>
              <a:t>prophecy</a:t>
            </a:r>
          </a:p>
          <a:p>
            <a:pPr lvl="1"/>
            <a:r>
              <a:rPr lang="en-US" sz="2400" dirty="0"/>
              <a:t>could </a:t>
            </a:r>
            <a:r>
              <a:rPr lang="en-US" sz="2400" dirty="0" err="1" smtClean="0"/>
              <a:t>favour</a:t>
            </a:r>
            <a:r>
              <a:rPr lang="en-US" sz="2400" dirty="0" smtClean="0"/>
              <a:t> </a:t>
            </a:r>
            <a:r>
              <a:rPr lang="en-US" sz="2400" dirty="0"/>
              <a:t>the OOPT</a:t>
            </a:r>
          </a:p>
        </p:txBody>
      </p:sp>
    </p:spTree>
    <p:extLst>
      <p:ext uri="{BB962C8B-B14F-4D97-AF65-F5344CB8AC3E}">
        <p14:creationId xmlns:p14="http://schemas.microsoft.com/office/powerpoint/2010/main" val="179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Analysis of Writing section results</a:t>
            </a:r>
          </a:p>
          <a:p>
            <a:endParaRPr lang="en-US" dirty="0" smtClean="0"/>
          </a:p>
          <a:p>
            <a:r>
              <a:rPr lang="en-US" dirty="0" smtClean="0"/>
              <a:t>Item </a:t>
            </a:r>
            <a:r>
              <a:rPr lang="en-US" dirty="0"/>
              <a:t>and section analysis </a:t>
            </a:r>
          </a:p>
          <a:p>
            <a:endParaRPr lang="en-US" dirty="0" smtClean="0"/>
          </a:p>
          <a:p>
            <a:r>
              <a:rPr lang="en-US" dirty="0" smtClean="0"/>
              <a:t>Benchmark to CEFR levels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Tailoring and implementation in summer 2016?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Test development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Carr</a:t>
            </a:r>
            <a:r>
              <a:rPr lang="en-US" sz="2000" dirty="0"/>
              <a:t>, N.T. (2011). </a:t>
            </a:r>
            <a:r>
              <a:rPr lang="en-US" sz="2000" i="1" dirty="0"/>
              <a:t>Designing and Analyzing Language Tests</a:t>
            </a:r>
            <a:r>
              <a:rPr lang="en-US" sz="2000" dirty="0"/>
              <a:t>. OUP</a:t>
            </a:r>
            <a:endParaRPr lang="en-GB" sz="2000" dirty="0"/>
          </a:p>
          <a:p>
            <a:r>
              <a:rPr lang="en-US" sz="2000" dirty="0"/>
              <a:t>Hughes, A. (2003). </a:t>
            </a:r>
            <a:r>
              <a:rPr lang="en-US" sz="2000" i="1" dirty="0"/>
              <a:t>Testing for Language Teachers, 2</a:t>
            </a:r>
            <a:r>
              <a:rPr lang="en-US" sz="2000" i="1" baseline="30000" dirty="0"/>
              <a:t>nd</a:t>
            </a:r>
            <a:r>
              <a:rPr lang="en-US" sz="2000" i="1" dirty="0"/>
              <a:t> Ed. </a:t>
            </a:r>
            <a:r>
              <a:rPr lang="en-US" sz="2000" dirty="0"/>
              <a:t>Cambridge. </a:t>
            </a:r>
            <a:endParaRPr lang="en-GB" sz="2000" dirty="0"/>
          </a:p>
          <a:p>
            <a:r>
              <a:rPr lang="en-GB" sz="2000" dirty="0"/>
              <a:t>Jordan, E. (</a:t>
            </a:r>
            <a:r>
              <a:rPr lang="en-GB" sz="2000" dirty="0" err="1"/>
              <a:t>n.d.</a:t>
            </a:r>
            <a:r>
              <a:rPr lang="en-GB" sz="2000" dirty="0"/>
              <a:t>). </a:t>
            </a:r>
            <a:r>
              <a:rPr lang="en-US" sz="2000" i="1" dirty="0"/>
              <a:t>Randomized Checklist Vocabulary Size Test</a:t>
            </a:r>
            <a:r>
              <a:rPr lang="en-GB" sz="2000" dirty="0"/>
              <a:t> .  </a:t>
            </a:r>
            <a:r>
              <a:rPr lang="en-US" sz="2000" dirty="0"/>
              <a:t>Online [Available from] </a:t>
            </a:r>
            <a:r>
              <a:rPr lang="en-US" sz="2000" u="sng" dirty="0">
                <a:hlinkClick r:id="rId3"/>
              </a:rPr>
              <a:t>http://www.readingandwritingtools.com/cvst/checklisttest.html</a:t>
            </a:r>
            <a:endParaRPr lang="en-GB" sz="2000" dirty="0"/>
          </a:p>
          <a:p>
            <a:r>
              <a:rPr lang="en-US" sz="2000" dirty="0"/>
              <a:t>Jordan, E. (</a:t>
            </a:r>
            <a:r>
              <a:rPr lang="en-US" sz="2000" dirty="0" err="1"/>
              <a:t>n.d.</a:t>
            </a:r>
            <a:r>
              <a:rPr lang="en-US" sz="2000" dirty="0"/>
              <a:t>). </a:t>
            </a:r>
            <a:r>
              <a:rPr lang="en-US" sz="2000" i="1" dirty="0"/>
              <a:t>Reading Mate</a:t>
            </a:r>
            <a:r>
              <a:rPr lang="en-US" sz="2000" dirty="0"/>
              <a:t>.  Online [Available from] </a:t>
            </a:r>
            <a:r>
              <a:rPr lang="en-US" sz="2000" u="sng" dirty="0">
                <a:hlinkClick r:id="rId4"/>
              </a:rPr>
              <a:t>http://www.readingandwritingtools.com/rm/readingmate.html</a:t>
            </a:r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295400"/>
            <a:ext cx="8713019" cy="5282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placement test project was funded by a TDF award (February 2015) </a:t>
            </a:r>
          </a:p>
          <a:p>
            <a:pPr marL="0" indent="0">
              <a:buNone/>
            </a:pPr>
            <a:r>
              <a:rPr lang="en-GB" sz="2400" dirty="0" smtClean="0"/>
              <a:t>Additional acknowledgements are due to:</a:t>
            </a:r>
          </a:p>
          <a:p>
            <a:r>
              <a:rPr lang="en-GB" sz="2400" dirty="0" smtClean="0"/>
              <a:t>LC Tutors who helped prepare test items during Summer 2015:</a:t>
            </a:r>
          </a:p>
          <a:p>
            <a:pPr lvl="1"/>
            <a:r>
              <a:rPr lang="en-GB" sz="2400" dirty="0" smtClean="0"/>
              <a:t>Andy Snyder, Jackie Hemingway, Way Peng, </a:t>
            </a:r>
            <a:r>
              <a:rPr lang="en-US" sz="2400" dirty="0" smtClean="0"/>
              <a:t>Anthony </a:t>
            </a:r>
            <a:r>
              <a:rPr lang="en-US" sz="2400" dirty="0"/>
              <a:t>Steward, </a:t>
            </a:r>
            <a:r>
              <a:rPr lang="en-US" sz="2400" dirty="0" smtClean="0"/>
              <a:t> </a:t>
            </a:r>
            <a:r>
              <a:rPr lang="en-US" sz="2400" dirty="0"/>
              <a:t>James Dodds, </a:t>
            </a:r>
            <a:r>
              <a:rPr lang="en-US" sz="2400" dirty="0" smtClean="0"/>
              <a:t>Yimei </a:t>
            </a:r>
            <a:r>
              <a:rPr lang="en-US" sz="2400" dirty="0"/>
              <a:t>Xiong, Mac, </a:t>
            </a:r>
            <a:r>
              <a:rPr lang="en-US" sz="2400" dirty="0" smtClean="0"/>
              <a:t>Hongmei </a:t>
            </a:r>
            <a:r>
              <a:rPr lang="en-US" sz="2400" dirty="0"/>
              <a:t>Hu </a:t>
            </a:r>
            <a:endParaRPr lang="en-GB" sz="2400" dirty="0" smtClean="0"/>
          </a:p>
          <a:p>
            <a:r>
              <a:rPr lang="en-GB" sz="2400" dirty="0" smtClean="0"/>
              <a:t>MA TESOL students who helped with pilot test marking and data entry:</a:t>
            </a:r>
          </a:p>
          <a:p>
            <a:pPr lvl="1"/>
            <a:r>
              <a:rPr lang="en-GB" sz="2400" dirty="0" err="1" smtClean="0"/>
              <a:t>Guhai</a:t>
            </a:r>
            <a:r>
              <a:rPr lang="en-GB" sz="2400" dirty="0" smtClean="0"/>
              <a:t> Jiang, Xuan Gao, </a:t>
            </a:r>
            <a:r>
              <a:rPr lang="en-GB" sz="2400" dirty="0" err="1" smtClean="0"/>
              <a:t>Xuerong</a:t>
            </a:r>
            <a:r>
              <a:rPr lang="en-GB" sz="2400" dirty="0" smtClean="0"/>
              <a:t> Wei, Nana Fan</a:t>
            </a:r>
            <a:endParaRPr lang="en-GB" sz="2400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8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Commonly used in language education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Tests aim to place students in a class/level appropriate to their current ability</a:t>
            </a:r>
          </a:p>
          <a:p>
            <a:r>
              <a:rPr lang="en-US" dirty="0" smtClean="0"/>
              <a:t>Considered as a relatively “low stakes” form of assessment</a:t>
            </a:r>
          </a:p>
          <a:p>
            <a:r>
              <a:rPr lang="en-US" dirty="0" smtClean="0"/>
              <a:t>Tests usually need to be quick/convenient to administer</a:t>
            </a:r>
          </a:p>
          <a:p>
            <a:r>
              <a:rPr lang="en-US" dirty="0" smtClean="0"/>
              <a:t>May not involve testing all four skills (reading, writing, listening, speaking) </a:t>
            </a:r>
          </a:p>
        </p:txBody>
      </p:sp>
    </p:spTree>
    <p:extLst>
      <p:ext uri="{BB962C8B-B14F-4D97-AF65-F5344CB8AC3E}">
        <p14:creationId xmlns:p14="http://schemas.microsoft.com/office/powerpoint/2010/main" val="2521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Placement/entrance testing in the 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Oxford Online Placement Test (OOPT) has been given to all new Y1 cohorts from 2012-13</a:t>
            </a:r>
          </a:p>
          <a:p>
            <a:r>
              <a:rPr lang="en-US" dirty="0" smtClean="0"/>
              <a:t>Up to 2013-14, was only used to monitor students’ English ability on entry</a:t>
            </a:r>
          </a:p>
          <a:p>
            <a:r>
              <a:rPr lang="en-US" dirty="0" smtClean="0"/>
              <a:t>From 2014-15, has been used to place students into different EAP ability “streams”</a:t>
            </a:r>
          </a:p>
          <a:p>
            <a:r>
              <a:rPr lang="en-US" dirty="0" smtClean="0"/>
              <a:t>Moderately strong correlations with EAP results, but room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general English ability, not ability to complete tasks required in an academic environment</a:t>
            </a:r>
          </a:p>
          <a:p>
            <a:r>
              <a:rPr lang="en-US" dirty="0" smtClean="0"/>
              <a:t>Limited diagnostic information</a:t>
            </a:r>
          </a:p>
          <a:p>
            <a:r>
              <a:rPr lang="en-US" dirty="0" smtClean="0"/>
              <a:t>Only includes “native speaker” British/American voices</a:t>
            </a:r>
          </a:p>
          <a:p>
            <a:r>
              <a:rPr lang="en-US" dirty="0" smtClean="0"/>
              <a:t>Commercial test = needs to be paid for by the LC/university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Rationale for an in-house placement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in-house test could…</a:t>
            </a:r>
          </a:p>
          <a:p>
            <a:r>
              <a:rPr lang="en-US" dirty="0" smtClean="0"/>
              <a:t>Focus more on the skills needed to be successful in an academic environment</a:t>
            </a:r>
          </a:p>
          <a:p>
            <a:r>
              <a:rPr lang="en-US" dirty="0" smtClean="0"/>
              <a:t>Provide greater diagnostic information</a:t>
            </a:r>
          </a:p>
          <a:p>
            <a:r>
              <a:rPr lang="en-US" dirty="0" smtClean="0"/>
              <a:t>Include a wider variety of voices</a:t>
            </a:r>
          </a:p>
          <a:p>
            <a:r>
              <a:rPr lang="en-US" dirty="0" smtClean="0"/>
              <a:t>Save money/allow for greater investment in staff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development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create a test that…</a:t>
            </a:r>
          </a:p>
          <a:p>
            <a:r>
              <a:rPr lang="en-US" dirty="0" smtClean="0"/>
              <a:t>Reflects the skills needed to be successful on EAP modules</a:t>
            </a:r>
          </a:p>
          <a:p>
            <a:r>
              <a:rPr lang="en-US" dirty="0" smtClean="0"/>
              <a:t>Provides richer diagnostic data than the OOPT</a:t>
            </a:r>
          </a:p>
          <a:p>
            <a:r>
              <a:rPr lang="en-US" dirty="0" smtClean="0"/>
              <a:t>Uses more than just British/American “native speaker” voices</a:t>
            </a:r>
          </a:p>
          <a:p>
            <a:r>
              <a:rPr lang="en-US" dirty="0" smtClean="0"/>
              <a:t>Is benchmarked to CEFR (Common European Framework of Reference for Languages)</a:t>
            </a:r>
          </a:p>
          <a:p>
            <a:r>
              <a:rPr lang="en-US" dirty="0" smtClean="0"/>
              <a:t>Is time-efficient to administer and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40" y="1295400"/>
            <a:ext cx="2514600" cy="6096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Team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88" y="4343400"/>
            <a:ext cx="1127220" cy="1129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014" y="5099591"/>
            <a:ext cx="1147434" cy="1146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872" y="3328261"/>
            <a:ext cx="1167539" cy="11675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00" y="1255362"/>
            <a:ext cx="1112865" cy="13354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84" y="3192678"/>
            <a:ext cx="1236245" cy="13017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43000" y="3452121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Nigel Dixon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5472547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Eoin </a:t>
            </a:r>
            <a:r>
              <a:rPr lang="en-GB" sz="2000" dirty="0" smtClean="0"/>
              <a:t>Jordan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2581490"/>
            <a:ext cx="2668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Douglas </a:t>
            </a:r>
            <a:r>
              <a:rPr lang="en-GB" dirty="0" smtClean="0"/>
              <a:t>‘Mac’ Mackinnon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833856" y="6239789"/>
            <a:ext cx="143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Debra </a:t>
            </a:r>
            <a:r>
              <a:rPr lang="en-GB" dirty="0" smtClean="0"/>
              <a:t>Jones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720404" y="4507534"/>
            <a:ext cx="187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Ling </a:t>
            </a:r>
            <a:r>
              <a:rPr lang="en-GB" dirty="0" smtClean="0"/>
              <a:t>Xia (Angela)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722665" y="2590800"/>
            <a:ext cx="167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Gareth Morris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66553" y="6322529"/>
            <a:ext cx="125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Joe </a:t>
            </a:r>
            <a:r>
              <a:rPr lang="en-GB" dirty="0" smtClean="0"/>
              <a:t>Lewis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761213" y="4494398"/>
            <a:ext cx="1640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Karen </a:t>
            </a:r>
            <a:r>
              <a:rPr lang="en-GB" dirty="0" smtClean="0"/>
              <a:t>O’Toole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97" y="2259910"/>
            <a:ext cx="1171792" cy="11717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885" y="1262474"/>
            <a:ext cx="1434044" cy="1248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23" y="4999357"/>
            <a:ext cx="1165018" cy="14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1" y="1219200"/>
            <a:ext cx="3836219" cy="52776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Candidate constructs </a:t>
            </a:r>
          </a:p>
          <a:p>
            <a:r>
              <a:rPr lang="en-GB" sz="2400" dirty="0"/>
              <a:t>Reading</a:t>
            </a:r>
          </a:p>
          <a:p>
            <a:r>
              <a:rPr lang="en-GB" sz="2400" dirty="0"/>
              <a:t>Listening</a:t>
            </a:r>
          </a:p>
          <a:p>
            <a:r>
              <a:rPr lang="en-GB" sz="2400" dirty="0" smtClean="0"/>
              <a:t>Vocabulary</a:t>
            </a:r>
          </a:p>
          <a:p>
            <a:r>
              <a:rPr lang="en-GB" sz="2400" dirty="0" smtClean="0"/>
              <a:t>Grammar</a:t>
            </a:r>
          </a:p>
          <a:p>
            <a:r>
              <a:rPr lang="en-GB" sz="2400" dirty="0" smtClean="0"/>
              <a:t>Writing</a:t>
            </a:r>
          </a:p>
          <a:p>
            <a:r>
              <a:rPr lang="en-GB" sz="2400" dirty="0" smtClean="0"/>
              <a:t>Critical Thinking</a:t>
            </a:r>
          </a:p>
          <a:p>
            <a:r>
              <a:rPr lang="en-GB" sz="2400" dirty="0" smtClean="0"/>
              <a:t>Language Aptitude</a:t>
            </a:r>
          </a:p>
          <a:p>
            <a:r>
              <a:rPr lang="en-GB" sz="2400" dirty="0" smtClean="0"/>
              <a:t>Self-assessment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academic.xjtlu.edu.cn/_layouts/_xjtlu/Images/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2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08764" y="1219200"/>
            <a:ext cx="4682836" cy="3847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Selection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Research into published tests and literature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err="1" smtClean="0"/>
              <a:t>Trialing</a:t>
            </a:r>
            <a:r>
              <a:rPr lang="en-GB" sz="2400" dirty="0" smtClean="0"/>
              <a:t> of sections &amp; question formats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Analysis of Test Trial data for power to discriminate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Finalization of constructs &amp; item format for full pilot test</a:t>
            </a:r>
          </a:p>
          <a:p>
            <a:r>
              <a:rPr lang="en-GB" sz="2400" dirty="0" smtClean="0"/>
              <a:t>  </a:t>
            </a:r>
            <a:endParaRPr lang="en-GB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4125191"/>
            <a:ext cx="2057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4572000"/>
            <a:ext cx="243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5181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(separate project)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<ct:contentTypeSchema ct:_="" ma:_="" ma:contentTypeName="Document" ma:contentTypeID="0x010100817E5ABC87E0D5489B8E31CE589A6715" ma:contentTypeVersion="" ma:contentTypeDescription="Create a new document." ma:contentTypeScope="" ma:versionID="03a0275702d62a1656dfd9033a80b350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f72567e75db4b175af007ff6fc9fc347" ns2:_="" ns3:_="" ns4:_="" xmlns:xsd="http://www.w3.org/2001/XMLSchema" xmlns:xs="http://www.w3.org/2001/XMLSchema" xmlns:p="http://schemas.microsoft.com/office/2006/metadata/properties" xmlns:ns2="$ListId:Shared Documents;" xmlns:ns3="e8331262-de25-436d-8f05-154a071bbe3b" xmlns:ns4="http://schemas.microsoft.com/sharepoint/v3/fields">
<xsd:import namespace="$ListId:Shared Documents;"/>
<xsd:import namespace="e8331262-de25-436d-8f05-154a071bbe3b"/>
<xsd:import namespace="http://schemas.microsoft.com/sharepoint/v3/fields"/>
<xsd:element name="properties">
<xsd:complexType>
<xsd:sequence>
<xsd:element name="documentManagement">
<xsd:complexType>
<xsd:all>
<xsd:element ref="ns2:hc6d7eca65f9478abad7d03f5cf64e0f" minOccurs="0"/>
<xsd:element ref="ns3:TaxCatchAll" minOccurs="0"/>
<xsd:element ref="ns4:_DCDateModified" minOccurs="0"/>
</xsd:all>
</xsd:complexType>
</xsd:element>
</xsd:sequence>
</xsd:complexType>
</xsd:element>
</xsd:schema>
<xsd:schema targetNamespace="$ListId:Shared Document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c6d7eca65f9478abad7d03f5cf64e0f" ma:index="9" nillable="true" ma:taxonomy="true" ma:internalName="hc6d7eca65f9478abad7d03f5cf64e0f" ma:taxonomyFieldName="Category" ma:displayName="Category" ma:default="" ma:fieldId="{1c6d7eca-65f9-478a-bad7-d03f5cf64e0f}" ma:sspId="415ee74b-2602-4e7a-8fdc-0d76d9df16f1" ma:termSetId="c9e38beb-e60a-46ec-a1a3-d119e6b2538e" ma:anchorId="00000000-0000-0000-0000-000000000000" ma:open="false" ma:isKeyword="false">
<xsd:complexType>
<xsd:sequence>
<xsd:element ref="pc:Terms" minOccurs="0" maxOccurs="1"></xsd:element>
</xsd:sequence>
</xsd:complexType>
</xsd:element>
</xsd:schema>
<xsd:schema targetNamespace="e8331262-de25-436d-8f05-154a071bbe3b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TaxCatchAll" ma:index="10" nillable="true" ma:displayName="Taxonomy Catch All Column" ma:hidden="true" ma:list="{700F16FF-FD2C-4247-9418-6E54F27050D4}" ma:internalName="TaxCatchAll" ma:showField="CatchAllData" ma:web="{dae5fd0f-c67d-47b3-b0e3-dde474aa98b4}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/xsd:schema>
<xsd:schema targetNamespace="http://schemas.microsoft.com/sharepoint/v3/fields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DCDateModified" ma:index="11" nillable="true" ma:displayName="Date Modified" ma:description="The date on which this resource was last modified" ma:format="DateTime" ma:internalName="_DCDateModified">
<xsd:simpleType>
<xsd:restriction base="dms:DateTime"/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_DCDateModified xmlns="http://schemas.microsoft.com/sharepoint/v3/fields" xsi:nil="true"/><hc6d7eca65f9478abad7d03f5cf64e0f xmlns="$ListId:Shared Documents;"><Terms xmlns="http://schemas.microsoft.com/office/infopath/2007/PartnerControls"></Terms></hc6d7eca65f9478abad7d03f5cf64e0f><TaxCatchAll xmlns="e8331262-de25-436d-8f05-154a071bbe3b"/></documentManagement></p:properties>
</file>

<file path=customXml/itemProps1.xml><?xml version="1.0" encoding="utf-8"?>
<ds:datastoreItem xmlns:ds="http://schemas.openxmlformats.org/officeDocument/2006/customXml" ds:itemID="{2C8AF874-6AFF-4261-85E8-5C0F42B7C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Shared Documents;"/>
    <ds:schemaRef ds:uri="e8331262-de25-436d-8f05-154a071bbe3b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40BE8E-01B7-4DDE-9581-67E271773B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E4E410-64F3-4D8F-9754-351DA1C674C2}">
  <ds:schemaRefs>
    <ds:schemaRef ds:uri="$ListId:Shared Documents;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/fields"/>
    <ds:schemaRef ds:uri="http://schemas.microsoft.com/office/infopath/2007/PartnerControls"/>
    <ds:schemaRef ds:uri="e8331262-de25-436d-8f05-154a071bbe3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1115</Words>
  <Application>Microsoft Office PowerPoint</Application>
  <PresentationFormat>On-screen Show (4:3)</PresentationFormat>
  <Paragraphs>231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The development of an in-house placement test to improve understanding of future cohorts’ English language needs</vt:lpstr>
      <vt:lpstr>Overview</vt:lpstr>
      <vt:lpstr>Placement testing</vt:lpstr>
      <vt:lpstr>Placement/entrance testing in the LC</vt:lpstr>
      <vt:lpstr>Problems with OOPT</vt:lpstr>
      <vt:lpstr>Rationale for an in-house placement test</vt:lpstr>
      <vt:lpstr>Test development objectives</vt:lpstr>
      <vt:lpstr>Test Development</vt:lpstr>
      <vt:lpstr>Test Development</vt:lpstr>
      <vt:lpstr>Test Development</vt:lpstr>
      <vt:lpstr>Test Development</vt:lpstr>
      <vt:lpstr>Test Development</vt:lpstr>
      <vt:lpstr>Test Development</vt:lpstr>
      <vt:lpstr>Results</vt:lpstr>
      <vt:lpstr>In-House Placement Test: Descriptive Statistics </vt:lpstr>
      <vt:lpstr>Results</vt:lpstr>
      <vt:lpstr>Results</vt:lpstr>
      <vt:lpstr>Constraints of the Results</vt:lpstr>
      <vt:lpstr>Future Direction</vt:lpstr>
      <vt:lpstr>References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Reviewer</cp:lastModifiedBy>
  <cp:revision>51</cp:revision>
  <dcterms:created xsi:type="dcterms:W3CDTF">2016-03-23T06:51:43Z</dcterms:created>
  <dcterms:modified xsi:type="dcterms:W3CDTF">2016-05-05T05:55:44Z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0x010100817E5ABC87E0D5489B8E31CE589A6715</vt:lpwstr>
  </property>
</Properties>
</file>