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2" r:id="rId10"/>
    <p:sldId id="26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 collaborative Projects: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Technological tools to assess individual contribution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RCS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3" y="1568544"/>
            <a:ext cx="4690196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53" y="1568544"/>
            <a:ext cx="5992296" cy="37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Peer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groups to give </a:t>
            </a:r>
            <a:r>
              <a:rPr lang="en-US" i="1" dirty="0" smtClean="0"/>
              <a:t>anonymous</a:t>
            </a:r>
            <a:r>
              <a:rPr lang="en-US" dirty="0" smtClean="0"/>
              <a:t> feedback on their group</a:t>
            </a:r>
          </a:p>
          <a:p>
            <a:r>
              <a:rPr lang="en-US" dirty="0" smtClean="0"/>
              <a:t>Students can avoid peer pressure by filling out the surveys when their teammates aren’t around</a:t>
            </a:r>
          </a:p>
          <a:p>
            <a:r>
              <a:rPr lang="en-US" dirty="0" smtClean="0"/>
              <a:t>Data needs to be normalized and averaged</a:t>
            </a:r>
          </a:p>
          <a:p>
            <a:r>
              <a:rPr lang="en-US" dirty="0" smtClean="0"/>
              <a:t>Can be externally hosted or a internal web application can be written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These in an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project is assigned a base mark, regardless of number of group members</a:t>
            </a:r>
          </a:p>
          <a:p>
            <a:r>
              <a:rPr lang="en-US" dirty="0" smtClean="0"/>
              <a:t>Individual grade is 20% group/80% individual</a:t>
            </a:r>
          </a:p>
          <a:p>
            <a:r>
              <a:rPr lang="en-US" dirty="0" smtClean="0"/>
              <a:t>Individual mark is calculated as follows:</a:t>
            </a:r>
          </a:p>
          <a:p>
            <a:pPr lvl="1"/>
            <a:r>
              <a:rPr lang="en-US" dirty="0" smtClean="0"/>
              <a:t>Each group has a pool of points equal to base mark * 4</a:t>
            </a:r>
          </a:p>
          <a:p>
            <a:pPr lvl="1"/>
            <a:r>
              <a:rPr lang="en-US" dirty="0" smtClean="0"/>
              <a:t>Smaller groups have lower base mark, but fewer people to split the pool with</a:t>
            </a:r>
          </a:p>
          <a:p>
            <a:pPr lvl="1"/>
            <a:r>
              <a:rPr lang="en-US" dirty="0" smtClean="0"/>
              <a:t>Pool is split based on peer survey results and instructor evaluation of contribution</a:t>
            </a:r>
          </a:p>
          <a:p>
            <a:r>
              <a:rPr lang="en-US" dirty="0" smtClean="0"/>
              <a:t>The sum of the contribution of all students in a group is 1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89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X gets a base project score of  55</a:t>
            </a:r>
          </a:p>
          <a:p>
            <a:pPr lvl="1"/>
            <a:r>
              <a:rPr lang="en-US" dirty="0" smtClean="0"/>
              <a:t>Student A gets a 30% contribution rating from his peer review and a 35% contribution rating from the instructor</a:t>
            </a:r>
          </a:p>
          <a:p>
            <a:pPr lvl="1"/>
            <a:r>
              <a:rPr lang="en-US" dirty="0" smtClean="0"/>
              <a:t>His mark is 55*0.2 + 0.8*(55*4*0.30*0.5 + 55*4*0.35*0.5) =  68.2</a:t>
            </a:r>
          </a:p>
          <a:p>
            <a:pPr lvl="1"/>
            <a:r>
              <a:rPr lang="en-US" dirty="0" smtClean="0"/>
              <a:t>Student B gets a 10% contribution rating from his peer review and a 15% contribution rating from the instructor</a:t>
            </a:r>
          </a:p>
          <a:p>
            <a:pPr lvl="1"/>
            <a:r>
              <a:rPr lang="en-US" dirty="0"/>
              <a:t>His mark is 55*0.2 + 0.8*(</a:t>
            </a:r>
            <a:r>
              <a:rPr lang="en-US" dirty="0" smtClean="0"/>
              <a:t>55*4*0.10*0.5 </a:t>
            </a:r>
            <a:r>
              <a:rPr lang="en-US" dirty="0"/>
              <a:t>+ </a:t>
            </a:r>
            <a:r>
              <a:rPr lang="en-US" dirty="0" smtClean="0"/>
              <a:t>55*4*0.15*0.5</a:t>
            </a:r>
            <a:r>
              <a:rPr lang="en-US" dirty="0"/>
              <a:t>) =  </a:t>
            </a:r>
            <a:r>
              <a:rPr lang="en-US" dirty="0" smtClean="0"/>
              <a:t>38.5</a:t>
            </a:r>
          </a:p>
          <a:p>
            <a:r>
              <a:rPr lang="en-US" dirty="0" smtClean="0"/>
              <a:t>This assumes the peer assessment and the instructor assessment have the same weight.  This doesn’t have to be true.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Collaborative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According to several recent surveys, the most important skills for tech employers are interpersonal and </a:t>
            </a:r>
            <a:r>
              <a:rPr lang="en-US" sz="2400" dirty="0" err="1" smtClean="0"/>
              <a:t>teamworking</a:t>
            </a:r>
            <a:r>
              <a:rPr lang="en-US" sz="2400" dirty="0" smtClean="0"/>
              <a:t> skills</a:t>
            </a:r>
          </a:p>
          <a:p>
            <a:r>
              <a:rPr lang="en-US" sz="2400" dirty="0" smtClean="0"/>
              <a:t>Traditional exam based coursework gives students little experience in this crucial area</a:t>
            </a:r>
          </a:p>
          <a:p>
            <a:r>
              <a:rPr lang="en-US" sz="2400" dirty="0" smtClean="0"/>
              <a:t>Group collaborative projects provide a learning experience that more closely matches a professional work environment</a:t>
            </a:r>
          </a:p>
          <a:p>
            <a:r>
              <a:rPr lang="en-US" sz="2400" dirty="0" smtClean="0"/>
              <a:t>However….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don’t all make equal contributions to groups</a:t>
            </a:r>
          </a:p>
          <a:p>
            <a:r>
              <a:rPr lang="en-US" dirty="0" smtClean="0"/>
              <a:t>Assessing individual contribution to a project is hard</a:t>
            </a:r>
          </a:p>
          <a:p>
            <a:r>
              <a:rPr lang="en-US" dirty="0" smtClean="0"/>
              <a:t>Peer pressure within the group makes this harder</a:t>
            </a:r>
          </a:p>
          <a:p>
            <a:r>
              <a:rPr lang="en-US" dirty="0" smtClean="0"/>
              <a:t>University regulations limit how much of a student’s grade can come from a group evaluation</a:t>
            </a:r>
          </a:p>
          <a:p>
            <a:r>
              <a:rPr lang="en-US" dirty="0" smtClean="0"/>
              <a:t>Does this mean we can’t have group collaborative projects?</a:t>
            </a:r>
          </a:p>
          <a:p>
            <a:pPr lvl="1"/>
            <a:r>
              <a:rPr lang="en-US" dirty="0" smtClean="0"/>
              <a:t>No…</a:t>
            </a:r>
          </a:p>
          <a:p>
            <a:pPr lvl="1"/>
            <a:r>
              <a:rPr lang="en-US" dirty="0" smtClean="0"/>
              <a:t>We just need to be able to accurately assess individual contribution to group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tools can provide fine-grained details about individual student contributions</a:t>
            </a:r>
          </a:p>
          <a:p>
            <a:r>
              <a:rPr lang="en-US" dirty="0" smtClean="0"/>
              <a:t>The tools we’ll discuss today are:</a:t>
            </a:r>
          </a:p>
          <a:p>
            <a:pPr lvl="1"/>
            <a:r>
              <a:rPr lang="en-US" dirty="0" smtClean="0"/>
              <a:t>Project planning software</a:t>
            </a:r>
          </a:p>
          <a:p>
            <a:pPr lvl="1"/>
            <a:r>
              <a:rPr lang="en-US" dirty="0" smtClean="0"/>
              <a:t>Wiki</a:t>
            </a:r>
          </a:p>
          <a:p>
            <a:pPr lvl="1"/>
            <a:r>
              <a:rPr lang="en-US" dirty="0" smtClean="0"/>
              <a:t>Version control software</a:t>
            </a:r>
          </a:p>
          <a:p>
            <a:pPr lvl="1"/>
            <a:r>
              <a:rPr lang="en-US" dirty="0" smtClean="0"/>
              <a:t>Online surveys</a:t>
            </a:r>
          </a:p>
          <a:p>
            <a:r>
              <a:rPr lang="en-US" dirty="0" smtClean="0"/>
              <a:t>I’ll also discuss how to combine these into an individual assessment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task planning, task breakdown, time estimates, assignments, and completion tracking</a:t>
            </a:r>
          </a:p>
          <a:p>
            <a:r>
              <a:rPr lang="en-US" dirty="0" smtClean="0"/>
              <a:t>Can provide per user reports on tasks assigned and completed</a:t>
            </a:r>
          </a:p>
          <a:p>
            <a:r>
              <a:rPr lang="en-US" dirty="0" smtClean="0"/>
              <a:t>There are numerous options available, depending on which project planning methodology is being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27" y="1242115"/>
            <a:ext cx="7454289" cy="2802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27" y="4173965"/>
            <a:ext cx="7454289" cy="24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an editable website for group collaboration</a:t>
            </a:r>
          </a:p>
          <a:p>
            <a:r>
              <a:rPr lang="en-US" dirty="0" smtClean="0"/>
              <a:t>Groups are free to create new pages and links to existing pages</a:t>
            </a:r>
          </a:p>
          <a:p>
            <a:r>
              <a:rPr lang="en-US" dirty="0" smtClean="0"/>
              <a:t>Word like editor allows for text, graphics, and other rich editing features</a:t>
            </a:r>
          </a:p>
          <a:p>
            <a:r>
              <a:rPr lang="en-US" dirty="0" smtClean="0"/>
              <a:t>Suitable for meeting notes, shared project documents,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Provides detailed revision history for each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85" y="1654985"/>
            <a:ext cx="5039504" cy="38375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654985"/>
            <a:ext cx="6388112" cy="241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Control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students to “check-in” documents to a central repository</a:t>
            </a:r>
          </a:p>
          <a:p>
            <a:r>
              <a:rPr lang="en-US" dirty="0" smtClean="0"/>
              <a:t>Works with any kind of document, including Word files, CAD designs, text files, etc.</a:t>
            </a:r>
          </a:p>
          <a:p>
            <a:r>
              <a:rPr lang="en-US" dirty="0" smtClean="0"/>
              <a:t>Can “merge” revisions made in parallel so that the whole group can work on the same documents</a:t>
            </a:r>
          </a:p>
          <a:p>
            <a:r>
              <a:rPr lang="en-US" dirty="0" smtClean="0"/>
              <a:t>Provides detailed information about modifications including user who modified, change logs between versions,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Can be hosted online or on a local server</a:t>
            </a:r>
          </a:p>
        </p:txBody>
      </p:sp>
    </p:spTree>
    <p:extLst>
      <p:ext uri="{BB962C8B-B14F-4D97-AF65-F5344CB8AC3E}">
        <p14:creationId xmlns:p14="http://schemas.microsoft.com/office/powerpoint/2010/main" val="7142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577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Group collaborative Projects:</vt:lpstr>
      <vt:lpstr>Group Collaborative Projects</vt:lpstr>
      <vt:lpstr>Assessment Issues</vt:lpstr>
      <vt:lpstr>Technological Tools</vt:lpstr>
      <vt:lpstr>Project Planning Software</vt:lpstr>
      <vt:lpstr>Project Planning Example</vt:lpstr>
      <vt:lpstr>Wiki</vt:lpstr>
      <vt:lpstr>Wiki Example</vt:lpstr>
      <vt:lpstr>Revision Control Systems</vt:lpstr>
      <vt:lpstr>RCS example</vt:lpstr>
      <vt:lpstr>Online Peer Surveys</vt:lpstr>
      <vt:lpstr>Combining These in an Assessment </vt:lpstr>
      <vt:lpstr>Example</vt:lpstr>
    </vt:vector>
  </TitlesOfParts>
  <Company>XJTLU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collaborative Projects:</dc:title>
  <dc:creator>Charles Fleming</dc:creator>
  <cp:lastModifiedBy>Charles Fleming</cp:lastModifiedBy>
  <cp:revision>19</cp:revision>
  <dcterms:created xsi:type="dcterms:W3CDTF">2015-04-17T05:22:23Z</dcterms:created>
  <dcterms:modified xsi:type="dcterms:W3CDTF">2015-04-17T07:56:08Z</dcterms:modified>
</cp:coreProperties>
</file>