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256" r:id="rId5"/>
    <p:sldId id="257" r:id="rId6"/>
    <p:sldId id="278" r:id="rId7"/>
    <p:sldId id="258" r:id="rId8"/>
    <p:sldId id="281" r:id="rId9"/>
    <p:sldId id="289" r:id="rId10"/>
    <p:sldId id="290" r:id="rId11"/>
    <p:sldId id="279" r:id="rId12"/>
    <p:sldId id="282" r:id="rId13"/>
    <p:sldId id="291" r:id="rId14"/>
    <p:sldId id="287" r:id="rId15"/>
    <p:sldId id="283" r:id="rId16"/>
    <p:sldId id="284" r:id="rId17"/>
    <p:sldId id="262" r:id="rId18"/>
    <p:sldId id="285" r:id="rId19"/>
    <p:sldId id="292" r:id="rId20"/>
    <p:sldId id="293" r:id="rId21"/>
    <p:sldId id="286"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3520" autoAdjust="0"/>
  </p:normalViewPr>
  <p:slideViewPr>
    <p:cSldViewPr>
      <p:cViewPr varScale="1">
        <p:scale>
          <a:sx n="91" d="100"/>
          <a:sy n="91" d="100"/>
        </p:scale>
        <p:origin x="154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4B873-9146-4CC5-8FF6-0FDCA919DD2F}" type="datetimeFigureOut">
              <a:rPr lang="zh-CN" altLang="en-US" smtClean="0"/>
              <a:t>2016/5/4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A1322-A7CB-44E9-AEB1-2A46BFBFE16D}" type="slidenum">
              <a:rPr lang="zh-CN" altLang="en-US" smtClean="0"/>
              <a:t>‹#›</a:t>
            </a:fld>
            <a:endParaRPr lang="zh-CN" altLang="en-US"/>
          </a:p>
        </p:txBody>
      </p:sp>
    </p:spTree>
    <p:extLst>
      <p:ext uri="{BB962C8B-B14F-4D97-AF65-F5344CB8AC3E}">
        <p14:creationId xmlns:p14="http://schemas.microsoft.com/office/powerpoint/2010/main" val="340105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tour is organized into seven parts, each of which focuses on a different area of Suzhou. You can see these on the overall map, and on each page of the app, navigation buttons at the bottom will take you to the main page for each part. </a:t>
            </a:r>
            <a:r>
              <a:rPr lang="en-US" sz="1200" b="1" kern="1200" dirty="0" smtClean="0">
                <a:solidFill>
                  <a:schemeClr val="tx1"/>
                </a:solidFill>
                <a:effectLst/>
                <a:latin typeface="+mn-lt"/>
                <a:ea typeface="+mn-ea"/>
                <a:cs typeface="+mn-cs"/>
              </a:rPr>
              <a:t>(image)</a:t>
            </a:r>
            <a:r>
              <a:rPr lang="en-US" sz="1200" kern="1200" dirty="0" smtClean="0">
                <a:solidFill>
                  <a:schemeClr val="tx1"/>
                </a:solidFill>
                <a:effectLst/>
                <a:latin typeface="+mn-lt"/>
                <a:ea typeface="+mn-ea"/>
                <a:cs typeface="+mn-cs"/>
              </a:rPr>
              <a:t> For each section of the tour, the app provides text, maps, photographs, and videos to guide users.  The text gives users guidance on how to explore the site and what to notice as well as extensive historical and cultural background.  The images and videos include maps, images and videos of activities in the site, historical images, and photographs of buildings, landscapes, and details. </a:t>
            </a:r>
            <a:endParaRPr lang="en-US" dirty="0"/>
          </a:p>
        </p:txBody>
      </p:sp>
      <p:sp>
        <p:nvSpPr>
          <p:cNvPr id="4" name="Slide Number Placeholder 3"/>
          <p:cNvSpPr>
            <a:spLocks noGrp="1"/>
          </p:cNvSpPr>
          <p:nvPr>
            <p:ph type="sldNum" sz="quarter" idx="10"/>
          </p:nvPr>
        </p:nvSpPr>
        <p:spPr/>
        <p:txBody>
          <a:bodyPr/>
          <a:lstStyle/>
          <a:p>
            <a:fld id="{704A1322-A7CB-44E9-AEB1-2A46BFBFE16D}" type="slidenum">
              <a:rPr lang="zh-CN" altLang="en-US" smtClean="0"/>
              <a:t>9</a:t>
            </a:fld>
            <a:endParaRPr lang="zh-CN" altLang="en-US"/>
          </a:p>
        </p:txBody>
      </p:sp>
    </p:spTree>
    <p:extLst>
      <p:ext uri="{BB962C8B-B14F-4D97-AF65-F5344CB8AC3E}">
        <p14:creationId xmlns:p14="http://schemas.microsoft.com/office/powerpoint/2010/main" val="150619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tour is organized into seven parts, each of which focuses on a different area of Suzhou. You can see these on the overall map, and on each page of the app, navigation buttons at the bottom will take you to the main page for each part. </a:t>
            </a:r>
            <a:r>
              <a:rPr lang="en-US" sz="1200" b="1" kern="1200" dirty="0" smtClean="0">
                <a:solidFill>
                  <a:schemeClr val="tx1"/>
                </a:solidFill>
                <a:effectLst/>
                <a:latin typeface="+mn-lt"/>
                <a:ea typeface="+mn-ea"/>
                <a:cs typeface="+mn-cs"/>
              </a:rPr>
              <a:t>(image)</a:t>
            </a:r>
            <a:r>
              <a:rPr lang="en-US" sz="1200" kern="1200" dirty="0" smtClean="0">
                <a:solidFill>
                  <a:schemeClr val="tx1"/>
                </a:solidFill>
                <a:effectLst/>
                <a:latin typeface="+mn-lt"/>
                <a:ea typeface="+mn-ea"/>
                <a:cs typeface="+mn-cs"/>
              </a:rPr>
              <a:t> For each section of the tour, the app provides text, maps, photographs, and videos to guide users.  The text gives users guidance on how to explore the site and what to notice as well as extensive historical and cultural background.  The images and videos include maps, images and videos of activities in the site, historical images, and photographs of buildings, landscapes, and details. </a:t>
            </a:r>
            <a:endParaRPr lang="en-US" dirty="0"/>
          </a:p>
        </p:txBody>
      </p:sp>
      <p:sp>
        <p:nvSpPr>
          <p:cNvPr id="4" name="Slide Number Placeholder 3"/>
          <p:cNvSpPr>
            <a:spLocks noGrp="1"/>
          </p:cNvSpPr>
          <p:nvPr>
            <p:ph type="sldNum" sz="quarter" idx="10"/>
          </p:nvPr>
        </p:nvSpPr>
        <p:spPr/>
        <p:txBody>
          <a:bodyPr/>
          <a:lstStyle/>
          <a:p>
            <a:fld id="{704A1322-A7CB-44E9-AEB1-2A46BFBFE16D}" type="slidenum">
              <a:rPr lang="zh-CN" altLang="en-US" smtClean="0"/>
              <a:t>10</a:t>
            </a:fld>
            <a:endParaRPr lang="zh-CN" altLang="en-US"/>
          </a:p>
        </p:txBody>
      </p:sp>
    </p:spTree>
    <p:extLst>
      <p:ext uri="{BB962C8B-B14F-4D97-AF65-F5344CB8AC3E}">
        <p14:creationId xmlns:p14="http://schemas.microsoft.com/office/powerpoint/2010/main" val="263469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just mention this briefly</a:t>
            </a:r>
            <a:r>
              <a:rPr lang="en-US" baseline="0" dirty="0" smtClean="0"/>
              <a:t> and say that the technology acceptance model (TAM) is based on a number of behavior theories. TAM predicts how likely a technology is accepted. </a:t>
            </a:r>
            <a:endParaRPr lang="en-US" dirty="0"/>
          </a:p>
        </p:txBody>
      </p:sp>
      <p:sp>
        <p:nvSpPr>
          <p:cNvPr id="4" name="Slide Number Placeholder 3"/>
          <p:cNvSpPr>
            <a:spLocks noGrp="1"/>
          </p:cNvSpPr>
          <p:nvPr>
            <p:ph type="sldNum" sz="quarter" idx="10"/>
          </p:nvPr>
        </p:nvSpPr>
        <p:spPr/>
        <p:txBody>
          <a:bodyPr/>
          <a:lstStyle/>
          <a:p>
            <a:fld id="{704A1322-A7CB-44E9-AEB1-2A46BFBFE16D}" type="slidenum">
              <a:rPr lang="zh-CN" altLang="en-US" smtClean="0"/>
              <a:t>12</a:t>
            </a:fld>
            <a:endParaRPr lang="zh-CN" altLang="en-US"/>
          </a:p>
        </p:txBody>
      </p:sp>
    </p:spTree>
    <p:extLst>
      <p:ext uri="{BB962C8B-B14F-4D97-AF65-F5344CB8AC3E}">
        <p14:creationId xmlns:p14="http://schemas.microsoft.com/office/powerpoint/2010/main" val="74268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Perceived ease of use is considered as an important factor which has effect on the adoption of mobile learning.</a:t>
            </a:r>
            <a:r>
              <a:rPr lang="en-US" sz="1200" kern="1200" baseline="0" dirty="0" smtClean="0">
                <a:solidFill>
                  <a:schemeClr val="tx1"/>
                </a:solidFill>
                <a:effectLst/>
                <a:latin typeface="+mn-lt"/>
                <a:ea typeface="+mn-ea"/>
                <a:cs typeface="+mn-cs"/>
              </a:rPr>
              <a:t> Two types: near-term and long term</a:t>
            </a:r>
            <a:r>
              <a:rPr lang="en-US" sz="1200" kern="1200" dirty="0" smtClean="0">
                <a:solidFill>
                  <a:schemeClr val="tx1"/>
                </a:solidFill>
                <a:effectLst/>
                <a:latin typeface="+mn-lt"/>
                <a:ea typeface="+mn-ea"/>
                <a:cs typeface="+mn-cs"/>
              </a:rPr>
              <a:t>. </a:t>
            </a:r>
            <a:endParaRPr lang="en-US" baseline="0" dirty="0" smtClean="0"/>
          </a:p>
          <a:p>
            <a:r>
              <a:rPr lang="en-US" sz="1200" kern="1200" dirty="0" smtClean="0">
                <a:solidFill>
                  <a:schemeClr val="tx1"/>
                </a:solidFill>
                <a:effectLst/>
                <a:latin typeface="+mn-lt"/>
                <a:ea typeface="+mn-ea"/>
                <a:cs typeface="+mn-cs"/>
              </a:rPr>
              <a:t>Self-efficacy is the belief that one has the capability to complete a specific task. </a:t>
            </a:r>
          </a:p>
          <a:p>
            <a:r>
              <a:rPr lang="en-US" sz="1200" kern="1200" dirty="0" smtClean="0">
                <a:solidFill>
                  <a:schemeClr val="tx1"/>
                </a:solidFill>
                <a:effectLst/>
                <a:latin typeface="+mn-lt"/>
                <a:ea typeface="+mn-ea"/>
                <a:cs typeface="+mn-cs"/>
              </a:rPr>
              <a:t>Perceived usefulness refers to the degree to the users’ perception of adopting the new technology system </a:t>
            </a:r>
          </a:p>
          <a:p>
            <a:r>
              <a:rPr lang="en-US" sz="1200" kern="1200" dirty="0" smtClean="0">
                <a:solidFill>
                  <a:schemeClr val="tx1"/>
                </a:solidFill>
                <a:effectLst/>
                <a:latin typeface="+mn-lt"/>
                <a:ea typeface="+mn-ea"/>
                <a:cs typeface="+mn-cs"/>
              </a:rPr>
              <a:t>Personal innovativeness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about how likely people</a:t>
            </a:r>
            <a:r>
              <a:rPr lang="en-US" sz="1200" kern="1200" baseline="0" dirty="0" smtClean="0">
                <a:solidFill>
                  <a:schemeClr val="tx1"/>
                </a:solidFill>
                <a:effectLst/>
                <a:latin typeface="+mn-lt"/>
                <a:ea typeface="+mn-ea"/>
                <a:cs typeface="+mn-cs"/>
              </a:rPr>
              <a:t> are to experiment with new technologies.</a:t>
            </a:r>
          </a:p>
          <a:p>
            <a:endParaRPr lang="en-US" dirty="0" smtClean="0"/>
          </a:p>
          <a:p>
            <a:r>
              <a:rPr lang="en-US" dirty="0" smtClean="0"/>
              <a:t>Direction</a:t>
            </a:r>
            <a:r>
              <a:rPr lang="en-US" baseline="0" dirty="0" smtClean="0"/>
              <a:t> of arrows indicates effect from one factor to the other.</a:t>
            </a:r>
            <a:endParaRPr lang="en-US" dirty="0"/>
          </a:p>
        </p:txBody>
      </p:sp>
      <p:sp>
        <p:nvSpPr>
          <p:cNvPr id="4" name="Slide Number Placeholder 3"/>
          <p:cNvSpPr>
            <a:spLocks noGrp="1"/>
          </p:cNvSpPr>
          <p:nvPr>
            <p:ph type="sldNum" sz="quarter" idx="10"/>
          </p:nvPr>
        </p:nvSpPr>
        <p:spPr/>
        <p:txBody>
          <a:bodyPr/>
          <a:lstStyle/>
          <a:p>
            <a:fld id="{704A1322-A7CB-44E9-AEB1-2A46BFBFE16D}" type="slidenum">
              <a:rPr lang="zh-CN" altLang="en-US" smtClean="0"/>
              <a:t>13</a:t>
            </a:fld>
            <a:endParaRPr lang="zh-CN" altLang="en-US"/>
          </a:p>
        </p:txBody>
      </p:sp>
    </p:spTree>
    <p:extLst>
      <p:ext uri="{BB962C8B-B14F-4D97-AF65-F5344CB8AC3E}">
        <p14:creationId xmlns:p14="http://schemas.microsoft.com/office/powerpoint/2010/main" val="249742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also used the app in CDE002 130 last year, 100 this year. </a:t>
            </a:r>
          </a:p>
          <a:p>
            <a:endParaRPr lang="en-US" baseline="0" dirty="0" smtClean="0"/>
          </a:p>
          <a:p>
            <a:r>
              <a:rPr lang="en-US" baseline="0" dirty="0" smtClean="0"/>
              <a:t>Students sent off to do the field trip and then report on three sites.</a:t>
            </a:r>
          </a:p>
          <a:p>
            <a:endParaRPr lang="en-US" baseline="0" dirty="0" smtClean="0"/>
          </a:p>
          <a:p>
            <a:r>
              <a:rPr lang="en-US" baseline="0" dirty="0" smtClean="0"/>
              <a:t>This is the kind of thing that comes back.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4A1322-A7CB-44E9-AEB1-2A46BFBFE16D}" type="slidenum">
              <a:rPr lang="zh-CN" altLang="en-US" smtClean="0"/>
              <a:t>16</a:t>
            </a:fld>
            <a:endParaRPr lang="zh-CN" altLang="en-US"/>
          </a:p>
        </p:txBody>
      </p:sp>
    </p:spTree>
    <p:extLst>
      <p:ext uri="{BB962C8B-B14F-4D97-AF65-F5344CB8AC3E}">
        <p14:creationId xmlns:p14="http://schemas.microsoft.com/office/powerpoint/2010/main" val="79834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have been collecting</a:t>
            </a:r>
            <a:r>
              <a:rPr lang="en-US" baseline="0" dirty="0" smtClean="0"/>
              <a:t> information about whether students change their image of the city after going on this kind of exploration.  </a:t>
            </a:r>
          </a:p>
          <a:p>
            <a:endParaRPr lang="en-US" baseline="0" dirty="0" smtClean="0"/>
          </a:p>
          <a:p>
            <a:r>
              <a:rPr lang="en-US" baseline="0" dirty="0" smtClean="0"/>
              <a:t>Have taken maps from students before and after using the app.  Will proceed to </a:t>
            </a:r>
            <a:r>
              <a:rPr lang="en-US" baseline="0" dirty="0" err="1" smtClean="0"/>
              <a:t>analyse</a:t>
            </a:r>
            <a:r>
              <a:rPr lang="en-US" baseline="0" dirty="0" smtClean="0"/>
              <a:t> data – it is with Jessica in Virginia.</a:t>
            </a:r>
            <a:endParaRPr lang="en-US" dirty="0"/>
          </a:p>
        </p:txBody>
      </p:sp>
      <p:sp>
        <p:nvSpPr>
          <p:cNvPr id="4" name="Slide Number Placeholder 3"/>
          <p:cNvSpPr>
            <a:spLocks noGrp="1"/>
          </p:cNvSpPr>
          <p:nvPr>
            <p:ph type="sldNum" sz="quarter" idx="10"/>
          </p:nvPr>
        </p:nvSpPr>
        <p:spPr/>
        <p:txBody>
          <a:bodyPr/>
          <a:lstStyle/>
          <a:p>
            <a:fld id="{704A1322-A7CB-44E9-AEB1-2A46BFBFE16D}" type="slidenum">
              <a:rPr lang="zh-CN" altLang="en-US" smtClean="0"/>
              <a:t>17</a:t>
            </a:fld>
            <a:endParaRPr lang="zh-CN" altLang="en-US"/>
          </a:p>
        </p:txBody>
      </p:sp>
    </p:spTree>
    <p:extLst>
      <p:ext uri="{BB962C8B-B14F-4D97-AF65-F5344CB8AC3E}">
        <p14:creationId xmlns:p14="http://schemas.microsoft.com/office/powerpoint/2010/main" val="264409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A1322-A7CB-44E9-AEB1-2A46BFBFE16D}" type="slidenum">
              <a:rPr lang="zh-CN" altLang="en-US" smtClean="0"/>
              <a:t>19</a:t>
            </a:fld>
            <a:endParaRPr lang="zh-CN" altLang="en-US"/>
          </a:p>
        </p:txBody>
      </p:sp>
    </p:spTree>
    <p:extLst>
      <p:ext uri="{BB962C8B-B14F-4D97-AF65-F5344CB8AC3E}">
        <p14:creationId xmlns:p14="http://schemas.microsoft.com/office/powerpoint/2010/main" val="2334902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3366"/>
                </a:solidFill>
                <a:latin typeface="Times New Roman" pitchFamily="18" charset="0"/>
                <a:ea typeface="ＭＳ Ｐゴシック" pitchFamily="-84" charset="-128"/>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3366"/>
                </a:solidFill>
                <a:latin typeface="Times New Roman" pitchFamily="18" charset="0"/>
                <a:ea typeface="ＭＳ Ｐゴシック" pitchFamily="-84" charset="-128"/>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sz="2200">
                <a:solidFill>
                  <a:srgbClr val="003366"/>
                </a:solidFill>
                <a:latin typeface="Times New Roman" pitchFamily="18" charset="0"/>
                <a:ea typeface="ＭＳ Ｐゴシック" pitchFamily="-84" charset="-128"/>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sz="2200">
                <a:solidFill>
                  <a:srgbClr val="003366"/>
                </a:solidFill>
                <a:latin typeface="Times New Roman" pitchFamily="18" charset="0"/>
                <a:ea typeface="ＭＳ Ｐゴシック" pitchFamily="-84" charset="-128"/>
              </a:endParaRPr>
            </a:p>
          </p:txBody>
        </p:sp>
      </p:grpSp>
      <p:pic>
        <p:nvPicPr>
          <p:cNvPr id="10" name="Picture 12" descr="Antu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1" y="3213100"/>
            <a:ext cx="1858963" cy="2808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6" name="Rectangle 8"/>
          <p:cNvSpPr>
            <a:spLocks noGrp="1" noChangeArrowheads="1"/>
          </p:cNvSpPr>
          <p:nvPr>
            <p:ph type="subTitle" idx="1"/>
          </p:nvPr>
        </p:nvSpPr>
        <p:spPr>
          <a:xfrm>
            <a:off x="4673600" y="2927351"/>
            <a:ext cx="40132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32781" name="AutoShape 13"/>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
        <p:nvSpPr>
          <p:cNvPr id="11" name="Rectangle 9"/>
          <p:cNvSpPr>
            <a:spLocks noGrp="1" noChangeArrowheads="1"/>
          </p:cNvSpPr>
          <p:nvPr>
            <p:ph type="dt" sz="quarter" idx="10"/>
          </p:nvPr>
        </p:nvSpPr>
        <p:spPr/>
        <p:txBody>
          <a:bodyPr/>
          <a:lstStyle>
            <a:lvl1pPr>
              <a:defRPr smtClean="0">
                <a:solidFill>
                  <a:schemeClr val="bg1"/>
                </a:solidFill>
              </a:defRPr>
            </a:lvl1pPr>
          </a:lstStyle>
          <a:p>
            <a:fld id="{87914528-AFED-4F2B-A743-FF3FF9B53156}" type="datetimeFigureOut">
              <a:rPr lang="en-US">
                <a:solidFill>
                  <a:srgbClr val="FFFFFF"/>
                </a:solidFill>
              </a:rPr>
              <a:pPr/>
              <a:t>5/4/2016</a:t>
            </a:fld>
            <a:endParaRPr lang="en-US">
              <a:solidFill>
                <a:srgbClr val="FFFFFF"/>
              </a:solidFill>
            </a:endParaRPr>
          </a:p>
        </p:txBody>
      </p:sp>
      <p:sp>
        <p:nvSpPr>
          <p:cNvPr id="12" name="Rectangle 10"/>
          <p:cNvSpPr>
            <a:spLocks noGrp="1" noChangeArrowheads="1"/>
          </p:cNvSpPr>
          <p:nvPr>
            <p:ph type="ftr" sz="quarter" idx="11"/>
          </p:nvPr>
        </p:nvSpPr>
        <p:spPr/>
        <p:txBody>
          <a:bodyPr/>
          <a:lstStyle>
            <a:lvl1pPr algn="r">
              <a:defRPr smtClean="0"/>
            </a:lvl1pPr>
          </a:lstStyle>
          <a:p>
            <a:endParaRPr lang="en-US">
              <a:solidFill>
                <a:srgbClr val="003366"/>
              </a:solidFill>
            </a:endParaRPr>
          </a:p>
        </p:txBody>
      </p:sp>
      <p:sp>
        <p:nvSpPr>
          <p:cNvPr id="13" name="Rectangle 11"/>
          <p:cNvSpPr>
            <a:spLocks noGrp="1" noChangeArrowheads="1"/>
          </p:cNvSpPr>
          <p:nvPr>
            <p:ph type="sldNum" sz="quarter" idx="12"/>
          </p:nvPr>
        </p:nvSpPr>
        <p:spPr>
          <a:xfrm>
            <a:off x="76201" y="6248400"/>
            <a:ext cx="587375" cy="488950"/>
          </a:xfrm>
        </p:spPr>
        <p:txBody>
          <a:bodyPr anchorCtr="0"/>
          <a:lstStyle>
            <a:lvl1pPr>
              <a:defRPr smtClean="0"/>
            </a:lvl1pPr>
          </a:lstStyle>
          <a:p>
            <a:fld id="{A5B4C390-AA48-4842-A0BE-38BD31F23CEC}" type="slidenum">
              <a:rPr lang="en-US">
                <a:solidFill>
                  <a:srgbClr val="FFFFFF"/>
                </a:solidFill>
              </a:rPr>
              <a:pPr/>
              <a:t>‹#›</a:t>
            </a:fld>
            <a:endParaRPr lang="en-US">
              <a:solidFill>
                <a:srgbClr val="FFFFFF"/>
              </a:solidFill>
            </a:endParaRPr>
          </a:p>
        </p:txBody>
      </p:sp>
      <p:pic>
        <p:nvPicPr>
          <p:cNvPr id="14" name="Picture 3" descr="C:\Users\Matthew.Cocks\AppData\Local\Microsoft\Windows\Temporary Internet Files\Content.Outlook\H1NSPPS0\UPD logo_blue with XJTLU.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57" r="4104"/>
          <a:stretch/>
        </p:blipFill>
        <p:spPr bwMode="auto">
          <a:xfrm>
            <a:off x="5715001" y="6248401"/>
            <a:ext cx="3187581" cy="50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534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fld id="{87914528-AFED-4F2B-A743-FF3FF9B53156}" type="datetimeFigureOut">
              <a:rPr lang="en-US" smtClean="0">
                <a:solidFill>
                  <a:srgbClr val="003366"/>
                </a:solidFill>
              </a:rPr>
              <a:pPr/>
              <a:t>5/4/2016</a:t>
            </a:fld>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A5B4C390-AA48-4842-A0BE-38BD31F23CE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762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1"/>
            <a:ext cx="1981200" cy="53244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762000" y="762001"/>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fld id="{87914528-AFED-4F2B-A743-FF3FF9B53156}" type="datetimeFigureOut">
              <a:rPr lang="en-US" smtClean="0">
                <a:solidFill>
                  <a:srgbClr val="003366"/>
                </a:solidFill>
              </a:rPr>
              <a:pPr/>
              <a:t>5/4/2016</a:t>
            </a:fld>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A5B4C390-AA48-4842-A0BE-38BD31F23CE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88174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579438"/>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838201" y="1628775"/>
            <a:ext cx="3770313"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760913" y="1628775"/>
            <a:ext cx="3770312"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760913" y="3933825"/>
            <a:ext cx="3770312"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4"/>
          <p:cNvSpPr>
            <a:spLocks noGrp="1" noChangeArrowheads="1"/>
          </p:cNvSpPr>
          <p:nvPr>
            <p:ph type="dt" sz="half" idx="10"/>
          </p:nvPr>
        </p:nvSpPr>
        <p:spPr>
          <a:ln/>
        </p:spPr>
        <p:txBody>
          <a:bodyPr/>
          <a:lstStyle>
            <a:lvl1pPr>
              <a:defRPr/>
            </a:lvl1pPr>
          </a:lstStyle>
          <a:p>
            <a:fld id="{87914528-AFED-4F2B-A743-FF3FF9B53156}" type="datetimeFigureOut">
              <a:rPr lang="en-US" smtClean="0">
                <a:solidFill>
                  <a:srgbClr val="003366"/>
                </a:solidFill>
              </a:rPr>
              <a:pPr/>
              <a:t>5/4/2016</a:t>
            </a:fld>
            <a:endParaRPr lang="en-US">
              <a:solidFill>
                <a:srgbClr val="003366"/>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srgbClr val="003366"/>
              </a:solidFill>
            </a:endParaRPr>
          </a:p>
        </p:txBody>
      </p:sp>
      <p:sp>
        <p:nvSpPr>
          <p:cNvPr id="8" name="Rectangle 6"/>
          <p:cNvSpPr>
            <a:spLocks noGrp="1" noChangeArrowheads="1"/>
          </p:cNvSpPr>
          <p:nvPr>
            <p:ph type="sldNum" sz="quarter" idx="12"/>
          </p:nvPr>
        </p:nvSpPr>
        <p:spPr>
          <a:ln/>
        </p:spPr>
        <p:txBody>
          <a:bodyPr/>
          <a:lstStyle>
            <a:lvl1pPr>
              <a:defRPr/>
            </a:lvl1pPr>
          </a:lstStyle>
          <a:p>
            <a:fld id="{A5B4C390-AA48-4842-A0BE-38BD31F23CE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162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512" y="609321"/>
            <a:ext cx="7772977" cy="990319"/>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512" y="1752320"/>
            <a:ext cx="7772977" cy="4191000"/>
          </a:xfrm>
          <a:prstGeom prst="rect">
            <a:avLst/>
          </a:prstGeom>
        </p:spPr>
        <p:txBody>
          <a:bodyPr/>
          <a:lstStyle/>
          <a:p>
            <a:pPr lvl="0"/>
            <a:endParaRPr lang="en-US" noProof="0" smtClean="0"/>
          </a:p>
        </p:txBody>
      </p:sp>
      <p:sp>
        <p:nvSpPr>
          <p:cNvPr id="4" name="Rectangle 19"/>
          <p:cNvSpPr>
            <a:spLocks noGrp="1" noChangeArrowheads="1"/>
          </p:cNvSpPr>
          <p:nvPr>
            <p:ph type="dt" sz="half" idx="10"/>
          </p:nvPr>
        </p:nvSpPr>
        <p:spPr>
          <a:xfrm>
            <a:off x="457489" y="6020361"/>
            <a:ext cx="1905000" cy="456640"/>
          </a:xfrm>
          <a:prstGeom prst="rect">
            <a:avLst/>
          </a:prstGeom>
        </p:spPr>
        <p:txBody>
          <a:bodyPr vert="horz" wrap="square" lIns="82058" tIns="41029" rIns="82058" bIns="41029" numCol="1" anchor="t" anchorCtr="0" compatLnSpc="1">
            <a:prstTxWarp prst="textNoShape">
              <a:avLst/>
            </a:prstTxWarp>
          </a:bodyPr>
          <a:lstStyle>
            <a:lvl1pPr>
              <a:defRPr/>
            </a:lvl1pPr>
          </a:lstStyle>
          <a:p>
            <a:endParaRPr lang="en-US" altLang="en-US">
              <a:solidFill>
                <a:srgbClr val="003366"/>
              </a:solidFill>
            </a:endParaRPr>
          </a:p>
        </p:txBody>
      </p:sp>
      <p:sp>
        <p:nvSpPr>
          <p:cNvPr id="5" name="Rectangle 20"/>
          <p:cNvSpPr>
            <a:spLocks noGrp="1" noChangeArrowheads="1"/>
          </p:cNvSpPr>
          <p:nvPr>
            <p:ph type="ftr" sz="quarter" idx="11"/>
          </p:nvPr>
        </p:nvSpPr>
        <p:spPr>
          <a:xfrm>
            <a:off x="3124489" y="6020361"/>
            <a:ext cx="2895023" cy="456640"/>
          </a:xfrm>
          <a:prstGeom prst="rect">
            <a:avLst/>
          </a:prstGeom>
        </p:spPr>
        <p:txBody>
          <a:bodyPr vert="horz" wrap="square" lIns="82058" tIns="41029" rIns="82058" bIns="41029" numCol="1" anchor="t" anchorCtr="0" compatLnSpc="1">
            <a:prstTxWarp prst="textNoShape">
              <a:avLst/>
            </a:prstTxWarp>
          </a:bodyPr>
          <a:lstStyle>
            <a:lvl1pPr>
              <a:defRPr/>
            </a:lvl1pPr>
          </a:lstStyle>
          <a:p>
            <a:endParaRPr lang="en-US" altLang="en-US">
              <a:solidFill>
                <a:srgbClr val="003366"/>
              </a:solidFill>
            </a:endParaRPr>
          </a:p>
        </p:txBody>
      </p:sp>
      <p:sp>
        <p:nvSpPr>
          <p:cNvPr id="6" name="Rectangle 21"/>
          <p:cNvSpPr>
            <a:spLocks noGrp="1" noChangeArrowheads="1"/>
          </p:cNvSpPr>
          <p:nvPr>
            <p:ph type="sldNum" sz="quarter" idx="12"/>
          </p:nvPr>
        </p:nvSpPr>
        <p:spPr>
          <a:xfrm>
            <a:off x="6858000" y="6020361"/>
            <a:ext cx="1905000" cy="456640"/>
          </a:xfrm>
          <a:prstGeom prst="rect">
            <a:avLst/>
          </a:prstGeom>
        </p:spPr>
        <p:txBody>
          <a:bodyPr vert="horz" wrap="square" lIns="82058" tIns="41029" rIns="82058" bIns="41029" numCol="1" anchor="t" anchorCtr="0" compatLnSpc="1">
            <a:prstTxWarp prst="textNoShape">
              <a:avLst/>
            </a:prstTxWarp>
          </a:bodyPr>
          <a:lstStyle>
            <a:lvl1pPr>
              <a:defRPr/>
            </a:lvl1pPr>
          </a:lstStyle>
          <a:p>
            <a:fld id="{E3B5F954-DDA8-481A-B4E7-55C7B1D77B0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2566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fld id="{87914528-AFED-4F2B-A743-FF3FF9B53156}" type="datetimeFigureOut">
              <a:rPr lang="en-US" smtClean="0">
                <a:solidFill>
                  <a:srgbClr val="003366"/>
                </a:solidFill>
              </a:rPr>
              <a:pPr/>
              <a:t>5/4/2016</a:t>
            </a:fld>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A5B4C390-AA48-4842-A0BE-38BD31F23CEC}" type="slidenum">
              <a:rPr lang="en-US" smtClean="0">
                <a:solidFill>
                  <a:srgbClr val="FFFFFF"/>
                </a:solidFill>
              </a:rPr>
              <a:pPr/>
              <a:t>‹#›</a:t>
            </a:fld>
            <a:endParaRPr lang="en-US">
              <a:solidFill>
                <a:srgbClr val="FFFFFF"/>
              </a:solidFill>
            </a:endParaRPr>
          </a:p>
        </p:txBody>
      </p:sp>
      <p:pic>
        <p:nvPicPr>
          <p:cNvPr id="7" name="Picture 3" descr="C:\Users\Matthew.Cocks\AppData\Local\Microsoft\Windows\Temporary Internet Files\Content.Outlook\H1NSPPS0\UPD logo_blue with XJTL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57" r="4104"/>
          <a:stretch/>
        </p:blipFill>
        <p:spPr bwMode="auto">
          <a:xfrm>
            <a:off x="5791201" y="6248401"/>
            <a:ext cx="3187581" cy="50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25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7914528-AFED-4F2B-A743-FF3FF9B53156}" type="datetimeFigureOut">
              <a:rPr lang="en-US" smtClean="0">
                <a:solidFill>
                  <a:srgbClr val="003366"/>
                </a:solidFill>
              </a:rPr>
              <a:pPr/>
              <a:t>5/4/2016</a:t>
            </a:fld>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A5B4C390-AA48-4842-A0BE-38BD31F23CE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363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1" y="1628775"/>
            <a:ext cx="3770313"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0913" y="1628775"/>
            <a:ext cx="3770312"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fld id="{87914528-AFED-4F2B-A743-FF3FF9B53156}" type="datetimeFigureOut">
              <a:rPr lang="en-US" smtClean="0">
                <a:solidFill>
                  <a:srgbClr val="003366"/>
                </a:solidFill>
              </a:rPr>
              <a:pPr/>
              <a:t>5/4/2016</a:t>
            </a:fld>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fld id="{A5B4C390-AA48-4842-A0BE-38BD31F23CE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1694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fld id="{87914528-AFED-4F2B-A743-FF3FF9B53156}" type="datetimeFigureOut">
              <a:rPr lang="en-US" smtClean="0">
                <a:solidFill>
                  <a:srgbClr val="003366"/>
                </a:solidFill>
              </a:rPr>
              <a:pPr/>
              <a:t>5/4/2016</a:t>
            </a:fld>
            <a:endParaRPr lang="en-US">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fld id="{A5B4C390-AA48-4842-A0BE-38BD31F23CE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9967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fld id="{87914528-AFED-4F2B-A743-FF3FF9B53156}" type="datetimeFigureOut">
              <a:rPr lang="en-US" smtClean="0">
                <a:solidFill>
                  <a:srgbClr val="003366"/>
                </a:solidFill>
              </a:rPr>
              <a:pPr/>
              <a:t>5/4/2016</a:t>
            </a:fld>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fld id="{A5B4C390-AA48-4842-A0BE-38BD31F23CE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1997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7914528-AFED-4F2B-A743-FF3FF9B53156}" type="datetimeFigureOut">
              <a:rPr lang="en-US" smtClean="0">
                <a:solidFill>
                  <a:srgbClr val="003366"/>
                </a:solidFill>
              </a:rPr>
              <a:pPr/>
              <a:t>5/4/2016</a:t>
            </a:fld>
            <a:endParaRPr lang="en-US">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fld id="{A5B4C390-AA48-4842-A0BE-38BD31F23CE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6817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7914528-AFED-4F2B-A743-FF3FF9B53156}" type="datetimeFigureOut">
              <a:rPr lang="en-US" smtClean="0">
                <a:solidFill>
                  <a:srgbClr val="003366"/>
                </a:solidFill>
              </a:rPr>
              <a:pPr/>
              <a:t>5/4/2016</a:t>
            </a:fld>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fld id="{A5B4C390-AA48-4842-A0BE-38BD31F23CE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0016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7914528-AFED-4F2B-A743-FF3FF9B53156}" type="datetimeFigureOut">
              <a:rPr lang="en-US" smtClean="0">
                <a:solidFill>
                  <a:srgbClr val="003366"/>
                </a:solidFill>
              </a:rPr>
              <a:pPr/>
              <a:t>5/4/2016</a:t>
            </a:fld>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fld id="{A5B4C390-AA48-4842-A0BE-38BD31F23CE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8966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Grp="1" noChangeArrowheads="1"/>
          </p:cNvSpPr>
          <p:nvPr>
            <p:ph type="title"/>
          </p:nvPr>
        </p:nvSpPr>
        <p:spPr bwMode="auto">
          <a:xfrm>
            <a:off x="762000" y="762000"/>
            <a:ext cx="7924800" cy="579438"/>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38200" y="1628775"/>
            <a:ext cx="769302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2438400" y="6248401"/>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lvl1pPr algn="r" eaLnBrk="1" hangingPunct="1">
              <a:defRPr sz="1400" smtClean="0">
                <a:latin typeface="Arial" charset="0"/>
              </a:defRPr>
            </a:lvl1pPr>
          </a:lstStyle>
          <a:p>
            <a:pPr fontAlgn="base">
              <a:spcBef>
                <a:spcPct val="0"/>
              </a:spcBef>
              <a:spcAft>
                <a:spcPct val="0"/>
              </a:spcAft>
            </a:pPr>
            <a:fld id="{87914528-AFED-4F2B-A743-FF3FF9B53156}" type="datetimeFigureOut">
              <a:rPr lang="en-US">
                <a:solidFill>
                  <a:srgbClr val="003366"/>
                </a:solidFill>
                <a:ea typeface="ＭＳ Ｐゴシック" pitchFamily="-84" charset="-128"/>
              </a:rPr>
              <a:pPr fontAlgn="base">
                <a:spcBef>
                  <a:spcPct val="0"/>
                </a:spcBef>
                <a:spcAft>
                  <a:spcPct val="0"/>
                </a:spcAft>
              </a:pPr>
              <a:t>5/4/2016</a:t>
            </a:fld>
            <a:endParaRPr lang="en-US">
              <a:solidFill>
                <a:srgbClr val="003366"/>
              </a:solidFill>
              <a:ea typeface="ＭＳ Ｐゴシック" pitchFamily="-84" charset="-128"/>
            </a:endParaRPr>
          </a:p>
        </p:txBody>
      </p:sp>
      <p:sp>
        <p:nvSpPr>
          <p:cNvPr id="31749" name="Rectangle 5"/>
          <p:cNvSpPr>
            <a:spLocks noGrp="1" noChangeArrowheads="1"/>
          </p:cNvSpPr>
          <p:nvPr>
            <p:ph type="ftr" sz="quarter" idx="3"/>
          </p:nvPr>
        </p:nvSpPr>
        <p:spPr bwMode="auto">
          <a:xfrm>
            <a:off x="5791201" y="6248401"/>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0" compatLnSpc="1">
            <a:prstTxWarp prst="textNoShape">
              <a:avLst/>
            </a:prstTxWarp>
          </a:bodyPr>
          <a:lstStyle>
            <a:lvl1pPr algn="ctr" eaLnBrk="1" hangingPunct="1">
              <a:defRPr sz="1400" smtClean="0">
                <a:latin typeface="Arial" charset="0"/>
              </a:defRPr>
            </a:lvl1pPr>
          </a:lstStyle>
          <a:p>
            <a:pPr fontAlgn="base">
              <a:spcBef>
                <a:spcPct val="0"/>
              </a:spcBef>
              <a:spcAft>
                <a:spcPct val="0"/>
              </a:spcAft>
            </a:pPr>
            <a:endParaRPr lang="en-US">
              <a:solidFill>
                <a:srgbClr val="003366"/>
              </a:solidFill>
              <a:ea typeface="ＭＳ Ｐゴシック" pitchFamily="-84" charset="-128"/>
            </a:endParaRPr>
          </a:p>
        </p:txBody>
      </p:sp>
      <p:sp>
        <p:nvSpPr>
          <p:cNvPr id="31750" name="Rectangle 6"/>
          <p:cNvSpPr>
            <a:spLocks noGrp="1" noChangeArrowheads="1"/>
          </p:cNvSpPr>
          <p:nvPr>
            <p:ph type="sldNum" sz="quarter" idx="4"/>
          </p:nvPr>
        </p:nvSpPr>
        <p:spPr bwMode="auto">
          <a:xfrm>
            <a:off x="84139" y="6242051"/>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b" anchorCtr="1" compatLnSpc="1">
            <a:prstTxWarp prst="textNoShape">
              <a:avLst/>
            </a:prstTxWarp>
          </a:bodyPr>
          <a:lstStyle>
            <a:lvl1pPr eaLnBrk="1" hangingPunct="1">
              <a:defRPr sz="2600" b="1" smtClean="0">
                <a:solidFill>
                  <a:schemeClr val="bg1"/>
                </a:solidFill>
                <a:latin typeface="Arial" charset="0"/>
              </a:defRPr>
            </a:lvl1pPr>
          </a:lstStyle>
          <a:p>
            <a:pPr fontAlgn="base">
              <a:spcBef>
                <a:spcPct val="0"/>
              </a:spcBef>
              <a:spcAft>
                <a:spcPct val="0"/>
              </a:spcAft>
            </a:pPr>
            <a:fld id="{A5B4C390-AA48-4842-A0BE-38BD31F23CEC}" type="slidenum">
              <a:rPr lang="en-US">
                <a:solidFill>
                  <a:srgbClr val="FFFFFF"/>
                </a:solidFill>
                <a:ea typeface="ＭＳ Ｐゴシック" pitchFamily="-84" charset="-128"/>
              </a:rPr>
              <a:pPr fontAlgn="base">
                <a:spcBef>
                  <a:spcPct val="0"/>
                </a:spcBef>
                <a:spcAft>
                  <a:spcPct val="0"/>
                </a:spcAft>
              </a:pPr>
              <a:t>‹#›</a:t>
            </a:fld>
            <a:endParaRPr lang="en-US">
              <a:solidFill>
                <a:srgbClr val="FFFFFF"/>
              </a:solidFill>
              <a:ea typeface="ＭＳ Ｐゴシック" pitchFamily="-84" charset="-128"/>
            </a:endParaRPr>
          </a:p>
        </p:txBody>
      </p:sp>
      <p:sp>
        <p:nvSpPr>
          <p:cNvPr id="1031" name="Line 7"/>
          <p:cNvSpPr>
            <a:spLocks noChangeShapeType="1"/>
          </p:cNvSpPr>
          <p:nvPr/>
        </p:nvSpPr>
        <p:spPr bwMode="auto">
          <a:xfrm>
            <a:off x="179388" y="1341438"/>
            <a:ext cx="85693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fontAlgn="base">
              <a:spcBef>
                <a:spcPct val="0"/>
              </a:spcBef>
              <a:spcAft>
                <a:spcPct val="0"/>
              </a:spcAft>
            </a:pPr>
            <a:endParaRPr lang="en-GB" sz="2200">
              <a:solidFill>
                <a:srgbClr val="003366"/>
              </a:solidFill>
              <a:latin typeface="Times New Roman" pitchFamily="18" charset="0"/>
              <a:ea typeface="ＭＳ Ｐゴシック" pitchFamily="-84" charset="-128"/>
            </a:endParaRPr>
          </a:p>
        </p:txBody>
      </p:sp>
      <p:pic>
        <p:nvPicPr>
          <p:cNvPr id="1032" name="Picture 8" descr="Antu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25" y="239713"/>
            <a:ext cx="6810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p:nvSpPr>
        <p:spPr bwMode="auto">
          <a:xfrm>
            <a:off x="179388" y="1341438"/>
            <a:ext cx="85693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fontAlgn="base">
              <a:spcBef>
                <a:spcPct val="0"/>
              </a:spcBef>
              <a:spcAft>
                <a:spcPct val="0"/>
              </a:spcAft>
            </a:pPr>
            <a:endParaRPr lang="en-GB" sz="2200">
              <a:solidFill>
                <a:srgbClr val="003366"/>
              </a:solidFill>
              <a:latin typeface="Times New Roman" pitchFamily="18" charset="0"/>
              <a:ea typeface="ＭＳ Ｐゴシック" pitchFamily="-84" charset="-128"/>
            </a:endParaRPr>
          </a:p>
        </p:txBody>
      </p:sp>
    </p:spTree>
    <p:extLst>
      <p:ext uri="{BB962C8B-B14F-4D97-AF65-F5344CB8AC3E}">
        <p14:creationId xmlns:p14="http://schemas.microsoft.com/office/powerpoint/2010/main" val="3883502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146" algn="l" rtl="0" eaLnBrk="1" fontAlgn="base" hangingPunct="1">
        <a:lnSpc>
          <a:spcPct val="90000"/>
        </a:lnSpc>
        <a:spcBef>
          <a:spcPct val="0"/>
        </a:spcBef>
        <a:spcAft>
          <a:spcPct val="0"/>
        </a:spcAft>
        <a:defRPr sz="3600" b="1">
          <a:solidFill>
            <a:schemeClr val="tx2"/>
          </a:solidFill>
          <a:latin typeface="Arial" charset="0"/>
        </a:defRPr>
      </a:lvl6pPr>
      <a:lvl7pPr marL="914293" algn="l" rtl="0" eaLnBrk="1" fontAlgn="base" hangingPunct="1">
        <a:lnSpc>
          <a:spcPct val="90000"/>
        </a:lnSpc>
        <a:spcBef>
          <a:spcPct val="0"/>
        </a:spcBef>
        <a:spcAft>
          <a:spcPct val="0"/>
        </a:spcAft>
        <a:defRPr sz="3600" b="1">
          <a:solidFill>
            <a:schemeClr val="tx2"/>
          </a:solidFill>
          <a:latin typeface="Arial" charset="0"/>
        </a:defRPr>
      </a:lvl7pPr>
      <a:lvl8pPr marL="1371440" algn="l" rtl="0" eaLnBrk="1" fontAlgn="base" hangingPunct="1">
        <a:lnSpc>
          <a:spcPct val="90000"/>
        </a:lnSpc>
        <a:spcBef>
          <a:spcPct val="0"/>
        </a:spcBef>
        <a:spcAft>
          <a:spcPct val="0"/>
        </a:spcAft>
        <a:defRPr sz="3600" b="1">
          <a:solidFill>
            <a:schemeClr val="tx2"/>
          </a:solidFill>
          <a:latin typeface="Arial" charset="0"/>
        </a:defRPr>
      </a:lvl8pPr>
      <a:lvl9pPr marL="1828586"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860" indent="-34286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863" indent="-285717"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2867" indent="-228573"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013" indent="-228573" algn="l" rtl="0" eaLnBrk="1" fontAlgn="base" hangingPunct="1">
        <a:spcBef>
          <a:spcPct val="20000"/>
        </a:spcBef>
        <a:spcAft>
          <a:spcPct val="0"/>
        </a:spcAft>
        <a:buClr>
          <a:schemeClr val="tx1"/>
        </a:buClr>
        <a:buSzPct val="80000"/>
        <a:buChar char="–"/>
        <a:defRPr>
          <a:solidFill>
            <a:schemeClr val="tx1"/>
          </a:solidFill>
          <a:latin typeface="+mn-lt"/>
        </a:defRPr>
      </a:lvl4pPr>
      <a:lvl5pPr marL="2057159" indent="-228573"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306" indent="-228573"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453" indent="-228573"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8599" indent="-228573"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5746" indent="-228573"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29200" y="2959768"/>
            <a:ext cx="3352800" cy="1905000"/>
          </a:xfrm>
        </p:spPr>
        <p:txBody>
          <a:bodyPr>
            <a:normAutofit fontScale="55000" lnSpcReduction="20000"/>
          </a:bodyPr>
          <a:lstStyle/>
          <a:p>
            <a:r>
              <a:rPr lang="en-GB" dirty="0" smtClean="0"/>
              <a:t>TDF Project “The City as a Classroom”</a:t>
            </a:r>
          </a:p>
          <a:p>
            <a:endParaRPr lang="en-GB" dirty="0" smtClean="0"/>
          </a:p>
          <a:p>
            <a:r>
              <a:rPr lang="en-GB" dirty="0" smtClean="0"/>
              <a:t>Hai-Ning Liang (CSSE, XJTLU)</a:t>
            </a:r>
          </a:p>
          <a:p>
            <a:r>
              <a:rPr lang="en-GB" dirty="0"/>
              <a:t>Sophie </a:t>
            </a:r>
            <a:r>
              <a:rPr lang="en-GB" smtClean="0"/>
              <a:t>Sturup (UPD, XJTLU)</a:t>
            </a:r>
            <a:endParaRPr lang="en-GB" dirty="0" smtClean="0"/>
          </a:p>
          <a:p>
            <a:r>
              <a:rPr lang="en-GB" dirty="0" smtClean="0"/>
              <a:t>Jessica Sewell (</a:t>
            </a:r>
            <a:r>
              <a:rPr lang="en-GB" dirty="0" err="1" smtClean="0"/>
              <a:t>UoV</a:t>
            </a:r>
            <a:r>
              <a:rPr lang="en-GB" dirty="0" smtClean="0"/>
              <a:t>, Urban </a:t>
            </a:r>
            <a:r>
              <a:rPr lang="en-GB" dirty="0" err="1" smtClean="0"/>
              <a:t>Env</a:t>
            </a:r>
            <a:r>
              <a:rPr lang="en-GB" dirty="0" smtClean="0"/>
              <a:t>. Planning) </a:t>
            </a:r>
          </a:p>
          <a:p>
            <a:r>
              <a:rPr lang="en-GB" dirty="0" smtClean="0"/>
              <a:t>Rebecca Kiddle (VUW, Geography) </a:t>
            </a:r>
            <a:endParaRPr lang="en-GB" baseline="30000" dirty="0" smtClean="0"/>
          </a:p>
        </p:txBody>
      </p:sp>
      <p:sp>
        <p:nvSpPr>
          <p:cNvPr id="2" name="Title 1"/>
          <p:cNvSpPr>
            <a:spLocks noGrp="1"/>
          </p:cNvSpPr>
          <p:nvPr>
            <p:ph type="ctrTitle" sz="quarter"/>
          </p:nvPr>
        </p:nvSpPr>
        <p:spPr>
          <a:xfrm>
            <a:off x="722376" y="457200"/>
            <a:ext cx="7772400" cy="2819400"/>
          </a:xfrm>
        </p:spPr>
        <p:txBody>
          <a:bodyPr>
            <a:normAutofit fontScale="90000"/>
          </a:bodyPr>
          <a:lstStyle/>
          <a:p>
            <a:pPr algn="ctr"/>
            <a:r>
              <a:rPr lang="en-GB" sz="3600" dirty="0" smtClean="0">
                <a:effectLst/>
              </a:rPr>
              <a:t>The </a:t>
            </a:r>
            <a:r>
              <a:rPr lang="en-GB" sz="3600" dirty="0">
                <a:effectLst/>
              </a:rPr>
              <a:t>case study of guided exploratory urban planning tours and site visits via a </a:t>
            </a:r>
            <a:r>
              <a:rPr lang="en-GB" sz="3600" dirty="0" smtClean="0">
                <a:effectLst/>
              </a:rPr>
              <a:t>mobile learning </a:t>
            </a:r>
            <a:r>
              <a:rPr lang="en-GB" sz="3600" dirty="0">
                <a:effectLst/>
              </a:rPr>
              <a:t>application</a:t>
            </a:r>
            <a:endParaRPr lang="en-US" sz="3600" dirty="0"/>
          </a:p>
        </p:txBody>
      </p:sp>
      <p:sp>
        <p:nvSpPr>
          <p:cNvPr id="4" name="Slide Number Placeholder 3"/>
          <p:cNvSpPr>
            <a:spLocks noGrp="1"/>
          </p:cNvSpPr>
          <p:nvPr>
            <p:ph type="sldNum" sz="quarter" idx="12"/>
          </p:nvPr>
        </p:nvSpPr>
        <p:spPr/>
        <p:txBody>
          <a:bodyPr/>
          <a:lstStyle/>
          <a:p>
            <a:fld id="{3B0D6500-AB90-44A8-9DA8-1866DB5AA44D}" type="slidenum">
              <a:rPr lang="en-US" smtClean="0"/>
              <a:t>1</a:t>
            </a:fld>
            <a:endParaRPr lang="en-US"/>
          </a:p>
        </p:txBody>
      </p:sp>
      <p:pic>
        <p:nvPicPr>
          <p:cNvPr id="5" name="Picture 4"/>
          <p:cNvPicPr>
            <a:picLocks noChangeAspect="1"/>
          </p:cNvPicPr>
          <p:nvPr/>
        </p:nvPicPr>
        <p:blipFill>
          <a:blip r:embed="rId2"/>
          <a:stretch>
            <a:fillRect/>
          </a:stretch>
        </p:blipFill>
        <p:spPr>
          <a:xfrm>
            <a:off x="2438400" y="4327256"/>
            <a:ext cx="1066800" cy="1283368"/>
          </a:xfrm>
          <a:prstGeom prst="rect">
            <a:avLst/>
          </a:prstGeom>
        </p:spPr>
      </p:pic>
      <p:pic>
        <p:nvPicPr>
          <p:cNvPr id="6" name="Picture 5"/>
          <p:cNvPicPr>
            <a:picLocks noChangeAspect="1"/>
          </p:cNvPicPr>
          <p:nvPr/>
        </p:nvPicPr>
        <p:blipFill>
          <a:blip r:embed="rId3"/>
          <a:stretch>
            <a:fillRect/>
          </a:stretch>
        </p:blipFill>
        <p:spPr>
          <a:xfrm>
            <a:off x="2406381" y="5610624"/>
            <a:ext cx="1158875" cy="1158875"/>
          </a:xfrm>
          <a:prstGeom prst="rect">
            <a:avLst/>
          </a:prstGeom>
        </p:spPr>
      </p:pic>
      <p:pic>
        <p:nvPicPr>
          <p:cNvPr id="7" name="Picture 6"/>
          <p:cNvPicPr>
            <a:picLocks noChangeAspect="1"/>
          </p:cNvPicPr>
          <p:nvPr/>
        </p:nvPicPr>
        <p:blipFill>
          <a:blip r:embed="rId4"/>
          <a:stretch>
            <a:fillRect/>
          </a:stretch>
        </p:blipFill>
        <p:spPr>
          <a:xfrm>
            <a:off x="2438400" y="3200400"/>
            <a:ext cx="1126856" cy="1126856"/>
          </a:xfrm>
          <a:prstGeom prst="rect">
            <a:avLst/>
          </a:prstGeom>
        </p:spPr>
      </p:pic>
    </p:spTree>
    <p:extLst>
      <p:ext uri="{BB962C8B-B14F-4D97-AF65-F5344CB8AC3E}">
        <p14:creationId xmlns:p14="http://schemas.microsoft.com/office/powerpoint/2010/main" val="1238885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14400"/>
          </a:xfrm>
        </p:spPr>
        <p:txBody>
          <a:bodyPr>
            <a:normAutofit/>
          </a:bodyPr>
          <a:lstStyle/>
          <a:p>
            <a:pPr algn="ctr"/>
            <a:r>
              <a:rPr lang="en-US" dirty="0" smtClean="0"/>
              <a:t>Our learning app</a:t>
            </a:r>
            <a:endParaRPr lang="en-US" dirty="0"/>
          </a:p>
        </p:txBody>
      </p:sp>
      <p:sp>
        <p:nvSpPr>
          <p:cNvPr id="3" name="Content Placeholder 2"/>
          <p:cNvSpPr>
            <a:spLocks noGrp="1"/>
          </p:cNvSpPr>
          <p:nvPr>
            <p:ph idx="1"/>
          </p:nvPr>
        </p:nvSpPr>
        <p:spPr>
          <a:xfrm>
            <a:off x="543169" y="1371600"/>
            <a:ext cx="8183880" cy="4492752"/>
          </a:xfrm>
        </p:spPr>
        <p:txBody>
          <a:bodyPr>
            <a:normAutofit/>
          </a:bodyPr>
          <a:lstStyle/>
          <a:p>
            <a:pPr>
              <a:lnSpc>
                <a:spcPct val="150000"/>
              </a:lnSpc>
            </a:pPr>
            <a:endParaRPr lang="en-US" sz="1600" dirty="0" smtClean="0"/>
          </a:p>
          <a:p>
            <a:pPr>
              <a:lnSpc>
                <a:spcPct val="150000"/>
              </a:lnSpc>
            </a:pPr>
            <a:endParaRPr lang="en-US" sz="1600" dirty="0" smtClean="0"/>
          </a:p>
          <a:p>
            <a:pPr>
              <a:lnSpc>
                <a:spcPct val="150000"/>
              </a:lnSpc>
            </a:pPr>
            <a:endParaRPr lang="en-US" sz="2000" dirty="0"/>
          </a:p>
          <a:p>
            <a:pPr>
              <a:lnSpc>
                <a:spcPct val="150000"/>
              </a:lnSpc>
            </a:pPr>
            <a:endParaRPr lang="en-US" dirty="0"/>
          </a:p>
        </p:txBody>
      </p:sp>
      <p:sp>
        <p:nvSpPr>
          <p:cNvPr id="4" name="Slide Number Placeholder 3"/>
          <p:cNvSpPr>
            <a:spLocks noGrp="1"/>
          </p:cNvSpPr>
          <p:nvPr>
            <p:ph type="sldNum" sz="quarter" idx="12"/>
          </p:nvPr>
        </p:nvSpPr>
        <p:spPr/>
        <p:txBody>
          <a:bodyPr/>
          <a:lstStyle/>
          <a:p>
            <a:fld id="{3B0D6500-AB90-44A8-9DA8-1866DB5AA44D}" type="slidenum">
              <a:rPr lang="en-US" smtClean="0"/>
              <a:t>10</a:t>
            </a:fld>
            <a:endParaRPr lang="en-US"/>
          </a:p>
        </p:txBody>
      </p:sp>
      <p:pic>
        <p:nvPicPr>
          <p:cNvPr id="9" name="Picture 8" descr="Screenshot_2015-05-31-17-19-22.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426723"/>
            <a:ext cx="4544763" cy="2840477"/>
          </a:xfrm>
          <a:prstGeom prst="rect">
            <a:avLst/>
          </a:prstGeom>
        </p:spPr>
      </p:pic>
      <p:pic>
        <p:nvPicPr>
          <p:cNvPr id="13" name="Content Placeholder 5" descr="second half images.jpeg"/>
          <p:cNvPicPr>
            <a:picLocks noChangeAspect="1"/>
          </p:cNvPicPr>
          <p:nvPr/>
        </p:nvPicPr>
        <p:blipFill>
          <a:blip r:embed="rId4">
            <a:extLst>
              <a:ext uri="{28A0092B-C50C-407E-A947-70E740481C1C}">
                <a14:useLocalDpi xmlns:a14="http://schemas.microsoft.com/office/drawing/2010/main" val="0"/>
              </a:ext>
            </a:extLst>
          </a:blip>
          <a:srcRect t="-69464" b="-69464"/>
          <a:stretch>
            <a:fillRect/>
          </a:stretch>
        </p:blipFill>
        <p:spPr>
          <a:xfrm>
            <a:off x="533401" y="4579302"/>
            <a:ext cx="4557421" cy="2506406"/>
          </a:xfrm>
          <a:prstGeom prst="rect">
            <a:avLst/>
          </a:prstGeom>
        </p:spPr>
      </p:pic>
      <p:pic>
        <p:nvPicPr>
          <p:cNvPr id="14" name="Picture 13" descr="first half 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4267200"/>
            <a:ext cx="4557421" cy="1025279"/>
          </a:xfrm>
          <a:prstGeom prst="rect">
            <a:avLst/>
          </a:prstGeom>
        </p:spPr>
      </p:pic>
      <p:pic>
        <p:nvPicPr>
          <p:cNvPr id="15" name="Content Placeholder 3" descr="map.jpeg"/>
          <p:cNvPicPr>
            <a:picLocks noChangeAspect="1"/>
          </p:cNvPicPr>
          <p:nvPr/>
        </p:nvPicPr>
        <p:blipFill>
          <a:blip r:embed="rId6" cstate="print">
            <a:extLst>
              <a:ext uri="{28A0092B-C50C-407E-A947-70E740481C1C}">
                <a14:useLocalDpi xmlns:a14="http://schemas.microsoft.com/office/drawing/2010/main" val="0"/>
              </a:ext>
            </a:extLst>
          </a:blip>
          <a:srcRect l="-6822" r="-6822"/>
          <a:stretch>
            <a:fillRect/>
          </a:stretch>
        </p:blipFill>
        <p:spPr>
          <a:xfrm>
            <a:off x="838200" y="2364130"/>
            <a:ext cx="3391830" cy="1865376"/>
          </a:xfrm>
          <a:prstGeom prst="rect">
            <a:avLst/>
          </a:prstGeom>
        </p:spPr>
      </p:pic>
    </p:spTree>
    <p:extLst>
      <p:ext uri="{BB962C8B-B14F-4D97-AF65-F5344CB8AC3E}">
        <p14:creationId xmlns:p14="http://schemas.microsoft.com/office/powerpoint/2010/main" val="2326987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14400"/>
          </a:xfrm>
        </p:spPr>
        <p:txBody>
          <a:bodyPr>
            <a:normAutofit/>
          </a:bodyPr>
          <a:lstStyle/>
          <a:p>
            <a:pPr algn="ctr"/>
            <a:r>
              <a:rPr lang="en-US" dirty="0" smtClean="0"/>
              <a:t>Our learning app</a:t>
            </a:r>
            <a:endParaRPr lang="en-US" dirty="0"/>
          </a:p>
        </p:txBody>
      </p:sp>
      <p:sp>
        <p:nvSpPr>
          <p:cNvPr id="3" name="Content Placeholder 2"/>
          <p:cNvSpPr>
            <a:spLocks noGrp="1"/>
          </p:cNvSpPr>
          <p:nvPr>
            <p:ph idx="1"/>
          </p:nvPr>
        </p:nvSpPr>
        <p:spPr>
          <a:xfrm>
            <a:off x="543169" y="1371600"/>
            <a:ext cx="8183880" cy="4492752"/>
          </a:xfrm>
        </p:spPr>
        <p:txBody>
          <a:bodyPr>
            <a:normAutofit/>
          </a:bodyPr>
          <a:lstStyle/>
          <a:p>
            <a:pPr lvl="0"/>
            <a:endParaRPr lang="en-GB" sz="2000" dirty="0" smtClean="0"/>
          </a:p>
          <a:p>
            <a:pPr lvl="0"/>
            <a:r>
              <a:rPr lang="en-GB" sz="2000" dirty="0" smtClean="0"/>
              <a:t>Supplement </a:t>
            </a:r>
            <a:r>
              <a:rPr lang="en-GB" sz="2000" dirty="0"/>
              <a:t>traditional class </a:t>
            </a:r>
            <a:r>
              <a:rPr lang="en-GB" sz="2000" dirty="0" smtClean="0"/>
              <a:t>teaching</a:t>
            </a:r>
            <a:endParaRPr lang="en-US" sz="2000" dirty="0"/>
          </a:p>
          <a:p>
            <a:pPr lvl="0"/>
            <a:r>
              <a:rPr lang="en-GB" sz="2000" dirty="0"/>
              <a:t>S</a:t>
            </a:r>
            <a:r>
              <a:rPr lang="en-GB" sz="2000" dirty="0" smtClean="0"/>
              <a:t>hort </a:t>
            </a:r>
            <a:r>
              <a:rPr lang="en-GB" sz="2000" dirty="0"/>
              <a:t>time </a:t>
            </a:r>
            <a:r>
              <a:rPr lang="en-GB" sz="2000" dirty="0" smtClean="0"/>
              <a:t>use and </a:t>
            </a:r>
            <a:r>
              <a:rPr lang="en-GB" sz="2000" dirty="0"/>
              <a:t>outside of the </a:t>
            </a:r>
            <a:r>
              <a:rPr lang="en-GB" sz="2000" dirty="0" smtClean="0"/>
              <a:t>class</a:t>
            </a:r>
            <a:endParaRPr lang="en-US" sz="2000" dirty="0"/>
          </a:p>
          <a:p>
            <a:pPr lvl="0"/>
            <a:r>
              <a:rPr lang="en-GB" sz="2000" dirty="0" smtClean="0"/>
              <a:t>Balance between</a:t>
            </a:r>
          </a:p>
          <a:p>
            <a:pPr lvl="1"/>
            <a:r>
              <a:rPr lang="en-GB" sz="1600" dirty="0" smtClean="0"/>
              <a:t>guided </a:t>
            </a:r>
            <a:r>
              <a:rPr lang="en-GB" sz="1600" dirty="0"/>
              <a:t>tour exploration </a:t>
            </a:r>
            <a:endParaRPr lang="en-GB" sz="1600" dirty="0" smtClean="0"/>
          </a:p>
          <a:p>
            <a:pPr lvl="1"/>
            <a:r>
              <a:rPr lang="en-GB" sz="1600" dirty="0" smtClean="0"/>
              <a:t>students</a:t>
            </a:r>
            <a:r>
              <a:rPr lang="en-GB" sz="1600" dirty="0"/>
              <a:t>’ schedule and </a:t>
            </a:r>
            <a:r>
              <a:rPr lang="en-GB" sz="1600" dirty="0" smtClean="0"/>
              <a:t>interests</a:t>
            </a:r>
            <a:endParaRPr lang="en-US" sz="1600" dirty="0"/>
          </a:p>
          <a:p>
            <a:pPr lvl="0"/>
            <a:r>
              <a:rPr lang="en-GB" sz="2000" dirty="0" smtClean="0"/>
              <a:t>Foster </a:t>
            </a:r>
            <a:r>
              <a:rPr lang="en-GB" sz="2000" dirty="0"/>
              <a:t>collaborative </a:t>
            </a:r>
            <a:r>
              <a:rPr lang="en-GB" sz="2000" dirty="0" smtClean="0"/>
              <a:t>exploration</a:t>
            </a:r>
            <a:endParaRPr lang="en-US" sz="2000" dirty="0"/>
          </a:p>
          <a:p>
            <a:pPr lvl="0"/>
            <a:r>
              <a:rPr lang="en-GB" sz="2000" dirty="0" smtClean="0"/>
              <a:t>Engage</a:t>
            </a:r>
            <a:r>
              <a:rPr lang="en-GB" sz="2000" dirty="0"/>
              <a:t>, observe and critique the physical </a:t>
            </a:r>
            <a:r>
              <a:rPr lang="en-GB" sz="2000" dirty="0" smtClean="0"/>
              <a:t>environments</a:t>
            </a:r>
            <a:endParaRPr lang="en-US" sz="2000" dirty="0"/>
          </a:p>
          <a:p>
            <a:pPr lvl="0"/>
            <a:r>
              <a:rPr lang="en-GB" sz="2000" dirty="0"/>
              <a:t>L</a:t>
            </a:r>
            <a:r>
              <a:rPr lang="en-GB" sz="2000" dirty="0" smtClean="0"/>
              <a:t>arge </a:t>
            </a:r>
            <a:r>
              <a:rPr lang="en-GB" sz="2000" dirty="0"/>
              <a:t>class </a:t>
            </a:r>
            <a:r>
              <a:rPr lang="en-GB" sz="2000" dirty="0" smtClean="0"/>
              <a:t>size</a:t>
            </a:r>
            <a:endParaRPr lang="en-US" sz="2000" dirty="0"/>
          </a:p>
          <a:p>
            <a:r>
              <a:rPr lang="en-GB" sz="2000" dirty="0" smtClean="0"/>
              <a:t>Students</a:t>
            </a:r>
          </a:p>
          <a:p>
            <a:pPr lvl="1"/>
            <a:r>
              <a:rPr lang="en-GB" sz="1600" dirty="0" smtClean="0"/>
              <a:t>Chinese </a:t>
            </a:r>
            <a:r>
              <a:rPr lang="en-GB" sz="1600" dirty="0"/>
              <a:t>background attending an English university environment.</a:t>
            </a:r>
            <a:endParaRPr lang="en-US" dirty="0"/>
          </a:p>
        </p:txBody>
      </p:sp>
      <p:sp>
        <p:nvSpPr>
          <p:cNvPr id="4" name="Slide Number Placeholder 3"/>
          <p:cNvSpPr>
            <a:spLocks noGrp="1"/>
          </p:cNvSpPr>
          <p:nvPr>
            <p:ph type="sldNum" sz="quarter" idx="12"/>
          </p:nvPr>
        </p:nvSpPr>
        <p:spPr/>
        <p:txBody>
          <a:bodyPr/>
          <a:lstStyle/>
          <a:p>
            <a:fld id="{3B0D6500-AB90-44A8-9DA8-1866DB5AA44D}" type="slidenum">
              <a:rPr lang="en-US" smtClean="0"/>
              <a:t>11</a:t>
            </a:fld>
            <a:endParaRPr lang="en-US"/>
          </a:p>
        </p:txBody>
      </p:sp>
    </p:spTree>
    <p:extLst>
      <p:ext uri="{BB962C8B-B14F-4D97-AF65-F5344CB8AC3E}">
        <p14:creationId xmlns:p14="http://schemas.microsoft.com/office/powerpoint/2010/main" val="3867016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14400"/>
          </a:xfrm>
        </p:spPr>
        <p:txBody>
          <a:bodyPr>
            <a:normAutofit/>
          </a:bodyPr>
          <a:lstStyle/>
          <a:p>
            <a:pPr algn="ctr"/>
            <a:r>
              <a:rPr lang="en-US" dirty="0" smtClean="0"/>
              <a:t>Main behavioral theories</a:t>
            </a:r>
            <a:endParaRPr lang="en-US" dirty="0"/>
          </a:p>
        </p:txBody>
      </p:sp>
      <p:sp>
        <p:nvSpPr>
          <p:cNvPr id="3" name="Content Placeholder 2"/>
          <p:cNvSpPr>
            <a:spLocks noGrp="1"/>
          </p:cNvSpPr>
          <p:nvPr>
            <p:ph idx="1"/>
          </p:nvPr>
        </p:nvSpPr>
        <p:spPr>
          <a:xfrm>
            <a:off x="543169" y="1371600"/>
            <a:ext cx="8183880" cy="4492752"/>
          </a:xfrm>
        </p:spPr>
        <p:txBody>
          <a:bodyPr>
            <a:normAutofit fontScale="85000" lnSpcReduction="20000"/>
          </a:bodyPr>
          <a:lstStyle/>
          <a:p>
            <a:pPr>
              <a:lnSpc>
                <a:spcPct val="150000"/>
              </a:lnSpc>
            </a:pPr>
            <a:r>
              <a:rPr lang="en-GB" sz="2000" dirty="0" smtClean="0"/>
              <a:t>Theory of reasoned action </a:t>
            </a:r>
            <a:r>
              <a:rPr lang="en-GB" sz="1600" dirty="0"/>
              <a:t>(</a:t>
            </a:r>
            <a:r>
              <a:rPr lang="en-GB" sz="1600" dirty="0" err="1"/>
              <a:t>Fishbein</a:t>
            </a:r>
            <a:r>
              <a:rPr lang="en-GB" sz="1600" dirty="0"/>
              <a:t> &amp; </a:t>
            </a:r>
            <a:r>
              <a:rPr lang="en-GB" sz="1600" dirty="0" err="1"/>
              <a:t>Ajzen</a:t>
            </a:r>
            <a:r>
              <a:rPr lang="en-GB" sz="1600" dirty="0"/>
              <a:t>, 1975)</a:t>
            </a:r>
            <a:endParaRPr lang="en-GB" sz="2000" dirty="0" smtClean="0"/>
          </a:p>
          <a:p>
            <a:pPr lvl="1">
              <a:lnSpc>
                <a:spcPct val="150000"/>
              </a:lnSpc>
            </a:pPr>
            <a:r>
              <a:rPr lang="en-GB" sz="1600" dirty="0" smtClean="0"/>
              <a:t>Intention </a:t>
            </a:r>
            <a:r>
              <a:rPr lang="en-GB" sz="1600" dirty="0" smtClean="0">
                <a:sym typeface="Wingdings" panose="05000000000000000000" pitchFamily="2" charset="2"/>
              </a:rPr>
              <a:t> attitudes / beliefs </a:t>
            </a:r>
            <a:endParaRPr lang="en-GB" sz="1600" dirty="0" smtClean="0"/>
          </a:p>
          <a:p>
            <a:pPr>
              <a:lnSpc>
                <a:spcPct val="150000"/>
              </a:lnSpc>
            </a:pPr>
            <a:r>
              <a:rPr lang="en-GB" sz="2000" dirty="0" smtClean="0"/>
              <a:t>Theory of planned behaviour </a:t>
            </a:r>
            <a:r>
              <a:rPr lang="en-GB" sz="1600" dirty="0" smtClean="0"/>
              <a:t>(Davis, 1989)</a:t>
            </a:r>
            <a:endParaRPr lang="en-GB" sz="2000" dirty="0" smtClean="0"/>
          </a:p>
          <a:p>
            <a:pPr lvl="1">
              <a:lnSpc>
                <a:spcPct val="150000"/>
              </a:lnSpc>
            </a:pPr>
            <a:r>
              <a:rPr lang="en-GB" sz="1600" dirty="0" smtClean="0"/>
              <a:t>TRA + Perceived behaviour control</a:t>
            </a:r>
          </a:p>
          <a:p>
            <a:pPr>
              <a:lnSpc>
                <a:spcPct val="150000"/>
              </a:lnSpc>
            </a:pPr>
            <a:r>
              <a:rPr lang="en-GB" sz="2000" dirty="0" smtClean="0"/>
              <a:t>Self-efficacy theory </a:t>
            </a:r>
            <a:r>
              <a:rPr lang="en-GB" sz="1600" dirty="0" smtClean="0"/>
              <a:t>(Bandura, 1977)</a:t>
            </a:r>
            <a:endParaRPr lang="en-GB" sz="2000" dirty="0" smtClean="0"/>
          </a:p>
          <a:p>
            <a:pPr lvl="1">
              <a:lnSpc>
                <a:spcPct val="150000"/>
              </a:lnSpc>
            </a:pPr>
            <a:r>
              <a:rPr lang="en-GB" sz="1600" dirty="0" smtClean="0"/>
              <a:t>Self-perception of what one is capable of doing</a:t>
            </a:r>
          </a:p>
          <a:p>
            <a:pPr>
              <a:lnSpc>
                <a:spcPct val="150000"/>
              </a:lnSpc>
            </a:pPr>
            <a:r>
              <a:rPr lang="en-GB" sz="2000" dirty="0" smtClean="0"/>
              <a:t>Social cognitive theory </a:t>
            </a:r>
            <a:r>
              <a:rPr lang="en-GB" sz="1600" dirty="0" smtClean="0"/>
              <a:t>(Bandura, 1986)</a:t>
            </a:r>
            <a:endParaRPr lang="en-GB" sz="2000" dirty="0" smtClean="0"/>
          </a:p>
          <a:p>
            <a:pPr lvl="1">
              <a:lnSpc>
                <a:spcPct val="150000"/>
              </a:lnSpc>
            </a:pPr>
            <a:r>
              <a:rPr lang="en-GB" sz="1600" dirty="0" smtClean="0"/>
              <a:t>Actions of others affects our perception</a:t>
            </a:r>
          </a:p>
          <a:p>
            <a:pPr>
              <a:lnSpc>
                <a:spcPct val="150000"/>
              </a:lnSpc>
            </a:pPr>
            <a:r>
              <a:rPr lang="en-GB" sz="2000" dirty="0" smtClean="0"/>
              <a:t>Self-determination theory </a:t>
            </a:r>
            <a:r>
              <a:rPr lang="en-GB" sz="1600" dirty="0" smtClean="0"/>
              <a:t>(</a:t>
            </a:r>
            <a:r>
              <a:rPr lang="en-GB" sz="1600" dirty="0" err="1" smtClean="0"/>
              <a:t>Deci</a:t>
            </a:r>
            <a:r>
              <a:rPr lang="en-GB" sz="1600" dirty="0" smtClean="0"/>
              <a:t> &amp; </a:t>
            </a:r>
            <a:r>
              <a:rPr lang="en-GB" sz="1600" dirty="0"/>
              <a:t>R</a:t>
            </a:r>
            <a:r>
              <a:rPr lang="en-GB" sz="1600" dirty="0" smtClean="0"/>
              <a:t>yan, 2002)</a:t>
            </a:r>
            <a:endParaRPr lang="en-GB" sz="2000" dirty="0" smtClean="0"/>
          </a:p>
          <a:p>
            <a:pPr lvl="1">
              <a:lnSpc>
                <a:spcPct val="150000"/>
              </a:lnSpc>
            </a:pPr>
            <a:r>
              <a:rPr lang="en-GB" sz="1600" dirty="0" smtClean="0"/>
              <a:t>How an individual’s behaviour is self-motivated, self-determined</a:t>
            </a:r>
          </a:p>
          <a:p>
            <a:pPr>
              <a:lnSpc>
                <a:spcPct val="150000"/>
              </a:lnSpc>
            </a:pPr>
            <a:r>
              <a:rPr lang="en-GB" sz="2000" dirty="0" smtClean="0"/>
              <a:t>Diffusion of innovation theory </a:t>
            </a:r>
            <a:r>
              <a:rPr lang="en-GB" sz="1500" dirty="0" smtClean="0"/>
              <a:t>(Rogers, 2003)</a:t>
            </a:r>
            <a:endParaRPr lang="en-GB" sz="2000" dirty="0" smtClean="0"/>
          </a:p>
          <a:p>
            <a:pPr lvl="1">
              <a:lnSpc>
                <a:spcPct val="150000"/>
              </a:lnSpc>
            </a:pPr>
            <a:r>
              <a:rPr lang="en-US" sz="1600" dirty="0" smtClean="0"/>
              <a:t>Innovation as an agent of change / adoption</a:t>
            </a:r>
            <a:endParaRPr lang="en-US" sz="1200" dirty="0" smtClean="0"/>
          </a:p>
          <a:p>
            <a:pPr>
              <a:lnSpc>
                <a:spcPct val="150000"/>
              </a:lnSpc>
            </a:pPr>
            <a:endParaRPr lang="en-US" sz="1600" dirty="0" smtClean="0"/>
          </a:p>
          <a:p>
            <a:pPr>
              <a:lnSpc>
                <a:spcPct val="150000"/>
              </a:lnSpc>
            </a:pPr>
            <a:endParaRPr lang="en-US" sz="2000" dirty="0"/>
          </a:p>
          <a:p>
            <a:pPr>
              <a:lnSpc>
                <a:spcPct val="150000"/>
              </a:lnSpc>
            </a:pPr>
            <a:endParaRPr lang="en-US" dirty="0"/>
          </a:p>
        </p:txBody>
      </p:sp>
      <p:sp>
        <p:nvSpPr>
          <p:cNvPr id="4" name="Slide Number Placeholder 3"/>
          <p:cNvSpPr>
            <a:spLocks noGrp="1"/>
          </p:cNvSpPr>
          <p:nvPr>
            <p:ph type="sldNum" sz="quarter" idx="12"/>
          </p:nvPr>
        </p:nvSpPr>
        <p:spPr/>
        <p:txBody>
          <a:bodyPr/>
          <a:lstStyle/>
          <a:p>
            <a:fld id="{3B0D6500-AB90-44A8-9DA8-1866DB5AA44D}" type="slidenum">
              <a:rPr lang="en-US" smtClean="0"/>
              <a:t>12</a:t>
            </a:fld>
            <a:endParaRPr lang="en-US"/>
          </a:p>
        </p:txBody>
      </p:sp>
    </p:spTree>
    <p:extLst>
      <p:ext uri="{BB962C8B-B14F-4D97-AF65-F5344CB8AC3E}">
        <p14:creationId xmlns:p14="http://schemas.microsoft.com/office/powerpoint/2010/main" val="3353841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14400"/>
          </a:xfrm>
        </p:spPr>
        <p:txBody>
          <a:bodyPr>
            <a:normAutofit/>
          </a:bodyPr>
          <a:lstStyle/>
          <a:p>
            <a:pPr algn="ctr"/>
            <a:r>
              <a:rPr lang="en-US" dirty="0" smtClean="0"/>
              <a:t>Some predicting models</a:t>
            </a:r>
            <a:endParaRPr lang="en-US" dirty="0"/>
          </a:p>
        </p:txBody>
      </p:sp>
      <p:sp>
        <p:nvSpPr>
          <p:cNvPr id="3" name="Content Placeholder 2"/>
          <p:cNvSpPr>
            <a:spLocks noGrp="1"/>
          </p:cNvSpPr>
          <p:nvPr>
            <p:ph idx="1"/>
          </p:nvPr>
        </p:nvSpPr>
        <p:spPr>
          <a:xfrm>
            <a:off x="543169" y="1371600"/>
            <a:ext cx="8183880" cy="4492752"/>
          </a:xfrm>
        </p:spPr>
        <p:txBody>
          <a:bodyPr>
            <a:normAutofit fontScale="92500" lnSpcReduction="10000"/>
          </a:bodyPr>
          <a:lstStyle/>
          <a:p>
            <a:pPr>
              <a:lnSpc>
                <a:spcPct val="150000"/>
              </a:lnSpc>
            </a:pPr>
            <a:r>
              <a:rPr lang="en-US" sz="2000" dirty="0" smtClean="0"/>
              <a:t>TAM </a:t>
            </a:r>
            <a:r>
              <a:rPr lang="en-US" sz="1600" dirty="0" smtClean="0"/>
              <a:t>(Davis, 1989)</a:t>
            </a:r>
            <a:endParaRPr lang="en-US" sz="2000" dirty="0" smtClean="0"/>
          </a:p>
          <a:p>
            <a:pPr lvl="1">
              <a:lnSpc>
                <a:spcPct val="150000"/>
              </a:lnSpc>
            </a:pPr>
            <a:r>
              <a:rPr lang="en-US" sz="1600" dirty="0" smtClean="0"/>
              <a:t>Extension of Theory of Reasoned Action</a:t>
            </a:r>
          </a:p>
          <a:p>
            <a:pPr lvl="2">
              <a:lnSpc>
                <a:spcPct val="150000"/>
              </a:lnSpc>
            </a:pPr>
            <a:r>
              <a:rPr lang="en-US" sz="1400" dirty="0" smtClean="0"/>
              <a:t>Perceived Ease of Use</a:t>
            </a:r>
          </a:p>
          <a:p>
            <a:pPr lvl="2">
              <a:lnSpc>
                <a:spcPct val="150000"/>
              </a:lnSpc>
            </a:pPr>
            <a:r>
              <a:rPr lang="en-US" sz="1400" dirty="0" smtClean="0"/>
              <a:t>Perceived Usefulness</a:t>
            </a:r>
          </a:p>
          <a:p>
            <a:pPr>
              <a:lnSpc>
                <a:spcPct val="150000"/>
              </a:lnSpc>
            </a:pPr>
            <a:r>
              <a:rPr lang="en-US" sz="2000" dirty="0" smtClean="0"/>
              <a:t>Extend TAM</a:t>
            </a:r>
          </a:p>
          <a:p>
            <a:pPr lvl="1">
              <a:lnSpc>
                <a:spcPct val="150000"/>
              </a:lnSpc>
            </a:pPr>
            <a:r>
              <a:rPr lang="en-US" sz="1600" dirty="0" smtClean="0"/>
              <a:t>Perceived Usefulness</a:t>
            </a:r>
          </a:p>
          <a:p>
            <a:pPr lvl="2">
              <a:lnSpc>
                <a:spcPct val="150000"/>
              </a:lnSpc>
            </a:pPr>
            <a:r>
              <a:rPr lang="en-US" sz="1400" dirty="0" smtClean="0"/>
              <a:t>Long-term</a:t>
            </a:r>
          </a:p>
          <a:p>
            <a:pPr lvl="2">
              <a:lnSpc>
                <a:spcPct val="150000"/>
              </a:lnSpc>
            </a:pPr>
            <a:r>
              <a:rPr lang="en-US" sz="1400" dirty="0" smtClean="0"/>
              <a:t>Short-term</a:t>
            </a:r>
          </a:p>
          <a:p>
            <a:pPr lvl="1">
              <a:lnSpc>
                <a:spcPct val="150000"/>
              </a:lnSpc>
            </a:pPr>
            <a:r>
              <a:rPr lang="en-US" sz="1600" dirty="0" smtClean="0"/>
              <a:t>Computer Self-Efficacy</a:t>
            </a:r>
          </a:p>
          <a:p>
            <a:pPr lvl="2">
              <a:lnSpc>
                <a:spcPct val="150000"/>
              </a:lnSpc>
            </a:pPr>
            <a:r>
              <a:rPr lang="en-GB" sz="1400" dirty="0"/>
              <a:t>Self-efficacy theory</a:t>
            </a:r>
            <a:endParaRPr lang="en-US" sz="1400" dirty="0" smtClean="0"/>
          </a:p>
          <a:p>
            <a:pPr lvl="1">
              <a:lnSpc>
                <a:spcPct val="150000"/>
              </a:lnSpc>
            </a:pPr>
            <a:r>
              <a:rPr lang="en-US" sz="1600" dirty="0" smtClean="0"/>
              <a:t>Personal Innovativeness</a:t>
            </a:r>
          </a:p>
          <a:p>
            <a:pPr lvl="2">
              <a:lnSpc>
                <a:spcPct val="150000"/>
              </a:lnSpc>
            </a:pPr>
            <a:r>
              <a:rPr lang="en-GB" sz="1400" dirty="0"/>
              <a:t>Diffusion of innovation theory</a:t>
            </a:r>
            <a:endParaRPr lang="en-US" sz="1400" dirty="0"/>
          </a:p>
          <a:p>
            <a:pPr lvl="1">
              <a:lnSpc>
                <a:spcPct val="150000"/>
              </a:lnSpc>
            </a:pPr>
            <a:endParaRPr lang="en-US" sz="1200" dirty="0" smtClean="0"/>
          </a:p>
          <a:p>
            <a:pPr>
              <a:lnSpc>
                <a:spcPct val="150000"/>
              </a:lnSpc>
            </a:pPr>
            <a:endParaRPr lang="en-US" sz="2000" dirty="0"/>
          </a:p>
          <a:p>
            <a:pPr>
              <a:lnSpc>
                <a:spcPct val="150000"/>
              </a:lnSpc>
            </a:pPr>
            <a:endParaRPr lang="en-US" dirty="0"/>
          </a:p>
        </p:txBody>
      </p:sp>
      <p:sp>
        <p:nvSpPr>
          <p:cNvPr id="5" name="Slide Number Placeholder 4"/>
          <p:cNvSpPr>
            <a:spLocks noGrp="1"/>
          </p:cNvSpPr>
          <p:nvPr>
            <p:ph type="sldNum" sz="quarter" idx="12"/>
          </p:nvPr>
        </p:nvSpPr>
        <p:spPr/>
        <p:txBody>
          <a:bodyPr/>
          <a:lstStyle/>
          <a:p>
            <a:fld id="{3B0D6500-AB90-44A8-9DA8-1866DB5AA44D}" type="slidenum">
              <a:rPr lang="en-US" smtClean="0"/>
              <a:t>13</a:t>
            </a:fld>
            <a:endParaRPr lang="en-US"/>
          </a:p>
        </p:txBody>
      </p:sp>
      <p:pic>
        <p:nvPicPr>
          <p:cNvPr id="4" name="Picture 3" descr="C:\Users\keyu.chen11\Desktop\Model.jpg"/>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895600"/>
            <a:ext cx="4505325" cy="2738120"/>
          </a:xfrm>
          <a:prstGeom prst="rect">
            <a:avLst/>
          </a:prstGeom>
          <a:noFill/>
          <a:ln>
            <a:noFill/>
          </a:ln>
        </p:spPr>
      </p:pic>
    </p:spTree>
    <p:extLst>
      <p:ext uri="{BB962C8B-B14F-4D97-AF65-F5344CB8AC3E}">
        <p14:creationId xmlns:p14="http://schemas.microsoft.com/office/powerpoint/2010/main" val="2682861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90600"/>
          </a:xfrm>
        </p:spPr>
        <p:txBody>
          <a:bodyPr>
            <a:normAutofit/>
          </a:bodyPr>
          <a:lstStyle/>
          <a:p>
            <a:pPr algn="ctr"/>
            <a:r>
              <a:rPr lang="en-US" dirty="0" smtClean="0"/>
              <a:t>Early results</a:t>
            </a:r>
            <a:endParaRPr lang="en-US" dirty="0"/>
          </a:p>
        </p:txBody>
      </p:sp>
      <p:sp>
        <p:nvSpPr>
          <p:cNvPr id="3" name="Content Placeholder 2"/>
          <p:cNvSpPr>
            <a:spLocks noGrp="1"/>
          </p:cNvSpPr>
          <p:nvPr>
            <p:ph idx="1"/>
          </p:nvPr>
        </p:nvSpPr>
        <p:spPr>
          <a:xfrm>
            <a:off x="533400" y="1676400"/>
            <a:ext cx="8183880" cy="4187952"/>
          </a:xfrm>
        </p:spPr>
        <p:txBody>
          <a:bodyPr>
            <a:normAutofit/>
          </a:bodyPr>
          <a:lstStyle/>
          <a:p>
            <a:r>
              <a:rPr lang="en-US" sz="2000" dirty="0" smtClean="0"/>
              <a:t>30 students put into groups</a:t>
            </a:r>
          </a:p>
          <a:p>
            <a:pPr lvl="1"/>
            <a:r>
              <a:rPr lang="en-US" sz="1600" dirty="0" smtClean="0"/>
              <a:t>Each student had a mobile device</a:t>
            </a:r>
          </a:p>
          <a:p>
            <a:endParaRPr lang="en-US" sz="2000" dirty="0" smtClean="0"/>
          </a:p>
          <a:p>
            <a:r>
              <a:rPr lang="en-US" sz="2000" dirty="0" smtClean="0"/>
              <a:t>Used the app as a group for 10-20 minutes</a:t>
            </a:r>
          </a:p>
          <a:p>
            <a:endParaRPr lang="en-US" sz="2000" dirty="0" smtClean="0"/>
          </a:p>
          <a:p>
            <a:r>
              <a:rPr lang="en-US" sz="2000" dirty="0" smtClean="0"/>
              <a:t>Collected feedback from them</a:t>
            </a:r>
          </a:p>
          <a:p>
            <a:endParaRPr lang="en-US" sz="2000" dirty="0"/>
          </a:p>
        </p:txBody>
      </p:sp>
      <p:sp>
        <p:nvSpPr>
          <p:cNvPr id="4" name="Slide Number Placeholder 3"/>
          <p:cNvSpPr>
            <a:spLocks noGrp="1"/>
          </p:cNvSpPr>
          <p:nvPr>
            <p:ph type="sldNum" sz="quarter" idx="12"/>
          </p:nvPr>
        </p:nvSpPr>
        <p:spPr/>
        <p:txBody>
          <a:bodyPr/>
          <a:lstStyle/>
          <a:p>
            <a:fld id="{3B0D6500-AB90-44A8-9DA8-1866DB5AA44D}" type="slidenum">
              <a:rPr lang="en-US" smtClean="0"/>
              <a:t>14</a:t>
            </a:fld>
            <a:endParaRPr lang="en-US"/>
          </a:p>
        </p:txBody>
      </p:sp>
      <p:pic>
        <p:nvPicPr>
          <p:cNvPr id="5" name="Picture 4"/>
          <p:cNvPicPr>
            <a:picLocks noChangeAspect="1"/>
          </p:cNvPicPr>
          <p:nvPr/>
        </p:nvPicPr>
        <p:blipFill>
          <a:blip r:embed="rId2"/>
          <a:stretch>
            <a:fillRect/>
          </a:stretch>
        </p:blipFill>
        <p:spPr>
          <a:xfrm>
            <a:off x="3703857" y="4162080"/>
            <a:ext cx="4724017" cy="1476720"/>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111753"/>
            <a:ext cx="2714750" cy="1527047"/>
          </a:xfrm>
          <a:prstGeom prst="rect">
            <a:avLst/>
          </a:prstGeom>
        </p:spPr>
      </p:pic>
    </p:spTree>
    <p:extLst>
      <p:ext uri="{BB962C8B-B14F-4D97-AF65-F5344CB8AC3E}">
        <p14:creationId xmlns:p14="http://schemas.microsoft.com/office/powerpoint/2010/main" val="4250715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90600"/>
          </a:xfrm>
        </p:spPr>
        <p:txBody>
          <a:bodyPr>
            <a:normAutofit/>
          </a:bodyPr>
          <a:lstStyle/>
          <a:p>
            <a:pPr algn="ctr"/>
            <a:r>
              <a:rPr lang="en-US" dirty="0" smtClean="0"/>
              <a:t>Early results</a:t>
            </a:r>
            <a:endParaRPr lang="en-US" dirty="0"/>
          </a:p>
        </p:txBody>
      </p:sp>
      <p:sp>
        <p:nvSpPr>
          <p:cNvPr id="3" name="Content Placeholder 2"/>
          <p:cNvSpPr>
            <a:spLocks noGrp="1"/>
          </p:cNvSpPr>
          <p:nvPr>
            <p:ph idx="1"/>
          </p:nvPr>
        </p:nvSpPr>
        <p:spPr>
          <a:xfrm>
            <a:off x="533400" y="1676400"/>
            <a:ext cx="8183880" cy="4187952"/>
          </a:xfrm>
        </p:spPr>
        <p:txBody>
          <a:bodyPr/>
          <a:lstStyle/>
          <a:p>
            <a:r>
              <a:rPr lang="en-US" dirty="0">
                <a:latin typeface="Calibri"/>
                <a:ea typeface="宋体"/>
                <a:cs typeface="Times New Roman"/>
              </a:rPr>
              <a:t>Perceived Near-Term </a:t>
            </a:r>
            <a:r>
              <a:rPr lang="en-US" dirty="0" smtClean="0">
                <a:latin typeface="Calibri"/>
                <a:ea typeface="宋体"/>
                <a:cs typeface="Times New Roman"/>
              </a:rPr>
              <a:t>Usefulness (PNTU)</a:t>
            </a:r>
          </a:p>
          <a:p>
            <a:pPr lvl="1"/>
            <a:r>
              <a:rPr lang="en-US" dirty="0" smtClean="0">
                <a:latin typeface="Calibri"/>
                <a:ea typeface="宋体"/>
                <a:cs typeface="Times New Roman"/>
              </a:rPr>
              <a:t>direct </a:t>
            </a:r>
            <a:r>
              <a:rPr lang="en-US" dirty="0">
                <a:latin typeface="Calibri"/>
                <a:ea typeface="宋体"/>
                <a:cs typeface="Times New Roman"/>
              </a:rPr>
              <a:t>and positive influences on Behavioral Intentions</a:t>
            </a:r>
          </a:p>
          <a:p>
            <a:r>
              <a:rPr lang="en-US" dirty="0">
                <a:latin typeface="Calibri"/>
                <a:ea typeface="宋体"/>
                <a:cs typeface="Times New Roman"/>
              </a:rPr>
              <a:t>Perceived Long-Term Usefulness </a:t>
            </a:r>
            <a:r>
              <a:rPr lang="en-US" dirty="0" smtClean="0">
                <a:latin typeface="Calibri"/>
                <a:ea typeface="宋体"/>
                <a:cs typeface="Times New Roman"/>
              </a:rPr>
              <a:t>(PLTU)</a:t>
            </a:r>
          </a:p>
          <a:p>
            <a:pPr lvl="1"/>
            <a:r>
              <a:rPr lang="en-US" dirty="0" smtClean="0">
                <a:latin typeface="Calibri"/>
                <a:ea typeface="宋体"/>
                <a:cs typeface="Times New Roman"/>
              </a:rPr>
              <a:t>influence Perceived Short-Term Usefulness </a:t>
            </a:r>
            <a:endParaRPr lang="en-US" dirty="0">
              <a:latin typeface="Calibri"/>
              <a:ea typeface="宋体"/>
              <a:cs typeface="Times New Roman"/>
            </a:endParaRPr>
          </a:p>
          <a:p>
            <a:r>
              <a:rPr lang="en-US" dirty="0">
                <a:latin typeface="Calibri"/>
                <a:ea typeface="宋体"/>
                <a:cs typeface="Times New Roman"/>
              </a:rPr>
              <a:t>Personal Innovativeness </a:t>
            </a:r>
            <a:endParaRPr lang="en-US" dirty="0" smtClean="0">
              <a:latin typeface="Calibri"/>
              <a:ea typeface="宋体"/>
              <a:cs typeface="Times New Roman"/>
            </a:endParaRPr>
          </a:p>
          <a:p>
            <a:pPr lvl="1"/>
            <a:r>
              <a:rPr lang="en-US" dirty="0" smtClean="0">
                <a:latin typeface="Calibri"/>
                <a:ea typeface="宋体"/>
                <a:cs typeface="Times New Roman"/>
              </a:rPr>
              <a:t>key for PLTU</a:t>
            </a:r>
            <a:endParaRPr lang="en-US" dirty="0">
              <a:latin typeface="Calibri"/>
              <a:ea typeface="宋体"/>
              <a:cs typeface="Times New Roman"/>
            </a:endParaRPr>
          </a:p>
          <a:p>
            <a:pPr marL="0" indent="0">
              <a:buNone/>
            </a:pPr>
            <a:endParaRPr lang="en-US" dirty="0"/>
          </a:p>
        </p:txBody>
      </p:sp>
      <p:sp>
        <p:nvSpPr>
          <p:cNvPr id="4" name="Slide Number Placeholder 3"/>
          <p:cNvSpPr>
            <a:spLocks noGrp="1"/>
          </p:cNvSpPr>
          <p:nvPr>
            <p:ph type="sldNum" sz="quarter" idx="12"/>
          </p:nvPr>
        </p:nvSpPr>
        <p:spPr/>
        <p:txBody>
          <a:bodyPr/>
          <a:lstStyle/>
          <a:p>
            <a:fld id="{3B0D6500-AB90-44A8-9DA8-1866DB5AA44D}" type="slidenum">
              <a:rPr lang="en-US" smtClean="0"/>
              <a:t>15</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221480" cy="288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562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CDE002</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44625"/>
            <a:ext cx="6903955" cy="4879975"/>
          </a:xfrm>
        </p:spPr>
      </p:pic>
      <p:sp>
        <p:nvSpPr>
          <p:cNvPr id="4" name="Slide Number Placeholder 3"/>
          <p:cNvSpPr>
            <a:spLocks noGrp="1"/>
          </p:cNvSpPr>
          <p:nvPr>
            <p:ph type="sldNum" sz="quarter" idx="12"/>
          </p:nvPr>
        </p:nvSpPr>
        <p:spPr/>
        <p:txBody>
          <a:bodyPr/>
          <a:lstStyle/>
          <a:p>
            <a:fld id="{3B0D6500-AB90-44A8-9DA8-1866DB5AA44D}" type="slidenum">
              <a:rPr lang="en-US" smtClean="0"/>
              <a:t>16</a:t>
            </a:fld>
            <a:endParaRPr lang="en-US"/>
          </a:p>
        </p:txBody>
      </p:sp>
    </p:spTree>
    <p:extLst>
      <p:ext uri="{BB962C8B-B14F-4D97-AF65-F5344CB8AC3E}">
        <p14:creationId xmlns:p14="http://schemas.microsoft.com/office/powerpoint/2010/main" val="374385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CDE002</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533400"/>
            <a:ext cx="7011759" cy="4956175"/>
          </a:xfrm>
        </p:spPr>
      </p:pic>
      <p:sp>
        <p:nvSpPr>
          <p:cNvPr id="4" name="Slide Number Placeholder 3"/>
          <p:cNvSpPr>
            <a:spLocks noGrp="1"/>
          </p:cNvSpPr>
          <p:nvPr>
            <p:ph type="sldNum" sz="quarter" idx="12"/>
          </p:nvPr>
        </p:nvSpPr>
        <p:spPr/>
        <p:txBody>
          <a:bodyPr/>
          <a:lstStyle/>
          <a:p>
            <a:fld id="{3B0D6500-AB90-44A8-9DA8-1866DB5AA44D}" type="slidenum">
              <a:rPr lang="en-US" smtClean="0"/>
              <a:t>17</a:t>
            </a:fld>
            <a:endParaRPr lang="en-US"/>
          </a:p>
        </p:txBody>
      </p:sp>
    </p:spTree>
    <p:extLst>
      <p:ext uri="{BB962C8B-B14F-4D97-AF65-F5344CB8AC3E}">
        <p14:creationId xmlns:p14="http://schemas.microsoft.com/office/powerpoint/2010/main" val="233904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90600"/>
          </a:xfrm>
        </p:spPr>
        <p:txBody>
          <a:bodyPr>
            <a:normAutofit/>
          </a:bodyPr>
          <a:lstStyle/>
          <a:p>
            <a:pPr algn="ctr"/>
            <a:r>
              <a:rPr lang="en-US" dirty="0" smtClean="0"/>
              <a:t>Future work</a:t>
            </a:r>
            <a:endParaRPr lang="en-US" dirty="0"/>
          </a:p>
        </p:txBody>
      </p:sp>
      <p:sp>
        <p:nvSpPr>
          <p:cNvPr id="3" name="Content Placeholder 2"/>
          <p:cNvSpPr>
            <a:spLocks noGrp="1"/>
          </p:cNvSpPr>
          <p:nvPr>
            <p:ph idx="1"/>
          </p:nvPr>
        </p:nvSpPr>
        <p:spPr>
          <a:xfrm>
            <a:off x="533400" y="1676400"/>
            <a:ext cx="8183880" cy="4187952"/>
          </a:xfrm>
        </p:spPr>
        <p:txBody>
          <a:bodyPr/>
          <a:lstStyle/>
          <a:p>
            <a:r>
              <a:rPr lang="en-US" dirty="0" smtClean="0">
                <a:latin typeface="Calibri"/>
                <a:ea typeface="宋体"/>
                <a:cs typeface="Times New Roman"/>
              </a:rPr>
              <a:t>Collect data from intended target group</a:t>
            </a:r>
          </a:p>
          <a:p>
            <a:pPr lvl="1"/>
            <a:r>
              <a:rPr lang="en-US" dirty="0" smtClean="0">
                <a:latin typeface="Calibri"/>
                <a:ea typeface="宋体"/>
                <a:cs typeface="Times New Roman"/>
              </a:rPr>
              <a:t>More time to use the app in actual class and settings</a:t>
            </a:r>
          </a:p>
          <a:p>
            <a:pPr lvl="1"/>
            <a:r>
              <a:rPr lang="en-US" dirty="0" smtClean="0">
                <a:latin typeface="Calibri"/>
                <a:ea typeface="宋体"/>
                <a:cs typeface="Times New Roman"/>
              </a:rPr>
              <a:t>Increase the number of respondents</a:t>
            </a:r>
          </a:p>
          <a:p>
            <a:r>
              <a:rPr lang="en-US" dirty="0" smtClean="0">
                <a:latin typeface="Calibri"/>
                <a:ea typeface="宋体"/>
                <a:cs typeface="Times New Roman"/>
              </a:rPr>
              <a:t>Explore other factors</a:t>
            </a:r>
          </a:p>
          <a:p>
            <a:pPr lvl="1"/>
            <a:r>
              <a:rPr lang="en-US" dirty="0" smtClean="0">
                <a:latin typeface="Calibri"/>
                <a:ea typeface="宋体"/>
                <a:cs typeface="Times New Roman"/>
              </a:rPr>
              <a:t>Educational </a:t>
            </a:r>
            <a:r>
              <a:rPr lang="en-US" dirty="0">
                <a:latin typeface="Calibri"/>
                <a:ea typeface="宋体"/>
                <a:cs typeface="Times New Roman"/>
              </a:rPr>
              <a:t>compatibility </a:t>
            </a:r>
            <a:r>
              <a:rPr lang="en-US" sz="1800" dirty="0">
                <a:latin typeface="Calibri"/>
                <a:ea typeface="宋体"/>
                <a:cs typeface="Times New Roman"/>
              </a:rPr>
              <a:t>(Lai et al., 2012)</a:t>
            </a:r>
            <a:endParaRPr lang="en-US" dirty="0" smtClean="0">
              <a:latin typeface="Calibri"/>
              <a:ea typeface="宋体"/>
              <a:cs typeface="Times New Roman"/>
            </a:endParaRPr>
          </a:p>
          <a:p>
            <a:pPr lvl="1"/>
            <a:r>
              <a:rPr lang="en-US" dirty="0" smtClean="0">
                <a:latin typeface="Calibri"/>
                <a:ea typeface="宋体"/>
                <a:cs typeface="Times New Roman"/>
              </a:rPr>
              <a:t>Collaboration </a:t>
            </a:r>
            <a:r>
              <a:rPr lang="en-GB" sz="1800" dirty="0">
                <a:latin typeface="Calibri"/>
                <a:ea typeface="宋体"/>
                <a:cs typeface="Times New Roman"/>
              </a:rPr>
              <a:t>(</a:t>
            </a:r>
            <a:r>
              <a:rPr lang="en-GB" sz="1800" dirty="0" err="1">
                <a:latin typeface="Calibri"/>
                <a:ea typeface="宋体"/>
                <a:cs typeface="Times New Roman"/>
              </a:rPr>
              <a:t>Viberg</a:t>
            </a:r>
            <a:r>
              <a:rPr lang="en-GB" sz="1800" dirty="0">
                <a:latin typeface="Calibri"/>
                <a:ea typeface="宋体"/>
                <a:cs typeface="Times New Roman"/>
              </a:rPr>
              <a:t> &amp; </a:t>
            </a:r>
            <a:r>
              <a:rPr lang="en-GB" sz="1800" dirty="0" err="1">
                <a:latin typeface="Calibri"/>
                <a:ea typeface="宋体"/>
                <a:cs typeface="Times New Roman"/>
              </a:rPr>
              <a:t>Grönlund</a:t>
            </a:r>
            <a:r>
              <a:rPr lang="en-GB" sz="1800" dirty="0">
                <a:latin typeface="Calibri"/>
                <a:ea typeface="宋体"/>
                <a:cs typeface="Times New Roman"/>
              </a:rPr>
              <a:t>, 2013)</a:t>
            </a:r>
            <a:endParaRPr lang="en-US" sz="1800" dirty="0">
              <a:latin typeface="Calibri"/>
              <a:ea typeface="宋体"/>
              <a:cs typeface="Times New Roman"/>
            </a:endParaRPr>
          </a:p>
          <a:p>
            <a:pPr lvl="1"/>
            <a:r>
              <a:rPr lang="en-US" dirty="0" smtClean="0">
                <a:latin typeface="Calibri"/>
                <a:ea typeface="宋体"/>
                <a:cs typeface="Times New Roman"/>
              </a:rPr>
              <a:t>Facilitating factors </a:t>
            </a:r>
            <a:r>
              <a:rPr lang="en-US" sz="1800" dirty="0" smtClean="0">
                <a:latin typeface="Calibri"/>
                <a:ea typeface="宋体"/>
                <a:cs typeface="Times New Roman"/>
              </a:rPr>
              <a:t>(Lai et al., 2012)</a:t>
            </a:r>
            <a:endParaRPr lang="en-US" dirty="0" smtClean="0">
              <a:latin typeface="Calibri"/>
              <a:ea typeface="宋体"/>
              <a:cs typeface="Times New Roman"/>
            </a:endParaRPr>
          </a:p>
          <a:p>
            <a:pPr lvl="1"/>
            <a:endParaRPr lang="en-US" dirty="0" smtClean="0">
              <a:latin typeface="Calibri"/>
              <a:ea typeface="宋体"/>
              <a:cs typeface="Times New Roman"/>
            </a:endParaRPr>
          </a:p>
          <a:p>
            <a:endParaRPr lang="en-US" dirty="0" smtClean="0">
              <a:latin typeface="Calibri"/>
              <a:ea typeface="宋体"/>
              <a:cs typeface="Times New Roman"/>
            </a:endParaRPr>
          </a:p>
          <a:p>
            <a:pPr marL="0" indent="0">
              <a:buNone/>
            </a:pPr>
            <a:endParaRPr lang="en-US" dirty="0"/>
          </a:p>
        </p:txBody>
      </p:sp>
      <p:sp>
        <p:nvSpPr>
          <p:cNvPr id="4" name="Slide Number Placeholder 3"/>
          <p:cNvSpPr>
            <a:spLocks noGrp="1"/>
          </p:cNvSpPr>
          <p:nvPr>
            <p:ph type="sldNum" sz="quarter" idx="12"/>
          </p:nvPr>
        </p:nvSpPr>
        <p:spPr/>
        <p:txBody>
          <a:bodyPr/>
          <a:lstStyle/>
          <a:p>
            <a:fld id="{3B0D6500-AB90-44A8-9DA8-1866DB5AA44D}" type="slidenum">
              <a:rPr lang="en-US" smtClean="0"/>
              <a:t>18</a:t>
            </a:fld>
            <a:endParaRPr lang="en-US"/>
          </a:p>
        </p:txBody>
      </p:sp>
    </p:spTree>
    <p:extLst>
      <p:ext uri="{BB962C8B-B14F-4D97-AF65-F5344CB8AC3E}">
        <p14:creationId xmlns:p14="http://schemas.microsoft.com/office/powerpoint/2010/main" val="415561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Thanks</a:t>
            </a:r>
            <a:br>
              <a:rPr lang="en-US" sz="4800" dirty="0" smtClean="0"/>
            </a:br>
            <a:r>
              <a:rPr lang="en-US" sz="4800" dirty="0" smtClean="0"/>
              <a:t/>
            </a:r>
            <a:br>
              <a:rPr lang="en-US" sz="4800" dirty="0" smtClean="0"/>
            </a:br>
            <a:r>
              <a:rPr lang="en-US" sz="4800" dirty="0" smtClean="0"/>
              <a:t>Any Questions or Comments?</a:t>
            </a:r>
            <a:endParaRPr lang="en-US" sz="4800" dirty="0"/>
          </a:p>
        </p:txBody>
      </p:sp>
      <p:sp>
        <p:nvSpPr>
          <p:cNvPr id="7" name="Subtitle 2"/>
          <p:cNvSpPr>
            <a:spLocks noGrp="1"/>
          </p:cNvSpPr>
          <p:nvPr>
            <p:ph idx="1"/>
          </p:nvPr>
        </p:nvSpPr>
        <p:spPr/>
        <p:txBody>
          <a:bodyPr>
            <a:normAutofit/>
          </a:bodyPr>
          <a:lstStyle/>
          <a:p>
            <a:r>
              <a:rPr lang="en-GB" dirty="0" smtClean="0"/>
              <a:t>Hai-Ning Liang (CSSE, XJTLU)</a:t>
            </a:r>
          </a:p>
          <a:p>
            <a:r>
              <a:rPr lang="en-GB" dirty="0"/>
              <a:t>Sophie </a:t>
            </a:r>
            <a:r>
              <a:rPr lang="en-GB" dirty="0" smtClean="0"/>
              <a:t>Sturup (UPD, XJTLU)</a:t>
            </a:r>
          </a:p>
          <a:p>
            <a:r>
              <a:rPr lang="en-GB" dirty="0" smtClean="0"/>
              <a:t>Jessica Sewell (</a:t>
            </a:r>
            <a:r>
              <a:rPr lang="en-GB" dirty="0" err="1" smtClean="0"/>
              <a:t>UoV</a:t>
            </a:r>
            <a:r>
              <a:rPr lang="en-GB" dirty="0" smtClean="0"/>
              <a:t>, Urban </a:t>
            </a:r>
            <a:r>
              <a:rPr lang="en-GB" dirty="0" err="1" smtClean="0"/>
              <a:t>Env</a:t>
            </a:r>
            <a:r>
              <a:rPr lang="en-GB" dirty="0" smtClean="0"/>
              <a:t>. Planning) </a:t>
            </a:r>
          </a:p>
          <a:p>
            <a:r>
              <a:rPr lang="en-GB" dirty="0" smtClean="0"/>
              <a:t>Rebecca Kiddle (VUW, Geography) </a:t>
            </a:r>
            <a:endParaRPr lang="en-GB" baseline="30000" dirty="0" smtClean="0"/>
          </a:p>
        </p:txBody>
      </p:sp>
      <p:sp>
        <p:nvSpPr>
          <p:cNvPr id="3" name="Slide Number Placeholder 2"/>
          <p:cNvSpPr>
            <a:spLocks noGrp="1"/>
          </p:cNvSpPr>
          <p:nvPr>
            <p:ph type="sldNum" sz="quarter" idx="12"/>
          </p:nvPr>
        </p:nvSpPr>
        <p:spPr/>
        <p:txBody>
          <a:bodyPr/>
          <a:lstStyle/>
          <a:p>
            <a:fld id="{3B0D6500-AB90-44A8-9DA8-1866DB5AA44D}" type="slidenum">
              <a:rPr lang="en-US" smtClean="0"/>
              <a:t>19</a:t>
            </a:fld>
            <a:endParaRPr lang="en-US"/>
          </a:p>
        </p:txBody>
      </p:sp>
      <p:sp>
        <p:nvSpPr>
          <p:cNvPr id="4" name="Subtitle 2"/>
          <p:cNvSpPr txBox="1">
            <a:spLocks/>
          </p:cNvSpPr>
          <p:nvPr/>
        </p:nvSpPr>
        <p:spPr>
          <a:xfrm>
            <a:off x="533400" y="3644630"/>
            <a:ext cx="8077200" cy="2679970"/>
          </a:xfrm>
          <a:prstGeom prst="rect">
            <a:avLst/>
          </a:prstGeom>
        </p:spPr>
        <p:txBody>
          <a:bodyPr vert="horz" lIns="182880" tIns="0">
            <a:normAutofit/>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r>
              <a:rPr lang="en-US" i="1" dirty="0" smtClean="0"/>
              <a:t>We acknowledge funding from XJTLU via TDF.</a:t>
            </a:r>
          </a:p>
          <a:p>
            <a:pPr algn="l"/>
            <a:endParaRPr lang="en-US" i="1" dirty="0"/>
          </a:p>
          <a:p>
            <a:pPr algn="l"/>
            <a:endParaRPr lang="en-US" i="1" dirty="0" smtClean="0"/>
          </a:p>
          <a:p>
            <a:pPr algn="l"/>
            <a:endParaRPr lang="en-US" i="1" dirty="0"/>
          </a:p>
        </p:txBody>
      </p:sp>
      <p:pic>
        <p:nvPicPr>
          <p:cNvPr id="8" name="Picture 7"/>
          <p:cNvPicPr>
            <a:picLocks noChangeAspect="1"/>
          </p:cNvPicPr>
          <p:nvPr/>
        </p:nvPicPr>
        <p:blipFill>
          <a:blip r:embed="rId3"/>
          <a:stretch>
            <a:fillRect/>
          </a:stretch>
        </p:blipFill>
        <p:spPr>
          <a:xfrm>
            <a:off x="5641692" y="5031631"/>
            <a:ext cx="936699" cy="1126855"/>
          </a:xfrm>
          <a:prstGeom prst="rect">
            <a:avLst/>
          </a:prstGeom>
        </p:spPr>
      </p:pic>
      <p:pic>
        <p:nvPicPr>
          <p:cNvPr id="9" name="Picture 8"/>
          <p:cNvPicPr>
            <a:picLocks noChangeAspect="1"/>
          </p:cNvPicPr>
          <p:nvPr/>
        </p:nvPicPr>
        <p:blipFill>
          <a:blip r:embed="rId4"/>
          <a:stretch>
            <a:fillRect/>
          </a:stretch>
        </p:blipFill>
        <p:spPr>
          <a:xfrm>
            <a:off x="6569344" y="5079771"/>
            <a:ext cx="1078715" cy="1078715"/>
          </a:xfrm>
          <a:prstGeom prst="rect">
            <a:avLst/>
          </a:prstGeom>
        </p:spPr>
      </p:pic>
      <p:pic>
        <p:nvPicPr>
          <p:cNvPr id="10" name="Picture 9"/>
          <p:cNvPicPr>
            <a:picLocks noChangeAspect="1"/>
          </p:cNvPicPr>
          <p:nvPr/>
        </p:nvPicPr>
        <p:blipFill>
          <a:blip r:embed="rId5"/>
          <a:stretch>
            <a:fillRect/>
          </a:stretch>
        </p:blipFill>
        <p:spPr>
          <a:xfrm>
            <a:off x="7788544" y="5045344"/>
            <a:ext cx="1126856" cy="1126856"/>
          </a:xfrm>
          <a:prstGeom prst="rect">
            <a:avLst/>
          </a:prstGeom>
        </p:spPr>
      </p:pic>
    </p:spTree>
    <p:extLst>
      <p:ext uri="{BB962C8B-B14F-4D97-AF65-F5344CB8AC3E}">
        <p14:creationId xmlns:p14="http://schemas.microsoft.com/office/powerpoint/2010/main" val="2123026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447800"/>
            <a:ext cx="8183880" cy="4419600"/>
          </a:xfrm>
        </p:spPr>
        <p:txBody>
          <a:bodyPr>
            <a:normAutofit/>
          </a:bodyPr>
          <a:lstStyle/>
          <a:p>
            <a:r>
              <a:rPr lang="en-US" dirty="0" smtClean="0"/>
              <a:t>Background</a:t>
            </a:r>
            <a:endParaRPr lang="en-US" dirty="0"/>
          </a:p>
          <a:p>
            <a:r>
              <a:rPr lang="en-US" dirty="0"/>
              <a:t>Objectives</a:t>
            </a:r>
          </a:p>
          <a:p>
            <a:r>
              <a:rPr lang="en-US" dirty="0" smtClean="0"/>
              <a:t>Methodology</a:t>
            </a:r>
          </a:p>
          <a:p>
            <a:r>
              <a:rPr lang="en-US" dirty="0" smtClean="0"/>
              <a:t>Progress to date (and results)</a:t>
            </a:r>
            <a:endParaRPr lang="en-US" dirty="0"/>
          </a:p>
          <a:p>
            <a:r>
              <a:rPr lang="en-US" dirty="0" smtClean="0"/>
              <a:t>Future work</a:t>
            </a:r>
            <a:endParaRPr lang="en-US" dirty="0"/>
          </a:p>
        </p:txBody>
      </p:sp>
      <p:sp>
        <p:nvSpPr>
          <p:cNvPr id="2" name="Slide Number Placeholder 1"/>
          <p:cNvSpPr>
            <a:spLocks noGrp="1"/>
          </p:cNvSpPr>
          <p:nvPr>
            <p:ph type="sldNum" sz="quarter" idx="12"/>
          </p:nvPr>
        </p:nvSpPr>
        <p:spPr/>
        <p:txBody>
          <a:bodyPr/>
          <a:lstStyle/>
          <a:p>
            <a:fld id="{3B0D6500-AB90-44A8-9DA8-1866DB5AA44D}" type="slidenum">
              <a:rPr lang="en-US" smtClean="0"/>
              <a:t>2</a:t>
            </a:fld>
            <a:endParaRPr lang="en-US"/>
          </a:p>
        </p:txBody>
      </p:sp>
      <p:sp>
        <p:nvSpPr>
          <p:cNvPr id="5" name="Title 1"/>
          <p:cNvSpPr>
            <a:spLocks noGrp="1"/>
          </p:cNvSpPr>
          <p:nvPr>
            <p:ph type="title"/>
          </p:nvPr>
        </p:nvSpPr>
        <p:spPr>
          <a:xfrm>
            <a:off x="533400" y="457200"/>
            <a:ext cx="8183880" cy="914400"/>
          </a:xfrm>
        </p:spPr>
        <p:txBody>
          <a:bodyPr>
            <a:normAutofit/>
          </a:bodyPr>
          <a:lstStyle/>
          <a:p>
            <a:r>
              <a:rPr lang="en-US" dirty="0" smtClean="0"/>
              <a:t>Outline</a:t>
            </a:r>
            <a:endParaRPr lang="en-US" dirty="0"/>
          </a:p>
        </p:txBody>
      </p:sp>
    </p:spTree>
    <p:extLst>
      <p:ext uri="{BB962C8B-B14F-4D97-AF65-F5344CB8AC3E}">
        <p14:creationId xmlns:p14="http://schemas.microsoft.com/office/powerpoint/2010/main" val="3767879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14400"/>
          </a:xfrm>
        </p:spPr>
        <p:txBody>
          <a:bodyPr>
            <a:normAutofit/>
          </a:bodyPr>
          <a:lstStyle/>
          <a:p>
            <a:pPr algn="ctr"/>
            <a:r>
              <a:rPr lang="en-US" dirty="0" smtClean="0"/>
              <a:t>Aims of the project</a:t>
            </a:r>
            <a:endParaRPr lang="en-US" dirty="0"/>
          </a:p>
        </p:txBody>
      </p:sp>
      <p:sp>
        <p:nvSpPr>
          <p:cNvPr id="3" name="Content Placeholder 2"/>
          <p:cNvSpPr>
            <a:spLocks noGrp="1"/>
          </p:cNvSpPr>
          <p:nvPr>
            <p:ph idx="1"/>
          </p:nvPr>
        </p:nvSpPr>
        <p:spPr>
          <a:xfrm>
            <a:off x="533400" y="1371600"/>
            <a:ext cx="8183880" cy="4492752"/>
          </a:xfrm>
        </p:spPr>
        <p:txBody>
          <a:bodyPr>
            <a:normAutofit fontScale="70000" lnSpcReduction="20000"/>
          </a:bodyPr>
          <a:lstStyle/>
          <a:p>
            <a:pPr>
              <a:lnSpc>
                <a:spcPct val="150000"/>
              </a:lnSpc>
            </a:pPr>
            <a:r>
              <a:rPr lang="en-US" sz="2300" dirty="0" smtClean="0"/>
              <a:t>Two sets of aims:</a:t>
            </a:r>
          </a:p>
          <a:p>
            <a:pPr marL="457200" indent="-457200">
              <a:lnSpc>
                <a:spcPct val="150000"/>
              </a:lnSpc>
              <a:buFont typeface="+mj-lt"/>
              <a:buAutoNum type="arabicPeriod"/>
            </a:pPr>
            <a:r>
              <a:rPr lang="en-US" sz="2300" dirty="0" smtClean="0"/>
              <a:t>Teaching</a:t>
            </a:r>
            <a:endParaRPr lang="en-US" sz="2300" b="1" dirty="0" smtClean="0"/>
          </a:p>
          <a:p>
            <a:pPr lvl="1">
              <a:lnSpc>
                <a:spcPct val="150000"/>
              </a:lnSpc>
            </a:pPr>
            <a:r>
              <a:rPr lang="en-US" sz="2100" dirty="0" smtClean="0"/>
              <a:t>Encourage </a:t>
            </a:r>
            <a:r>
              <a:rPr lang="en-US" sz="2100" dirty="0"/>
              <a:t>students to get out and about and experience, observe, discuss </a:t>
            </a:r>
            <a:r>
              <a:rPr lang="en-US" sz="2100" dirty="0" smtClean="0"/>
              <a:t>urbanity and city planning</a:t>
            </a:r>
            <a:endParaRPr lang="en-US" sz="2100" dirty="0"/>
          </a:p>
          <a:p>
            <a:pPr lvl="1">
              <a:lnSpc>
                <a:spcPct val="150000"/>
              </a:lnSpc>
            </a:pPr>
            <a:r>
              <a:rPr lang="en-US" sz="2100" dirty="0"/>
              <a:t>Respond to the needs of a large class </a:t>
            </a:r>
          </a:p>
          <a:p>
            <a:pPr lvl="2">
              <a:lnSpc>
                <a:spcPct val="150000"/>
              </a:lnSpc>
            </a:pPr>
            <a:r>
              <a:rPr lang="en-US" sz="1800" dirty="0" smtClean="0"/>
              <a:t>field trips common but can be difficult to manage with a large group</a:t>
            </a:r>
          </a:p>
          <a:p>
            <a:pPr lvl="2">
              <a:lnSpc>
                <a:spcPct val="150000"/>
              </a:lnSpc>
            </a:pPr>
            <a:r>
              <a:rPr lang="en-US" sz="1800" dirty="0" smtClean="0"/>
              <a:t>cost (man power and economical) can be substantial </a:t>
            </a:r>
          </a:p>
          <a:p>
            <a:pPr lvl="1">
              <a:lnSpc>
                <a:spcPct val="150000"/>
              </a:lnSpc>
            </a:pPr>
            <a:r>
              <a:rPr lang="en-US" sz="2100" dirty="0" smtClean="0"/>
              <a:t>Create </a:t>
            </a:r>
            <a:r>
              <a:rPr lang="en-US" sz="2100" dirty="0"/>
              <a:t>life-long </a:t>
            </a:r>
            <a:r>
              <a:rPr lang="en-US" sz="2100" dirty="0" smtClean="0"/>
              <a:t>/ independent learners</a:t>
            </a:r>
          </a:p>
          <a:p>
            <a:pPr marL="457200" indent="-457200">
              <a:lnSpc>
                <a:spcPct val="150000"/>
              </a:lnSpc>
              <a:buFont typeface="+mj-lt"/>
              <a:buAutoNum type="arabicPeriod"/>
            </a:pPr>
            <a:r>
              <a:rPr lang="en-US" sz="2300" dirty="0" smtClean="0"/>
              <a:t>Develop app theory</a:t>
            </a:r>
            <a:endParaRPr lang="en-US" sz="2300" b="1" dirty="0" smtClean="0"/>
          </a:p>
          <a:p>
            <a:pPr lvl="1">
              <a:lnSpc>
                <a:spcPct val="150000"/>
              </a:lnSpc>
            </a:pPr>
            <a:r>
              <a:rPr lang="en-US" sz="2100" dirty="0" smtClean="0"/>
              <a:t>Effectiveness </a:t>
            </a:r>
            <a:r>
              <a:rPr lang="en-US" sz="2100" dirty="0"/>
              <a:t>of the a map-based app</a:t>
            </a:r>
          </a:p>
          <a:p>
            <a:pPr lvl="2">
              <a:lnSpc>
                <a:spcPct val="150000"/>
              </a:lnSpc>
            </a:pPr>
            <a:r>
              <a:rPr lang="en-US" sz="1800" dirty="0"/>
              <a:t>To supplement theory from typical lectures</a:t>
            </a:r>
          </a:p>
          <a:p>
            <a:pPr lvl="1">
              <a:lnSpc>
                <a:spcPct val="150000"/>
              </a:lnSpc>
            </a:pPr>
            <a:r>
              <a:rPr lang="en-US" sz="2100" dirty="0"/>
              <a:t>Likely use and adoption of the app</a:t>
            </a:r>
          </a:p>
          <a:p>
            <a:pPr lvl="2">
              <a:lnSpc>
                <a:spcPct val="150000"/>
              </a:lnSpc>
            </a:pPr>
            <a:r>
              <a:rPr lang="en-US" sz="1800" dirty="0"/>
              <a:t>Factors that affect this adoption</a:t>
            </a:r>
          </a:p>
          <a:p>
            <a:pPr lvl="1">
              <a:lnSpc>
                <a:spcPct val="150000"/>
              </a:lnSpc>
            </a:pPr>
            <a:endParaRPr lang="en-US" dirty="0"/>
          </a:p>
        </p:txBody>
      </p:sp>
      <p:sp>
        <p:nvSpPr>
          <p:cNvPr id="4" name="Slide Number Placeholder 3"/>
          <p:cNvSpPr>
            <a:spLocks noGrp="1"/>
          </p:cNvSpPr>
          <p:nvPr>
            <p:ph type="sldNum" sz="quarter" idx="12"/>
          </p:nvPr>
        </p:nvSpPr>
        <p:spPr/>
        <p:txBody>
          <a:bodyPr/>
          <a:lstStyle/>
          <a:p>
            <a:fld id="{3B0D6500-AB90-44A8-9DA8-1866DB5AA44D}" type="slidenum">
              <a:rPr lang="en-US" smtClean="0"/>
              <a:t>3</a:t>
            </a:fld>
            <a:endParaRPr lang="en-US"/>
          </a:p>
        </p:txBody>
      </p:sp>
    </p:spTree>
    <p:extLst>
      <p:ext uri="{BB962C8B-B14F-4D97-AF65-F5344CB8AC3E}">
        <p14:creationId xmlns:p14="http://schemas.microsoft.com/office/powerpoint/2010/main" val="1668417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14400"/>
          </a:xfrm>
        </p:spPr>
        <p:txBody>
          <a:bodyPr>
            <a:normAutofit/>
          </a:bodyPr>
          <a:lstStyle/>
          <a:p>
            <a:pPr algn="ctr"/>
            <a:r>
              <a:rPr lang="en-US" dirty="0" smtClean="0"/>
              <a:t>Student Traits</a:t>
            </a:r>
            <a:endParaRPr lang="en-US" dirty="0"/>
          </a:p>
        </p:txBody>
      </p:sp>
      <p:sp>
        <p:nvSpPr>
          <p:cNvPr id="3" name="Content Placeholder 2"/>
          <p:cNvSpPr>
            <a:spLocks noGrp="1"/>
          </p:cNvSpPr>
          <p:nvPr>
            <p:ph idx="1"/>
          </p:nvPr>
        </p:nvSpPr>
        <p:spPr>
          <a:xfrm>
            <a:off x="533400" y="1371600"/>
            <a:ext cx="8183880" cy="4492752"/>
          </a:xfrm>
        </p:spPr>
        <p:txBody>
          <a:bodyPr>
            <a:normAutofit/>
          </a:bodyPr>
          <a:lstStyle/>
          <a:p>
            <a:pPr>
              <a:lnSpc>
                <a:spcPct val="150000"/>
              </a:lnSpc>
            </a:pPr>
            <a:r>
              <a:rPr lang="en-US" sz="2000" dirty="0" smtClean="0"/>
              <a:t>Functional </a:t>
            </a:r>
            <a:r>
              <a:rPr lang="en-US" sz="2000" dirty="0"/>
              <a:t>learners</a:t>
            </a:r>
          </a:p>
          <a:p>
            <a:pPr>
              <a:lnSpc>
                <a:spcPct val="150000"/>
              </a:lnSpc>
            </a:pPr>
            <a:r>
              <a:rPr lang="en-US" sz="2000" dirty="0"/>
              <a:t>Prone to </a:t>
            </a:r>
            <a:r>
              <a:rPr lang="en-US" sz="2000" dirty="0" err="1"/>
              <a:t>memorisation</a:t>
            </a:r>
            <a:endParaRPr lang="en-US" sz="2000" dirty="0"/>
          </a:p>
          <a:p>
            <a:pPr>
              <a:lnSpc>
                <a:spcPct val="150000"/>
              </a:lnSpc>
            </a:pPr>
            <a:r>
              <a:rPr lang="en-US" sz="2000" dirty="0"/>
              <a:t>Want to please and do </a:t>
            </a:r>
            <a:r>
              <a:rPr lang="en-US" sz="2000" dirty="0" smtClean="0"/>
              <a:t>well</a:t>
            </a:r>
          </a:p>
          <a:p>
            <a:pPr>
              <a:lnSpc>
                <a:spcPct val="150000"/>
              </a:lnSpc>
            </a:pPr>
            <a:r>
              <a:rPr lang="en-US" sz="2000" dirty="0" smtClean="0"/>
              <a:t>Work </a:t>
            </a:r>
            <a:r>
              <a:rPr lang="en-US" sz="2000" dirty="0"/>
              <a:t>long hours </a:t>
            </a:r>
            <a:r>
              <a:rPr lang="en-US" sz="2000" dirty="0" smtClean="0"/>
              <a:t/>
            </a:r>
            <a:br>
              <a:rPr lang="en-US" sz="2000" dirty="0" smtClean="0"/>
            </a:br>
            <a:r>
              <a:rPr lang="en-US" sz="2000" dirty="0" smtClean="0"/>
              <a:t>(</a:t>
            </a:r>
            <a:r>
              <a:rPr lang="en-US" sz="2000" dirty="0"/>
              <a:t>or at least sit for long hours)</a:t>
            </a:r>
          </a:p>
          <a:p>
            <a:pPr>
              <a:lnSpc>
                <a:spcPct val="150000"/>
              </a:lnSpc>
            </a:pPr>
            <a:r>
              <a:rPr lang="en-US" sz="2000" dirty="0"/>
              <a:t>Find it difficult to relate theory to practice</a:t>
            </a:r>
          </a:p>
          <a:p>
            <a:pPr>
              <a:lnSpc>
                <a:spcPct val="150000"/>
              </a:lnSpc>
            </a:pPr>
            <a:r>
              <a:rPr lang="en-US" sz="2000" dirty="0" smtClean="0"/>
              <a:t>Very </a:t>
            </a:r>
            <a:r>
              <a:rPr lang="en-US" sz="2000" dirty="0"/>
              <a:t>concerned about employment after </a:t>
            </a:r>
            <a:r>
              <a:rPr lang="en-US" sz="2000" dirty="0" smtClean="0"/>
              <a:t>university</a:t>
            </a:r>
            <a:endParaRPr lang="en-US" sz="1600" dirty="0" smtClean="0"/>
          </a:p>
          <a:p>
            <a:pPr>
              <a:lnSpc>
                <a:spcPct val="150000"/>
              </a:lnSpc>
            </a:pPr>
            <a:endParaRPr lang="en-US" sz="2000" dirty="0"/>
          </a:p>
          <a:p>
            <a:pPr marL="0" indent="0">
              <a:buNone/>
            </a:pPr>
            <a:endParaRPr lang="en-US" dirty="0"/>
          </a:p>
        </p:txBody>
      </p:sp>
      <p:sp>
        <p:nvSpPr>
          <p:cNvPr id="5" name="Slide Number Placeholder 4"/>
          <p:cNvSpPr>
            <a:spLocks noGrp="1"/>
          </p:cNvSpPr>
          <p:nvPr>
            <p:ph type="sldNum" sz="quarter" idx="12"/>
          </p:nvPr>
        </p:nvSpPr>
        <p:spPr/>
        <p:txBody>
          <a:bodyPr/>
          <a:lstStyle/>
          <a:p>
            <a:fld id="{3B0D6500-AB90-44A8-9DA8-1866DB5AA44D}" type="slidenum">
              <a:rPr lang="en-US" smtClean="0"/>
              <a:t>4</a:t>
            </a:fld>
            <a:endParaRPr lang="en-US"/>
          </a:p>
        </p:txBody>
      </p:sp>
      <p:pic>
        <p:nvPicPr>
          <p:cNvPr id="4" name="Picture 3"/>
          <p:cNvPicPr>
            <a:picLocks noChangeAspect="1"/>
          </p:cNvPicPr>
          <p:nvPr/>
        </p:nvPicPr>
        <p:blipFill>
          <a:blip r:embed="rId2"/>
          <a:stretch>
            <a:fillRect/>
          </a:stretch>
        </p:blipFill>
        <p:spPr>
          <a:xfrm>
            <a:off x="4990415" y="1624013"/>
            <a:ext cx="3391585" cy="2262187"/>
          </a:xfrm>
          <a:prstGeom prst="rect">
            <a:avLst/>
          </a:prstGeom>
        </p:spPr>
      </p:pic>
    </p:spTree>
    <p:extLst>
      <p:ext uri="{BB962C8B-B14F-4D97-AF65-F5344CB8AC3E}">
        <p14:creationId xmlns:p14="http://schemas.microsoft.com/office/powerpoint/2010/main" val="4239376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14400"/>
          </a:xfrm>
        </p:spPr>
        <p:txBody>
          <a:bodyPr>
            <a:normAutofit/>
          </a:bodyPr>
          <a:lstStyle/>
          <a:p>
            <a:pPr algn="ctr"/>
            <a:r>
              <a:rPr lang="en-US" dirty="0" smtClean="0"/>
              <a:t>M-learning</a:t>
            </a:r>
            <a:endParaRPr lang="en-US" dirty="0"/>
          </a:p>
        </p:txBody>
      </p:sp>
      <p:sp>
        <p:nvSpPr>
          <p:cNvPr id="3" name="Content Placeholder 2"/>
          <p:cNvSpPr>
            <a:spLocks noGrp="1"/>
          </p:cNvSpPr>
          <p:nvPr>
            <p:ph idx="1"/>
          </p:nvPr>
        </p:nvSpPr>
        <p:spPr>
          <a:xfrm>
            <a:off x="543169" y="1371600"/>
            <a:ext cx="8183880" cy="4492752"/>
          </a:xfrm>
        </p:spPr>
        <p:txBody>
          <a:bodyPr>
            <a:normAutofit/>
          </a:bodyPr>
          <a:lstStyle/>
          <a:p>
            <a:pPr>
              <a:lnSpc>
                <a:spcPct val="150000"/>
              </a:lnSpc>
            </a:pPr>
            <a:r>
              <a:rPr lang="en-US" sz="2000" dirty="0" smtClean="0"/>
              <a:t>Learning assisted by mobile devices (e.g., mobile phones and tablets) </a:t>
            </a:r>
          </a:p>
          <a:p>
            <a:pPr>
              <a:lnSpc>
                <a:spcPct val="150000"/>
              </a:lnSpc>
            </a:pPr>
            <a:r>
              <a:rPr lang="en-US" sz="2000" dirty="0" smtClean="0"/>
              <a:t>Three phases </a:t>
            </a:r>
            <a:r>
              <a:rPr lang="en-US" sz="1400" dirty="0" smtClean="0"/>
              <a:t>(</a:t>
            </a:r>
            <a:r>
              <a:rPr lang="en-US" sz="1400" dirty="0" err="1" smtClean="0"/>
              <a:t>Pachler</a:t>
            </a:r>
            <a:r>
              <a:rPr lang="en-US" sz="1400" dirty="0" smtClean="0"/>
              <a:t> et al., 2000)</a:t>
            </a:r>
            <a:endParaRPr lang="en-US" sz="2000" dirty="0" smtClean="0"/>
          </a:p>
          <a:p>
            <a:pPr lvl="1">
              <a:lnSpc>
                <a:spcPct val="150000"/>
              </a:lnSpc>
            </a:pPr>
            <a:r>
              <a:rPr lang="en-US" sz="1600" dirty="0" smtClean="0"/>
              <a:t>Focus on devices</a:t>
            </a:r>
          </a:p>
          <a:p>
            <a:pPr lvl="1">
              <a:lnSpc>
                <a:spcPct val="150000"/>
              </a:lnSpc>
            </a:pPr>
            <a:r>
              <a:rPr lang="en-US" sz="1600" dirty="0" smtClean="0"/>
              <a:t>Learning outside of classroom</a:t>
            </a:r>
          </a:p>
          <a:p>
            <a:pPr lvl="1">
              <a:lnSpc>
                <a:spcPct val="150000"/>
              </a:lnSpc>
            </a:pPr>
            <a:r>
              <a:rPr lang="en-US" sz="1600" dirty="0" smtClean="0"/>
              <a:t>Mobility of learners</a:t>
            </a:r>
            <a:endParaRPr lang="en-US" sz="1600" dirty="0"/>
          </a:p>
          <a:p>
            <a:pPr>
              <a:lnSpc>
                <a:spcPct val="150000"/>
              </a:lnSpc>
            </a:pPr>
            <a:endParaRPr lang="en-US" sz="2000" dirty="0"/>
          </a:p>
          <a:p>
            <a:pPr>
              <a:lnSpc>
                <a:spcPct val="150000"/>
              </a:lnSpc>
            </a:pPr>
            <a:endParaRPr lang="en-US" dirty="0"/>
          </a:p>
        </p:txBody>
      </p:sp>
      <p:sp>
        <p:nvSpPr>
          <p:cNvPr id="6" name="Slide Number Placeholder 5"/>
          <p:cNvSpPr>
            <a:spLocks noGrp="1"/>
          </p:cNvSpPr>
          <p:nvPr>
            <p:ph type="sldNum" sz="quarter" idx="12"/>
          </p:nvPr>
        </p:nvSpPr>
        <p:spPr/>
        <p:txBody>
          <a:bodyPr/>
          <a:lstStyle/>
          <a:p>
            <a:fld id="{3B0D6500-AB90-44A8-9DA8-1866DB5AA44D}" type="slidenum">
              <a:rPr lang="en-US" smtClean="0"/>
              <a:t>5</a:t>
            </a:fld>
            <a:endParaRPr lang="en-US"/>
          </a:p>
        </p:txBody>
      </p:sp>
      <p:pic>
        <p:nvPicPr>
          <p:cNvPr id="2050" name="Picture 2" descr="http://cdn2.hubspot.net/hub/452853/file-2343036790-jpg/blog-files/mobilelearningdev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240" y="4112618"/>
            <a:ext cx="2329160" cy="17468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ecuredgenetworks.com/Portals/80068/images/mobile_lea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2619"/>
            <a:ext cx="2590800" cy="17306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429000" y="4112618"/>
            <a:ext cx="2720979" cy="1746869"/>
          </a:xfrm>
          <a:prstGeom prst="rect">
            <a:avLst/>
          </a:prstGeom>
        </p:spPr>
      </p:pic>
    </p:spTree>
    <p:extLst>
      <p:ext uri="{BB962C8B-B14F-4D97-AF65-F5344CB8AC3E}">
        <p14:creationId xmlns:p14="http://schemas.microsoft.com/office/powerpoint/2010/main" val="3202842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14400"/>
          </a:xfrm>
        </p:spPr>
        <p:txBody>
          <a:bodyPr>
            <a:normAutofit/>
          </a:bodyPr>
          <a:lstStyle/>
          <a:p>
            <a:pPr algn="ctr"/>
            <a:r>
              <a:rPr lang="en-US" dirty="0" smtClean="0"/>
              <a:t>Two challenges</a:t>
            </a:r>
            <a:endParaRPr lang="en-US" dirty="0"/>
          </a:p>
        </p:txBody>
      </p:sp>
      <p:sp>
        <p:nvSpPr>
          <p:cNvPr id="3" name="Content Placeholder 2"/>
          <p:cNvSpPr>
            <a:spLocks noGrp="1"/>
          </p:cNvSpPr>
          <p:nvPr>
            <p:ph idx="1"/>
          </p:nvPr>
        </p:nvSpPr>
        <p:spPr>
          <a:xfrm>
            <a:off x="543169" y="1371600"/>
            <a:ext cx="8183880" cy="4492752"/>
          </a:xfrm>
        </p:spPr>
        <p:txBody>
          <a:bodyPr>
            <a:normAutofit/>
          </a:bodyPr>
          <a:lstStyle/>
          <a:p>
            <a:pPr>
              <a:lnSpc>
                <a:spcPct val="150000"/>
              </a:lnSpc>
            </a:pPr>
            <a:r>
              <a:rPr lang="en-US" sz="2000" dirty="0" smtClean="0"/>
              <a:t>How to design an effective map-based m-learning application</a:t>
            </a:r>
          </a:p>
          <a:p>
            <a:pPr lvl="1">
              <a:lnSpc>
                <a:spcPct val="150000"/>
              </a:lnSpc>
            </a:pPr>
            <a:r>
              <a:rPr lang="en-US" sz="1600" dirty="0" smtClean="0"/>
              <a:t>Design of m-learning application is not straightforward</a:t>
            </a:r>
          </a:p>
          <a:p>
            <a:pPr lvl="1">
              <a:lnSpc>
                <a:spcPct val="150000"/>
              </a:lnSpc>
            </a:pPr>
            <a:r>
              <a:rPr lang="en-US" sz="1600" dirty="0" smtClean="0"/>
              <a:t>Lack of m-learning apps for guided exploratory tours outside of classroom</a:t>
            </a:r>
          </a:p>
          <a:p>
            <a:pPr lvl="1">
              <a:lnSpc>
                <a:spcPct val="150000"/>
              </a:lnSpc>
            </a:pPr>
            <a:endParaRPr lang="en-US" sz="1600" dirty="0" smtClean="0"/>
          </a:p>
          <a:p>
            <a:pPr>
              <a:lnSpc>
                <a:spcPct val="150000"/>
              </a:lnSpc>
            </a:pPr>
            <a:r>
              <a:rPr lang="en-US" sz="2000" dirty="0" smtClean="0"/>
              <a:t>What factors would affect their use and adoption</a:t>
            </a:r>
            <a:endParaRPr lang="en-US" sz="1200" dirty="0"/>
          </a:p>
          <a:p>
            <a:pPr marL="502920" lvl="2" indent="-265176">
              <a:lnSpc>
                <a:spcPct val="150000"/>
              </a:lnSpc>
              <a:buSzPct val="80000"/>
              <a:buFont typeface="Wingdings 2"/>
              <a:buChar char=""/>
            </a:pPr>
            <a:r>
              <a:rPr lang="en-US" sz="1600" dirty="0" smtClean="0"/>
              <a:t>How can we guarantee students will use the app?</a:t>
            </a:r>
            <a:endParaRPr lang="en-US" sz="1600" dirty="0"/>
          </a:p>
          <a:p>
            <a:pPr>
              <a:lnSpc>
                <a:spcPct val="150000"/>
              </a:lnSpc>
            </a:pPr>
            <a:endParaRPr lang="en-US" sz="2000" dirty="0"/>
          </a:p>
          <a:p>
            <a:pPr>
              <a:lnSpc>
                <a:spcPct val="150000"/>
              </a:lnSpc>
            </a:pPr>
            <a:endParaRPr lang="en-US" dirty="0"/>
          </a:p>
        </p:txBody>
      </p:sp>
      <p:sp>
        <p:nvSpPr>
          <p:cNvPr id="6" name="Slide Number Placeholder 5"/>
          <p:cNvSpPr>
            <a:spLocks noGrp="1"/>
          </p:cNvSpPr>
          <p:nvPr>
            <p:ph type="sldNum" sz="quarter" idx="12"/>
          </p:nvPr>
        </p:nvSpPr>
        <p:spPr/>
        <p:txBody>
          <a:bodyPr/>
          <a:lstStyle/>
          <a:p>
            <a:fld id="{3B0D6500-AB90-44A8-9DA8-1866DB5AA44D}" type="slidenum">
              <a:rPr lang="en-US" smtClean="0"/>
              <a:t>6</a:t>
            </a:fld>
            <a:endParaRPr lang="en-US"/>
          </a:p>
        </p:txBody>
      </p:sp>
    </p:spTree>
    <p:extLst>
      <p:ext uri="{BB962C8B-B14F-4D97-AF65-F5344CB8AC3E}">
        <p14:creationId xmlns:p14="http://schemas.microsoft.com/office/powerpoint/2010/main" val="2439309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14400"/>
          </a:xfrm>
        </p:spPr>
        <p:txBody>
          <a:bodyPr>
            <a:normAutofit/>
          </a:bodyPr>
          <a:lstStyle/>
          <a:p>
            <a:pPr algn="ctr"/>
            <a:r>
              <a:rPr lang="en-US" dirty="0" smtClean="0"/>
              <a:t>Two challenges</a:t>
            </a:r>
            <a:endParaRPr lang="en-US" dirty="0"/>
          </a:p>
        </p:txBody>
      </p:sp>
      <p:sp>
        <p:nvSpPr>
          <p:cNvPr id="3" name="Content Placeholder 2"/>
          <p:cNvSpPr>
            <a:spLocks noGrp="1"/>
          </p:cNvSpPr>
          <p:nvPr>
            <p:ph idx="1"/>
          </p:nvPr>
        </p:nvSpPr>
        <p:spPr>
          <a:xfrm>
            <a:off x="543169" y="1371600"/>
            <a:ext cx="8183880" cy="4492752"/>
          </a:xfrm>
        </p:spPr>
        <p:txBody>
          <a:bodyPr>
            <a:normAutofit/>
          </a:bodyPr>
          <a:lstStyle/>
          <a:p>
            <a:pPr>
              <a:lnSpc>
                <a:spcPct val="150000"/>
              </a:lnSpc>
            </a:pPr>
            <a:r>
              <a:rPr lang="en-US" sz="2000" dirty="0" smtClean="0"/>
              <a:t>How to design an effective map-based m-learning application</a:t>
            </a:r>
          </a:p>
          <a:p>
            <a:pPr lvl="1">
              <a:lnSpc>
                <a:spcPct val="150000"/>
              </a:lnSpc>
            </a:pPr>
            <a:r>
              <a:rPr lang="en-US" sz="1600" dirty="0" smtClean="0"/>
              <a:t>Of survey of 70+ students to gather design ideas</a:t>
            </a:r>
          </a:p>
          <a:p>
            <a:pPr lvl="1">
              <a:lnSpc>
                <a:spcPct val="150000"/>
              </a:lnSpc>
            </a:pPr>
            <a:r>
              <a:rPr lang="en-US" sz="1600" dirty="0" smtClean="0"/>
              <a:t>The app should have</a:t>
            </a:r>
          </a:p>
          <a:p>
            <a:pPr lvl="2">
              <a:lnSpc>
                <a:spcPct val="150000"/>
              </a:lnSpc>
            </a:pPr>
            <a:r>
              <a:rPr lang="en-US" sz="1400" dirty="0" smtClean="0"/>
              <a:t>simple </a:t>
            </a:r>
            <a:r>
              <a:rPr lang="en-US" sz="1400" dirty="0"/>
              <a:t>and clear </a:t>
            </a:r>
            <a:r>
              <a:rPr lang="en-US" sz="1400" dirty="0" smtClean="0"/>
              <a:t>layout (in contrast to current map applications) </a:t>
            </a:r>
            <a:endParaRPr lang="en-US" sz="1400" dirty="0"/>
          </a:p>
          <a:p>
            <a:pPr lvl="2">
              <a:lnSpc>
                <a:spcPct val="150000"/>
              </a:lnSpc>
            </a:pPr>
            <a:r>
              <a:rPr lang="en-US" sz="1400" dirty="0"/>
              <a:t>e</a:t>
            </a:r>
            <a:r>
              <a:rPr lang="en-US" sz="1400" dirty="0" smtClean="0"/>
              <a:t>nough </a:t>
            </a:r>
            <a:r>
              <a:rPr lang="en-US" sz="1400" dirty="0"/>
              <a:t>and specific </a:t>
            </a:r>
            <a:r>
              <a:rPr lang="en-US" sz="1400" dirty="0" smtClean="0"/>
              <a:t>information about the sites of exploration </a:t>
            </a:r>
            <a:endParaRPr lang="en-US" sz="1400" dirty="0"/>
          </a:p>
          <a:p>
            <a:pPr lvl="2">
              <a:lnSpc>
                <a:spcPct val="150000"/>
              </a:lnSpc>
            </a:pPr>
            <a:r>
              <a:rPr lang="en-US" sz="1400" dirty="0" smtClean="0"/>
              <a:t>simple navigation</a:t>
            </a:r>
          </a:p>
          <a:p>
            <a:pPr lvl="2">
              <a:lnSpc>
                <a:spcPct val="150000"/>
              </a:lnSpc>
            </a:pPr>
            <a:r>
              <a:rPr lang="en-US" sz="1400" dirty="0" smtClean="0"/>
              <a:t>pictures</a:t>
            </a:r>
            <a:r>
              <a:rPr lang="en-US" sz="1400" dirty="0"/>
              <a:t>, videos and texts </a:t>
            </a:r>
            <a:r>
              <a:rPr lang="en-US" sz="1400" dirty="0" smtClean="0"/>
              <a:t>stored </a:t>
            </a:r>
            <a:r>
              <a:rPr lang="en-US" sz="1400" dirty="0"/>
              <a:t>at the </a:t>
            </a:r>
            <a:r>
              <a:rPr lang="en-US" sz="1400" dirty="0" smtClean="0"/>
              <a:t>locally on the device (to avoid data downloads)</a:t>
            </a:r>
            <a:endParaRPr lang="en-US" sz="1400" dirty="0"/>
          </a:p>
          <a:p>
            <a:pPr lvl="2">
              <a:lnSpc>
                <a:spcPct val="150000"/>
              </a:lnSpc>
            </a:pPr>
            <a:endParaRPr lang="en-US" sz="1400" dirty="0" smtClean="0"/>
          </a:p>
          <a:p>
            <a:pPr>
              <a:lnSpc>
                <a:spcPct val="150000"/>
              </a:lnSpc>
            </a:pPr>
            <a:endParaRPr lang="en-US" sz="2000" dirty="0"/>
          </a:p>
          <a:p>
            <a:pPr>
              <a:lnSpc>
                <a:spcPct val="150000"/>
              </a:lnSpc>
            </a:pPr>
            <a:endParaRPr lang="en-US" dirty="0"/>
          </a:p>
        </p:txBody>
      </p:sp>
      <p:sp>
        <p:nvSpPr>
          <p:cNvPr id="6" name="Slide Number Placeholder 5"/>
          <p:cNvSpPr>
            <a:spLocks noGrp="1"/>
          </p:cNvSpPr>
          <p:nvPr>
            <p:ph type="sldNum" sz="quarter" idx="12"/>
          </p:nvPr>
        </p:nvSpPr>
        <p:spPr/>
        <p:txBody>
          <a:bodyPr/>
          <a:lstStyle/>
          <a:p>
            <a:fld id="{3B0D6500-AB90-44A8-9DA8-1866DB5AA44D}" type="slidenum">
              <a:rPr lang="en-US" smtClean="0"/>
              <a:t>7</a:t>
            </a:fld>
            <a:endParaRPr lang="en-US"/>
          </a:p>
        </p:txBody>
      </p:sp>
    </p:spTree>
    <p:extLst>
      <p:ext uri="{BB962C8B-B14F-4D97-AF65-F5344CB8AC3E}">
        <p14:creationId xmlns:p14="http://schemas.microsoft.com/office/powerpoint/2010/main" val="243369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14400"/>
          </a:xfrm>
        </p:spPr>
        <p:txBody>
          <a:bodyPr>
            <a:normAutofit/>
          </a:bodyPr>
          <a:lstStyle/>
          <a:p>
            <a:pPr algn="ctr"/>
            <a:r>
              <a:rPr lang="en-US" dirty="0" smtClean="0"/>
              <a:t>M-learning</a:t>
            </a:r>
            <a:endParaRPr lang="en-US" dirty="0"/>
          </a:p>
        </p:txBody>
      </p:sp>
      <p:sp>
        <p:nvSpPr>
          <p:cNvPr id="3" name="Content Placeholder 2"/>
          <p:cNvSpPr>
            <a:spLocks noGrp="1"/>
          </p:cNvSpPr>
          <p:nvPr>
            <p:ph idx="1"/>
          </p:nvPr>
        </p:nvSpPr>
        <p:spPr>
          <a:xfrm>
            <a:off x="543169" y="1371600"/>
            <a:ext cx="8183880" cy="4492752"/>
          </a:xfrm>
        </p:spPr>
        <p:txBody>
          <a:bodyPr>
            <a:normAutofit/>
          </a:bodyPr>
          <a:lstStyle/>
          <a:p>
            <a:pPr>
              <a:lnSpc>
                <a:spcPct val="150000"/>
              </a:lnSpc>
            </a:pPr>
            <a:r>
              <a:rPr lang="en-US" sz="2000" dirty="0" smtClean="0"/>
              <a:t>How we do know they are effective and adopted?</a:t>
            </a:r>
          </a:p>
          <a:p>
            <a:pPr lvl="1">
              <a:lnSpc>
                <a:spcPct val="150000"/>
              </a:lnSpc>
            </a:pPr>
            <a:r>
              <a:rPr lang="en-US" sz="1600" dirty="0" smtClean="0"/>
              <a:t>Use of models / frameworks to predict their adoption</a:t>
            </a:r>
          </a:p>
          <a:p>
            <a:pPr lvl="1">
              <a:lnSpc>
                <a:spcPct val="150000"/>
              </a:lnSpc>
            </a:pPr>
            <a:r>
              <a:rPr lang="en-US" sz="1600" dirty="0" smtClean="0"/>
              <a:t>Modified Technology Acceptance Model</a:t>
            </a:r>
          </a:p>
          <a:p>
            <a:pPr>
              <a:lnSpc>
                <a:spcPct val="150000"/>
              </a:lnSpc>
            </a:pPr>
            <a:endParaRPr lang="en-US" sz="1600" dirty="0" smtClean="0"/>
          </a:p>
          <a:p>
            <a:pPr>
              <a:lnSpc>
                <a:spcPct val="150000"/>
              </a:lnSpc>
            </a:pPr>
            <a:endParaRPr lang="en-US" sz="2000" dirty="0"/>
          </a:p>
          <a:p>
            <a:pPr>
              <a:lnSpc>
                <a:spcPct val="150000"/>
              </a:lnSpc>
            </a:pPr>
            <a:endParaRPr lang="en-US" dirty="0"/>
          </a:p>
        </p:txBody>
      </p:sp>
      <p:sp>
        <p:nvSpPr>
          <p:cNvPr id="4" name="Slide Number Placeholder 3"/>
          <p:cNvSpPr>
            <a:spLocks noGrp="1"/>
          </p:cNvSpPr>
          <p:nvPr>
            <p:ph type="sldNum" sz="quarter" idx="12"/>
          </p:nvPr>
        </p:nvSpPr>
        <p:spPr/>
        <p:txBody>
          <a:bodyPr/>
          <a:lstStyle/>
          <a:p>
            <a:fld id="{3B0D6500-AB90-44A8-9DA8-1866DB5AA44D}" type="slidenum">
              <a:rPr lang="en-US" smtClean="0"/>
              <a:t>8</a:t>
            </a:fld>
            <a:endParaRPr lang="en-US"/>
          </a:p>
        </p:txBody>
      </p:sp>
      <p:pic>
        <p:nvPicPr>
          <p:cNvPr id="6" name="Picture 5"/>
          <p:cNvPicPr>
            <a:picLocks noChangeAspect="1"/>
          </p:cNvPicPr>
          <p:nvPr/>
        </p:nvPicPr>
        <p:blipFill>
          <a:blip r:embed="rId2"/>
          <a:stretch>
            <a:fillRect/>
          </a:stretch>
        </p:blipFill>
        <p:spPr>
          <a:xfrm>
            <a:off x="3267752" y="3424075"/>
            <a:ext cx="5419048" cy="2028571"/>
          </a:xfrm>
          <a:prstGeom prst="rect">
            <a:avLst/>
          </a:prstGeom>
        </p:spPr>
      </p:pic>
      <p:sp>
        <p:nvSpPr>
          <p:cNvPr id="7" name="Rectangle 6"/>
          <p:cNvSpPr/>
          <p:nvPr/>
        </p:nvSpPr>
        <p:spPr>
          <a:xfrm>
            <a:off x="4767137" y="5452646"/>
            <a:ext cx="3919663" cy="338554"/>
          </a:xfrm>
          <a:prstGeom prst="rect">
            <a:avLst/>
          </a:prstGeom>
        </p:spPr>
        <p:txBody>
          <a:bodyPr wrap="none">
            <a:spAutoFit/>
          </a:bodyPr>
          <a:lstStyle/>
          <a:p>
            <a:r>
              <a:rPr lang="en-GB" sz="1600" dirty="0">
                <a:latin typeface="Times New Roman" panose="02020603050405020304" pitchFamily="18" charset="0"/>
                <a:ea typeface="Times New Roman" panose="02020603050405020304" pitchFamily="18" charset="0"/>
              </a:rPr>
              <a:t>Technology Acceptance Model (Davis, 1986)</a:t>
            </a:r>
            <a:endParaRPr lang="en-US" sz="1600" dirty="0"/>
          </a:p>
        </p:txBody>
      </p:sp>
    </p:spTree>
    <p:extLst>
      <p:ext uri="{BB962C8B-B14F-4D97-AF65-F5344CB8AC3E}">
        <p14:creationId xmlns:p14="http://schemas.microsoft.com/office/powerpoint/2010/main" val="2667545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914400"/>
          </a:xfrm>
        </p:spPr>
        <p:txBody>
          <a:bodyPr>
            <a:normAutofit/>
          </a:bodyPr>
          <a:lstStyle/>
          <a:p>
            <a:pPr algn="ctr"/>
            <a:r>
              <a:rPr lang="en-US" dirty="0" smtClean="0"/>
              <a:t>Our learning app</a:t>
            </a:r>
            <a:endParaRPr lang="en-US" dirty="0"/>
          </a:p>
        </p:txBody>
      </p:sp>
      <p:sp>
        <p:nvSpPr>
          <p:cNvPr id="3" name="Content Placeholder 2"/>
          <p:cNvSpPr>
            <a:spLocks noGrp="1"/>
          </p:cNvSpPr>
          <p:nvPr>
            <p:ph idx="1"/>
          </p:nvPr>
        </p:nvSpPr>
        <p:spPr>
          <a:xfrm>
            <a:off x="543169" y="1371600"/>
            <a:ext cx="8183880" cy="4492752"/>
          </a:xfrm>
        </p:spPr>
        <p:txBody>
          <a:bodyPr>
            <a:normAutofit/>
          </a:bodyPr>
          <a:lstStyle/>
          <a:p>
            <a:pPr>
              <a:lnSpc>
                <a:spcPct val="150000"/>
              </a:lnSpc>
            </a:pPr>
            <a:endParaRPr lang="en-US" sz="1600" dirty="0" smtClean="0"/>
          </a:p>
          <a:p>
            <a:pPr>
              <a:lnSpc>
                <a:spcPct val="150000"/>
              </a:lnSpc>
            </a:pPr>
            <a:endParaRPr lang="en-US" sz="1600" dirty="0" smtClean="0"/>
          </a:p>
          <a:p>
            <a:pPr>
              <a:lnSpc>
                <a:spcPct val="150000"/>
              </a:lnSpc>
            </a:pPr>
            <a:endParaRPr lang="en-US" sz="2000" dirty="0"/>
          </a:p>
          <a:p>
            <a:pPr>
              <a:lnSpc>
                <a:spcPct val="150000"/>
              </a:lnSpc>
            </a:pPr>
            <a:endParaRPr lang="en-US" dirty="0"/>
          </a:p>
        </p:txBody>
      </p:sp>
      <p:sp>
        <p:nvSpPr>
          <p:cNvPr id="4" name="Slide Number Placeholder 3"/>
          <p:cNvSpPr>
            <a:spLocks noGrp="1"/>
          </p:cNvSpPr>
          <p:nvPr>
            <p:ph type="sldNum" sz="quarter" idx="12"/>
          </p:nvPr>
        </p:nvSpPr>
        <p:spPr/>
        <p:txBody>
          <a:bodyPr/>
          <a:lstStyle/>
          <a:p>
            <a:fld id="{3B0D6500-AB90-44A8-9DA8-1866DB5AA44D}" type="slidenum">
              <a:rPr lang="en-US" smtClean="0"/>
              <a:t>9</a:t>
            </a:fld>
            <a:endParaRPr lang="en-US"/>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905000"/>
            <a:ext cx="3208421" cy="1804737"/>
          </a:xfrm>
          <a:prstGeom prst="rect">
            <a:avLst/>
          </a:prstGeom>
        </p:spPr>
      </p:pic>
      <p:pic>
        <p:nvPicPr>
          <p:cNvPr id="10"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1" y="1905000"/>
            <a:ext cx="3386664" cy="1904999"/>
          </a:xfrm>
          <a:prstGeom prst="rect">
            <a:avLst/>
          </a:prstGeom>
        </p:spPr>
      </p:pic>
      <p:pic>
        <p:nvPicPr>
          <p:cNvPr id="11"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3886200"/>
            <a:ext cx="3281116" cy="1845628"/>
          </a:xfrm>
          <a:prstGeom prst="rect">
            <a:avLst/>
          </a:prstGeom>
        </p:spPr>
      </p:pic>
      <p:pic>
        <p:nvPicPr>
          <p:cNvPr id="12"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1" y="3872458"/>
            <a:ext cx="3411096" cy="1918742"/>
          </a:xfrm>
          <a:prstGeom prst="rect">
            <a:avLst/>
          </a:prstGeom>
        </p:spPr>
      </p:pic>
    </p:spTree>
    <p:extLst>
      <p:ext uri="{BB962C8B-B14F-4D97-AF65-F5344CB8AC3E}">
        <p14:creationId xmlns:p14="http://schemas.microsoft.com/office/powerpoint/2010/main" val="2104170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Sophie's XJTLU theme">
  <a:themeElements>
    <a:clrScheme name="Sophie Lecture Master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Sophie Lectur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ophie Lecture Master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Sophie Lecture Master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Sophie Lecture Master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Sophie Lecture Master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Sophie Lecture Master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Sophie Lecture Master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Sophie Lecture Master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Sophie Lecture Master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p:properties xmlns:p="http://schemas.microsoft.com/office/2006/metadata/properties" xmlns:xsi="http://www.w3.org/2001/XMLSchema-instance" xmlns:pc="http://schemas.microsoft.com/office/infopath/2007/PartnerControls"><documentManagement><_DCDateModified xmlns="http://schemas.microsoft.com/sharepoint/v3/fields" xsi:nil="true"/><hc6d7eca65f9478abad7d03f5cf64e0f xmlns="$ListId:Shared Documents;"><Terms xmlns="http://schemas.microsoft.com/office/infopath/2007/PartnerControls"></Terms></hc6d7eca65f9478abad7d03f5cf64e0f><TaxCatchAll xmlns="e8331262-de25-436d-8f05-154a071bbe3b"/></documentManagement></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ct:contentTypeSchema ct:_="" ma:_="" ma:contentTypeName="Document" ma:contentTypeID="0x010100817E5ABC87E0D5489B8E31CE589A6715" ma:contentTypeVersion="" ma:contentTypeDescription="Create a new document." ma:contentTypeScope="" ma:versionID="03a0275702d62a1656dfd9033a80b350" xmlns:ct="http://schemas.microsoft.com/office/2006/metadata/contentType" xmlns:ma="http://schemas.microsoft.com/office/2006/metadata/properties/metaAttributes">
<xsd:schema targetNamespace="http://schemas.microsoft.com/office/2006/metadata/properties" ma:root="true" ma:fieldsID="f72567e75db4b175af007ff6fc9fc347" ns2:_="" ns3:_="" ns4:_="" xmlns:xsd="http://www.w3.org/2001/XMLSchema" xmlns:xs="http://www.w3.org/2001/XMLSchema" xmlns:p="http://schemas.microsoft.com/office/2006/metadata/properties" xmlns:ns2="$ListId:Shared Documents;" xmlns:ns3="e8331262-de25-436d-8f05-154a071bbe3b" xmlns:ns4="http://schemas.microsoft.com/sharepoint/v3/fields">
<xsd:import namespace="$ListId:Shared Documents;"/>
<xsd:import namespace="e8331262-de25-436d-8f05-154a071bbe3b"/>
<xsd:import namespace="http://schemas.microsoft.com/sharepoint/v3/fields"/>
<xsd:element name="properties">
<xsd:complexType>
<xsd:sequence>
<xsd:element name="documentManagement">
<xsd:complexType>
<xsd:all>
<xsd:element ref="ns2:hc6d7eca65f9478abad7d03f5cf64e0f" minOccurs="0"/>
<xsd:element ref="ns3:TaxCatchAll" minOccurs="0"/>
<xsd:element ref="ns4:_DCDateModified"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c6d7eca65f9478abad7d03f5cf64e0f" ma:index="9" nillable="true" ma:taxonomy="true" ma:internalName="hc6d7eca65f9478abad7d03f5cf64e0f" ma:taxonomyFieldName="Category" ma:displayName="Category" ma:default="" ma:fieldId="{1c6d7eca-65f9-478a-bad7-d03f5cf64e0f}" ma:sspId="415ee74b-2602-4e7a-8fdc-0d76d9df16f1" ma:termSetId="c9e38beb-e60a-46ec-a1a3-d119e6b2538e" ma:anchorId="00000000-0000-0000-0000-000000000000" ma:open="false" ma:isKeyword="false">
<xsd:complexType>
<xsd:sequence>
<xsd:element ref="pc:Terms" minOccurs="0" maxOccurs="1"></xsd:element>
</xsd:sequence>
</xsd:complexType>
</xsd:element>
</xsd:schema>
<xsd:schema targetNamespace="e8331262-de25-436d-8f05-154a071bbe3b"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TaxCatchAll" ma:index="10" nillable="true" ma:displayName="Taxonomy Catch All Column" ma:hidden="true" ma:list="{700F16FF-FD2C-4247-9418-6E54F27050D4}" ma:internalName="TaxCatchAll" ma:showField="CatchAllData" ma:web="{dae5fd0f-c67d-47b3-b0e3-dde474aa98b4}">
<xsd:complexType>
<xsd:complexContent>
<xsd:extension base="dms:MultiChoiceLookup">
<xsd:sequence>
<xsd:element name="Value" type="dms:Lookup" maxOccurs="unbounded" minOccurs="0" nillable="true"/>
</xsd:sequence>
</xsd:extension>
</xsd:complexContent>
</xsd:complexType>
</xsd:element>
</xsd:schema>
<xsd:schema targetNamespace="http://schemas.microsoft.com/sharepoint/v3/field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DCDateModified" ma:index="11" nillable="true" ma:displayName="Date Modified" ma:description="The date on which this resource was last modified" ma:format="DateTime" ma:internalName="_DCDateModified">
<xsd:simpleType>
<xsd:restriction base="dms:DateTime"/>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Props1.xml><?xml version="1.0" encoding="utf-8"?>
<ds:datastoreItem xmlns:ds="http://schemas.openxmlformats.org/officeDocument/2006/customXml" ds:itemID="{C24C5962-A049-4790-9827-E25612D3118A}">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ListId:Shared Documents;"/>
    <ds:schemaRef ds:uri="http://schemas.openxmlformats.org/package/2006/metadata/core-properties"/>
    <ds:schemaRef ds:uri="http://purl.org/dc/elements/1.1/"/>
    <ds:schemaRef ds:uri="http://www.w3.org/XML/1998/namespace"/>
    <ds:schemaRef ds:uri="http://schemas.microsoft.com/sharepoint/v3/fields"/>
    <ds:schemaRef ds:uri="e8331262-de25-436d-8f05-154a071bbe3b"/>
    <ds:schemaRef ds:uri="http://purl.org/dc/dcmitype/"/>
  </ds:schemaRefs>
</ds:datastoreItem>
</file>

<file path=customXml/itemProps2.xml><?xml version="1.0" encoding="utf-8"?>
<ds:datastoreItem xmlns:ds="http://schemas.openxmlformats.org/officeDocument/2006/customXml" ds:itemID="{3ECD964C-F02F-40D8-BD96-2B92CDCC57A5}">
  <ds:schemaRefs>
    <ds:schemaRef ds:uri="http://schemas.microsoft.com/sharepoint/v3/contenttype/forms"/>
  </ds:schemaRefs>
</ds:datastoreItem>
</file>

<file path=customXml/itemProps3.xml><?xml version="1.0" encoding="utf-8"?>
<ds:datastoreItem xmlns:ds="http://schemas.openxmlformats.org/officeDocument/2006/customXml" ds:itemID="{AE354210-D3CF-4923-A9A2-D645DF926A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e8331262-de25-436d-8f05-154a071bbe3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1288</TotalTime>
  <Words>1188</Words>
  <Application>Microsoft Office PowerPoint</Application>
  <PresentationFormat>On-screen Show (4:3)</PresentationFormat>
  <Paragraphs>182</Paragraphs>
  <Slides>19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宋体</vt:lpstr>
      <vt:lpstr>Arial</vt:lpstr>
      <vt:lpstr>Calibri</vt:lpstr>
      <vt:lpstr>Times New Roman</vt:lpstr>
      <vt:lpstr>Wingdings</vt:lpstr>
      <vt:lpstr>Wingdings 2</vt:lpstr>
      <vt:lpstr>Sophie's XJTLU theme</vt:lpstr>
      <vt:lpstr>The case study of guided exploratory urban planning tours and site visits via a mobile learning application</vt:lpstr>
      <vt:lpstr>Outline</vt:lpstr>
      <vt:lpstr>Aims of the project</vt:lpstr>
      <vt:lpstr>Student Traits</vt:lpstr>
      <vt:lpstr>M-learning</vt:lpstr>
      <vt:lpstr>Two challenges</vt:lpstr>
      <vt:lpstr>Two challenges</vt:lpstr>
      <vt:lpstr>M-learning</vt:lpstr>
      <vt:lpstr>Our learning app</vt:lpstr>
      <vt:lpstr>Our learning app</vt:lpstr>
      <vt:lpstr>Our learning app</vt:lpstr>
      <vt:lpstr>Main behavioral theories</vt:lpstr>
      <vt:lpstr>Some predicting models</vt:lpstr>
      <vt:lpstr>Early results</vt:lpstr>
      <vt:lpstr>Early results</vt:lpstr>
      <vt:lpstr>Examples from CDE002</vt:lpstr>
      <vt:lpstr>Examples from CDE002</vt:lpstr>
      <vt:lpstr>Future work</vt:lpstr>
      <vt:lpstr>Thanks  Any Questions or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Map-based application for mobile learning</dc:title>
  <dc:creator>keyu.chen11</dc:creator>
  <cp:lastModifiedBy>Henk Huijser</cp:lastModifiedBy>
  <cp:revision>224</cp:revision>
  <dcterms:created xsi:type="dcterms:W3CDTF">2015-05-12T06:05:51Z</dcterms:created>
  <dcterms:modified xsi:type="dcterms:W3CDTF">2016-05-04T05:09:39Z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0x010100817E5ABC87E0D5489B8E31CE589A6715</vt:lpwstr>
  </property>
</Properties>
</file>