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300" r:id="rId5"/>
    <p:sldId id="282" r:id="rId6"/>
    <p:sldId id="392" r:id="rId7"/>
    <p:sldId id="373" r:id="rId8"/>
    <p:sldId id="349" r:id="rId9"/>
    <p:sldId id="391" r:id="rId10"/>
    <p:sldId id="398" r:id="rId11"/>
    <p:sldId id="394" r:id="rId12"/>
    <p:sldId id="397" r:id="rId13"/>
    <p:sldId id="389" r:id="rId14"/>
    <p:sldId id="311" r:id="rId15"/>
    <p:sldId id="374" r:id="rId16"/>
    <p:sldId id="401" r:id="rId17"/>
    <p:sldId id="402" r:id="rId18"/>
    <p:sldId id="393" r:id="rId19"/>
    <p:sldId id="395" r:id="rId20"/>
    <p:sldId id="403" r:id="rId21"/>
    <p:sldId id="399" r:id="rId22"/>
    <p:sldId id="400" r:id="rId23"/>
    <p:sldId id="390" r:id="rId24"/>
    <p:sldId id="396" r:id="rId25"/>
    <p:sldId id="405" r:id="rId26"/>
    <p:sldId id="359" r:id="rId27"/>
    <p:sldId id="404" r:id="rId28"/>
    <p:sldId id="275" r:id="rId29"/>
    <p:sldId id="31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08"/>
    <a:srgbClr val="D200FE"/>
    <a:srgbClr val="000044"/>
    <a:srgbClr val="000544"/>
    <a:srgbClr val="CE57C1"/>
    <a:srgbClr val="0000FE"/>
    <a:srgbClr val="1AC3B9"/>
    <a:srgbClr val="18B4AB"/>
    <a:srgbClr val="1FD9CF"/>
    <a:srgbClr val="023C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87464" autoAdjust="0"/>
  </p:normalViewPr>
  <p:slideViewPr>
    <p:cSldViewPr snapToGrid="0" snapToObjects="1">
      <p:cViewPr>
        <p:scale>
          <a:sx n="64" d="100"/>
          <a:sy n="64" d="100"/>
        </p:scale>
        <p:origin x="-2280"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BADF8-166D-464F-9CD6-EB1A92ACA0C7}" type="datetimeFigureOut">
              <a:rPr lang="en-US" smtClean="0"/>
              <a:t>3/31/2020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7EA8C-4442-2B43-BEFB-AB7F822E7733}" type="slidenum">
              <a:rPr lang="en-US" smtClean="0"/>
              <a:t>‹#›</a:t>
            </a:fld>
            <a:endParaRPr lang="en-US" dirty="0"/>
          </a:p>
        </p:txBody>
      </p:sp>
    </p:spTree>
    <p:extLst>
      <p:ext uri="{BB962C8B-B14F-4D97-AF65-F5344CB8AC3E}">
        <p14:creationId xmlns:p14="http://schemas.microsoft.com/office/powerpoint/2010/main" val="1427674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a:t>
            </a:fld>
            <a:endParaRPr lang="en-US" dirty="0"/>
          </a:p>
        </p:txBody>
      </p:sp>
    </p:spTree>
    <p:extLst>
      <p:ext uri="{BB962C8B-B14F-4D97-AF65-F5344CB8AC3E}">
        <p14:creationId xmlns:p14="http://schemas.microsoft.com/office/powerpoint/2010/main" val="322478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Ownership: Engagement, empowerment, autonomy;</a:t>
            </a:r>
          </a:p>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10</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0" dirty="0" smtClean="0">
                <a:solidFill>
                  <a:srgbClr val="000000"/>
                </a:solidFill>
                <a:latin typeface="+mj-lt"/>
                <a:ea typeface="ＭＳ Ｐゴシック"/>
              </a:rPr>
              <a:t>METATEACHING – manage student expectations using new modes of communication, as in the second paragraph.</a:t>
            </a:r>
          </a:p>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11</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P2P – peer</a:t>
            </a:r>
            <a:r>
              <a:rPr lang="en-GB" baseline="0" dirty="0" smtClean="0"/>
              <a:t>-to-peer</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12</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13</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15</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17</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18</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19</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20</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21</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22</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23</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25</a:t>
            </a:fld>
            <a:endParaRPr lang="en-US" dirty="0"/>
          </a:p>
        </p:txBody>
      </p:sp>
    </p:spTree>
    <p:extLst>
      <p:ext uri="{BB962C8B-B14F-4D97-AF65-F5344CB8AC3E}">
        <p14:creationId xmlns:p14="http://schemas.microsoft.com/office/powerpoint/2010/main" val="4003096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26</a:t>
            </a:fld>
            <a:endParaRPr lang="en-US" dirty="0"/>
          </a:p>
        </p:txBody>
      </p:sp>
    </p:spTree>
    <p:extLst>
      <p:ext uri="{BB962C8B-B14F-4D97-AF65-F5344CB8AC3E}">
        <p14:creationId xmlns:p14="http://schemas.microsoft.com/office/powerpoint/2010/main" val="19479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anyone</a:t>
            </a:r>
            <a:r>
              <a:rPr lang="en-GB" baseline="0" dirty="0" smtClean="0"/>
              <a:t> looking at this later, this ppt was designed to support a one-hour, interactive, online group chat to help our staff with the fundamentals of teaching online.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4</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anyone</a:t>
            </a:r>
            <a:r>
              <a:rPr lang="en-GB" baseline="0" dirty="0" smtClean="0"/>
              <a:t> looking at this later, this ppt was designed to support a one-hour, interactive, online group chat to help our staff with the fundamentals of teaching online. METATEACHING – I assume that people will want the content, so I include the link here to reassure them that even if we chat the whole time about their concerns, they will still get it.</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5</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METATEACHING</a:t>
            </a:r>
            <a:r>
              <a:rPr lang="en-GB" baseline="0" dirty="0" smtClean="0"/>
              <a:t> – After a forum where participants share ideas, I offer one as well as an opportunity for them to self-assess. However, this may be a debatable practice, since it privileges one voice (instructor) over all others, which sort of makes the task pointless if one is only results-oriented.</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Designing for self-assessment is the beginning of including students in the assessment process.</a:t>
            </a:r>
          </a:p>
          <a:p>
            <a:r>
              <a:rPr lang="en-GB" dirty="0" smtClean="0"/>
              <a:t>METATEACHING</a:t>
            </a:r>
            <a:r>
              <a:rPr lang="en-GB" baseline="0" dirty="0" smtClean="0"/>
              <a:t> – Look at the font colours use to offer a comment on information given.</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7</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8</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9</a:t>
            </a:fld>
            <a:endParaRPr lang="en-US" dirty="0"/>
          </a:p>
        </p:txBody>
      </p:sp>
    </p:spTree>
    <p:extLst>
      <p:ext uri="{BB962C8B-B14F-4D97-AF65-F5344CB8AC3E}">
        <p14:creationId xmlns:p14="http://schemas.microsoft.com/office/powerpoint/2010/main" val="90884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12711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21066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73515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42444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87F1B10-1EBC-FD4C-9140-0291364A5810}" type="datetimeFigureOut">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588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87F1B10-1EBC-FD4C-9140-0291364A5810}"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63283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87F1B10-1EBC-FD4C-9140-0291364A5810}" type="datetimeFigureOut">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941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87F1B10-1EBC-FD4C-9140-0291364A5810}" type="datetimeFigureOut">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07132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F1B10-1EBC-FD4C-9140-0291364A5810}" type="datetimeFigureOut">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78382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00613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61437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F1B10-1EBC-FD4C-9140-0291364A5810}" type="datetimeFigureOut">
              <a:rPr lang="en-US" smtClean="0"/>
              <a:t>3/31/2020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4AB98-1115-2D49-A18E-6B66BF9F60CB}" type="slidenum">
              <a:rPr lang="en-US" smtClean="0"/>
              <a:t>‹#›</a:t>
            </a:fld>
            <a:endParaRPr lang="en-US" dirty="0"/>
          </a:p>
        </p:txBody>
      </p:sp>
    </p:spTree>
    <p:extLst>
      <p:ext uri="{BB962C8B-B14F-4D97-AF65-F5344CB8AC3E}">
        <p14:creationId xmlns:p14="http://schemas.microsoft.com/office/powerpoint/2010/main" val="2360156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tcd.ie/CAPSL/assets/pdf/Academic%20Practice%20Resources/Guide%20to%20Student%20Self%20Assessment.pdf" TargetMode="External"/><Relationship Id="rId4" Type="http://schemas.openxmlformats.org/officeDocument/2006/relationships/hyperlink" Target="http://www.bristol.ac.uk/media-library/sites/tel/documents/guides/self_and_peer_assessment.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charlie.reis@xjtlu.edu.c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hyperlink" Target="https://ice.xjtlu.edu.cn/course/view.php?id=1605&amp;section=1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www.xjtlu.edu.cn/e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ice.xjtlu.edu.cn/course/view.php?id=1605&amp;section=1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395"/>
            <a:ext cx="7772400" cy="2234273"/>
          </a:xfrm>
        </p:spPr>
        <p:txBody>
          <a:bodyPr>
            <a:noAutofit/>
          </a:bodyPr>
          <a:lstStyle/>
          <a:p>
            <a:r>
              <a:rPr lang="en-US" sz="5400" b="1" cap="all" dirty="0" smtClean="0">
                <a:solidFill>
                  <a:srgbClr val="000044"/>
                </a:solidFill>
                <a:latin typeface="+mn-lt"/>
                <a:cs typeface="DIN-Bold"/>
              </a:rPr>
              <a:t>Self-assessment activities online</a:t>
            </a:r>
            <a:endParaRPr lang="en-US" sz="5400" b="1" cap="all" dirty="0">
              <a:solidFill>
                <a:srgbClr val="000044"/>
              </a:solidFill>
              <a:latin typeface="+mn-lt"/>
              <a:cs typeface="DIN-Bold"/>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458" y="5819497"/>
            <a:ext cx="3356173" cy="717897"/>
          </a:xfrm>
          <a:prstGeom prst="rect">
            <a:avLst/>
          </a:prstGeom>
        </p:spPr>
      </p:pic>
      <p:sp>
        <p:nvSpPr>
          <p:cNvPr id="7" name="Rectangle 6"/>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380818" y="2495516"/>
            <a:ext cx="8385452" cy="1938992"/>
          </a:xfrm>
          <a:prstGeom prst="rect">
            <a:avLst/>
          </a:prstGeom>
          <a:noFill/>
          <a:ln w="3175" cmpd="sng">
            <a:solidFill>
              <a:schemeClr val="tx1"/>
            </a:solidFill>
          </a:ln>
        </p:spPr>
        <p:txBody>
          <a:bodyPr wrap="square" rtlCol="0">
            <a:spAutoFit/>
          </a:bodyPr>
          <a:lstStyle/>
          <a:p>
            <a:r>
              <a:rPr lang="en-GB" sz="2400" dirty="0"/>
              <a:t>Self-assessment is about students developing </a:t>
            </a:r>
            <a:r>
              <a:rPr lang="en-GB" sz="2400" dirty="0" smtClean="0"/>
              <a:t>their learning </a:t>
            </a:r>
            <a:r>
              <a:rPr lang="en-GB" sz="2400" dirty="0"/>
              <a:t>skills. . . . It is not primarily about </a:t>
            </a:r>
            <a:r>
              <a:rPr lang="en-GB" sz="2400" dirty="0" smtClean="0"/>
              <a:t>individuals giving </a:t>
            </a:r>
            <a:r>
              <a:rPr lang="en-GB" sz="2400" dirty="0"/>
              <a:t>themselves marks or grades. And it is not </a:t>
            </a:r>
            <a:r>
              <a:rPr lang="en-GB" sz="2400" dirty="0" smtClean="0"/>
              <a:t>about supplanting </a:t>
            </a:r>
            <a:r>
              <a:rPr lang="en-GB" sz="2400" dirty="0"/>
              <a:t>the role of teachers”. </a:t>
            </a:r>
            <a:endParaRPr lang="en-GB" sz="2400" dirty="0" smtClean="0"/>
          </a:p>
          <a:p>
            <a:endParaRPr lang="en-GB" sz="2400" dirty="0" smtClean="0"/>
          </a:p>
          <a:p>
            <a:pPr algn="r"/>
            <a:r>
              <a:rPr lang="en-GB" sz="2400" dirty="0" smtClean="0"/>
              <a:t>(Boud, 1995</a:t>
            </a:r>
            <a:r>
              <a:rPr lang="en-GB" sz="2400" dirty="0"/>
              <a:t>; p 17</a:t>
            </a:r>
            <a:r>
              <a:rPr lang="en-GB" sz="2400" dirty="0" smtClean="0"/>
              <a:t>)</a:t>
            </a:r>
            <a:endParaRPr lang="en-GB" sz="2400" b="1" dirty="0"/>
          </a:p>
        </p:txBody>
      </p:sp>
      <p:sp>
        <p:nvSpPr>
          <p:cNvPr id="4" name="TextBox 3"/>
          <p:cNvSpPr txBox="1"/>
          <p:nvPr/>
        </p:nvSpPr>
        <p:spPr>
          <a:xfrm>
            <a:off x="2488367" y="4467069"/>
            <a:ext cx="4362138" cy="1200329"/>
          </a:xfrm>
          <a:prstGeom prst="rect">
            <a:avLst/>
          </a:prstGeom>
          <a:noFill/>
        </p:spPr>
        <p:txBody>
          <a:bodyPr wrap="square" rtlCol="0">
            <a:spAutoFit/>
          </a:bodyPr>
          <a:lstStyle/>
          <a:p>
            <a:pPr algn="ctr"/>
            <a:r>
              <a:rPr lang="en-GB" dirty="0" smtClean="0"/>
              <a:t>Online Workshop/Webinar</a:t>
            </a:r>
          </a:p>
          <a:p>
            <a:pPr algn="ctr"/>
            <a:r>
              <a:rPr lang="en-GB" dirty="0"/>
              <a:t>Charlie Reis</a:t>
            </a:r>
          </a:p>
          <a:p>
            <a:pPr algn="ctr"/>
            <a:r>
              <a:rPr lang="en-GB" dirty="0" smtClean="0"/>
              <a:t>Director PGCert</a:t>
            </a:r>
          </a:p>
          <a:p>
            <a:pPr algn="ctr"/>
            <a:r>
              <a:rPr lang="en-GB" dirty="0" smtClean="0"/>
              <a:t>February 2020</a:t>
            </a:r>
            <a:endParaRPr lang="en-GB" dirty="0"/>
          </a:p>
        </p:txBody>
      </p:sp>
    </p:spTree>
    <p:extLst>
      <p:ext uri="{BB962C8B-B14F-4D97-AF65-F5344CB8AC3E}">
        <p14:creationId xmlns:p14="http://schemas.microsoft.com/office/powerpoint/2010/main" val="3192976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903157"/>
          </a:xfrm>
        </p:spPr>
        <p:txBody>
          <a:bodyPr>
            <a:noAutofit/>
          </a:bodyPr>
          <a:lstStyle/>
          <a:p>
            <a:pPr algn="l"/>
            <a:r>
              <a:rPr lang="en-US" sz="2800" b="1" cap="all" dirty="0" smtClean="0">
                <a:solidFill>
                  <a:srgbClr val="C00000"/>
                </a:solidFill>
                <a:cs typeface="Calibri"/>
              </a:rPr>
              <a:t>The benefits of self and peer assessment for learning</a:t>
            </a:r>
            <a:endParaRPr lang="en-US" sz="2800" b="1" cap="all" dirty="0">
              <a:solidFill>
                <a:srgbClr val="C00000"/>
              </a:solidFill>
              <a:latin typeface="Calibri"/>
              <a:cs typeface="Calibri"/>
            </a:endParaRPr>
          </a:p>
        </p:txBody>
      </p:sp>
      <p:sp>
        <p:nvSpPr>
          <p:cNvPr id="6" name="TextBox 5"/>
          <p:cNvSpPr txBox="1"/>
          <p:nvPr/>
        </p:nvSpPr>
        <p:spPr>
          <a:xfrm>
            <a:off x="225824" y="2203553"/>
            <a:ext cx="8709284" cy="4512040"/>
          </a:xfrm>
          <a:prstGeom prst="rect">
            <a:avLst/>
          </a:prstGeom>
          <a:noFill/>
        </p:spPr>
        <p:txBody>
          <a:bodyPr wrap="square" numCol="2" rtlCol="0">
            <a:noAutofit/>
          </a:bodyPr>
          <a:lstStyle/>
          <a:p>
            <a:r>
              <a:rPr lang="en-GB" sz="2800" dirty="0" smtClean="0"/>
              <a:t>• Achievement </a:t>
            </a:r>
            <a:r>
              <a:rPr lang="en-GB" sz="2800" dirty="0"/>
              <a:t>overall;</a:t>
            </a:r>
          </a:p>
          <a:p>
            <a:r>
              <a:rPr lang="en-GB" sz="2800" dirty="0" smtClean="0"/>
              <a:t>• Meeting learning outcomes and making learning gains;</a:t>
            </a:r>
          </a:p>
          <a:p>
            <a:r>
              <a:rPr lang="en-GB" sz="2800" dirty="0"/>
              <a:t>• The gaps between students;</a:t>
            </a:r>
          </a:p>
          <a:p>
            <a:r>
              <a:rPr lang="en-GB" sz="2800" dirty="0" smtClean="0"/>
              <a:t>• Ownership of learning;</a:t>
            </a:r>
          </a:p>
          <a:p>
            <a:r>
              <a:rPr lang="en-GB" sz="2800" dirty="0"/>
              <a:t>• </a:t>
            </a:r>
            <a:r>
              <a:rPr lang="en-GB" sz="2800" dirty="0" smtClean="0"/>
              <a:t> Motivation </a:t>
            </a:r>
            <a:r>
              <a:rPr lang="en-GB" sz="2800" dirty="0"/>
              <a:t>and perseverance;</a:t>
            </a:r>
          </a:p>
          <a:p>
            <a:r>
              <a:rPr lang="en-GB" sz="2800" dirty="0" smtClean="0"/>
              <a:t>• Reasoning </a:t>
            </a:r>
            <a:r>
              <a:rPr lang="en-GB" sz="2800" dirty="0"/>
              <a:t>and communication skills;</a:t>
            </a:r>
          </a:p>
          <a:p>
            <a:endParaRPr lang="en-GB" sz="2800" dirty="0" smtClean="0"/>
          </a:p>
          <a:p>
            <a:endParaRPr lang="en-GB" sz="2800" dirty="0" smtClean="0"/>
          </a:p>
          <a:p>
            <a:endParaRPr lang="en-GB" sz="2800" dirty="0"/>
          </a:p>
          <a:p>
            <a:endParaRPr lang="en-GB" sz="2800" dirty="0"/>
          </a:p>
          <a:p>
            <a:endParaRPr lang="en-GB" sz="2200" dirty="0"/>
          </a:p>
          <a:p>
            <a:endParaRPr lang="en-US" sz="2000" dirty="0"/>
          </a:p>
          <a:p>
            <a:endParaRPr lang="en-GB" sz="2000" dirty="0"/>
          </a:p>
        </p:txBody>
      </p:sp>
      <p:sp>
        <p:nvSpPr>
          <p:cNvPr id="3" name="TextBox 2"/>
          <p:cNvSpPr txBox="1"/>
          <p:nvPr/>
        </p:nvSpPr>
        <p:spPr>
          <a:xfrm>
            <a:off x="341512" y="1165438"/>
            <a:ext cx="8477908" cy="1231106"/>
          </a:xfrm>
          <a:prstGeom prst="rect">
            <a:avLst/>
          </a:prstGeom>
          <a:noFill/>
        </p:spPr>
        <p:txBody>
          <a:bodyPr wrap="square" rtlCol="0">
            <a:spAutoFit/>
          </a:bodyPr>
          <a:lstStyle/>
          <a:p>
            <a:pPr lvl="0"/>
            <a:r>
              <a:rPr lang="en-GB" sz="2800" dirty="0"/>
              <a:t>Self and peer assessment has been shown to positively influence:</a:t>
            </a:r>
          </a:p>
          <a:p>
            <a:endParaRPr lang="en-GB" dirty="0"/>
          </a:p>
        </p:txBody>
      </p:sp>
      <p:sp>
        <p:nvSpPr>
          <p:cNvPr id="4" name="TextBox 3"/>
          <p:cNvSpPr txBox="1"/>
          <p:nvPr/>
        </p:nvSpPr>
        <p:spPr>
          <a:xfrm>
            <a:off x="4931764" y="2203553"/>
            <a:ext cx="4212236" cy="4493538"/>
          </a:xfrm>
          <a:prstGeom prst="rect">
            <a:avLst/>
          </a:prstGeom>
          <a:noFill/>
        </p:spPr>
        <p:txBody>
          <a:bodyPr wrap="square" rtlCol="0">
            <a:spAutoFit/>
          </a:bodyPr>
          <a:lstStyle/>
          <a:p>
            <a:r>
              <a:rPr lang="en-GB" sz="2800" dirty="0" smtClean="0"/>
              <a:t>• </a:t>
            </a:r>
            <a:r>
              <a:rPr lang="en-GB" sz="2800" dirty="0"/>
              <a:t>Study habits;</a:t>
            </a:r>
          </a:p>
          <a:p>
            <a:r>
              <a:rPr lang="en-GB" sz="2800" dirty="0" smtClean="0"/>
              <a:t>	</a:t>
            </a:r>
            <a:r>
              <a:rPr lang="en-GB" sz="2400" dirty="0" smtClean="0"/>
              <a:t>• Seeking and finding 	support</a:t>
            </a:r>
            <a:r>
              <a:rPr lang="en-GB" sz="2800" dirty="0" smtClean="0"/>
              <a:t>;</a:t>
            </a:r>
          </a:p>
          <a:p>
            <a:r>
              <a:rPr lang="en-GB" sz="2800" dirty="0" smtClean="0"/>
              <a:t>	• </a:t>
            </a:r>
            <a:r>
              <a:rPr lang="en-GB" sz="2400" dirty="0" smtClean="0"/>
              <a:t>Self-regulation </a:t>
            </a:r>
            <a:r>
              <a:rPr lang="en-GB" sz="2400" dirty="0"/>
              <a:t>skills and </a:t>
            </a:r>
            <a:r>
              <a:rPr lang="en-GB" sz="2400" dirty="0" smtClean="0"/>
              <a:t>	metacognition</a:t>
            </a:r>
            <a:r>
              <a:rPr lang="en-GB" sz="2400" dirty="0"/>
              <a:t>; </a:t>
            </a:r>
            <a:endParaRPr lang="en-GB" sz="2400" dirty="0" smtClean="0"/>
          </a:p>
          <a:p>
            <a:r>
              <a:rPr lang="en-GB" sz="2400" dirty="0"/>
              <a:t>	</a:t>
            </a:r>
            <a:r>
              <a:rPr lang="en-GB" sz="2800" dirty="0"/>
              <a:t> </a:t>
            </a:r>
            <a:r>
              <a:rPr lang="en-GB" sz="2800" dirty="0" smtClean="0"/>
              <a:t>• </a:t>
            </a:r>
            <a:r>
              <a:rPr lang="en-GB" sz="2400" dirty="0" smtClean="0"/>
              <a:t>Understanding/</a:t>
            </a:r>
          </a:p>
          <a:p>
            <a:r>
              <a:rPr lang="en-GB" sz="2400" dirty="0"/>
              <a:t>	</a:t>
            </a:r>
            <a:r>
              <a:rPr lang="en-GB" sz="2400" dirty="0" smtClean="0"/>
              <a:t>application </a:t>
            </a:r>
            <a:r>
              <a:rPr lang="en-GB" sz="2400" dirty="0"/>
              <a:t>of criteria to </a:t>
            </a:r>
            <a:r>
              <a:rPr lang="en-GB" sz="2400" dirty="0" smtClean="0"/>
              <a:t>	work</a:t>
            </a:r>
            <a:endParaRPr lang="en-GB" sz="2400" dirty="0"/>
          </a:p>
          <a:p>
            <a:r>
              <a:rPr lang="en-GB" sz="2800" dirty="0" smtClean="0"/>
              <a:t>• </a:t>
            </a:r>
            <a:r>
              <a:rPr lang="en-GB" sz="2800" dirty="0"/>
              <a:t>A supportive classroom environment.</a:t>
            </a:r>
          </a:p>
          <a:p>
            <a:endParaRPr lang="en-GB" dirty="0"/>
          </a:p>
        </p:txBody>
      </p:sp>
    </p:spTree>
    <p:extLst>
      <p:ext uri="{BB962C8B-B14F-4D97-AF65-F5344CB8AC3E}">
        <p14:creationId xmlns:p14="http://schemas.microsoft.com/office/powerpoint/2010/main" val="2784520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Activity 2 How to support self assessment?</a:t>
            </a:r>
            <a:endParaRPr lang="en-US" sz="2800" b="1" cap="all" dirty="0">
              <a:solidFill>
                <a:srgbClr val="C00000"/>
              </a:solidFill>
              <a:latin typeface="Calibri"/>
              <a:cs typeface="Calibri"/>
            </a:endParaRPr>
          </a:p>
        </p:txBody>
      </p:sp>
      <p:sp>
        <p:nvSpPr>
          <p:cNvPr id="6" name="TextBox 5"/>
          <p:cNvSpPr txBox="1"/>
          <p:nvPr/>
        </p:nvSpPr>
        <p:spPr>
          <a:xfrm>
            <a:off x="800370" y="960757"/>
            <a:ext cx="7632160"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Please </a:t>
            </a:r>
            <a:r>
              <a:rPr lang="en-US" sz="2800" b="1" kern="0" dirty="0" smtClean="0">
                <a:solidFill>
                  <a:srgbClr val="000000"/>
                </a:solidFill>
                <a:latin typeface="+mj-lt"/>
                <a:ea typeface="ＭＳ Ｐゴシック"/>
              </a:rPr>
              <a:t>post</a:t>
            </a:r>
            <a:r>
              <a:rPr lang="en-US" sz="2800" kern="0" dirty="0" smtClean="0">
                <a:solidFill>
                  <a:srgbClr val="000000"/>
                </a:solidFill>
                <a:latin typeface="+mj-lt"/>
                <a:ea typeface="ＭＳ Ｐゴシック"/>
              </a:rPr>
              <a:t> in our group chat a list of the </a:t>
            </a:r>
            <a:r>
              <a:rPr lang="en-US" sz="2800" b="1" kern="0" dirty="0" smtClean="0">
                <a:solidFill>
                  <a:srgbClr val="000000"/>
                </a:solidFill>
                <a:latin typeface="+mj-lt"/>
                <a:ea typeface="ＭＳ Ｐゴシック"/>
              </a:rPr>
              <a:t>ways</a:t>
            </a:r>
            <a:r>
              <a:rPr lang="en-US" sz="2800" kern="0" dirty="0" smtClean="0">
                <a:solidFill>
                  <a:srgbClr val="000000"/>
                </a:solidFill>
                <a:latin typeface="+mj-lt"/>
                <a:ea typeface="ＭＳ Ｐゴシック"/>
              </a:rPr>
              <a:t> you have and will </a:t>
            </a:r>
            <a:r>
              <a:rPr lang="en-US" sz="2800" b="1" kern="0" dirty="0" smtClean="0">
                <a:solidFill>
                  <a:srgbClr val="000000"/>
                </a:solidFill>
                <a:latin typeface="+mj-lt"/>
                <a:ea typeface="ＭＳ Ｐゴシック"/>
              </a:rPr>
              <a:t>support self-assessment</a:t>
            </a:r>
            <a:r>
              <a:rPr lang="en-US" sz="2800" kern="0" dirty="0" smtClean="0">
                <a:solidFill>
                  <a:srgbClr val="000000"/>
                </a:solidFill>
                <a:latin typeface="+mj-lt"/>
                <a:ea typeface="ＭＳ Ｐゴシック"/>
              </a:rPr>
              <a:t>, such as adding understanding checklists , setting SMART goals related to learning, or using reflective tasks about learning. </a:t>
            </a: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Note that it will be difficult for me to talk and type simultaneously, so there might be moments of silence as I reply in writing. </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729268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8331468" cy="1143000"/>
          </a:xfrm>
        </p:spPr>
        <p:txBody>
          <a:bodyPr>
            <a:noAutofit/>
          </a:bodyPr>
          <a:lstStyle/>
          <a:p>
            <a:pPr algn="l"/>
            <a:r>
              <a:rPr lang="en-US" sz="2800" b="1" cap="all" dirty="0" smtClean="0">
                <a:solidFill>
                  <a:srgbClr val="C00000"/>
                </a:solidFill>
                <a:cs typeface="Calibri"/>
              </a:rPr>
              <a:t>Ideas about how and where to </a:t>
            </a:r>
            <a:r>
              <a:rPr lang="en-US" sz="2800" b="1" cap="all" dirty="0">
                <a:solidFill>
                  <a:srgbClr val="C00000"/>
                </a:solidFill>
                <a:cs typeface="Calibri"/>
              </a:rPr>
              <a:t>support self-assessment</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pPr marL="457200" indent="-457200">
              <a:buFont typeface="Arial" pitchFamily="34" charset="0"/>
              <a:buChar char="•"/>
            </a:pPr>
            <a:r>
              <a:rPr lang="en-GB" sz="2800" dirty="0" smtClean="0"/>
              <a:t>Group chats and webinars;</a:t>
            </a:r>
          </a:p>
          <a:p>
            <a:pPr marL="457200" indent="-457200">
              <a:buFont typeface="Arial" pitchFamily="34" charset="0"/>
              <a:buChar char="•"/>
            </a:pPr>
            <a:r>
              <a:rPr lang="en-GB" sz="2800" dirty="0" smtClean="0"/>
              <a:t>Forums;</a:t>
            </a:r>
          </a:p>
          <a:p>
            <a:pPr marL="457200" indent="-457200">
              <a:buFont typeface="Arial" pitchFamily="34" charset="0"/>
              <a:buChar char="•"/>
            </a:pPr>
            <a:r>
              <a:rPr lang="en-GB" sz="2800" dirty="0" smtClean="0"/>
              <a:t>FAQs;</a:t>
            </a:r>
          </a:p>
          <a:p>
            <a:pPr marL="457200" indent="-457200">
              <a:buFont typeface="Arial" pitchFamily="34" charset="0"/>
              <a:buChar char="•"/>
            </a:pPr>
            <a:r>
              <a:rPr lang="en-GB" sz="2800" dirty="0" smtClean="0"/>
              <a:t>Rubrics;</a:t>
            </a:r>
          </a:p>
          <a:p>
            <a:pPr marL="457200" indent="-457200">
              <a:buFont typeface="Arial" pitchFamily="34" charset="0"/>
              <a:buChar char="•"/>
            </a:pPr>
            <a:r>
              <a:rPr lang="en-GB" sz="2800" dirty="0" smtClean="0"/>
              <a:t>Checklists;</a:t>
            </a:r>
          </a:p>
          <a:p>
            <a:pPr marL="457200" indent="-457200">
              <a:buFont typeface="Arial" pitchFamily="34" charset="0"/>
              <a:buChar char="•"/>
            </a:pPr>
            <a:r>
              <a:rPr lang="en-GB" sz="2800" dirty="0" smtClean="0"/>
              <a:t>Response videos;</a:t>
            </a:r>
          </a:p>
          <a:p>
            <a:pPr marL="457200" indent="-457200">
              <a:buFont typeface="Arial" pitchFamily="34" charset="0"/>
              <a:buChar char="•"/>
            </a:pPr>
            <a:r>
              <a:rPr lang="en-GB" sz="2800" dirty="0" smtClean="0"/>
              <a:t>Model assessment attempts;</a:t>
            </a:r>
          </a:p>
          <a:p>
            <a:pPr marL="457200" indent="-457200">
              <a:buFont typeface="Arial" pitchFamily="34" charset="0"/>
              <a:buChar char="•"/>
            </a:pPr>
            <a:r>
              <a:rPr lang="en-GB" sz="2800" dirty="0" smtClean="0"/>
              <a:t>P2P developmental conversations;</a:t>
            </a:r>
          </a:p>
          <a:p>
            <a:pPr marL="457200" indent="-457200">
              <a:buFont typeface="Arial" pitchFamily="34" charset="0"/>
              <a:buChar char="•"/>
            </a:pPr>
            <a:r>
              <a:rPr lang="en-GB" sz="2800" dirty="0" smtClean="0"/>
              <a:t>Other resources …</a:t>
            </a:r>
          </a:p>
          <a:p>
            <a:endParaRPr lang="en-GB" sz="2800" dirty="0"/>
          </a:p>
          <a:p>
            <a:r>
              <a:rPr lang="en-GB" sz="2800" dirty="0" smtClean="0"/>
              <a:t>Note: self-assessment is not about grading, it is about reflection.</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8843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8331468" cy="1143000"/>
          </a:xfrm>
        </p:spPr>
        <p:txBody>
          <a:bodyPr>
            <a:noAutofit/>
          </a:bodyPr>
          <a:lstStyle/>
          <a:p>
            <a:pPr algn="l"/>
            <a:r>
              <a:rPr lang="en-US" sz="2800" b="1" cap="all" dirty="0" smtClean="0">
                <a:solidFill>
                  <a:srgbClr val="C00000"/>
                </a:solidFill>
                <a:cs typeface="Calibri"/>
              </a:rPr>
              <a:t>Ideas about how and where to </a:t>
            </a:r>
            <a:r>
              <a:rPr lang="en-US" sz="2800" b="1" cap="all" dirty="0">
                <a:solidFill>
                  <a:srgbClr val="C00000"/>
                </a:solidFill>
                <a:cs typeface="Calibri"/>
              </a:rPr>
              <a:t>support self-assessment</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pPr lvl="0" defTabSz="914400" eaLnBrk="0" fontAlgn="base" hangingPunct="0">
              <a:spcBef>
                <a:spcPct val="20000"/>
              </a:spcBef>
              <a:spcAft>
                <a:spcPct val="0"/>
              </a:spcAft>
            </a:pPr>
            <a:r>
              <a:rPr lang="en-GB" sz="2800" dirty="0" smtClean="0"/>
              <a:t>“Discussions [about self-assessment] may initially take the form of asking:  ‘What would be the factors that characterised a good assignment on this course?</a:t>
            </a:r>
            <a:endParaRPr lang="en-GB" sz="2800" dirty="0"/>
          </a:p>
          <a:p>
            <a:pPr lvl="0" defTabSz="914400" eaLnBrk="0" fontAlgn="base" hangingPunct="0">
              <a:spcBef>
                <a:spcPct val="20000"/>
              </a:spcBef>
              <a:spcAft>
                <a:spcPct val="0"/>
              </a:spcAft>
            </a:pPr>
            <a:r>
              <a:rPr lang="en-GB" sz="2800" dirty="0" smtClean="0"/>
              <a:t>Once this process has been completed, the elements of satisfactory criteria should be considered. This entails such information as:</a:t>
            </a:r>
          </a:p>
          <a:p>
            <a:pPr marL="457200" lvl="0" indent="-457200" defTabSz="914400" eaLnBrk="0" fontAlgn="base" hangingPunct="0">
              <a:spcBef>
                <a:spcPct val="20000"/>
              </a:spcBef>
              <a:spcAft>
                <a:spcPct val="0"/>
              </a:spcAft>
              <a:buFont typeface="Arial" pitchFamily="34" charset="0"/>
              <a:buChar char="•"/>
            </a:pPr>
            <a:r>
              <a:rPr lang="en-GB" sz="2800" dirty="0" smtClean="0"/>
              <a:t>The area to be assessed;</a:t>
            </a:r>
          </a:p>
          <a:p>
            <a:pPr marL="457200" lvl="0" indent="-457200" defTabSz="914400" eaLnBrk="0" fontAlgn="base" hangingPunct="0">
              <a:spcBef>
                <a:spcPct val="20000"/>
              </a:spcBef>
              <a:spcAft>
                <a:spcPct val="0"/>
              </a:spcAft>
              <a:buFont typeface="Arial" pitchFamily="34" charset="0"/>
              <a:buChar char="•"/>
            </a:pPr>
            <a:r>
              <a:rPr lang="en-GB" sz="2800" dirty="0" smtClean="0"/>
              <a:t>The aims of the assessment;</a:t>
            </a:r>
          </a:p>
          <a:p>
            <a:pPr marL="457200" lvl="0" indent="-457200" defTabSz="914400" eaLnBrk="0" fontAlgn="base" hangingPunct="0">
              <a:spcBef>
                <a:spcPct val="20000"/>
              </a:spcBef>
              <a:spcAft>
                <a:spcPct val="0"/>
              </a:spcAft>
              <a:buFont typeface="Arial" pitchFamily="34" charset="0"/>
              <a:buChar char="•"/>
            </a:pPr>
            <a:r>
              <a:rPr lang="en-GB" sz="2800" dirty="0" smtClean="0"/>
              <a:t>The standards to be reached.”</a:t>
            </a:r>
          </a:p>
          <a:p>
            <a:pPr lvl="0" algn="r" defTabSz="914400" eaLnBrk="0" fontAlgn="base" hangingPunct="0">
              <a:spcBef>
                <a:spcPct val="20000"/>
              </a:spcBef>
              <a:spcAft>
                <a:spcPct val="0"/>
              </a:spcAft>
            </a:pPr>
            <a:r>
              <a:rPr lang="en-GB" sz="2800" dirty="0" smtClean="0"/>
              <a:t>(Orsmond, 2004, p. 12)</a:t>
            </a: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1231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8331468" cy="1143000"/>
          </a:xfrm>
        </p:spPr>
        <p:txBody>
          <a:bodyPr>
            <a:noAutofit/>
          </a:bodyPr>
          <a:lstStyle/>
          <a:p>
            <a:pPr algn="l"/>
            <a:r>
              <a:rPr lang="en-US" sz="2800" b="1" cap="all" dirty="0" smtClean="0">
                <a:solidFill>
                  <a:srgbClr val="C00000"/>
                </a:solidFill>
                <a:cs typeface="Calibri"/>
              </a:rPr>
              <a:t>Ideas about how and where to </a:t>
            </a:r>
            <a:r>
              <a:rPr lang="en-US" sz="2800" b="1" cap="all" dirty="0">
                <a:solidFill>
                  <a:srgbClr val="C00000"/>
                </a:solidFill>
                <a:cs typeface="Calibri"/>
              </a:rPr>
              <a:t>support self-assessment</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pPr lvl="0" defTabSz="914400" eaLnBrk="0" fontAlgn="base" hangingPunct="0">
              <a:spcBef>
                <a:spcPct val="20000"/>
              </a:spcBef>
              <a:spcAft>
                <a:spcPct val="0"/>
              </a:spcAft>
            </a:pPr>
            <a:r>
              <a:rPr lang="en-GB" sz="2800" dirty="0" smtClean="0"/>
              <a:t>Then:</a:t>
            </a:r>
          </a:p>
          <a:p>
            <a:pPr lvl="0" defTabSz="914400" eaLnBrk="0" fontAlgn="base" hangingPunct="0">
              <a:spcBef>
                <a:spcPct val="20000"/>
              </a:spcBef>
              <a:spcAft>
                <a:spcPct val="0"/>
              </a:spcAft>
            </a:pPr>
            <a:r>
              <a:rPr lang="en-GB" sz="2800" dirty="0" smtClean="0"/>
              <a:t>Why did I get this feedback/this mark?</a:t>
            </a:r>
          </a:p>
          <a:p>
            <a:pPr lvl="0" defTabSz="914400" eaLnBrk="0" fontAlgn="base" hangingPunct="0">
              <a:spcBef>
                <a:spcPct val="20000"/>
              </a:spcBef>
              <a:spcAft>
                <a:spcPct val="0"/>
              </a:spcAft>
            </a:pPr>
            <a:r>
              <a:rPr lang="en-GB" sz="2800" dirty="0" smtClean="0"/>
              <a:t>What am I doing well?</a:t>
            </a:r>
          </a:p>
          <a:p>
            <a:pPr lvl="0" defTabSz="914400" eaLnBrk="0" fontAlgn="base" hangingPunct="0">
              <a:spcBef>
                <a:spcPct val="20000"/>
              </a:spcBef>
              <a:spcAft>
                <a:spcPct val="0"/>
              </a:spcAft>
            </a:pPr>
            <a:r>
              <a:rPr lang="en-GB" sz="2800" dirty="0" smtClean="0"/>
              <a:t>What could I do differently?</a:t>
            </a:r>
          </a:p>
          <a:p>
            <a:pPr lvl="0" defTabSz="914400" eaLnBrk="0" fontAlgn="base" hangingPunct="0">
              <a:spcBef>
                <a:spcPct val="20000"/>
              </a:spcBef>
              <a:spcAft>
                <a:spcPct val="0"/>
              </a:spcAft>
            </a:pPr>
            <a:r>
              <a:rPr lang="en-GB" sz="2800" dirty="0" smtClean="0"/>
              <a:t>Where do I need to improve or pay careful attention?</a:t>
            </a:r>
          </a:p>
          <a:p>
            <a:pPr lvl="0" defTabSz="914400" eaLnBrk="0" fontAlgn="base" hangingPunct="0">
              <a:spcBef>
                <a:spcPct val="20000"/>
              </a:spcBef>
              <a:spcAft>
                <a:spcPct val="0"/>
              </a:spcAft>
            </a:pPr>
            <a:r>
              <a:rPr lang="en-GB" sz="2800" dirty="0" smtClean="0"/>
              <a:t>What do I need to learn?</a:t>
            </a:r>
          </a:p>
          <a:p>
            <a:pPr lvl="0" defTabSz="914400" eaLnBrk="0" fontAlgn="base" hangingPunct="0">
              <a:spcBef>
                <a:spcPct val="20000"/>
              </a:spcBef>
              <a:spcAft>
                <a:spcPct val="0"/>
              </a:spcAft>
            </a:pPr>
            <a:endParaRPr lang="en-GB" sz="2800" dirty="0"/>
          </a:p>
          <a:p>
            <a:pPr lvl="0" defTabSz="914400" eaLnBrk="0" fontAlgn="base" hangingPunct="0">
              <a:spcBef>
                <a:spcPct val="20000"/>
              </a:spcBef>
              <a:spcAft>
                <a:spcPct val="0"/>
              </a:spcAft>
            </a:pPr>
            <a:r>
              <a:rPr lang="en-GB" sz="2800" dirty="0" smtClean="0"/>
              <a:t>Note these are the principles of quality feedforward and that they are all </a:t>
            </a:r>
            <a:r>
              <a:rPr lang="en-GB" sz="2800" i="1" dirty="0" smtClean="0"/>
              <a:t>reflective questions</a:t>
            </a:r>
            <a:r>
              <a:rPr lang="en-GB" sz="2800" dirty="0" smtClean="0"/>
              <a:t>.</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760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861981"/>
          </a:xfrm>
        </p:spPr>
        <p:txBody>
          <a:bodyPr>
            <a:noAutofit/>
          </a:bodyPr>
          <a:lstStyle/>
          <a:p>
            <a:pPr algn="l"/>
            <a:r>
              <a:rPr lang="en-US" sz="2800" b="1" cap="all" dirty="0" smtClean="0">
                <a:solidFill>
                  <a:srgbClr val="C00000"/>
                </a:solidFill>
                <a:cs typeface="Calibri"/>
              </a:rPr>
              <a:t>how to get started with self-assessment</a:t>
            </a:r>
            <a:endParaRPr lang="en-US" sz="2800" b="1" cap="all" dirty="0">
              <a:solidFill>
                <a:srgbClr val="C00000"/>
              </a:solidFill>
              <a:latin typeface="Calibri"/>
              <a:cs typeface="Calibri"/>
            </a:endParaRPr>
          </a:p>
        </p:txBody>
      </p:sp>
      <p:sp>
        <p:nvSpPr>
          <p:cNvPr id="6" name="TextBox 5"/>
          <p:cNvSpPr txBox="1"/>
          <p:nvPr/>
        </p:nvSpPr>
        <p:spPr>
          <a:xfrm>
            <a:off x="381000" y="1414008"/>
            <a:ext cx="8229599" cy="3990107"/>
          </a:xfrm>
          <a:prstGeom prst="rect">
            <a:avLst/>
          </a:prstGeom>
          <a:noFill/>
        </p:spPr>
        <p:txBody>
          <a:bodyPr wrap="square" rtlCol="0">
            <a:noAutofit/>
          </a:bodyPr>
          <a:lstStyle/>
          <a:p>
            <a:r>
              <a:rPr lang="en-US" sz="2800" dirty="0" smtClean="0"/>
              <a:t>We are now teaching online, so how will/would you approach getting started with engendering student self-assessment? </a:t>
            </a:r>
            <a:r>
              <a:rPr lang="en-US" sz="2800" b="1" dirty="0" smtClean="0"/>
              <a:t>In what order </a:t>
            </a:r>
            <a:r>
              <a:rPr lang="en-US" sz="2800" dirty="0" smtClean="0"/>
              <a:t>should we be doing to do this successfully?</a:t>
            </a:r>
          </a:p>
          <a:p>
            <a:endParaRPr lang="en-US" sz="2800" dirty="0" smtClean="0"/>
          </a:p>
          <a:p>
            <a:endParaRPr lang="en-US" sz="2800" dirty="0"/>
          </a:p>
          <a:p>
            <a:endParaRPr lang="en-US" sz="2800" dirty="0"/>
          </a:p>
          <a:p>
            <a:r>
              <a:rPr lang="en-US" sz="2800" dirty="0" smtClean="0"/>
              <a:t>Please use the chat!</a:t>
            </a:r>
            <a:r>
              <a:rPr lang="en-US" dirty="0" smtClean="0"/>
              <a:t> </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664885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861981"/>
          </a:xfrm>
        </p:spPr>
        <p:txBody>
          <a:bodyPr>
            <a:noAutofit/>
          </a:bodyPr>
          <a:lstStyle/>
          <a:p>
            <a:pPr algn="l"/>
            <a:r>
              <a:rPr lang="en-US" sz="2800" b="1" cap="all" dirty="0" smtClean="0">
                <a:solidFill>
                  <a:srgbClr val="C00000"/>
                </a:solidFill>
                <a:cs typeface="Calibri"/>
              </a:rPr>
              <a:t>how to get started with self-assessment</a:t>
            </a:r>
            <a:endParaRPr lang="en-US" sz="2800" b="1" cap="all" dirty="0">
              <a:solidFill>
                <a:srgbClr val="C00000"/>
              </a:solidFill>
              <a:latin typeface="Calibri"/>
              <a:cs typeface="Calibri"/>
            </a:endParaRPr>
          </a:p>
        </p:txBody>
      </p:sp>
      <p:sp>
        <p:nvSpPr>
          <p:cNvPr id="6" name="TextBox 5"/>
          <p:cNvSpPr txBox="1"/>
          <p:nvPr/>
        </p:nvSpPr>
        <p:spPr>
          <a:xfrm>
            <a:off x="101060" y="1001933"/>
            <a:ext cx="9042939" cy="5371610"/>
          </a:xfrm>
          <a:prstGeom prst="rect">
            <a:avLst/>
          </a:prstGeom>
          <a:noFill/>
        </p:spPr>
        <p:txBody>
          <a:bodyPr wrap="square" rtlCol="0">
            <a:noAutofit/>
          </a:bodyPr>
          <a:lstStyle/>
          <a:p>
            <a:pPr marL="457200" indent="-457200">
              <a:buFont typeface="Arial" pitchFamily="34" charset="0"/>
              <a:buChar char="•"/>
            </a:pPr>
            <a:r>
              <a:rPr lang="en-GB" sz="2800" dirty="0"/>
              <a:t>Explain assessment for </a:t>
            </a:r>
            <a:r>
              <a:rPr lang="en-GB" sz="2800" dirty="0" smtClean="0"/>
              <a:t>learning;</a:t>
            </a:r>
            <a:endParaRPr lang="en-GB" sz="2800" dirty="0"/>
          </a:p>
          <a:p>
            <a:pPr marL="457200" indent="-457200">
              <a:buFont typeface="Arial" pitchFamily="34" charset="0"/>
              <a:buChar char="•"/>
            </a:pPr>
            <a:r>
              <a:rPr lang="en-GB" sz="2800" dirty="0" smtClean="0"/>
              <a:t>Explain </a:t>
            </a:r>
            <a:r>
              <a:rPr lang="en-GB" sz="2800" dirty="0"/>
              <a:t>the </a:t>
            </a:r>
            <a:r>
              <a:rPr lang="en-GB" sz="2800" dirty="0" smtClean="0"/>
              <a:t>individual benefits ;</a:t>
            </a:r>
          </a:p>
          <a:p>
            <a:pPr marL="457200" indent="-457200">
              <a:buFont typeface="Arial" pitchFamily="34" charset="0"/>
              <a:buChar char="•"/>
            </a:pPr>
            <a:r>
              <a:rPr lang="en-GB" sz="2800" dirty="0"/>
              <a:t>Criteria </a:t>
            </a:r>
            <a:r>
              <a:rPr lang="en-GB" sz="2800" dirty="0" smtClean="0"/>
              <a:t>clear</a:t>
            </a:r>
          </a:p>
          <a:p>
            <a:pPr marL="914400" lvl="1" indent="-457200">
              <a:buFont typeface="Arial" pitchFamily="34" charset="0"/>
              <a:buChar char="•"/>
            </a:pPr>
            <a:r>
              <a:rPr lang="en-GB" sz="2400" dirty="0" smtClean="0"/>
              <a:t>FAQs, Rubrics and checklists; Tasks Scripts with Cautions; Reflective Anything; Improvement Portfolios ...</a:t>
            </a:r>
            <a:endParaRPr lang="en-GB" sz="2400" dirty="0"/>
          </a:p>
          <a:p>
            <a:pPr marL="457200" indent="-457200">
              <a:buFont typeface="Arial" pitchFamily="34" charset="0"/>
              <a:buChar char="•"/>
            </a:pPr>
            <a:r>
              <a:rPr lang="en-GB" sz="2800" dirty="0" smtClean="0"/>
              <a:t>Explicitly model;</a:t>
            </a:r>
          </a:p>
          <a:p>
            <a:pPr marL="457200" indent="-457200">
              <a:buFont typeface="Arial" pitchFamily="34" charset="0"/>
              <a:buChar char="•"/>
            </a:pPr>
            <a:r>
              <a:rPr lang="en-GB" sz="2800" dirty="0" smtClean="0"/>
              <a:t>Culture of trust;</a:t>
            </a:r>
          </a:p>
          <a:p>
            <a:pPr marL="457200" indent="-457200">
              <a:buFont typeface="Arial" pitchFamily="34" charset="0"/>
              <a:buChar char="•"/>
            </a:pPr>
            <a:r>
              <a:rPr lang="en-GB" sz="2800" dirty="0" smtClean="0"/>
              <a:t>Provide on-going support</a:t>
            </a:r>
          </a:p>
          <a:p>
            <a:pPr marL="914400" lvl="1" indent="-457200">
              <a:buFont typeface="Arial" pitchFamily="34" charset="0"/>
              <a:buChar char="•"/>
            </a:pPr>
            <a:r>
              <a:rPr lang="en-GB" sz="2400" dirty="0" smtClean="0"/>
              <a:t>Feedforward and availability</a:t>
            </a:r>
            <a:r>
              <a:rPr lang="en-GB" sz="2800" dirty="0" smtClean="0"/>
              <a:t>;</a:t>
            </a:r>
          </a:p>
          <a:p>
            <a:pPr marL="457200" indent="-457200">
              <a:buFont typeface="Arial" pitchFamily="34" charset="0"/>
              <a:buChar char="•"/>
            </a:pPr>
            <a:r>
              <a:rPr lang="en-GB" sz="2800" dirty="0" smtClean="0"/>
              <a:t>Modelling videos;</a:t>
            </a:r>
          </a:p>
          <a:p>
            <a:pPr marL="457200" indent="-457200">
              <a:buFont typeface="Arial" pitchFamily="34" charset="0"/>
              <a:buChar char="•"/>
            </a:pPr>
            <a:r>
              <a:rPr lang="en-GB" sz="2800" dirty="0" smtClean="0"/>
              <a:t>Model assessment attempts with feedback and responses …</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613051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331468" cy="1143000"/>
          </a:xfrm>
        </p:spPr>
        <p:txBody>
          <a:bodyPr>
            <a:noAutofit/>
          </a:bodyPr>
          <a:lstStyle/>
          <a:p>
            <a:pPr algn="l"/>
            <a:r>
              <a:rPr lang="en-US" sz="2800" b="1" cap="all" dirty="0" smtClean="0">
                <a:solidFill>
                  <a:srgbClr val="C00000"/>
                </a:solidFill>
                <a:cs typeface="Calibri"/>
              </a:rPr>
              <a:t>self-assessment ‘cycle’</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pPr lvl="0" defTabSz="914400" eaLnBrk="0" fontAlgn="base" hangingPunct="0">
              <a:spcBef>
                <a:spcPct val="20000"/>
              </a:spcBef>
              <a:spcAft>
                <a:spcPct val="0"/>
              </a:spcAft>
            </a:pPr>
            <a:endParaRPr lang="en-GB" sz="2800"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07" y="1151950"/>
            <a:ext cx="8920117" cy="547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621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861981"/>
          </a:xfrm>
        </p:spPr>
        <p:txBody>
          <a:bodyPr>
            <a:noAutofit/>
          </a:bodyPr>
          <a:lstStyle/>
          <a:p>
            <a:pPr algn="l"/>
            <a:r>
              <a:rPr lang="en-GB" sz="2800" b="1" cap="all" dirty="0" smtClean="0">
                <a:solidFill>
                  <a:srgbClr val="C00000"/>
                </a:solidFill>
                <a:cs typeface="Calibri"/>
              </a:rPr>
              <a:t>“</a:t>
            </a:r>
            <a:r>
              <a:rPr lang="en-US" sz="2800" b="1" cap="all" dirty="0" smtClean="0">
                <a:solidFill>
                  <a:srgbClr val="C00000"/>
                </a:solidFill>
                <a:cs typeface="Calibri"/>
              </a:rPr>
              <a:t>self-assessment is a waste of time”</a:t>
            </a:r>
            <a:endParaRPr lang="en-US" sz="2800" b="1" cap="all" dirty="0">
              <a:solidFill>
                <a:srgbClr val="C00000"/>
              </a:solidFill>
              <a:latin typeface="Calibri"/>
              <a:cs typeface="Calibri"/>
            </a:endParaRPr>
          </a:p>
        </p:txBody>
      </p:sp>
      <p:sp>
        <p:nvSpPr>
          <p:cNvPr id="6" name="TextBox 5"/>
          <p:cNvSpPr txBox="1"/>
          <p:nvPr/>
        </p:nvSpPr>
        <p:spPr>
          <a:xfrm>
            <a:off x="659567" y="1304144"/>
            <a:ext cx="7772963" cy="4847138"/>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 </a:t>
            </a:r>
            <a:r>
              <a:rPr lang="en-US" sz="2800" dirty="0" smtClean="0"/>
              <a:t>We can imagine both staff and students wondering why time should be spent on self-assessment, since it is not a learning outcome anywhere in our university. It is not assessed itself; it is also more to do in an already packed syllabus.</a:t>
            </a: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What should we say in response?</a:t>
            </a: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033380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861981"/>
          </a:xfrm>
        </p:spPr>
        <p:txBody>
          <a:bodyPr>
            <a:noAutofit/>
          </a:bodyPr>
          <a:lstStyle/>
          <a:p>
            <a:pPr algn="l"/>
            <a:r>
              <a:rPr lang="en-GB" sz="2800" b="1" cap="all" dirty="0" smtClean="0">
                <a:solidFill>
                  <a:srgbClr val="C00000"/>
                </a:solidFill>
                <a:cs typeface="Calibri"/>
              </a:rPr>
              <a:t>“</a:t>
            </a:r>
            <a:r>
              <a:rPr lang="en-US" sz="2800" b="1" cap="all" dirty="0" smtClean="0">
                <a:solidFill>
                  <a:srgbClr val="C00000"/>
                </a:solidFill>
                <a:cs typeface="Calibri"/>
              </a:rPr>
              <a:t>self-assessment is a waste of time”</a:t>
            </a:r>
            <a:endParaRPr lang="en-US" sz="2800" b="1" cap="all" dirty="0">
              <a:solidFill>
                <a:srgbClr val="C00000"/>
              </a:solidFill>
              <a:latin typeface="Calibri"/>
              <a:cs typeface="Calibri"/>
            </a:endParaRPr>
          </a:p>
        </p:txBody>
      </p:sp>
      <p:sp>
        <p:nvSpPr>
          <p:cNvPr id="6" name="TextBox 5"/>
          <p:cNvSpPr txBox="1"/>
          <p:nvPr/>
        </p:nvSpPr>
        <p:spPr>
          <a:xfrm>
            <a:off x="659567" y="1304144"/>
            <a:ext cx="7772963" cy="4847138"/>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Learning only for the looming summative assessment is an impoverished, superficial notion of education and cheapens the value of an XJTLU degree as it neglects the capacities students will need to actually use knowledge later or to become lifelong learners.</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Too argumentative? </a:t>
            </a: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2640284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Objectives </a:t>
            </a:r>
            <a:r>
              <a:rPr lang="en-US" sz="2800" b="1" cap="all" dirty="0">
                <a:solidFill>
                  <a:srgbClr val="C00000"/>
                </a:solidFill>
                <a:cs typeface="Calibri"/>
              </a:rPr>
              <a:t>of this </a:t>
            </a:r>
            <a:r>
              <a:rPr lang="en-US" sz="2800" b="1" cap="all" dirty="0" smtClean="0">
                <a:solidFill>
                  <a:srgbClr val="C00000"/>
                </a:solidFill>
                <a:cs typeface="Calibri"/>
              </a:rPr>
              <a:t>session</a:t>
            </a:r>
            <a:endParaRPr lang="en-US" sz="2800" b="1" cap="all" dirty="0">
              <a:solidFill>
                <a:srgbClr val="C00000"/>
              </a:solidFill>
              <a:latin typeface="Calibri"/>
              <a:cs typeface="Calibri"/>
            </a:endParaRPr>
          </a:p>
        </p:txBody>
      </p:sp>
      <p:sp>
        <p:nvSpPr>
          <p:cNvPr id="6" name="TextBox 5"/>
          <p:cNvSpPr txBox="1"/>
          <p:nvPr/>
        </p:nvSpPr>
        <p:spPr>
          <a:xfrm>
            <a:off x="457199" y="1287723"/>
            <a:ext cx="8153400" cy="1661993"/>
          </a:xfrm>
          <a:prstGeom prst="rect">
            <a:avLst/>
          </a:prstGeom>
          <a:noFill/>
        </p:spPr>
        <p:txBody>
          <a:bodyPr wrap="square" rtlCol="0">
            <a:noAutofit/>
          </a:bodyPr>
          <a:lstStyle/>
          <a:p>
            <a:pPr marL="285750" indent="-285750">
              <a:buFont typeface="Arial"/>
              <a:buChar char="•"/>
            </a:pPr>
            <a:r>
              <a:rPr lang="en-GB" sz="2800" dirty="0" smtClean="0"/>
              <a:t>Understand the importance of student-self assessment for online learning;</a:t>
            </a:r>
          </a:p>
          <a:p>
            <a:pPr marL="285750" indent="-285750">
              <a:buFont typeface="Arial"/>
              <a:buChar char="•"/>
            </a:pPr>
            <a:r>
              <a:rPr lang="en-GB" sz="2800" dirty="0" smtClean="0"/>
              <a:t>Discuss how and why we will offer self-assessment opportunities for students in how we design learning;</a:t>
            </a:r>
          </a:p>
          <a:p>
            <a:pPr marL="285750" indent="-285750">
              <a:buFont typeface="Arial"/>
              <a:buChar char="•"/>
            </a:pPr>
            <a:r>
              <a:rPr lang="en-GB" sz="2800" dirty="0" smtClean="0"/>
              <a:t>Think about how self-assessment fits into capacity-building for the 21</a:t>
            </a:r>
            <a:r>
              <a:rPr lang="en-GB" sz="2800" baseline="30000" dirty="0" smtClean="0"/>
              <a:t>st</a:t>
            </a:r>
            <a:r>
              <a:rPr lang="en-GB" sz="2800" dirty="0" smtClean="0"/>
              <a:t> Century.</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2801678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self-assessment as capacity building</a:t>
            </a:r>
            <a:endParaRPr lang="en-US" sz="2800" b="1" cap="all" dirty="0">
              <a:solidFill>
                <a:srgbClr val="C00000"/>
              </a:solidFill>
              <a:latin typeface="Calibri"/>
              <a:cs typeface="Calibri"/>
            </a:endParaRPr>
          </a:p>
        </p:txBody>
      </p:sp>
      <p:sp>
        <p:nvSpPr>
          <p:cNvPr id="6" name="TextBox 5"/>
          <p:cNvSpPr txBox="1"/>
          <p:nvPr/>
        </p:nvSpPr>
        <p:spPr>
          <a:xfrm>
            <a:off x="457199" y="1022104"/>
            <a:ext cx="8331469" cy="4968262"/>
          </a:xfrm>
          <a:prstGeom prst="rect">
            <a:avLst/>
          </a:prstGeom>
          <a:noFill/>
        </p:spPr>
        <p:txBody>
          <a:bodyPr wrap="square" rtlCol="0">
            <a:noAutofit/>
          </a:bodyPr>
          <a:lstStyle/>
          <a:p>
            <a:r>
              <a:rPr lang="en-GB" sz="2800" kern="0" dirty="0">
                <a:solidFill>
                  <a:srgbClr val="000000"/>
                </a:solidFill>
                <a:ea typeface="ＭＳ Ｐゴシック"/>
              </a:rPr>
              <a:t>It is important to remember that we live and work in a world of increasing disruption and uncertainty, so being able to self-assess, especially in combination with having the grit to learn or grow, is increasingly becoming a necessity for success later in life for our students. </a:t>
            </a:r>
            <a:endParaRPr lang="en-US" sz="2800" kern="0" dirty="0">
              <a:solidFill>
                <a:srgbClr val="000000"/>
              </a:solidFill>
              <a:ea typeface="ＭＳ Ｐゴシック"/>
            </a:endParaRPr>
          </a:p>
          <a:p>
            <a:endParaRPr lang="en-GB" sz="2800"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2622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self-assessment as capacity building</a:t>
            </a:r>
            <a:endParaRPr lang="en-US" sz="2800" b="1" cap="all" dirty="0">
              <a:solidFill>
                <a:srgbClr val="C00000"/>
              </a:solidFill>
              <a:latin typeface="Calibri"/>
              <a:cs typeface="Calibri"/>
            </a:endParaRPr>
          </a:p>
        </p:txBody>
      </p:sp>
      <p:sp>
        <p:nvSpPr>
          <p:cNvPr id="6" name="TextBox 5"/>
          <p:cNvSpPr txBox="1"/>
          <p:nvPr/>
        </p:nvSpPr>
        <p:spPr>
          <a:xfrm>
            <a:off x="457199" y="1022104"/>
            <a:ext cx="8331469" cy="4968262"/>
          </a:xfrm>
          <a:prstGeom prst="rect">
            <a:avLst/>
          </a:prstGeom>
          <a:noFill/>
        </p:spPr>
        <p:txBody>
          <a:bodyPr wrap="square" rtlCol="0">
            <a:noAutofit/>
          </a:bodyPr>
          <a:lstStyle/>
          <a:p>
            <a:r>
              <a:rPr lang="en-GB" sz="2800" dirty="0"/>
              <a:t>“Self-assessment supports student learning and is one of the most important skills that students require for future professional development and life-long learning, as it develops their capacity to be assessors of learning.”</a:t>
            </a:r>
          </a:p>
          <a:p>
            <a:pPr algn="r"/>
            <a:endParaRPr lang="en-GB" sz="2800" kern="0" dirty="0">
              <a:solidFill>
                <a:srgbClr val="000000"/>
              </a:solidFill>
              <a:ea typeface="ＭＳ Ｐゴシック"/>
            </a:endParaRPr>
          </a:p>
          <a:p>
            <a:pPr algn="r"/>
            <a:r>
              <a:rPr lang="en-GB" sz="2800" kern="0" dirty="0">
                <a:solidFill>
                  <a:srgbClr val="000000"/>
                </a:solidFill>
                <a:ea typeface="ＭＳ Ｐゴシック"/>
              </a:rPr>
              <a:t>(Wride, 2017)</a:t>
            </a:r>
            <a:endParaRPr lang="en-US" sz="2800" kern="0" dirty="0">
              <a:solidFill>
                <a:srgbClr val="000000"/>
              </a:solidFill>
              <a:ea typeface="ＭＳ Ｐゴシック"/>
            </a:endParaRPr>
          </a:p>
          <a:p>
            <a:pPr algn="r"/>
            <a:endParaRPr lang="en-US" sz="2800" dirty="0"/>
          </a:p>
          <a:p>
            <a:endParaRPr lang="en-GB" sz="2800"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975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self-assessment as </a:t>
            </a:r>
            <a:r>
              <a:rPr lang="en-US" sz="2800" b="1" cap="all" dirty="0" smtClean="0">
                <a:solidFill>
                  <a:srgbClr val="C00000"/>
                </a:solidFill>
                <a:cs typeface="Calibri"/>
              </a:rPr>
              <a:t>a principle of learning design</a:t>
            </a:r>
            <a:endParaRPr lang="en-US" sz="2800" b="1" cap="all" dirty="0">
              <a:solidFill>
                <a:srgbClr val="C00000"/>
              </a:solidFill>
              <a:latin typeface="Calibri"/>
              <a:cs typeface="Calibri"/>
            </a:endParaRPr>
          </a:p>
        </p:txBody>
      </p:sp>
      <p:sp>
        <p:nvSpPr>
          <p:cNvPr id="6" name="TextBox 5"/>
          <p:cNvSpPr txBox="1"/>
          <p:nvPr/>
        </p:nvSpPr>
        <p:spPr>
          <a:xfrm>
            <a:off x="457199" y="1528996"/>
            <a:ext cx="8331469" cy="4461369"/>
          </a:xfrm>
          <a:prstGeom prst="rect">
            <a:avLst/>
          </a:prstGeom>
          <a:noFill/>
        </p:spPr>
        <p:txBody>
          <a:bodyPr wrap="square" rtlCol="0">
            <a:noAutofit/>
          </a:bodyPr>
          <a:lstStyle/>
          <a:p>
            <a:r>
              <a:rPr lang="en-GB" sz="2800" dirty="0" smtClean="0"/>
              <a:t>As a final, reflective activity, please use the chat to come up with a guiding principle on incorporating self-assessment activities into learning.</a:t>
            </a:r>
          </a:p>
          <a:p>
            <a:endParaRPr lang="en-GB" sz="2800" kern="0" dirty="0">
              <a:solidFill>
                <a:srgbClr val="000000"/>
              </a:solidFill>
              <a:ea typeface="ＭＳ Ｐゴシック"/>
            </a:endParaRPr>
          </a:p>
          <a:p>
            <a:r>
              <a:rPr lang="en-GB" sz="2800" kern="0" dirty="0" smtClean="0">
                <a:solidFill>
                  <a:srgbClr val="000000"/>
                </a:solidFill>
                <a:ea typeface="ＭＳ Ｐゴシック"/>
              </a:rPr>
              <a:t>My idea would be to accompany each chunk of content with an activity for students to use or test their learning.</a:t>
            </a:r>
          </a:p>
          <a:p>
            <a:endParaRPr lang="en-GB" sz="2800" kern="0" dirty="0">
              <a:solidFill>
                <a:srgbClr val="000000"/>
              </a:solidFill>
              <a:ea typeface="ＭＳ Ｐゴシック"/>
            </a:endParaRPr>
          </a:p>
          <a:p>
            <a:r>
              <a:rPr lang="en-GB" sz="2800" kern="0" dirty="0" smtClean="0">
                <a:solidFill>
                  <a:srgbClr val="000000"/>
                </a:solidFill>
                <a:ea typeface="ＭＳ Ｐゴシック"/>
              </a:rPr>
              <a:t>Thanks!</a:t>
            </a:r>
            <a:endParaRPr lang="en-US" sz="2800" kern="0" dirty="0">
              <a:solidFill>
                <a:srgbClr val="000000"/>
              </a:solidFill>
              <a:ea typeface="ＭＳ Ｐゴシック"/>
            </a:endParaRPr>
          </a:p>
          <a:p>
            <a:pPr algn="r"/>
            <a:endParaRPr lang="en-US" sz="2800" dirty="0"/>
          </a:p>
          <a:p>
            <a:endParaRPr lang="en-GB" sz="2800"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9186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Review</a:t>
            </a:r>
            <a:endParaRPr lang="en-US" sz="2800" b="1" cap="all" dirty="0">
              <a:solidFill>
                <a:srgbClr val="C00000"/>
              </a:solidFill>
              <a:latin typeface="Calibri"/>
              <a:cs typeface="Calibri"/>
            </a:endParaRPr>
          </a:p>
        </p:txBody>
      </p:sp>
      <p:sp>
        <p:nvSpPr>
          <p:cNvPr id="6" name="TextBox 5"/>
          <p:cNvSpPr txBox="1"/>
          <p:nvPr/>
        </p:nvSpPr>
        <p:spPr>
          <a:xfrm>
            <a:off x="269823" y="1194215"/>
            <a:ext cx="8518846" cy="4968262"/>
          </a:xfrm>
          <a:prstGeom prst="rect">
            <a:avLst/>
          </a:prstGeom>
          <a:noFill/>
        </p:spPr>
        <p:txBody>
          <a:bodyPr wrap="square" rtlCol="0">
            <a:noAutofit/>
          </a:bodyPr>
          <a:lstStyle/>
          <a:p>
            <a:pPr lvl="0"/>
            <a:endParaRPr lang="en-GB" sz="2800" dirty="0"/>
          </a:p>
          <a:p>
            <a:pPr lvl="0"/>
            <a:r>
              <a:rPr lang="en-GB" sz="2800" dirty="0" smtClean="0"/>
              <a:t>Remember we will be discussing </a:t>
            </a:r>
            <a:r>
              <a:rPr lang="en-GB" sz="2800" b="1" dirty="0" smtClean="0"/>
              <a:t>Pastoral </a:t>
            </a:r>
            <a:r>
              <a:rPr lang="en-GB" sz="2800" b="1" dirty="0"/>
              <a:t>C</a:t>
            </a:r>
            <a:r>
              <a:rPr lang="en-GB" sz="2800" b="1" dirty="0" smtClean="0"/>
              <a:t>are for Students, Colleagues and Self during COVID-19 </a:t>
            </a:r>
            <a:r>
              <a:rPr lang="en-GB" sz="2800" dirty="0" smtClean="0"/>
              <a:t>at the same time tomorrow (Thursday).</a:t>
            </a:r>
            <a:endParaRPr lang="en-GB" sz="2800" dirty="0"/>
          </a:p>
          <a:p>
            <a:pPr lvl="0" defTabSz="914400" eaLnBrk="0" fontAlgn="base" hangingPunct="0">
              <a:spcBef>
                <a:spcPct val="20000"/>
              </a:spcBef>
              <a:spcAft>
                <a:spcPct val="0"/>
              </a:spcAft>
            </a:pPr>
            <a:endParaRPr lang="en-US" sz="2800" kern="0" dirty="0">
              <a:solidFill>
                <a:srgbClr val="000000"/>
              </a:solidFill>
              <a:ea typeface="ＭＳ Ｐゴシック"/>
            </a:endParaRPr>
          </a:p>
          <a:p>
            <a:endParaRPr lang="en-US"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582686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Sources</a:t>
            </a:r>
            <a:endParaRPr lang="en-US" sz="2800" b="1" cap="all" dirty="0">
              <a:solidFill>
                <a:srgbClr val="C00000"/>
              </a:solidFill>
              <a:latin typeface="Calibri"/>
              <a:cs typeface="Calibri"/>
            </a:endParaRPr>
          </a:p>
        </p:txBody>
      </p:sp>
      <p:sp>
        <p:nvSpPr>
          <p:cNvPr id="6" name="TextBox 5"/>
          <p:cNvSpPr txBox="1"/>
          <p:nvPr/>
        </p:nvSpPr>
        <p:spPr>
          <a:xfrm>
            <a:off x="269823" y="1194215"/>
            <a:ext cx="8518846" cy="4968262"/>
          </a:xfrm>
          <a:prstGeom prst="rect">
            <a:avLst/>
          </a:prstGeom>
          <a:noFill/>
        </p:spPr>
        <p:txBody>
          <a:bodyPr wrap="square" rtlCol="0">
            <a:noAutofit/>
          </a:bodyPr>
          <a:lstStyle/>
          <a:p>
            <a:r>
              <a:rPr lang="en-GB" sz="1400" dirty="0"/>
              <a:t>Boud, D. (1995). Enhancing learning through </a:t>
            </a:r>
            <a:r>
              <a:rPr lang="en-GB" sz="1400" dirty="0" smtClean="0"/>
              <a:t>self-assessment</a:t>
            </a:r>
            <a:r>
              <a:rPr lang="en-GB" sz="1400" dirty="0"/>
              <a:t>. London: Kogan Page</a:t>
            </a:r>
            <a:r>
              <a:rPr lang="en-GB" sz="1400" dirty="0" smtClean="0"/>
              <a:t>.</a:t>
            </a:r>
          </a:p>
          <a:p>
            <a:endParaRPr lang="en-GB" sz="1400" dirty="0" smtClean="0"/>
          </a:p>
          <a:p>
            <a:r>
              <a:rPr lang="en-GB" sz="1400" dirty="0"/>
              <a:t>Boud, D., Falchikov, N. (1989). Quantitative </a:t>
            </a:r>
            <a:r>
              <a:rPr lang="en-GB" sz="1400"/>
              <a:t>studies </a:t>
            </a:r>
            <a:r>
              <a:rPr lang="en-GB" sz="1400" smtClean="0"/>
              <a:t>of student </a:t>
            </a:r>
            <a:r>
              <a:rPr lang="en-GB" sz="1400" dirty="0"/>
              <a:t>self-assessment and peer assessment. </a:t>
            </a:r>
            <a:r>
              <a:rPr lang="en-GB" sz="1400" i="1" dirty="0"/>
              <a:t>Higher</a:t>
            </a:r>
          </a:p>
          <a:p>
            <a:r>
              <a:rPr lang="en-GB" sz="1400" i="1" dirty="0"/>
              <a:t>Education, </a:t>
            </a:r>
            <a:r>
              <a:rPr lang="en-GB" sz="1400" dirty="0"/>
              <a:t>18 (5), 529–49.</a:t>
            </a:r>
            <a:endParaRPr lang="en-GB" sz="1400" dirty="0" smtClean="0"/>
          </a:p>
          <a:p>
            <a:pPr lvl="0"/>
            <a:endParaRPr lang="en-GB" sz="1400" dirty="0"/>
          </a:p>
          <a:p>
            <a:pPr lvl="0"/>
            <a:r>
              <a:rPr lang="en-GB" sz="1400" dirty="0" smtClean="0"/>
              <a:t>Falchicikov, N. (2003) Involving students in assessment.</a:t>
            </a:r>
            <a:r>
              <a:rPr lang="en-GB" sz="1400" i="1" dirty="0" smtClean="0"/>
              <a:t> Psychology Learning and Teaching, </a:t>
            </a:r>
            <a:r>
              <a:rPr lang="en-GB" sz="1400" dirty="0" smtClean="0"/>
              <a:t>3(2), 102-108.</a:t>
            </a:r>
          </a:p>
          <a:p>
            <a:pPr lvl="0"/>
            <a:endParaRPr lang="en-GB" sz="1400" dirty="0"/>
          </a:p>
          <a:p>
            <a:pPr lvl="0"/>
            <a:r>
              <a:rPr lang="en-GB" sz="1400" dirty="0" smtClean="0"/>
              <a:t>Orsmond, P. (2004) Self- and Peer- Assessment: Guidance on Practice in the Biosciences. [online] Higher Education Academy. </a:t>
            </a:r>
            <a:r>
              <a:rPr lang="en-GB" sz="1400" dirty="0"/>
              <a:t>Available at: </a:t>
            </a:r>
            <a:r>
              <a:rPr lang="en-GB" sz="1400" dirty="0">
                <a:hlinkClick r:id="rId4"/>
              </a:rPr>
              <a:t>http://</a:t>
            </a:r>
            <a:r>
              <a:rPr lang="en-GB" sz="1400" dirty="0" smtClean="0">
                <a:hlinkClick r:id="rId4"/>
              </a:rPr>
              <a:t>www.bristol.ac.uk/media-library/sites/tel/documents/guides/self_and_peer_assessment.pdf</a:t>
            </a:r>
            <a:r>
              <a:rPr lang="en-GB" sz="1400" dirty="0" smtClean="0"/>
              <a:t>. Accessed: 26 February, 2020.</a:t>
            </a:r>
          </a:p>
          <a:p>
            <a:pPr lvl="0"/>
            <a:endParaRPr lang="en-GB" sz="1400" dirty="0" smtClean="0"/>
          </a:p>
          <a:p>
            <a:pPr lvl="0"/>
            <a:r>
              <a:rPr lang="en-GB" sz="1400" dirty="0" smtClean="0"/>
              <a:t>Wride, M. (2017) Guide to Self-Assessment. [online] Trinity College, Dublin. </a:t>
            </a:r>
            <a:r>
              <a:rPr lang="en-GB" sz="1400" dirty="0"/>
              <a:t>Available at: </a:t>
            </a:r>
            <a:r>
              <a:rPr lang="en-GB" sz="1400" dirty="0">
                <a:hlinkClick r:id="rId5"/>
              </a:rPr>
              <a:t>https://</a:t>
            </a:r>
            <a:r>
              <a:rPr lang="en-GB" sz="1400" dirty="0" smtClean="0">
                <a:hlinkClick r:id="rId5"/>
              </a:rPr>
              <a:t>www.tcd.ie/CAPSL/assets/pdf/Academic%20Practice%20Resources/Guide%20to%20Student%20Self%20Assessment.pdf</a:t>
            </a:r>
            <a:r>
              <a:rPr lang="en-GB" sz="1400" dirty="0" smtClean="0"/>
              <a:t>. Accessed: 26 February, 2020.</a:t>
            </a:r>
            <a:endParaRPr lang="en-GB" sz="1400" dirty="0"/>
          </a:p>
          <a:p>
            <a:pPr lvl="0" defTabSz="914400" eaLnBrk="0" fontAlgn="base" hangingPunct="0">
              <a:spcBef>
                <a:spcPct val="20000"/>
              </a:spcBef>
              <a:spcAft>
                <a:spcPct val="0"/>
              </a:spcAft>
            </a:pPr>
            <a:endParaRPr lang="en-US" sz="2800" kern="0" dirty="0">
              <a:solidFill>
                <a:srgbClr val="000000"/>
              </a:solidFill>
              <a:ea typeface="ＭＳ Ｐゴシック"/>
            </a:endParaRPr>
          </a:p>
          <a:p>
            <a:endParaRPr lang="en-US"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604075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3224203"/>
            <a:ext cx="7647280" cy="6006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000044"/>
                </a:solidFill>
                <a:latin typeface="Calibri"/>
                <a:cs typeface="Calibri"/>
              </a:rPr>
              <a:t>Web resources</a:t>
            </a:r>
            <a:endParaRPr lang="en-US" sz="2800" b="1" cap="all" dirty="0">
              <a:solidFill>
                <a:srgbClr val="000044"/>
              </a:solidFill>
              <a:latin typeface="Calibri"/>
              <a:cs typeface="Calibri"/>
            </a:endParaRPr>
          </a:p>
        </p:txBody>
      </p:sp>
      <p:sp>
        <p:nvSpPr>
          <p:cNvPr id="3" name="TextBox 2"/>
          <p:cNvSpPr txBox="1"/>
          <p:nvPr/>
        </p:nvSpPr>
        <p:spPr>
          <a:xfrm>
            <a:off x="457200" y="3820233"/>
            <a:ext cx="8153399" cy="927641"/>
          </a:xfrm>
          <a:prstGeom prst="rect">
            <a:avLst/>
          </a:prstGeom>
          <a:noFill/>
        </p:spPr>
        <p:txBody>
          <a:bodyPr wrap="square" rtlCol="0">
            <a:noAutofit/>
          </a:bodyPr>
          <a:lstStyle/>
          <a:p>
            <a:r>
              <a:rPr lang="en-US" sz="2400" dirty="0" smtClean="0"/>
              <a:t>You can always email me at </a:t>
            </a:r>
            <a:r>
              <a:rPr lang="en-US" sz="2400" dirty="0" smtClean="0">
                <a:hlinkClick r:id="rId3"/>
              </a:rPr>
              <a:t>charlie.reis@xjtlu.edu.cn</a:t>
            </a:r>
            <a:r>
              <a:rPr lang="en-US" sz="2400" dirty="0" smtClean="0"/>
              <a:t>. </a:t>
            </a:r>
          </a:p>
          <a:p>
            <a:r>
              <a:rPr lang="en-US" sz="2400" dirty="0" smtClean="0"/>
              <a:t>We have also created a page for getting started thinking about </a:t>
            </a:r>
            <a:r>
              <a:rPr lang="en-US" sz="2400" dirty="0"/>
              <a:t>online pedagogies: </a:t>
            </a:r>
            <a:r>
              <a:rPr lang="en-US" sz="2400" dirty="0">
                <a:hlinkClick r:id="rId4"/>
              </a:rPr>
              <a:t>https://</a:t>
            </a:r>
            <a:r>
              <a:rPr lang="en-US" sz="2400" dirty="0" smtClean="0">
                <a:hlinkClick r:id="rId4"/>
              </a:rPr>
              <a:t>ice.xjtlu.edu.cn/course/view.php?id=1605&amp;section=12</a:t>
            </a:r>
            <a:r>
              <a:rPr lang="en-US" sz="2400" dirty="0"/>
              <a:t>.</a:t>
            </a:r>
            <a:endParaRPr lang="en-US" sz="2400" dirty="0"/>
          </a:p>
        </p:txBody>
      </p:sp>
      <p:sp>
        <p:nvSpPr>
          <p:cNvPr id="6" name="Rectangle 5"/>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Content Placeholder 1"/>
          <p:cNvPicPr>
            <a:picLocks noGrp="1" noChangeAspect="1"/>
          </p:cNvPicPr>
          <p:nvPr>
            <p:ph idx="1"/>
          </p:nvPr>
        </p:nvPicPr>
        <p:blipFill rotWithShape="1">
          <a:blip r:embed="rId5">
            <a:extLst>
              <a:ext uri="{28A0092B-C50C-407E-A947-70E740481C1C}">
                <a14:useLocalDpi xmlns:a14="http://schemas.microsoft.com/office/drawing/2010/main" val="0"/>
              </a:ext>
            </a:extLst>
          </a:blip>
          <a:srcRect t="11497" b="11314"/>
          <a:stretch/>
        </p:blipFill>
        <p:spPr>
          <a:xfrm>
            <a:off x="-50801" y="0"/>
            <a:ext cx="9262533" cy="2983043"/>
          </a:xfrm>
        </p:spPr>
      </p:pic>
      <p:pic>
        <p:nvPicPr>
          <p:cNvPr id="8" name="Picture 7" descr="Shield-navy(rgb for onl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803726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24119"/>
          <a:stretch/>
        </p:blipFill>
        <p:spPr>
          <a:xfrm>
            <a:off x="-79828" y="-1328240"/>
            <a:ext cx="9325429" cy="4719848"/>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2"/>
          <p:cNvSpPr txBox="1">
            <a:spLocks/>
          </p:cNvSpPr>
          <p:nvPr/>
        </p:nvSpPr>
        <p:spPr>
          <a:xfrm>
            <a:off x="2456823" y="4837602"/>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Visit us</a:t>
            </a:r>
            <a:endParaRPr lang="en-US" sz="2400" b="1" cap="all" dirty="0">
              <a:solidFill>
                <a:srgbClr val="000044"/>
              </a:solidFill>
              <a:cs typeface="DIN-Regular"/>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941" y="4571019"/>
            <a:ext cx="984882" cy="98488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00965" y="5905716"/>
            <a:ext cx="2342070" cy="500977"/>
          </a:xfrm>
          <a:prstGeom prst="rect">
            <a:avLst/>
          </a:prstGeom>
        </p:spPr>
      </p:pic>
      <p:sp>
        <p:nvSpPr>
          <p:cNvPr id="34" name="Rectangle 33"/>
          <p:cNvSpPr/>
          <p:nvPr/>
        </p:nvSpPr>
        <p:spPr>
          <a:xfrm>
            <a:off x="2198074" y="2828773"/>
            <a:ext cx="4732741" cy="1146627"/>
          </a:xfrm>
          <a:prstGeom prst="rect">
            <a:avLst/>
          </a:prstGeom>
          <a:solidFill>
            <a:srgbClr val="00054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itle 1"/>
          <p:cNvSpPr txBox="1">
            <a:spLocks/>
          </p:cNvSpPr>
          <p:nvPr/>
        </p:nvSpPr>
        <p:spPr>
          <a:xfrm>
            <a:off x="685800" y="2632672"/>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cap="all" dirty="0" smtClean="0">
                <a:solidFill>
                  <a:schemeClr val="bg1"/>
                </a:solidFill>
                <a:latin typeface="Calibri"/>
                <a:cs typeface="Calibri"/>
              </a:rPr>
              <a:t>THANK YOU</a:t>
            </a:r>
            <a:endParaRPr lang="en-US" sz="6000" b="1" cap="all" spc="300" dirty="0">
              <a:solidFill>
                <a:schemeClr val="bg1"/>
              </a:solidFill>
              <a:latin typeface="Calibri"/>
              <a:cs typeface="Calibri"/>
            </a:endParaRPr>
          </a:p>
        </p:txBody>
      </p:sp>
      <p:sp>
        <p:nvSpPr>
          <p:cNvPr id="35" name="Rectangle 34"/>
          <p:cNvSpPr/>
          <p:nvPr/>
        </p:nvSpPr>
        <p:spPr>
          <a:xfrm>
            <a:off x="2559433"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Subtitle 2"/>
          <p:cNvSpPr txBox="1">
            <a:spLocks/>
          </p:cNvSpPr>
          <p:nvPr/>
        </p:nvSpPr>
        <p:spPr>
          <a:xfrm>
            <a:off x="6649477" y="4830345"/>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FOLLOW us</a:t>
            </a:r>
            <a:endParaRPr lang="en-US" sz="2400" b="1" cap="all" dirty="0">
              <a:solidFill>
                <a:srgbClr val="000044"/>
              </a:solidFill>
              <a:cs typeface="DIN-Regular"/>
            </a:endParaRPr>
          </a:p>
        </p:txBody>
      </p:sp>
      <p:sp>
        <p:nvSpPr>
          <p:cNvPr id="37" name="Rectangle 36"/>
          <p:cNvSpPr/>
          <p:nvPr/>
        </p:nvSpPr>
        <p:spPr>
          <a:xfrm>
            <a:off x="6752087"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26" name="Group 25"/>
          <p:cNvGrpSpPr/>
          <p:nvPr/>
        </p:nvGrpSpPr>
        <p:grpSpPr>
          <a:xfrm>
            <a:off x="5621188" y="4571019"/>
            <a:ext cx="1037081" cy="974527"/>
            <a:chOff x="7496912" y="3906329"/>
            <a:chExt cx="1093174" cy="1027237"/>
          </a:xfrm>
        </p:grpSpPr>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r="51558" b="75832"/>
            <a:stretch/>
          </p:blipFill>
          <p:spPr>
            <a:xfrm>
              <a:off x="7496912" y="3906329"/>
              <a:ext cx="1093174" cy="531499"/>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48522" t="-22" r="27371" b="76543"/>
            <a:stretch/>
          </p:blipFill>
          <p:spPr>
            <a:xfrm>
              <a:off x="7505704" y="4441198"/>
              <a:ext cx="518747" cy="492368"/>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25036" t="23779" r="51266" b="51483"/>
            <a:stretch/>
          </p:blipFill>
          <p:spPr>
            <a:xfrm>
              <a:off x="8078919" y="4414820"/>
              <a:ext cx="509954" cy="518746"/>
            </a:xfrm>
            <a:prstGeom prst="rect">
              <a:avLst/>
            </a:prstGeom>
          </p:spPr>
        </p:pic>
      </p:grpSp>
      <p:sp>
        <p:nvSpPr>
          <p:cNvPr id="17" name="Subtitle 2"/>
          <p:cNvSpPr txBox="1">
            <a:spLocks/>
          </p:cNvSpPr>
          <p:nvPr/>
        </p:nvSpPr>
        <p:spPr>
          <a:xfrm>
            <a:off x="2462221"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dirty="0" smtClean="0">
                <a:solidFill>
                  <a:srgbClr val="FFFF00"/>
                </a:solidFill>
                <a:cs typeface="DIN-Regular"/>
                <a:hlinkClick r:id="rId7"/>
              </a:rPr>
              <a:t>www.xjtlu.edu.cn</a:t>
            </a:r>
            <a:endParaRPr lang="en-US" sz="1100" b="1" cap="all" dirty="0">
              <a:solidFill>
                <a:srgbClr val="FFFF00"/>
              </a:solidFill>
              <a:cs typeface="DIN-Regular"/>
            </a:endParaRPr>
          </a:p>
        </p:txBody>
      </p:sp>
      <p:sp>
        <p:nvSpPr>
          <p:cNvPr id="19" name="Subtitle 2"/>
          <p:cNvSpPr txBox="1">
            <a:spLocks/>
          </p:cNvSpPr>
          <p:nvPr/>
        </p:nvSpPr>
        <p:spPr>
          <a:xfrm>
            <a:off x="6670473"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spc="50" dirty="0" smtClean="0">
                <a:solidFill>
                  <a:srgbClr val="BA55A0"/>
                </a:solidFill>
                <a:cs typeface="DIN-Regular"/>
              </a:rPr>
              <a:t>@xjtlu</a:t>
            </a:r>
            <a:endParaRPr lang="en-US" sz="1200" b="1" cap="all" spc="50" dirty="0">
              <a:solidFill>
                <a:srgbClr val="BA55A0"/>
              </a:solidFill>
              <a:cs typeface="DIN-Regular"/>
            </a:endParaRPr>
          </a:p>
        </p:txBody>
      </p:sp>
    </p:spTree>
    <p:extLst>
      <p:ext uri="{BB962C8B-B14F-4D97-AF65-F5344CB8AC3E}">
        <p14:creationId xmlns:p14="http://schemas.microsoft.com/office/powerpoint/2010/main" val="857616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What this session is </a:t>
            </a:r>
            <a:r>
              <a:rPr lang="en-US" sz="2800" b="1" i="1" cap="all" dirty="0" smtClean="0">
                <a:solidFill>
                  <a:srgbClr val="C00000"/>
                </a:solidFill>
                <a:cs typeface="Calibri"/>
              </a:rPr>
              <a:t>not</a:t>
            </a:r>
            <a:endParaRPr lang="en-US" sz="2800" b="1" cap="all" dirty="0">
              <a:solidFill>
                <a:srgbClr val="C00000"/>
              </a:solidFill>
              <a:latin typeface="Calibri"/>
              <a:cs typeface="Calibri"/>
            </a:endParaRPr>
          </a:p>
        </p:txBody>
      </p:sp>
      <p:sp>
        <p:nvSpPr>
          <p:cNvPr id="6" name="TextBox 5"/>
          <p:cNvSpPr txBox="1"/>
          <p:nvPr/>
        </p:nvSpPr>
        <p:spPr>
          <a:xfrm>
            <a:off x="457199" y="1287723"/>
            <a:ext cx="8153400" cy="1661993"/>
          </a:xfrm>
          <a:prstGeom prst="rect">
            <a:avLst/>
          </a:prstGeom>
          <a:noFill/>
        </p:spPr>
        <p:txBody>
          <a:bodyPr wrap="square" rtlCol="0">
            <a:noAutofit/>
          </a:bodyPr>
          <a:lstStyle/>
          <a:p>
            <a:pPr marL="285750" indent="-285750">
              <a:buFont typeface="Arial"/>
              <a:buChar char="•"/>
            </a:pPr>
            <a:r>
              <a:rPr lang="en-GB" sz="2800" dirty="0" smtClean="0"/>
              <a:t>A tutorial on setting up assessments on ICE;</a:t>
            </a:r>
          </a:p>
          <a:p>
            <a:pPr marL="285750" indent="-285750">
              <a:buFont typeface="Arial"/>
              <a:buChar char="•"/>
            </a:pPr>
            <a:r>
              <a:rPr lang="en-GB" sz="2800" dirty="0"/>
              <a:t>A</a:t>
            </a:r>
            <a:r>
              <a:rPr lang="en-GB" sz="2800" dirty="0" smtClean="0"/>
              <a:t> workshop of the qualities of summative assessments;</a:t>
            </a:r>
          </a:p>
          <a:p>
            <a:pPr marL="285750" indent="-285750">
              <a:buFont typeface="Arial"/>
              <a:buChar char="•"/>
            </a:pPr>
            <a:r>
              <a:rPr lang="en-GB" sz="2800" dirty="0" smtClean="0"/>
              <a:t>A session on peer assessments.</a:t>
            </a:r>
          </a:p>
          <a:p>
            <a:pPr marL="285750" indent="-285750">
              <a:buFont typeface="Arial"/>
              <a:buChar char="•"/>
            </a:pPr>
            <a:endParaRPr lang="en-GB" sz="2800" dirty="0"/>
          </a:p>
          <a:p>
            <a:pPr marL="285750" indent="-285750">
              <a:buFont typeface="Arial"/>
              <a:buChar char="•"/>
            </a:pPr>
            <a:endParaRPr lang="en-GB" sz="2800" dirty="0" smtClean="0"/>
          </a:p>
          <a:p>
            <a:pPr marL="285750" indent="-285750">
              <a:buFont typeface="Arial"/>
              <a:buChar char="•"/>
            </a:pPr>
            <a:endParaRPr lang="en-GB" sz="2800" dirty="0"/>
          </a:p>
          <a:p>
            <a:r>
              <a:rPr lang="en-GB" sz="2800" dirty="0" smtClean="0"/>
              <a:t>Note</a:t>
            </a:r>
            <a:r>
              <a:rPr lang="en-GB" sz="2800" dirty="0"/>
              <a:t>: most of the ideas about self-assessment also apply to peer </a:t>
            </a:r>
            <a:r>
              <a:rPr lang="en-GB" sz="2800" dirty="0" smtClean="0"/>
              <a:t>assessment. and the Educational Technologists have many resources on online instructor marking as well as peer assessment.</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230972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Where is the public chat?</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495" y="1219604"/>
            <a:ext cx="8321505" cy="437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278504" y="5690918"/>
            <a:ext cx="959110" cy="93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41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07149"/>
          </a:xfrm>
        </p:spPr>
        <p:txBody>
          <a:bodyPr>
            <a:noAutofit/>
          </a:bodyPr>
          <a:lstStyle/>
          <a:p>
            <a:pPr algn="l"/>
            <a:r>
              <a:rPr lang="en-US" sz="2800" b="1" cap="all" dirty="0" smtClean="0">
                <a:solidFill>
                  <a:srgbClr val="C00000"/>
                </a:solidFill>
                <a:cs typeface="Calibri"/>
              </a:rPr>
              <a:t>Welcome</a:t>
            </a:r>
            <a:endParaRPr lang="en-US" sz="2800" b="1" cap="all" dirty="0">
              <a:solidFill>
                <a:srgbClr val="C00000"/>
              </a:solidFill>
              <a:latin typeface="Calibri"/>
              <a:cs typeface="Calibri"/>
            </a:endParaRPr>
          </a:p>
        </p:txBody>
      </p:sp>
      <p:sp>
        <p:nvSpPr>
          <p:cNvPr id="6" name="TextBox 5"/>
          <p:cNvSpPr txBox="1"/>
          <p:nvPr/>
        </p:nvSpPr>
        <p:spPr>
          <a:xfrm>
            <a:off x="457199" y="869430"/>
            <a:ext cx="8331469" cy="2215198"/>
          </a:xfrm>
          <a:prstGeom prst="rect">
            <a:avLst/>
          </a:prstGeom>
          <a:noFill/>
        </p:spPr>
        <p:txBody>
          <a:bodyPr wrap="square" rtlCol="0">
            <a:noAutofit/>
          </a:bodyPr>
          <a:lstStyle/>
          <a:p>
            <a:pPr lvl="0"/>
            <a:r>
              <a:rPr lang="en-GB" sz="2800" dirty="0" smtClean="0"/>
              <a:t>While I am greeting you, as an </a:t>
            </a:r>
            <a:r>
              <a:rPr lang="en-GB" sz="2800" b="1" dirty="0" smtClean="0"/>
              <a:t>icebreaker</a:t>
            </a:r>
            <a:r>
              <a:rPr lang="en-GB" sz="2800" dirty="0" smtClean="0"/>
              <a:t>, please use our public chat to </a:t>
            </a:r>
            <a:r>
              <a:rPr lang="en-GB" sz="2800" b="1" dirty="0" smtClean="0"/>
              <a:t>post </a:t>
            </a:r>
            <a:r>
              <a:rPr lang="en-GB" sz="2800" dirty="0" smtClean="0"/>
              <a:t>your ideas about student self-assessment in an online environment.  Please address:</a:t>
            </a:r>
          </a:p>
          <a:p>
            <a:pPr lvl="0"/>
            <a:endParaRPr lang="en-GB" sz="2800" dirty="0" smtClean="0"/>
          </a:p>
          <a:p>
            <a:pPr marL="457200" lvl="0" indent="-457200">
              <a:buFont typeface="Arial" pitchFamily="34" charset="0"/>
              <a:buChar char="•"/>
            </a:pPr>
            <a:r>
              <a:rPr lang="en-GB" sz="2800" b="1" dirty="0" smtClean="0"/>
              <a:t>What is self-assessment?</a:t>
            </a:r>
          </a:p>
          <a:p>
            <a:pPr marL="457200" lvl="0" indent="-457200">
              <a:buFont typeface="Arial" pitchFamily="34" charset="0"/>
              <a:buChar char="•"/>
            </a:pPr>
            <a:r>
              <a:rPr lang="en-GB" sz="2800" b="1" dirty="0" smtClean="0"/>
              <a:t>Why is it important for </a:t>
            </a:r>
            <a:r>
              <a:rPr lang="en-GB" sz="2800" b="1" i="1" dirty="0" smtClean="0"/>
              <a:t>online</a:t>
            </a:r>
            <a:r>
              <a:rPr lang="en-GB" sz="2800" b="1" dirty="0" smtClean="0"/>
              <a:t> learning and teaching? </a:t>
            </a:r>
            <a:endParaRPr lang="en-GB" sz="2800" b="1" dirty="0"/>
          </a:p>
          <a:p>
            <a:pPr marL="457200" lvl="0" indent="-457200">
              <a:buFont typeface="Arial" pitchFamily="34" charset="0"/>
              <a:buChar char="•"/>
            </a:pPr>
            <a:r>
              <a:rPr lang="en-GB" sz="2800" b="1" dirty="0" smtClean="0"/>
              <a:t>What are the benefits?</a:t>
            </a:r>
          </a:p>
          <a:p>
            <a:pPr lvl="0"/>
            <a:endParaRPr lang="en-GB" sz="2800" dirty="0" smtClean="0"/>
          </a:p>
          <a:p>
            <a:pPr lvl="0"/>
            <a:r>
              <a:rPr lang="en-GB" sz="2800" dirty="0" smtClean="0"/>
              <a:t>If we spend the hour talking about your ideas, that is an hour well spent; the ppt is available at:  </a:t>
            </a:r>
          </a:p>
          <a:p>
            <a:pPr lvl="0"/>
            <a:endParaRPr lang="en-GB" sz="2800" dirty="0">
              <a:hlinkClick r:id="rId4"/>
            </a:endParaRPr>
          </a:p>
          <a:p>
            <a:pPr lvl="0"/>
            <a:r>
              <a:rPr lang="en-US" sz="2400" dirty="0" smtClean="0">
                <a:hlinkClick r:id="rId4"/>
              </a:rPr>
              <a:t>https</a:t>
            </a:r>
            <a:r>
              <a:rPr lang="en-US" sz="2400" dirty="0">
                <a:hlinkClick r:id="rId4"/>
              </a:rPr>
              <a:t>://</a:t>
            </a:r>
            <a:r>
              <a:rPr lang="en-US" sz="2400" dirty="0" smtClean="0">
                <a:hlinkClick r:id="rId4"/>
              </a:rPr>
              <a:t>ice.xjtlu.edu.cn/course/view.php?id=1605&amp;section=12</a:t>
            </a:r>
            <a:r>
              <a:rPr lang="en-US" sz="2400" dirty="0"/>
              <a:t>.</a:t>
            </a:r>
            <a:endParaRPr lang="en-GB" sz="2400"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4043709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What is self-assessment</a:t>
            </a:r>
            <a:endParaRPr lang="en-US" sz="2800" b="1" cap="all" dirty="0">
              <a:solidFill>
                <a:srgbClr val="C00000"/>
              </a:solidFill>
              <a:latin typeface="Calibri"/>
              <a:cs typeface="Calibri"/>
            </a:endParaRPr>
          </a:p>
        </p:txBody>
      </p:sp>
      <p:sp>
        <p:nvSpPr>
          <p:cNvPr id="6" name="TextBox 5"/>
          <p:cNvSpPr txBox="1"/>
          <p:nvPr/>
        </p:nvSpPr>
        <p:spPr>
          <a:xfrm>
            <a:off x="239843" y="1022104"/>
            <a:ext cx="8664314" cy="4968262"/>
          </a:xfrm>
          <a:prstGeom prst="rect">
            <a:avLst/>
          </a:prstGeom>
          <a:noFill/>
        </p:spPr>
        <p:txBody>
          <a:bodyPr wrap="square" rtlCol="0">
            <a:noAutofit/>
          </a:bodyPr>
          <a:lstStyle/>
          <a:p>
            <a:r>
              <a:rPr lang="en-GB" sz="2800" dirty="0" smtClean="0"/>
              <a:t>“Self-assessment </a:t>
            </a:r>
            <a:r>
              <a:rPr lang="en-GB" sz="2800" dirty="0"/>
              <a:t>is defined as ‘the involvement of learners in making judgements </a:t>
            </a:r>
            <a:r>
              <a:rPr lang="en-GB" sz="2800" dirty="0" smtClean="0"/>
              <a:t>about their </a:t>
            </a:r>
            <a:r>
              <a:rPr lang="en-GB" sz="2800" dirty="0"/>
              <a:t>achievements and the outcomes of their learning’ (Boud and Falchikov (1989; </a:t>
            </a:r>
            <a:r>
              <a:rPr lang="en-GB" sz="2800" dirty="0" smtClean="0"/>
              <a:t>p 529</a:t>
            </a:r>
            <a:r>
              <a:rPr lang="en-GB" sz="2800" dirty="0"/>
              <a:t>) and ‘identifying standards and/or criteria to apply to their work and </a:t>
            </a:r>
            <a:r>
              <a:rPr lang="en-GB" sz="2800" dirty="0" smtClean="0"/>
              <a:t>making judgements </a:t>
            </a:r>
            <a:r>
              <a:rPr lang="en-GB" sz="2800" dirty="0"/>
              <a:t>about the extent to which they have met these criteria and standards’ </a:t>
            </a:r>
            <a:r>
              <a:rPr lang="en-GB" sz="2800" dirty="0" smtClean="0"/>
              <a:t>Boud (</a:t>
            </a:r>
            <a:r>
              <a:rPr lang="en-GB" sz="2800" dirty="0"/>
              <a:t>1995; p4</a:t>
            </a:r>
            <a:r>
              <a:rPr lang="en-GB" sz="2800" dirty="0" smtClean="0"/>
              <a:t>).”</a:t>
            </a:r>
            <a:endParaRPr lang="en-GB" sz="2800" dirty="0"/>
          </a:p>
          <a:p>
            <a:pPr algn="r"/>
            <a:r>
              <a:rPr lang="en-GB" sz="2800" kern="0" dirty="0" smtClean="0">
                <a:solidFill>
                  <a:srgbClr val="000000"/>
                </a:solidFill>
                <a:latin typeface="+mj-lt"/>
                <a:ea typeface="ＭＳ Ｐゴシック"/>
              </a:rPr>
              <a:t>(Wride, 2017)</a:t>
            </a:r>
          </a:p>
          <a:p>
            <a:pPr algn="r"/>
            <a:endParaRPr lang="en-GB" sz="2800" kern="0" dirty="0">
              <a:solidFill>
                <a:srgbClr val="000000"/>
              </a:solidFill>
              <a:latin typeface="+mj-lt"/>
              <a:ea typeface="ＭＳ Ｐゴシック"/>
            </a:endParaRPr>
          </a:p>
          <a:p>
            <a:pPr algn="r"/>
            <a:endParaRPr lang="en-GB" sz="2800" kern="0" dirty="0">
              <a:solidFill>
                <a:srgbClr val="000000"/>
              </a:solidFill>
              <a:latin typeface="+mj-lt"/>
              <a:ea typeface="ＭＳ Ｐゴシック"/>
            </a:endParaRPr>
          </a:p>
          <a:p>
            <a:pPr lvl="0" algn="r" defTabSz="914400" eaLnBrk="0" fontAlgn="base" hangingPunct="0">
              <a:spcBef>
                <a:spcPct val="20000"/>
              </a:spcBef>
              <a:spcAft>
                <a:spcPct val="0"/>
              </a:spcAft>
            </a:pPr>
            <a:endParaRPr lang="en-US" sz="2800" kern="0" dirty="0">
              <a:solidFill>
                <a:srgbClr val="000000"/>
              </a:solidFill>
              <a:latin typeface="+mj-lt"/>
              <a:ea typeface="ＭＳ Ｐゴシック"/>
            </a:endParaRPr>
          </a:p>
          <a:p>
            <a:pPr algn="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8111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What is self-assessment</a:t>
            </a:r>
            <a:endParaRPr lang="en-US" sz="2800" b="1" cap="all" dirty="0">
              <a:solidFill>
                <a:srgbClr val="C00000"/>
              </a:solidFill>
              <a:latin typeface="Calibri"/>
              <a:cs typeface="Calibri"/>
            </a:endParaRPr>
          </a:p>
        </p:txBody>
      </p:sp>
      <p:sp>
        <p:nvSpPr>
          <p:cNvPr id="6" name="TextBox 5"/>
          <p:cNvSpPr txBox="1"/>
          <p:nvPr/>
        </p:nvSpPr>
        <p:spPr>
          <a:xfrm>
            <a:off x="239843" y="1022104"/>
            <a:ext cx="8664314" cy="4968262"/>
          </a:xfrm>
          <a:prstGeom prst="rect">
            <a:avLst/>
          </a:prstGeom>
          <a:noFill/>
        </p:spPr>
        <p:txBody>
          <a:bodyPr wrap="square" rtlCol="0">
            <a:noAutofit/>
          </a:bodyPr>
          <a:lstStyle/>
          <a:p>
            <a:r>
              <a:rPr lang="en-GB" sz="2800" dirty="0" smtClean="0">
                <a:solidFill>
                  <a:schemeClr val="accent4">
                    <a:lumMod val="60000"/>
                    <a:lumOff val="40000"/>
                  </a:schemeClr>
                </a:solidFill>
              </a:rPr>
              <a:t>“Self-assessment </a:t>
            </a:r>
            <a:r>
              <a:rPr lang="en-GB" sz="2800" dirty="0">
                <a:solidFill>
                  <a:schemeClr val="accent4">
                    <a:lumMod val="60000"/>
                    <a:lumOff val="40000"/>
                  </a:schemeClr>
                </a:solidFill>
              </a:rPr>
              <a:t>is defined as ‘the involvement of learners in making judgements </a:t>
            </a:r>
            <a:r>
              <a:rPr lang="en-GB" sz="2800" dirty="0" smtClean="0">
                <a:solidFill>
                  <a:schemeClr val="accent4">
                    <a:lumMod val="60000"/>
                    <a:lumOff val="40000"/>
                  </a:schemeClr>
                </a:solidFill>
              </a:rPr>
              <a:t>about their </a:t>
            </a:r>
            <a:r>
              <a:rPr lang="en-GB" sz="2800" dirty="0">
                <a:solidFill>
                  <a:schemeClr val="accent4">
                    <a:lumMod val="60000"/>
                    <a:lumOff val="40000"/>
                  </a:schemeClr>
                </a:solidFill>
              </a:rPr>
              <a:t>achievements and the outcomes of their learning’ (Boud and Falchikov (1989; </a:t>
            </a:r>
            <a:r>
              <a:rPr lang="en-GB" sz="2800" dirty="0" smtClean="0">
                <a:solidFill>
                  <a:schemeClr val="accent4">
                    <a:lumMod val="60000"/>
                    <a:lumOff val="40000"/>
                  </a:schemeClr>
                </a:solidFill>
              </a:rPr>
              <a:t>p 529</a:t>
            </a:r>
            <a:r>
              <a:rPr lang="en-GB" sz="2800" dirty="0">
                <a:solidFill>
                  <a:schemeClr val="accent4">
                    <a:lumMod val="60000"/>
                    <a:lumOff val="40000"/>
                  </a:schemeClr>
                </a:solidFill>
              </a:rPr>
              <a:t>) and ‘identifying standards and/or criteria to apply to their work and </a:t>
            </a:r>
            <a:r>
              <a:rPr lang="en-GB" sz="2800" dirty="0" smtClean="0">
                <a:solidFill>
                  <a:schemeClr val="accent4">
                    <a:lumMod val="60000"/>
                    <a:lumOff val="40000"/>
                  </a:schemeClr>
                </a:solidFill>
              </a:rPr>
              <a:t>making judgements </a:t>
            </a:r>
            <a:r>
              <a:rPr lang="en-GB" sz="2800" dirty="0">
                <a:solidFill>
                  <a:schemeClr val="accent4">
                    <a:lumMod val="60000"/>
                    <a:lumOff val="40000"/>
                  </a:schemeClr>
                </a:solidFill>
              </a:rPr>
              <a:t>about the extent to which they have met these criteria and standards’ </a:t>
            </a:r>
            <a:r>
              <a:rPr lang="en-GB" sz="2800" dirty="0" smtClean="0">
                <a:solidFill>
                  <a:schemeClr val="accent4">
                    <a:lumMod val="60000"/>
                    <a:lumOff val="40000"/>
                  </a:schemeClr>
                </a:solidFill>
              </a:rPr>
              <a:t>Boud (</a:t>
            </a:r>
            <a:r>
              <a:rPr lang="en-GB" sz="2800" dirty="0">
                <a:solidFill>
                  <a:schemeClr val="accent4">
                    <a:lumMod val="60000"/>
                    <a:lumOff val="40000"/>
                  </a:schemeClr>
                </a:solidFill>
              </a:rPr>
              <a:t>1995; p4</a:t>
            </a:r>
            <a:r>
              <a:rPr lang="en-GB" sz="2800" dirty="0" smtClean="0">
                <a:solidFill>
                  <a:schemeClr val="accent4">
                    <a:lumMod val="60000"/>
                    <a:lumOff val="40000"/>
                  </a:schemeClr>
                </a:solidFill>
              </a:rPr>
              <a:t>).”</a:t>
            </a:r>
            <a:endParaRPr lang="en-GB" sz="2800" dirty="0">
              <a:solidFill>
                <a:schemeClr val="accent4">
                  <a:lumMod val="60000"/>
                  <a:lumOff val="40000"/>
                </a:schemeClr>
              </a:solidFill>
            </a:endParaRPr>
          </a:p>
          <a:p>
            <a:pPr algn="r"/>
            <a:r>
              <a:rPr lang="en-GB" sz="2800" kern="0" dirty="0" smtClean="0">
                <a:solidFill>
                  <a:schemeClr val="accent4">
                    <a:lumMod val="60000"/>
                    <a:lumOff val="40000"/>
                  </a:schemeClr>
                </a:solidFill>
                <a:latin typeface="+mj-lt"/>
                <a:ea typeface="ＭＳ Ｐゴシック"/>
              </a:rPr>
              <a:t>(Wride, 2017)</a:t>
            </a:r>
          </a:p>
          <a:p>
            <a:pPr algn="r"/>
            <a:endParaRPr lang="en-GB" sz="2800" kern="0" dirty="0">
              <a:solidFill>
                <a:srgbClr val="000000"/>
              </a:solidFill>
              <a:latin typeface="+mj-lt"/>
              <a:ea typeface="ＭＳ Ｐゴシック"/>
            </a:endParaRPr>
          </a:p>
          <a:p>
            <a:pPr marL="457200" indent="-457200">
              <a:buFont typeface="Arial" pitchFamily="34" charset="0"/>
              <a:buChar char="•"/>
            </a:pPr>
            <a:r>
              <a:rPr lang="en-GB" sz="2800" kern="0" dirty="0" smtClean="0">
                <a:solidFill>
                  <a:srgbClr val="000000"/>
                </a:solidFill>
                <a:latin typeface="+mj-lt"/>
                <a:ea typeface="ＭＳ Ｐゴシック"/>
              </a:rPr>
              <a:t>Learner-centred, not teacher-centred;</a:t>
            </a:r>
          </a:p>
          <a:p>
            <a:pPr marL="457200" indent="-457200">
              <a:buFont typeface="Arial" pitchFamily="34" charset="0"/>
              <a:buChar char="•"/>
            </a:pPr>
            <a:r>
              <a:rPr lang="en-GB" sz="2800" kern="0" dirty="0" smtClean="0">
                <a:solidFill>
                  <a:srgbClr val="000000"/>
                </a:solidFill>
                <a:latin typeface="+mj-lt"/>
                <a:ea typeface="ＭＳ Ｐゴシック"/>
              </a:rPr>
              <a:t>Deeper learning;</a:t>
            </a:r>
          </a:p>
          <a:p>
            <a:pPr marL="457200" indent="-457200">
              <a:buFont typeface="Arial" pitchFamily="34" charset="0"/>
              <a:buChar char="•"/>
            </a:pPr>
            <a:r>
              <a:rPr lang="en-GB" sz="2800" kern="0" dirty="0" smtClean="0">
                <a:solidFill>
                  <a:srgbClr val="000000"/>
                </a:solidFill>
                <a:latin typeface="+mj-lt"/>
                <a:ea typeface="ＭＳ Ｐゴシック"/>
              </a:rPr>
              <a:t>Capacity building.</a:t>
            </a:r>
          </a:p>
          <a:p>
            <a:pPr algn="r"/>
            <a:endParaRPr lang="en-GB" sz="2800" kern="0" dirty="0">
              <a:solidFill>
                <a:srgbClr val="000000"/>
              </a:solidFill>
              <a:latin typeface="+mj-lt"/>
              <a:ea typeface="ＭＳ Ｐゴシック"/>
            </a:endParaRPr>
          </a:p>
          <a:p>
            <a:pPr lvl="0" algn="r" defTabSz="914400" eaLnBrk="0" fontAlgn="base" hangingPunct="0">
              <a:spcBef>
                <a:spcPct val="20000"/>
              </a:spcBef>
              <a:spcAft>
                <a:spcPct val="0"/>
              </a:spcAft>
            </a:pPr>
            <a:endParaRPr lang="en-US" sz="2800" kern="0" dirty="0">
              <a:solidFill>
                <a:srgbClr val="000000"/>
              </a:solidFill>
              <a:latin typeface="+mj-lt"/>
              <a:ea typeface="ＭＳ Ｐゴシック"/>
            </a:endParaRPr>
          </a:p>
          <a:p>
            <a:pPr algn="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7528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What is self-assessment</a:t>
            </a:r>
            <a:endParaRPr lang="en-US" sz="2800" b="1" cap="all" dirty="0">
              <a:solidFill>
                <a:srgbClr val="C00000"/>
              </a:solidFill>
              <a:latin typeface="Calibri"/>
              <a:cs typeface="Calibri"/>
            </a:endParaRPr>
          </a:p>
        </p:txBody>
      </p:sp>
      <p:sp>
        <p:nvSpPr>
          <p:cNvPr id="6" name="TextBox 5"/>
          <p:cNvSpPr txBox="1"/>
          <p:nvPr/>
        </p:nvSpPr>
        <p:spPr>
          <a:xfrm>
            <a:off x="457199" y="1022104"/>
            <a:ext cx="8331469" cy="4968262"/>
          </a:xfrm>
          <a:prstGeom prst="rect">
            <a:avLst/>
          </a:prstGeom>
          <a:noFill/>
        </p:spPr>
        <p:txBody>
          <a:bodyPr wrap="square" rtlCol="0">
            <a:noAutofit/>
          </a:bodyPr>
          <a:lstStyle/>
          <a:p>
            <a:r>
              <a:rPr lang="en-GB" sz="2800" kern="0" dirty="0">
                <a:solidFill>
                  <a:srgbClr val="000000"/>
                </a:solidFill>
                <a:ea typeface="ＭＳ Ｐゴシック"/>
              </a:rPr>
              <a:t>Self-assessment is </a:t>
            </a:r>
            <a:r>
              <a:rPr lang="en-GB" sz="2800" b="1" kern="0" dirty="0">
                <a:solidFill>
                  <a:srgbClr val="000000"/>
                </a:solidFill>
                <a:ea typeface="ＭＳ Ｐゴシック"/>
              </a:rPr>
              <a:t>assessment for learning </a:t>
            </a:r>
            <a:r>
              <a:rPr lang="en-GB" sz="2800" kern="0" dirty="0">
                <a:solidFill>
                  <a:srgbClr val="000000"/>
                </a:solidFill>
                <a:ea typeface="ＭＳ Ｐゴシック"/>
              </a:rPr>
              <a:t>about both </a:t>
            </a:r>
            <a:r>
              <a:rPr lang="en-GB" sz="2800" b="1" kern="0" dirty="0">
                <a:solidFill>
                  <a:srgbClr val="000000"/>
                </a:solidFill>
                <a:ea typeface="ＭＳ Ｐゴシック"/>
              </a:rPr>
              <a:t>knowledge and learning</a:t>
            </a:r>
            <a:r>
              <a:rPr lang="en-GB" sz="2800" kern="0" dirty="0">
                <a:solidFill>
                  <a:srgbClr val="000000"/>
                </a:solidFill>
                <a:ea typeface="ＭＳ Ｐゴシック"/>
              </a:rPr>
              <a:t> by students for students, and it is most useful during the course of study </a:t>
            </a:r>
            <a:r>
              <a:rPr lang="en-GB" sz="2800" b="1" kern="0" dirty="0">
                <a:solidFill>
                  <a:srgbClr val="000000"/>
                </a:solidFill>
                <a:ea typeface="ＭＳ Ｐゴシック"/>
              </a:rPr>
              <a:t>before taking exams</a:t>
            </a:r>
            <a:r>
              <a:rPr lang="en-GB" sz="2800" kern="0" dirty="0">
                <a:solidFill>
                  <a:srgbClr val="000000"/>
                </a:solidFill>
                <a:ea typeface="ＭＳ Ｐゴシック"/>
              </a:rPr>
              <a:t>.</a:t>
            </a:r>
            <a:endParaRPr lang="en-US" sz="2800" kern="0" dirty="0">
              <a:solidFill>
                <a:srgbClr val="000000"/>
              </a:solidFill>
              <a:ea typeface="ＭＳ Ｐゴシック"/>
            </a:endParaRPr>
          </a:p>
          <a:p>
            <a:endParaRPr lang="en-GB" sz="2800" dirty="0"/>
          </a:p>
          <a:p>
            <a:pPr algn="r"/>
            <a:r>
              <a:rPr lang="en-GB" sz="2800" kern="0" dirty="0" smtClean="0">
                <a:solidFill>
                  <a:srgbClr val="000000"/>
                </a:solidFill>
                <a:latin typeface="+mj-lt"/>
                <a:ea typeface="ＭＳ Ｐゴシック"/>
              </a:rPr>
              <a:t>(Reis, Wednesday morning)</a:t>
            </a:r>
          </a:p>
          <a:p>
            <a:pPr algn="r"/>
            <a:endParaRPr lang="en-GB" sz="2800" kern="0" dirty="0">
              <a:solidFill>
                <a:srgbClr val="000000"/>
              </a:solidFill>
              <a:latin typeface="+mj-lt"/>
              <a:ea typeface="ＭＳ Ｐゴシック"/>
            </a:endParaRPr>
          </a:p>
          <a:p>
            <a:pPr lvl="0" algn="r" defTabSz="914400" eaLnBrk="0" fontAlgn="base" hangingPunct="0">
              <a:spcBef>
                <a:spcPct val="20000"/>
              </a:spcBef>
              <a:spcAft>
                <a:spcPct val="0"/>
              </a:spcAft>
            </a:pPr>
            <a:endParaRPr lang="en-US" sz="2800" kern="0" dirty="0">
              <a:solidFill>
                <a:srgbClr val="000000"/>
              </a:solidFill>
              <a:latin typeface="+mj-lt"/>
              <a:ea typeface="ＭＳ Ｐゴシック"/>
            </a:endParaRPr>
          </a:p>
          <a:p>
            <a:pPr algn="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4785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Why self assessment?</a:t>
            </a:r>
            <a:endParaRPr lang="en-US" sz="2800" b="1" cap="all" dirty="0">
              <a:solidFill>
                <a:srgbClr val="C00000"/>
              </a:solidFill>
              <a:latin typeface="Calibri"/>
              <a:cs typeface="Calibri"/>
            </a:endParaRPr>
          </a:p>
        </p:txBody>
      </p:sp>
      <p:sp>
        <p:nvSpPr>
          <p:cNvPr id="6" name="TextBox 5"/>
          <p:cNvSpPr txBox="1"/>
          <p:nvPr/>
        </p:nvSpPr>
        <p:spPr>
          <a:xfrm>
            <a:off x="800370" y="1183019"/>
            <a:ext cx="7632160"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My number </a:t>
            </a:r>
            <a:r>
              <a:rPr lang="en-US" sz="2800" kern="0" dirty="0">
                <a:solidFill>
                  <a:srgbClr val="000000"/>
                </a:solidFill>
                <a:latin typeface="+mj-lt"/>
                <a:ea typeface="ＭＳ Ｐゴシック"/>
              </a:rPr>
              <a:t>one </a:t>
            </a:r>
            <a:r>
              <a:rPr lang="en-US" sz="2800" kern="0" dirty="0" smtClean="0">
                <a:solidFill>
                  <a:srgbClr val="000000"/>
                </a:solidFill>
                <a:latin typeface="+mj-lt"/>
                <a:ea typeface="ＭＳ Ｐゴシック"/>
              </a:rPr>
              <a:t>reason we </a:t>
            </a:r>
            <a:r>
              <a:rPr lang="en-US" sz="2800" kern="0" dirty="0">
                <a:solidFill>
                  <a:srgbClr val="000000"/>
                </a:solidFill>
                <a:latin typeface="+mj-lt"/>
                <a:ea typeface="ＭＳ Ｐゴシック"/>
              </a:rPr>
              <a:t>should build self-assessment into our teaching </a:t>
            </a:r>
            <a:r>
              <a:rPr lang="en-US" sz="2800" kern="0" dirty="0" smtClean="0">
                <a:solidFill>
                  <a:srgbClr val="000000"/>
                </a:solidFill>
                <a:latin typeface="+mj-lt"/>
                <a:ea typeface="ＭＳ Ｐゴシック"/>
              </a:rPr>
              <a:t>is that we practice criteria-based assessment, so</a:t>
            </a:r>
          </a:p>
          <a:p>
            <a:pPr lvl="0" defTabSz="914400" eaLnBrk="0" fontAlgn="base" hangingPunct="0">
              <a:spcBef>
                <a:spcPct val="20000"/>
              </a:spcBef>
              <a:spcAft>
                <a:spcPct val="0"/>
              </a:spcAft>
            </a:pPr>
            <a:endParaRPr lang="en-US" sz="2800" b="1" kern="0" dirty="0">
              <a:solidFill>
                <a:srgbClr val="000000"/>
              </a:solidFill>
              <a:latin typeface="+mj-lt"/>
              <a:ea typeface="ＭＳ Ｐゴシック"/>
            </a:endParaRPr>
          </a:p>
          <a:p>
            <a:pPr lvl="0" defTabSz="914400" eaLnBrk="0" fontAlgn="base" hangingPunct="0">
              <a:spcBef>
                <a:spcPct val="20000"/>
              </a:spcBef>
              <a:spcAft>
                <a:spcPct val="0"/>
              </a:spcAft>
            </a:pPr>
            <a:r>
              <a:rPr lang="en-US" sz="2800" b="1" kern="0" dirty="0" smtClean="0">
                <a:solidFill>
                  <a:srgbClr val="000000"/>
                </a:solidFill>
                <a:latin typeface="+mj-lt"/>
                <a:ea typeface="ＭＳ Ｐゴシック"/>
              </a:rPr>
              <a:t>students should know what the criteria are and have some experience judging their work against it in order to do well when it matters</a:t>
            </a:r>
            <a:r>
              <a:rPr lang="en-US" sz="2800" kern="0" dirty="0" smtClean="0">
                <a:solidFill>
                  <a:srgbClr val="000000"/>
                </a:solidFill>
                <a:latin typeface="+mj-lt"/>
                <a:ea typeface="ＭＳ Ｐゴシック"/>
              </a:rPr>
              <a:t>.</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2521237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ct:contentTypeSchema ct:_="" ma:_="" ma:contentTypeName="Document" ma:contentTypeID="0x0101000C92E395E8E08542BE84397FDFC4739E" ma:contentTypeVersion="" ma:contentTypeDescription="Create a new document." ma:contentTypeScope="" ma:versionID="a6c32c42d6b9b054ce49606a6ea29a96" xmlns:ct="http://schemas.microsoft.com/office/2006/metadata/contentType" xmlns:ma="http://schemas.microsoft.com/office/2006/metadata/properties/metaAttributes">
<xsd:schema targetNamespace="http://schemas.microsoft.com/office/2006/metadata/properties" ma:root="true" ma:fieldsID="7503db7f5557d481fda480109d4de2ef" ns2:_="" ns3:_="" xmlns:xsd="http://www.w3.org/2001/XMLSchema" xmlns:xs="http://www.w3.org/2001/XMLSchema" xmlns:p="http://schemas.microsoft.com/office/2006/metadata/properties" xmlns:ns2="$ListId:Shared Documents;" xmlns:ns3="e8331262-de25-436d-8f05-154a071bbe3b">
<xsd:import namespace="$ListId:Shared Documents;"/>
<xsd:import namespace="e8331262-de25-436d-8f05-154a071bbe3b"/>
<xsd:element name="properties">
<xsd:complexType>
<xsd:sequence>
<xsd:element name="documentManagement">
<xsd:complexType>
<xsd:all>
<xsd:element ref="ns2:hc6d7eca65f9478abad7d03f5cf64e0f" minOccurs="0"/>
<xsd:element ref="ns3:TaxCatchAll"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c6d7eca65f9478abad7d03f5cf64e0f" ma:index="9" nillable="true" ma:taxonomy="true" ma:internalName="hc6d7eca65f9478abad7d03f5cf64e0f" ma:taxonomyFieldName="Category" ma:displayName="Category" ma:default="" ma:fieldId="{1c6d7eca-65f9-478a-bad7-d03f5cf64e0f}" ma:sspId="415ee74b-2602-4e7a-8fdc-0d76d9df16f1" ma:termSetId="c9e38beb-e60a-46ec-a1a3-d119e6b2538e" ma:anchorId="00000000-0000-0000-0000-000000000000" ma:open="false" ma:isKeyword="false">
<xsd:complexType>
<xsd:sequence>
<xsd:element ref="pc:Terms" minOccurs="0" maxOccurs="1"></xsd:element>
</xsd:sequence>
</xsd:complexType>
</xsd:element>
</xsd:schema>
<xsd:schema targetNamespace="e8331262-de25-436d-8f05-154a071bbe3b"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TaxCatchAll" ma:index="10" nillable="true" ma:displayName="Taxonomy Catch All Column" ma:hidden="true" ma:list="{1B25C4DA-95C3-46C8-9C47-A37510700FC4}" ma:internalName="TaxCatchAll" ma:showField="CatchAllData" ma:web="{94c9b129-8f0b-4efd-a3a7-0f552c179199}">
<xsd:complexType>
<xsd:complexContent>
<xsd:extension base="dms:MultiChoiceLookup">
<xsd:sequence>
<xsd:element name="Value" type="dms:Lookup" maxOccurs="unbounded" minOccurs="0" nillable="true"/>
</xsd:sequence>
</xsd:extension>
</xsd:complexContent>
</xsd:complex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p:properties xmlns:p="http://schemas.microsoft.com/office/2006/metadata/properties" xmlns:xsi="http://www.w3.org/2001/XMLSchema-instance" xmlns:pc="http://schemas.microsoft.com/office/infopath/2007/PartnerControls"><documentManagement><hc6d7eca65f9478abad7d03f5cf64e0f xmlns="$ListId:Shared Documents;"><Terms xmlns="http://schemas.microsoft.com/office/infopath/2007/PartnerControls"></Terms></hc6d7eca65f9478abad7d03f5cf64e0f><TaxCatchAll xmlns="e8331262-de25-436d-8f05-154a071bbe3b"/></documentManagement></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C8E77D-B8E2-43BF-A607-672D88FF0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e8331262-de25-436d-8f05-154a071bb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E0F55A-5ACE-4E81-A452-A8FF73E0354A}">
  <ds:schemaRefs>
    <ds:schemaRef ds:uri="http://purl.org/dc/dcmitype/"/>
    <ds:schemaRef ds:uri="$ListId:Shared Documents;"/>
    <ds:schemaRef ds:uri="http://purl.org/dc/elements/1.1/"/>
    <ds:schemaRef ds:uri="http://schemas.microsoft.com/office/2006/documentManagement/types"/>
    <ds:schemaRef ds:uri="e8331262-de25-436d-8f05-154a071bbe3b"/>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DCF8A76-1436-47FC-9370-1D27FEBE2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3940</TotalTime>
  <Words>1635</Words>
  <Application>Microsoft Office PowerPoint</Application>
  <PresentationFormat>On-screen Show (4:3)</PresentationFormat>
  <Paragraphs>205</Paragraphs>
  <Slides>26</Slides>
  <Notes>26</Notes>
  <HiddenSlides>2</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Theme</vt:lpstr>
      <vt:lpstr>Self-assessment activities online</vt:lpstr>
      <vt:lpstr>Objectives of this session</vt:lpstr>
      <vt:lpstr>What this session is not</vt:lpstr>
      <vt:lpstr>Where is the public chat?</vt:lpstr>
      <vt:lpstr>Welcome</vt:lpstr>
      <vt:lpstr>What is self-assessment</vt:lpstr>
      <vt:lpstr>What is self-assessment</vt:lpstr>
      <vt:lpstr>What is self-assessment</vt:lpstr>
      <vt:lpstr>Why self assessment?</vt:lpstr>
      <vt:lpstr>The benefits of self and peer assessment for learning</vt:lpstr>
      <vt:lpstr>Activity 2 How to support self assessment?</vt:lpstr>
      <vt:lpstr>Ideas about how and where to support self-assessment</vt:lpstr>
      <vt:lpstr>Ideas about how and where to support self-assessment</vt:lpstr>
      <vt:lpstr>Ideas about how and where to support self-assessment</vt:lpstr>
      <vt:lpstr>how to get started with self-assessment</vt:lpstr>
      <vt:lpstr>how to get started with self-assessment</vt:lpstr>
      <vt:lpstr>self-assessment ‘cycle’</vt:lpstr>
      <vt:lpstr>“self-assessment is a waste of time”</vt:lpstr>
      <vt:lpstr>“self-assessment is a waste of time”</vt:lpstr>
      <vt:lpstr>self-assessment as capacity building</vt:lpstr>
      <vt:lpstr>self-assessment as capacity building</vt:lpstr>
      <vt:lpstr>self-assessment as a principle of learning design</vt:lpstr>
      <vt:lpstr>Review</vt:lpstr>
      <vt:lpstr>Sources</vt:lpstr>
      <vt:lpstr>PowerPoint Presentation</vt:lpstr>
      <vt:lpstr>PowerPoint Presentation</vt:lpstr>
    </vt:vector>
  </TitlesOfParts>
  <Company>Xi'an Jiaotong-Liverpool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XJTLU</dc:title>
  <dc:creator>Tom Ennis</dc:creator>
  <cp:lastModifiedBy>Julie</cp:lastModifiedBy>
  <cp:revision>337</cp:revision>
  <cp:lastPrinted>2017-09-14T05:15:08Z</cp:lastPrinted>
  <dcterms:created xsi:type="dcterms:W3CDTF">2016-01-19T04:00:20Z</dcterms:created>
  <dcterms:modified xsi:type="dcterms:W3CDTF">2020-03-31T01:52:13Z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0x0101000C92E395E8E08542BE84397FDFC4739E</vt:lpwstr>
  </property>
  <property fmtid="{D5CDD505-2E9C-101B-9397-08002B2CF9AE}" pid="3" name="Category">
    <vt:lpwstr/>
  </property>
</Properties>
</file>