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handoutMasterIdLst>
    <p:handoutMasterId r:id="rId27"/>
  </p:handoutMasterIdLst>
  <p:sldIdLst>
    <p:sldId id="256" r:id="rId5"/>
    <p:sldId id="257" r:id="rId6"/>
    <p:sldId id="273" r:id="rId7"/>
    <p:sldId id="278" r:id="rId8"/>
    <p:sldId id="258" r:id="rId9"/>
    <p:sldId id="265" r:id="rId10"/>
    <p:sldId id="267" r:id="rId11"/>
    <p:sldId id="279" r:id="rId12"/>
    <p:sldId id="270" r:id="rId13"/>
    <p:sldId id="274" r:id="rId14"/>
    <p:sldId id="281" r:id="rId15"/>
    <p:sldId id="262" r:id="rId16"/>
    <p:sldId id="271" r:id="rId17"/>
    <p:sldId id="283" r:id="rId18"/>
    <p:sldId id="275" r:id="rId19"/>
    <p:sldId id="284" r:id="rId20"/>
    <p:sldId id="285" r:id="rId21"/>
    <p:sldId id="269" r:id="rId22"/>
    <p:sldId id="272" r:id="rId23"/>
    <p:sldId id="276" r:id="rId24"/>
    <p:sldId id="263" r:id="rId25"/>
    <p:sldId id="286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06" d="100"/>
          <a:sy n="106" d="100"/>
        </p:scale>
        <p:origin x="108" y="5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969F52-4434-429F-985D-59EAF50C2785}" type="datetimeFigureOut">
              <a:rPr lang="en-US" smtClean="0"/>
              <a:t>5/4/2016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C1E7E8-10A9-46F4-B065-0AE30B813F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4645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5E1EB-231A-4B93-9777-A0F6F8AF0234}" type="datetimeFigureOut">
              <a:rPr lang="en-US" smtClean="0"/>
              <a:t>5/4/2016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0778C-CDEB-4AB5-AF3A-E687D86B47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541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5E1EB-231A-4B93-9777-A0F6F8AF0234}" type="datetimeFigureOut">
              <a:rPr lang="en-US" smtClean="0"/>
              <a:t>5/4/2016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0778C-CDEB-4AB5-AF3A-E687D86B47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708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5E1EB-231A-4B93-9777-A0F6F8AF0234}" type="datetimeFigureOut">
              <a:rPr lang="en-US" smtClean="0"/>
              <a:t>5/4/2016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0778C-CDEB-4AB5-AF3A-E687D86B47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174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5E1EB-231A-4B93-9777-A0F6F8AF0234}" type="datetimeFigureOut">
              <a:rPr lang="en-US" smtClean="0"/>
              <a:t>5/4/2016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0778C-CDEB-4AB5-AF3A-E687D86B47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972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5E1EB-231A-4B93-9777-A0F6F8AF0234}" type="datetimeFigureOut">
              <a:rPr lang="en-US" smtClean="0"/>
              <a:t>5/4/2016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0778C-CDEB-4AB5-AF3A-E687D86B47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94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5E1EB-231A-4B93-9777-A0F6F8AF0234}" type="datetimeFigureOut">
              <a:rPr lang="en-US" smtClean="0"/>
              <a:t>5/4/2016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0778C-CDEB-4AB5-AF3A-E687D86B47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170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5E1EB-231A-4B93-9777-A0F6F8AF0234}" type="datetimeFigureOut">
              <a:rPr lang="en-US" smtClean="0"/>
              <a:t>5/4/2016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0778C-CDEB-4AB5-AF3A-E687D86B47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513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5E1EB-231A-4B93-9777-A0F6F8AF0234}" type="datetimeFigureOut">
              <a:rPr lang="en-US" smtClean="0"/>
              <a:t>5/4/2016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0778C-CDEB-4AB5-AF3A-E687D86B47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601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5E1EB-231A-4B93-9777-A0F6F8AF0234}" type="datetimeFigureOut">
              <a:rPr lang="en-US" smtClean="0"/>
              <a:t>5/4/2016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0778C-CDEB-4AB5-AF3A-E687D86B47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460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5E1EB-231A-4B93-9777-A0F6F8AF0234}" type="datetimeFigureOut">
              <a:rPr lang="en-US" smtClean="0"/>
              <a:t>5/4/2016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0778C-CDEB-4AB5-AF3A-E687D86B47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645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5E1EB-231A-4B93-9777-A0F6F8AF0234}" type="datetimeFigureOut">
              <a:rPr lang="en-US" smtClean="0"/>
              <a:t>5/4/2016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0778C-CDEB-4AB5-AF3A-E687D86B47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332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75E1EB-231A-4B93-9777-A0F6F8AF0234}" type="datetimeFigureOut">
              <a:rPr lang="en-US" smtClean="0"/>
              <a:t>5/4/2016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00778C-CDEB-4AB5-AF3A-E687D86B47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322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unesdoc.unesco.org/images/0018/001832/183219e.pd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424481"/>
            <a:ext cx="12192000" cy="2387600"/>
          </a:xfrm>
        </p:spPr>
        <p:txBody>
          <a:bodyPr>
            <a:normAutofit/>
          </a:bodyPr>
          <a:lstStyle/>
          <a:p>
            <a:r>
              <a:rPr lang="en-US" sz="2800" b="1" dirty="0">
                <a:latin typeface="Aharoni" panose="02010803020104030203" pitchFamily="2" charset="-79"/>
                <a:cs typeface="Aharoni" panose="02010803020104030203" pitchFamily="2" charset="-79"/>
              </a:rPr>
              <a:t>Large groups, embedded language support, and blended learning: </a:t>
            </a:r>
            <a:br>
              <a:rPr lang="en-US" sz="2800" b="1" dirty="0"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en-US" sz="28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How </a:t>
            </a:r>
            <a:r>
              <a:rPr lang="en-US" sz="2800" b="1" dirty="0">
                <a:latin typeface="Aharoni" panose="02010803020104030203" pitchFamily="2" charset="-79"/>
                <a:cs typeface="Aharoni" panose="02010803020104030203" pitchFamily="2" charset="-79"/>
              </a:rPr>
              <a:t>an IBSS-LC jointly delivered undergraduate module is responding to current global trends in higher education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6379" y="4300174"/>
            <a:ext cx="9144000" cy="1655762"/>
          </a:xfrm>
        </p:spPr>
        <p:txBody>
          <a:bodyPr>
            <a:normAutofit/>
          </a:bodyPr>
          <a:lstStyle/>
          <a:p>
            <a:r>
              <a:rPr lang="en-US" sz="2000" dirty="0" smtClean="0">
                <a:latin typeface="Aharoni" panose="02010803020104030203" pitchFamily="2" charset="-79"/>
                <a:cs typeface="Aharoni" panose="02010803020104030203" pitchFamily="2" charset="-79"/>
              </a:rPr>
              <a:t>Eoin Jordan, Gareth Morris, Tao Bai</a:t>
            </a:r>
            <a:endParaRPr lang="en-US" sz="20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434637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00B05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1. </a:t>
            </a:r>
            <a:r>
              <a:rPr lang="en-US" sz="2800" dirty="0" smtClean="0">
                <a:solidFill>
                  <a:srgbClr val="00B05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Pressure </a:t>
            </a:r>
            <a:r>
              <a:rPr lang="en-US" sz="2800" dirty="0">
                <a:solidFill>
                  <a:srgbClr val="00B05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on educational delivery from the </a:t>
            </a:r>
            <a:r>
              <a:rPr lang="en-US" sz="2800" dirty="0" err="1">
                <a:solidFill>
                  <a:srgbClr val="00B05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massification</a:t>
            </a:r>
            <a:r>
              <a:rPr lang="en-US" sz="2800" dirty="0">
                <a:solidFill>
                  <a:srgbClr val="00B05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of higher </a:t>
            </a:r>
            <a:r>
              <a:rPr lang="en-US" sz="2800" dirty="0" smtClean="0">
                <a:solidFill>
                  <a:srgbClr val="00B05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education (Thinking Forward)</a:t>
            </a:r>
            <a:endParaRPr lang="en-US" sz="2800" dirty="0">
              <a:solidFill>
                <a:srgbClr val="00B05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Student satisfaction with the module was higher than the previous year – advisable to continue approach</a:t>
            </a:r>
          </a:p>
          <a:p>
            <a:r>
              <a:rPr lang="en-US" dirty="0" smtClean="0"/>
              <a:t>Greater </a:t>
            </a:r>
            <a:r>
              <a:rPr lang="en-US" dirty="0"/>
              <a:t>structural incentives needed to encourage participation in online/large group activities?</a:t>
            </a:r>
          </a:p>
          <a:p>
            <a:pPr lvl="1"/>
            <a:r>
              <a:rPr lang="en-US" dirty="0" smtClean="0"/>
              <a:t>Attendance </a:t>
            </a:r>
            <a:r>
              <a:rPr lang="en-US" dirty="0"/>
              <a:t>issues in 2nd half of the semester – symptom of large group sessions?</a:t>
            </a:r>
          </a:p>
          <a:p>
            <a:r>
              <a:rPr lang="en-US" dirty="0" smtClean="0"/>
              <a:t>Provide online lectures?</a:t>
            </a:r>
          </a:p>
          <a:p>
            <a:pPr lvl="1"/>
            <a:r>
              <a:rPr lang="en-US" dirty="0" smtClean="0"/>
              <a:t>Lecture time could be focused more on interactive activities (flipped classroom approach)</a:t>
            </a:r>
          </a:p>
          <a:p>
            <a:r>
              <a:rPr lang="en-US" dirty="0" smtClean="0"/>
              <a:t>Increase the amount of video support resources available to students on ICE?</a:t>
            </a:r>
          </a:p>
          <a:p>
            <a:pPr lvl="1"/>
            <a:r>
              <a:rPr lang="en-US" dirty="0" smtClean="0"/>
              <a:t>Students appeared to like these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1351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4636" y="0"/>
            <a:ext cx="10494494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81420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2</a:t>
            </a:r>
            <a:r>
              <a:rPr lang="en-US" sz="28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. </a:t>
            </a:r>
            <a:r>
              <a:rPr lang="en-US" sz="2800" dirty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G</a:t>
            </a:r>
            <a:r>
              <a:rPr lang="en-US" sz="28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rowth </a:t>
            </a:r>
            <a:r>
              <a:rPr lang="en-US" sz="2800" dirty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in numbers of non-first-language English speakers studying academic content through </a:t>
            </a:r>
            <a:r>
              <a:rPr lang="en-US" sz="28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English (Challenge)</a:t>
            </a:r>
            <a:endParaRPr lang="en-US" sz="2800" dirty="0">
              <a:solidFill>
                <a:srgbClr val="FF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English language delivery, but most students are from mainland China</a:t>
            </a:r>
          </a:p>
          <a:p>
            <a:r>
              <a:rPr lang="en-US" sz="2000" i="1" dirty="0" err="1" smtClean="0"/>
              <a:t>GaoKao</a:t>
            </a:r>
            <a:r>
              <a:rPr lang="en-US" sz="2000" dirty="0" smtClean="0"/>
              <a:t> entry – no specific English language entry requirement</a:t>
            </a:r>
          </a:p>
          <a:p>
            <a:r>
              <a:rPr lang="en-US" sz="2000" dirty="0" smtClean="0"/>
              <a:t>Majority at approximately CEFR (Common European Framework of Reference for Languages) B1 level</a:t>
            </a:r>
          </a:p>
          <a:p>
            <a:pPr marL="0" indent="0">
              <a:buNone/>
            </a:pPr>
            <a:r>
              <a:rPr lang="en-US" sz="2400" dirty="0" smtClean="0"/>
              <a:t>How to provide English language </a:t>
            </a:r>
            <a:r>
              <a:rPr lang="en-US" sz="2400" u="sng" dirty="0" smtClean="0"/>
              <a:t>and</a:t>
            </a:r>
            <a:r>
              <a:rPr lang="en-US" sz="2400" dirty="0" smtClean="0"/>
              <a:t> study skills support to assist with…</a:t>
            </a:r>
          </a:p>
          <a:p>
            <a:r>
              <a:rPr lang="en-US" sz="2000" dirty="0" smtClean="0"/>
              <a:t>Transition from Chinese/other L1-medium to English medium education</a:t>
            </a:r>
          </a:p>
          <a:p>
            <a:r>
              <a:rPr lang="en-US" sz="2000" dirty="0" smtClean="0"/>
              <a:t>Transition from High School to University education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532182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2</a:t>
            </a:r>
            <a:r>
              <a:rPr lang="en-US" sz="2800" dirty="0" smtClean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. </a:t>
            </a:r>
            <a:r>
              <a:rPr lang="en-US" sz="2800" dirty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G</a:t>
            </a:r>
            <a:r>
              <a:rPr lang="en-US" sz="2800" dirty="0" smtClean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rowth </a:t>
            </a:r>
            <a:r>
              <a:rPr lang="en-US" sz="2800" dirty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in numbers of non-first-language English speakers studying academic content through </a:t>
            </a:r>
            <a:r>
              <a:rPr lang="en-US" sz="2800" dirty="0" smtClean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English (Response)</a:t>
            </a:r>
            <a:endParaRPr lang="en-US" sz="2800" dirty="0">
              <a:solidFill>
                <a:srgbClr val="0070C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629275" cy="4500225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/>
              <a:t>Weekly IBSS-led lecture (2 </a:t>
            </a:r>
            <a:r>
              <a:rPr lang="en-US" sz="2400" dirty="0" err="1" smtClean="0"/>
              <a:t>hrs</a:t>
            </a:r>
            <a:r>
              <a:rPr lang="en-US" sz="2400" dirty="0" smtClean="0"/>
              <a:t>) = content delivery</a:t>
            </a:r>
          </a:p>
          <a:p>
            <a:r>
              <a:rPr lang="en-US" sz="2400" b="1" dirty="0" smtClean="0"/>
              <a:t>Weekly LC-led seminar (1 hr) + ICE activities = language and study skills support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u="sng" dirty="0" smtClean="0"/>
              <a:t>Seminars</a:t>
            </a:r>
          </a:p>
          <a:p>
            <a:r>
              <a:rPr lang="en-US" sz="2400" dirty="0" smtClean="0"/>
              <a:t>Cornell note-taking technique</a:t>
            </a:r>
          </a:p>
          <a:p>
            <a:r>
              <a:rPr lang="en-US" sz="2400" dirty="0" smtClean="0"/>
              <a:t>Review of notes from previous lecture (peer comparison/online quizzes)</a:t>
            </a:r>
          </a:p>
          <a:p>
            <a:r>
              <a:rPr lang="en-US" sz="2400" dirty="0" smtClean="0"/>
              <a:t>Preview vocabulary for next lecture (group quizzes/categorization  activities)</a:t>
            </a:r>
          </a:p>
          <a:p>
            <a:r>
              <a:rPr lang="en-US" sz="2400" dirty="0" smtClean="0"/>
              <a:t>Introductory discussion tasks on next lecture topic</a:t>
            </a:r>
          </a:p>
          <a:p>
            <a:r>
              <a:rPr lang="en-US" sz="2400" dirty="0" smtClean="0"/>
              <a:t>Skimming and scanning tasks with lecture pre-readings (group-based)</a:t>
            </a:r>
          </a:p>
          <a:p>
            <a:r>
              <a:rPr lang="en-US" sz="2400" dirty="0" smtClean="0"/>
              <a:t>Practice timed writing tasks on previous lecture topics to prepare for final exam </a:t>
            </a:r>
            <a:r>
              <a:rPr lang="en-US" sz="2400" dirty="0"/>
              <a:t>(</a:t>
            </a:r>
            <a:r>
              <a:rPr lang="en-US" sz="2400" dirty="0" smtClean="0"/>
              <a:t>peer checking/generic feedback)</a:t>
            </a:r>
          </a:p>
        </p:txBody>
      </p:sp>
    </p:spTree>
    <p:extLst>
      <p:ext uri="{BB962C8B-B14F-4D97-AF65-F5344CB8AC3E}">
        <p14:creationId xmlns:p14="http://schemas.microsoft.com/office/powerpoint/2010/main" val="1707265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2</a:t>
            </a:r>
            <a:r>
              <a:rPr lang="en-US" sz="2800" dirty="0" smtClean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. </a:t>
            </a:r>
            <a:r>
              <a:rPr lang="en-US" sz="2800" dirty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G</a:t>
            </a:r>
            <a:r>
              <a:rPr lang="en-US" sz="2800" dirty="0" smtClean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rowth </a:t>
            </a:r>
            <a:r>
              <a:rPr lang="en-US" sz="2800" dirty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in numbers of non-first-language English speakers studying academic content through </a:t>
            </a:r>
            <a:r>
              <a:rPr lang="en-US" sz="2800" dirty="0" smtClean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English (Response)</a:t>
            </a:r>
            <a:endParaRPr lang="en-US" sz="2800" dirty="0">
              <a:solidFill>
                <a:srgbClr val="0070C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629275" cy="450022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2400" u="sng" dirty="0" smtClean="0"/>
              <a:t>ICE activities – Pre-lecture</a:t>
            </a:r>
          </a:p>
          <a:p>
            <a:r>
              <a:rPr lang="en-US" sz="2400" dirty="0" smtClean="0"/>
              <a:t>Watch introductory video and do quiz</a:t>
            </a:r>
          </a:p>
          <a:p>
            <a:r>
              <a:rPr lang="en-US" sz="2400" dirty="0" smtClean="0"/>
              <a:t>Add key vocabulary to the module glossary</a:t>
            </a:r>
          </a:p>
          <a:p>
            <a:r>
              <a:rPr lang="en-US" sz="2400" dirty="0" smtClean="0"/>
              <a:t>Read lecture pre-reading (sometimes provided with highlighting of key sections)</a:t>
            </a:r>
          </a:p>
          <a:p>
            <a:r>
              <a:rPr lang="en-US" sz="2400" dirty="0" smtClean="0"/>
              <a:t>Download tailored Cornell-style note-taking sheet</a:t>
            </a:r>
          </a:p>
          <a:p>
            <a:pPr marL="0" indent="0">
              <a:buNone/>
            </a:pPr>
            <a:r>
              <a:rPr lang="en-US" sz="2400" u="sng" dirty="0" smtClean="0"/>
              <a:t>ICE activities – Post-lecture</a:t>
            </a:r>
          </a:p>
          <a:p>
            <a:r>
              <a:rPr lang="en-US" sz="2400" dirty="0" smtClean="0"/>
              <a:t>Post Cornell notes review questions on a forum/answer other students’ questions</a:t>
            </a:r>
          </a:p>
          <a:p>
            <a:r>
              <a:rPr lang="en-US" sz="2400" dirty="0" smtClean="0"/>
              <a:t>Post Cornell notes summaries on a forum/rate other students’ summaries</a:t>
            </a:r>
          </a:p>
          <a:p>
            <a:r>
              <a:rPr lang="en-US" sz="2400" dirty="0" smtClean="0"/>
              <a:t>Record and post group lecture review podcasts/rate other groups’ podcasts</a:t>
            </a:r>
          </a:p>
          <a:p>
            <a:r>
              <a:rPr lang="en-US" sz="2400" dirty="0" smtClean="0"/>
              <a:t>Create practice exam MCQs in groups to review material</a:t>
            </a:r>
          </a:p>
          <a:p>
            <a:r>
              <a:rPr lang="en-US" sz="2400" dirty="0" smtClean="0"/>
              <a:t>Complete peer-assessed online writing practice tasks, based on lecture topics (generic feedback from LC tutors)</a:t>
            </a:r>
          </a:p>
          <a:p>
            <a:r>
              <a:rPr lang="en-US" sz="2400" dirty="0" smtClean="0"/>
              <a:t>Volunteer to join a review podcast with LC tutors (recording shared with the module)</a:t>
            </a:r>
          </a:p>
          <a:p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645988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rgbClr val="00B05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2</a:t>
            </a:r>
            <a:r>
              <a:rPr lang="en-US" sz="2800" dirty="0" smtClean="0">
                <a:solidFill>
                  <a:srgbClr val="00B05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. </a:t>
            </a:r>
            <a:r>
              <a:rPr lang="en-US" sz="2800" dirty="0">
                <a:solidFill>
                  <a:srgbClr val="00B05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G</a:t>
            </a:r>
            <a:r>
              <a:rPr lang="en-US" sz="2800" dirty="0" smtClean="0">
                <a:solidFill>
                  <a:srgbClr val="00B05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rowth </a:t>
            </a:r>
            <a:r>
              <a:rPr lang="en-US" sz="2800" dirty="0">
                <a:solidFill>
                  <a:srgbClr val="00B05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in numbers of non-first-language English speakers studying academic content through </a:t>
            </a:r>
            <a:r>
              <a:rPr lang="en-US" sz="2800" dirty="0" smtClean="0">
                <a:solidFill>
                  <a:srgbClr val="00B05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English (Thinking Forward)</a:t>
            </a:r>
            <a:endParaRPr lang="en-US" sz="2800" dirty="0">
              <a:solidFill>
                <a:srgbClr val="00B05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Students reported that LC support was helpful -advisable to continue</a:t>
            </a:r>
          </a:p>
          <a:p>
            <a:r>
              <a:rPr lang="en-US" sz="2400" dirty="0" smtClean="0"/>
              <a:t>Students who completed ICE activities/attended seminars performed better on assessments – advisable to continue</a:t>
            </a:r>
          </a:p>
          <a:p>
            <a:r>
              <a:rPr lang="en-US" sz="2400" dirty="0" smtClean="0"/>
              <a:t>Challenge is how to incentivize non-participating students to participate…</a:t>
            </a:r>
          </a:p>
          <a:p>
            <a:pPr lvl="1"/>
            <a:r>
              <a:rPr lang="en-US" sz="2000" dirty="0" smtClean="0"/>
              <a:t>Include participation element to assessment?</a:t>
            </a:r>
          </a:p>
          <a:p>
            <a:pPr lvl="1"/>
            <a:r>
              <a:rPr lang="en-US" sz="2000" dirty="0" smtClean="0"/>
              <a:t>Reduce the amount of activities on ICE/label some as optional, so that struggling students are not intimidated</a:t>
            </a:r>
            <a:endParaRPr lang="en-US" sz="2400" dirty="0" smtClean="0"/>
          </a:p>
          <a:p>
            <a:r>
              <a:rPr lang="en-US" sz="2400" dirty="0" smtClean="0"/>
              <a:t>Develop a language/study skills materials bank that can be used in the following year too</a:t>
            </a:r>
          </a:p>
        </p:txBody>
      </p:sp>
    </p:spTree>
    <p:extLst>
      <p:ext uri="{BB962C8B-B14F-4D97-AF65-F5344CB8AC3E}">
        <p14:creationId xmlns:p14="http://schemas.microsoft.com/office/powerpoint/2010/main" val="3945797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36114"/>
            <a:ext cx="12192000" cy="4596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90556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822" y="0"/>
            <a:ext cx="10491862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91228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3</a:t>
            </a:r>
            <a:r>
              <a:rPr lang="en-US" sz="28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. </a:t>
            </a:r>
            <a:r>
              <a:rPr lang="en-US" sz="2800" dirty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G</a:t>
            </a:r>
            <a:r>
              <a:rPr lang="en-US" sz="28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rowth </a:t>
            </a:r>
            <a:r>
              <a:rPr lang="en-US" sz="2800" dirty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in mobile internet </a:t>
            </a:r>
            <a:r>
              <a:rPr lang="en-US" sz="28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access (Challenge)</a:t>
            </a:r>
            <a:endParaRPr lang="en-US" sz="2800" dirty="0">
              <a:solidFill>
                <a:srgbClr val="FF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How to utilize students’ smartphones and internet connectivity to enhance learning on MAN001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7211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3</a:t>
            </a:r>
            <a:r>
              <a:rPr lang="en-US" sz="2800" dirty="0" smtClean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. </a:t>
            </a:r>
            <a:r>
              <a:rPr lang="en-US" sz="2800" dirty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G</a:t>
            </a:r>
            <a:r>
              <a:rPr lang="en-US" sz="2800" dirty="0" smtClean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rowth </a:t>
            </a:r>
            <a:r>
              <a:rPr lang="en-US" sz="2800" dirty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in mobile internet </a:t>
            </a:r>
            <a:r>
              <a:rPr lang="en-US" sz="2800" dirty="0" smtClean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access (Response)</a:t>
            </a:r>
            <a:endParaRPr lang="en-US" sz="2800" dirty="0">
              <a:solidFill>
                <a:srgbClr val="0070C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00027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sz="4400" u="sng" dirty="0" smtClean="0"/>
              <a:t>Use of mobile phones in seminars to…</a:t>
            </a:r>
          </a:p>
          <a:p>
            <a:r>
              <a:rPr lang="en-US" sz="3600" dirty="0" smtClean="0"/>
              <a:t>Answer online quiz questions</a:t>
            </a:r>
          </a:p>
          <a:p>
            <a:r>
              <a:rPr lang="en-US" sz="3600" dirty="0" smtClean="0"/>
              <a:t>Give quick feedback on resources/difficulty of activities or topics</a:t>
            </a:r>
          </a:p>
          <a:p>
            <a:r>
              <a:rPr lang="en-US" sz="3600" dirty="0" smtClean="0"/>
              <a:t>Photograph and share in-class timed writing tasks</a:t>
            </a:r>
          </a:p>
          <a:p>
            <a:r>
              <a:rPr lang="en-US" sz="3600" dirty="0" smtClean="0"/>
              <a:t>Access lecture slides/pre-lecture readings</a:t>
            </a:r>
          </a:p>
          <a:p>
            <a:r>
              <a:rPr lang="en-US" sz="3600" dirty="0" smtClean="0"/>
              <a:t>Look up vocabulary</a:t>
            </a:r>
          </a:p>
          <a:p>
            <a:pPr marL="0" indent="0">
              <a:buNone/>
            </a:pPr>
            <a:r>
              <a:rPr lang="en-US" sz="4400" u="sng" dirty="0" smtClean="0"/>
              <a:t>Use of mobile phones in lectures to…</a:t>
            </a:r>
          </a:p>
          <a:p>
            <a:r>
              <a:rPr lang="en-US" sz="3600" dirty="0" smtClean="0"/>
              <a:t>Contribute to chatroom discussions</a:t>
            </a:r>
          </a:p>
          <a:p>
            <a:pPr marL="0" indent="0">
              <a:buNone/>
            </a:pPr>
            <a:r>
              <a:rPr lang="en-US" sz="4400" u="sng" dirty="0" smtClean="0"/>
              <a:t>Use of mobile phones outside of class to…</a:t>
            </a:r>
          </a:p>
          <a:p>
            <a:r>
              <a:rPr lang="en-US" sz="3600" dirty="0" smtClean="0"/>
              <a:t>Record and listen to podcasts</a:t>
            </a:r>
          </a:p>
          <a:p>
            <a:r>
              <a:rPr lang="en-US" sz="3600" dirty="0" smtClean="0"/>
              <a:t>Watch videos and complete quizzes</a:t>
            </a:r>
          </a:p>
          <a:p>
            <a:r>
              <a:rPr lang="en-US" sz="3600" dirty="0" smtClean="0"/>
              <a:t>Make forum posts</a:t>
            </a:r>
          </a:p>
          <a:p>
            <a:r>
              <a:rPr lang="en-US" sz="3600" dirty="0" smtClean="0"/>
              <a:t>Complete timed-writing peer assessment tasks (write by hand and photograph)</a:t>
            </a:r>
          </a:p>
        </p:txBody>
      </p:sp>
    </p:spTree>
    <p:extLst>
      <p:ext uri="{BB962C8B-B14F-4D97-AF65-F5344CB8AC3E}">
        <p14:creationId xmlns:p14="http://schemas.microsoft.com/office/powerpoint/2010/main" val="2591331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Aharoni" panose="02010803020104030203" pitchFamily="2" charset="-79"/>
                <a:cs typeface="Aharoni" panose="02010803020104030203" pitchFamily="2" charset="-79"/>
              </a:rPr>
              <a:t>Overview</a:t>
            </a:r>
            <a:endParaRPr lang="en-US" sz="28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</a:p>
          <a:p>
            <a:r>
              <a:rPr lang="en-US" dirty="0" smtClean="0"/>
              <a:t>Three global trends relevant to higher education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err="1" smtClean="0"/>
              <a:t>Massification</a:t>
            </a:r>
            <a:r>
              <a:rPr lang="en-US" dirty="0" smtClean="0"/>
              <a:t> of higher education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Growth in numbers of non-first-language English speakers studying in English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Growth in mobile internet access</a:t>
            </a:r>
          </a:p>
          <a:p>
            <a:r>
              <a:rPr lang="en-US" dirty="0" smtClean="0"/>
              <a:t>Conclusion</a:t>
            </a:r>
          </a:p>
          <a:p>
            <a:r>
              <a:rPr lang="en-US" dirty="0" smtClean="0"/>
              <a:t>References</a:t>
            </a:r>
          </a:p>
        </p:txBody>
      </p:sp>
    </p:spTree>
    <p:extLst>
      <p:ext uri="{BB962C8B-B14F-4D97-AF65-F5344CB8AC3E}">
        <p14:creationId xmlns:p14="http://schemas.microsoft.com/office/powerpoint/2010/main" val="1266227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rgbClr val="00B05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3</a:t>
            </a:r>
            <a:r>
              <a:rPr lang="en-US" sz="2800" dirty="0" smtClean="0">
                <a:solidFill>
                  <a:srgbClr val="00B05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. </a:t>
            </a:r>
            <a:r>
              <a:rPr lang="en-US" sz="2800" dirty="0">
                <a:solidFill>
                  <a:srgbClr val="00B05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G</a:t>
            </a:r>
            <a:r>
              <a:rPr lang="en-US" sz="2800" dirty="0" smtClean="0">
                <a:solidFill>
                  <a:srgbClr val="00B05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rowth </a:t>
            </a:r>
            <a:r>
              <a:rPr lang="en-US" sz="2800" dirty="0">
                <a:solidFill>
                  <a:srgbClr val="00B05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in mobile internet </a:t>
            </a:r>
            <a:r>
              <a:rPr lang="en-US" sz="2800" dirty="0" smtClean="0">
                <a:solidFill>
                  <a:srgbClr val="00B05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access (Thinking Forward)</a:t>
            </a:r>
            <a:endParaRPr lang="en-US" sz="2800" dirty="0">
              <a:solidFill>
                <a:srgbClr val="00B05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Continue to make ICE activities as “mobile friendly” as possible</a:t>
            </a:r>
          </a:p>
          <a:p>
            <a:r>
              <a:rPr lang="en-US" dirty="0" smtClean="0"/>
              <a:t>Continue to incorporate mobile-based activities into seminar and lecture classes</a:t>
            </a:r>
          </a:p>
          <a:p>
            <a:r>
              <a:rPr lang="en-US" dirty="0" smtClean="0"/>
              <a:t>However, need to address the distracting influence </a:t>
            </a:r>
            <a:r>
              <a:rPr lang="en-US" dirty="0"/>
              <a:t>of technology (Junco, 2012; </a:t>
            </a:r>
            <a:r>
              <a:rPr lang="en-US" dirty="0" err="1"/>
              <a:t>Ravizza</a:t>
            </a:r>
            <a:r>
              <a:rPr lang="en-US" dirty="0"/>
              <a:t>, </a:t>
            </a:r>
            <a:r>
              <a:rPr lang="en-US" dirty="0" err="1"/>
              <a:t>Hambrick</a:t>
            </a:r>
            <a:r>
              <a:rPr lang="en-US" dirty="0"/>
              <a:t>, &amp; </a:t>
            </a:r>
            <a:r>
              <a:rPr lang="en-US" dirty="0" err="1"/>
              <a:t>Fenn</a:t>
            </a:r>
            <a:r>
              <a:rPr lang="en-US" dirty="0"/>
              <a:t>, 2014; Sana, Weston, &amp; </a:t>
            </a:r>
            <a:r>
              <a:rPr lang="en-US" dirty="0" err="1"/>
              <a:t>Cepeda</a:t>
            </a:r>
            <a:r>
              <a:rPr lang="en-US" dirty="0"/>
              <a:t>, 2013)…</a:t>
            </a:r>
            <a:endParaRPr lang="en-US" dirty="0" smtClean="0"/>
          </a:p>
          <a:p>
            <a:pPr lvl="1"/>
            <a:r>
              <a:rPr lang="en-US" dirty="0" smtClean="0"/>
              <a:t>E.g. WeChat usage/playing games/watching movies in class</a:t>
            </a:r>
          </a:p>
          <a:p>
            <a:pPr lvl="1"/>
            <a:r>
              <a:rPr lang="en-US" dirty="0" smtClean="0"/>
              <a:t>Plan to “zone” seminar classes – when mobile phones are not needed, students are requested to put them out of sight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5024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Aharoni" panose="02010803020104030203" pitchFamily="2" charset="-79"/>
                <a:cs typeface="Aharoni" panose="02010803020104030203" pitchFamily="2" charset="-79"/>
              </a:rPr>
              <a:t>Conclusion</a:t>
            </a:r>
            <a:endParaRPr lang="en-US" sz="28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Looking to the future, there is a continuing need to explore how to:</a:t>
            </a:r>
          </a:p>
          <a:p>
            <a:r>
              <a:rPr lang="en-US" dirty="0" smtClean="0"/>
              <a:t>Provide an interactive learning experience to large student groups with limited resources</a:t>
            </a:r>
          </a:p>
          <a:p>
            <a:r>
              <a:rPr lang="en-US" dirty="0" smtClean="0"/>
              <a:t>Provide language and study skills support to large groups of non-first-language English speakers with limited resources</a:t>
            </a:r>
          </a:p>
          <a:p>
            <a:r>
              <a:rPr lang="en-US" dirty="0" smtClean="0"/>
              <a:t>Harness the educational potential of mobile internet connectivity, while mitigating its potentially distracting effects</a:t>
            </a:r>
          </a:p>
        </p:txBody>
      </p:sp>
    </p:spTree>
    <p:extLst>
      <p:ext uri="{BB962C8B-B14F-4D97-AF65-F5344CB8AC3E}">
        <p14:creationId xmlns:p14="http://schemas.microsoft.com/office/powerpoint/2010/main" val="1748702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Aharoni" panose="02010803020104030203" pitchFamily="2" charset="-79"/>
                <a:cs typeface="Aharoni" panose="02010803020104030203" pitchFamily="2" charset="-79"/>
              </a:rPr>
              <a:t>Reference List</a:t>
            </a:r>
            <a:endParaRPr lang="en-US" sz="28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 err="1"/>
              <a:t>Altbach</a:t>
            </a:r>
            <a:r>
              <a:rPr lang="en-GB" dirty="0"/>
              <a:t>, P. G. (2007). Globalization and the university: Realities in an unequal world. In J. J. F. Forest &amp; P. G. </a:t>
            </a:r>
            <a:r>
              <a:rPr lang="en-GB" dirty="0" err="1"/>
              <a:t>Altbach</a:t>
            </a:r>
            <a:r>
              <a:rPr lang="en-GB" dirty="0"/>
              <a:t> (Eds.), </a:t>
            </a:r>
            <a:r>
              <a:rPr lang="en-GB" i="1" dirty="0"/>
              <a:t>International handbook of higher education</a:t>
            </a:r>
            <a:r>
              <a:rPr lang="en-GB" dirty="0"/>
              <a:t> (pp. 121–139). Springer.</a:t>
            </a:r>
            <a:endParaRPr lang="en-US" dirty="0"/>
          </a:p>
          <a:p>
            <a:r>
              <a:rPr lang="en-GB" dirty="0" err="1"/>
              <a:t>Altbach</a:t>
            </a:r>
            <a:r>
              <a:rPr lang="en-GB" dirty="0"/>
              <a:t>, P. G., </a:t>
            </a:r>
            <a:r>
              <a:rPr lang="en-GB" dirty="0" err="1"/>
              <a:t>Reisberg</a:t>
            </a:r>
            <a:r>
              <a:rPr lang="en-GB" dirty="0"/>
              <a:t>, L., &amp; </a:t>
            </a:r>
            <a:r>
              <a:rPr lang="en-GB" dirty="0" err="1"/>
              <a:t>Rumbley</a:t>
            </a:r>
            <a:r>
              <a:rPr lang="en-GB" dirty="0"/>
              <a:t>, L. E. (2009). </a:t>
            </a:r>
            <a:r>
              <a:rPr lang="en-GB" i="1" dirty="0"/>
              <a:t>Trends in global higher education: Tracking an academic revolution</a:t>
            </a:r>
            <a:r>
              <a:rPr lang="en-GB" dirty="0"/>
              <a:t>. Paris: United Nations Educational, Scientific and Cultural Organization. Retrieved from </a:t>
            </a:r>
            <a:r>
              <a:rPr lang="en-GB" dirty="0">
                <a:hlinkClick r:id="rId2"/>
              </a:rPr>
              <a:t>http://</a:t>
            </a:r>
            <a:r>
              <a:rPr lang="en-GB" dirty="0" smtClean="0">
                <a:hlinkClick r:id="rId2"/>
              </a:rPr>
              <a:t>unesdoc.unesco.org/images/0018/001832/183219e.pdf</a:t>
            </a:r>
            <a:endParaRPr lang="en-GB" dirty="0" smtClean="0"/>
          </a:p>
          <a:p>
            <a:r>
              <a:rPr lang="en-GB" dirty="0"/>
              <a:t>Junco, R. (2012). In-class multitasking and academic performance. </a:t>
            </a:r>
            <a:r>
              <a:rPr lang="en-GB" i="1" dirty="0"/>
              <a:t>Computers in Human </a:t>
            </a:r>
            <a:r>
              <a:rPr lang="en-GB" i="1" dirty="0" err="1"/>
              <a:t>Behavior</a:t>
            </a:r>
            <a:r>
              <a:rPr lang="en-GB" dirty="0"/>
              <a:t>, </a:t>
            </a:r>
            <a:r>
              <a:rPr lang="en-GB" i="1" dirty="0"/>
              <a:t>28</a:t>
            </a:r>
            <a:r>
              <a:rPr lang="en-GB" dirty="0"/>
              <a:t>(6), 2236–2243. doi:10.1016/j.chb.2012.06.031</a:t>
            </a:r>
            <a:endParaRPr lang="en-US" dirty="0"/>
          </a:p>
          <a:p>
            <a:r>
              <a:rPr lang="en-GB" dirty="0" err="1"/>
              <a:t>Ravizza</a:t>
            </a:r>
            <a:r>
              <a:rPr lang="en-GB" dirty="0"/>
              <a:t>, S. M., </a:t>
            </a:r>
            <a:r>
              <a:rPr lang="en-GB" dirty="0" err="1"/>
              <a:t>Hambrick</a:t>
            </a:r>
            <a:r>
              <a:rPr lang="en-GB" dirty="0"/>
              <a:t>, D. Z., &amp; </a:t>
            </a:r>
            <a:r>
              <a:rPr lang="en-GB" dirty="0" err="1"/>
              <a:t>Fenn</a:t>
            </a:r>
            <a:r>
              <a:rPr lang="en-GB" dirty="0"/>
              <a:t>, K. M. (2014). Non-academic internet use in the classroom is negatively related to classroom learning regardless of intellectual ability. </a:t>
            </a:r>
            <a:r>
              <a:rPr lang="en-GB" i="1" dirty="0"/>
              <a:t>Computers and Education</a:t>
            </a:r>
            <a:r>
              <a:rPr lang="en-GB" dirty="0"/>
              <a:t>, </a:t>
            </a:r>
            <a:r>
              <a:rPr lang="en-GB" i="1" dirty="0"/>
              <a:t>78</a:t>
            </a:r>
            <a:r>
              <a:rPr lang="en-GB" dirty="0"/>
              <a:t>, 109–114. doi:10.1016/j.compedu.2014.05.007</a:t>
            </a:r>
            <a:endParaRPr lang="en-US" dirty="0"/>
          </a:p>
          <a:p>
            <a:r>
              <a:rPr lang="en-GB" dirty="0"/>
              <a:t>Sana, F., Weston, T., &amp; </a:t>
            </a:r>
            <a:r>
              <a:rPr lang="en-GB" dirty="0" err="1"/>
              <a:t>Cepeda</a:t>
            </a:r>
            <a:r>
              <a:rPr lang="en-GB" dirty="0"/>
              <a:t>, N. J. (2013). Laptop multitasking hinders classroom learning for both users and nearby peers. </a:t>
            </a:r>
            <a:r>
              <a:rPr lang="en-GB" i="1" dirty="0"/>
              <a:t>Computers and Education</a:t>
            </a:r>
            <a:r>
              <a:rPr lang="en-GB" dirty="0"/>
              <a:t>, </a:t>
            </a:r>
            <a:r>
              <a:rPr lang="en-GB" i="1" dirty="0"/>
              <a:t>62</a:t>
            </a:r>
            <a:r>
              <a:rPr lang="en-GB" dirty="0"/>
              <a:t>, 24–31. </a:t>
            </a:r>
            <a:r>
              <a:rPr lang="en-GB" dirty="0" smtClean="0"/>
              <a:t>doi:10.1016/j.compedu.2012.10.003</a:t>
            </a:r>
          </a:p>
          <a:p>
            <a:r>
              <a:rPr lang="en-GB" dirty="0" err="1"/>
              <a:t>Trow</a:t>
            </a:r>
            <a:r>
              <a:rPr lang="en-GB" dirty="0"/>
              <a:t>, M. (2007). Reflection on the transition from elite to mass to universal access: Forms and phases of higher education in modern societies since WWII. In </a:t>
            </a:r>
            <a:r>
              <a:rPr lang="en-GB" i="1" dirty="0"/>
              <a:t>International handbook of higher education Vol. 18</a:t>
            </a:r>
            <a:r>
              <a:rPr lang="en-GB" dirty="0"/>
              <a:t> (pp. 243–280). doi:10.1007/978-1-4020-4012-2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2563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Aharoni" panose="02010803020104030203" pitchFamily="2" charset="-79"/>
                <a:cs typeface="Aharoni" panose="02010803020104030203" pitchFamily="2" charset="-79"/>
              </a:rPr>
              <a:t>Background – XJTLU</a:t>
            </a:r>
            <a:endParaRPr lang="en-US" sz="28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XJTLU = transnational English-medium institution</a:t>
            </a:r>
          </a:p>
          <a:p>
            <a:r>
              <a:rPr lang="en-US" dirty="0" smtClean="0"/>
              <a:t>Growing student numbers…</a:t>
            </a:r>
          </a:p>
          <a:p>
            <a:r>
              <a:rPr lang="en-US" dirty="0" smtClean="0"/>
              <a:t>…approximately 3000 new Y1 undergraduate students this year</a:t>
            </a:r>
          </a:p>
          <a:p>
            <a:r>
              <a:rPr lang="en-US" dirty="0" smtClean="0"/>
              <a:t>Most domestic undergraduate students enter based on their overall </a:t>
            </a:r>
            <a:r>
              <a:rPr lang="en-US" i="1" dirty="0" err="1" smtClean="0"/>
              <a:t>GaoKao</a:t>
            </a:r>
            <a:r>
              <a:rPr lang="en-US" dirty="0" smtClean="0"/>
              <a:t> score</a:t>
            </a:r>
            <a:r>
              <a:rPr lang="en-US" dirty="0"/>
              <a:t> </a:t>
            </a:r>
            <a:r>
              <a:rPr lang="en-US" dirty="0" smtClean="0"/>
              <a:t>– no specific English language requirement</a:t>
            </a:r>
          </a:p>
        </p:txBody>
      </p:sp>
    </p:spTree>
    <p:extLst>
      <p:ext uri="{BB962C8B-B14F-4D97-AF65-F5344CB8AC3E}">
        <p14:creationId xmlns:p14="http://schemas.microsoft.com/office/powerpoint/2010/main" val="1871408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Aharoni" panose="02010803020104030203" pitchFamily="2" charset="-79"/>
                <a:cs typeface="Aharoni" panose="02010803020104030203" pitchFamily="2" charset="-79"/>
              </a:rPr>
              <a:t>Background – MAN001</a:t>
            </a:r>
            <a:endParaRPr lang="en-US" sz="28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“Business Essentials”</a:t>
            </a:r>
          </a:p>
          <a:p>
            <a:r>
              <a:rPr lang="en-US" dirty="0" smtClean="0"/>
              <a:t>Y1S1 IBSS-LC jointly delivered module (previously IBSS only)</a:t>
            </a:r>
          </a:p>
          <a:p>
            <a:r>
              <a:rPr lang="en-US" dirty="0" smtClean="0"/>
              <a:t>Taken by all “Business Cluster” students</a:t>
            </a:r>
          </a:p>
          <a:p>
            <a:r>
              <a:rPr lang="en-US" dirty="0" smtClean="0"/>
              <a:t>Over 1000 students enrolled in S1 2015-16</a:t>
            </a:r>
          </a:p>
        </p:txBody>
      </p:sp>
    </p:spTree>
    <p:extLst>
      <p:ext uri="{BB962C8B-B14F-4D97-AF65-F5344CB8AC3E}">
        <p14:creationId xmlns:p14="http://schemas.microsoft.com/office/powerpoint/2010/main" val="3301155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Aharoni" panose="02010803020104030203" pitchFamily="2" charset="-79"/>
                <a:cs typeface="Aharoni" panose="02010803020104030203" pitchFamily="2" charset="-79"/>
              </a:rPr>
              <a:t>Global Educational Trends</a:t>
            </a:r>
            <a:endParaRPr lang="en-US" sz="28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Pressure on educational delivery from the </a:t>
            </a:r>
            <a:r>
              <a:rPr lang="en-US" dirty="0" err="1"/>
              <a:t>massification</a:t>
            </a:r>
            <a:r>
              <a:rPr lang="en-US" dirty="0"/>
              <a:t> of higher </a:t>
            </a:r>
            <a:r>
              <a:rPr lang="en-US" dirty="0" smtClean="0"/>
              <a:t>education (</a:t>
            </a:r>
            <a:r>
              <a:rPr lang="en-US" dirty="0" err="1"/>
              <a:t>Altbach</a:t>
            </a:r>
            <a:r>
              <a:rPr lang="en-US" dirty="0" smtClean="0"/>
              <a:t>, 2007)</a:t>
            </a:r>
          </a:p>
          <a:p>
            <a:pPr lvl="1"/>
            <a:r>
              <a:rPr lang="en-US" dirty="0" smtClean="0"/>
              <a:t>Transition from elite → mass → universal higher </a:t>
            </a:r>
            <a:r>
              <a:rPr lang="en-US" dirty="0"/>
              <a:t>education (</a:t>
            </a:r>
            <a:r>
              <a:rPr lang="en-US" dirty="0" err="1"/>
              <a:t>Trow</a:t>
            </a:r>
            <a:r>
              <a:rPr lang="en-US" dirty="0"/>
              <a:t>, 2007)</a:t>
            </a:r>
            <a:endParaRPr lang="en-US" dirty="0" smtClean="0"/>
          </a:p>
          <a:p>
            <a:endParaRPr lang="en-US" dirty="0"/>
          </a:p>
          <a:p>
            <a:r>
              <a:rPr lang="en-US" dirty="0"/>
              <a:t>Growth in numbers of non-first-language English speakers studying </a:t>
            </a:r>
            <a:r>
              <a:rPr lang="en-US" dirty="0" smtClean="0"/>
              <a:t>academic </a:t>
            </a:r>
            <a:r>
              <a:rPr lang="en-US" dirty="0"/>
              <a:t>content through English (</a:t>
            </a:r>
            <a:r>
              <a:rPr lang="en-US" dirty="0" err="1"/>
              <a:t>Altbach</a:t>
            </a:r>
            <a:r>
              <a:rPr lang="en-US" dirty="0"/>
              <a:t>, </a:t>
            </a:r>
            <a:r>
              <a:rPr lang="en-US" dirty="0" err="1"/>
              <a:t>Reisberg</a:t>
            </a:r>
            <a:r>
              <a:rPr lang="en-US" dirty="0"/>
              <a:t>, &amp; </a:t>
            </a:r>
            <a:r>
              <a:rPr lang="en-US" dirty="0" err="1"/>
              <a:t>Rumbley</a:t>
            </a:r>
            <a:r>
              <a:rPr lang="en-US" dirty="0"/>
              <a:t>, 2009)</a:t>
            </a:r>
            <a:endParaRPr lang="en-US" dirty="0" smtClean="0"/>
          </a:p>
          <a:p>
            <a:endParaRPr lang="en-US" dirty="0"/>
          </a:p>
          <a:p>
            <a:r>
              <a:rPr lang="en-US" dirty="0"/>
              <a:t>Growth in mobile internet </a:t>
            </a:r>
            <a:r>
              <a:rPr lang="en-US" dirty="0" smtClean="0"/>
              <a:t>access </a:t>
            </a:r>
            <a:r>
              <a:rPr lang="en-US" dirty="0"/>
              <a:t>(</a:t>
            </a:r>
            <a:r>
              <a:rPr lang="en-US" dirty="0" err="1"/>
              <a:t>Altbach</a:t>
            </a:r>
            <a:r>
              <a:rPr lang="en-US" dirty="0"/>
              <a:t>, </a:t>
            </a:r>
            <a:r>
              <a:rPr lang="en-US" dirty="0" err="1"/>
              <a:t>Reisberg</a:t>
            </a:r>
            <a:r>
              <a:rPr lang="en-US" dirty="0"/>
              <a:t>, &amp; </a:t>
            </a:r>
            <a:r>
              <a:rPr lang="en-US" dirty="0" err="1"/>
              <a:t>Rumbley</a:t>
            </a:r>
            <a:r>
              <a:rPr lang="en-US" dirty="0"/>
              <a:t>, 2009)</a:t>
            </a:r>
          </a:p>
        </p:txBody>
      </p:sp>
    </p:spTree>
    <p:extLst>
      <p:ext uri="{BB962C8B-B14F-4D97-AF65-F5344CB8AC3E}">
        <p14:creationId xmlns:p14="http://schemas.microsoft.com/office/powerpoint/2010/main" val="50425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Aharoni" panose="02010803020104030203" pitchFamily="2" charset="-79"/>
                <a:cs typeface="Aharoni" panose="02010803020104030203" pitchFamily="2" charset="-79"/>
              </a:rPr>
              <a:t>MAN001</a:t>
            </a:r>
            <a:r>
              <a:rPr lang="en-US" sz="28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Challenges, </a:t>
            </a:r>
            <a:r>
              <a:rPr lang="en-US" sz="2800" dirty="0" smtClean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Responses</a:t>
            </a:r>
            <a:r>
              <a:rPr lang="en-US" sz="28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800" dirty="0" smtClean="0">
                <a:latin typeface="Aharoni" panose="02010803020104030203" pitchFamily="2" charset="-79"/>
                <a:cs typeface="Aharoni" panose="02010803020104030203" pitchFamily="2" charset="-79"/>
              </a:rPr>
              <a:t>and</a:t>
            </a:r>
            <a:r>
              <a:rPr lang="en-US" sz="28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800" dirty="0" smtClean="0">
                <a:solidFill>
                  <a:srgbClr val="00B05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Thinking Forward</a:t>
            </a:r>
            <a:endParaRPr lang="en-US" sz="2800" dirty="0">
              <a:solidFill>
                <a:srgbClr val="00B05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For each trend, we have highlighted:</a:t>
            </a:r>
          </a:p>
          <a:p>
            <a:r>
              <a:rPr lang="en-US" dirty="0" smtClean="0"/>
              <a:t>Challenges to MAN001 delivery related to these trends </a:t>
            </a:r>
            <a:r>
              <a:rPr lang="en-US" b="1" dirty="0" smtClean="0">
                <a:solidFill>
                  <a:srgbClr val="FF0000"/>
                </a:solidFill>
              </a:rPr>
              <a:t>(Challenges)</a:t>
            </a:r>
          </a:p>
          <a:p>
            <a:r>
              <a:rPr lang="en-US" dirty="0" smtClean="0"/>
              <a:t>How MAN001 has responded to these challenges </a:t>
            </a:r>
            <a:r>
              <a:rPr lang="en-US" b="1" dirty="0" smtClean="0">
                <a:solidFill>
                  <a:schemeClr val="accent5"/>
                </a:solidFill>
              </a:rPr>
              <a:t>(Responses)</a:t>
            </a:r>
          </a:p>
          <a:p>
            <a:r>
              <a:rPr lang="en-US" dirty="0" smtClean="0"/>
              <a:t>Possible future developments </a:t>
            </a:r>
            <a:r>
              <a:rPr lang="en-US" b="1" dirty="0" smtClean="0">
                <a:solidFill>
                  <a:srgbClr val="00B050"/>
                </a:solidFill>
              </a:rPr>
              <a:t>(Thinking Forward)</a:t>
            </a:r>
          </a:p>
          <a:p>
            <a:endParaRPr lang="en-US" b="1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dirty="0" smtClean="0"/>
              <a:t>We hope that the approach taken may be informative for educators who face similar challenges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7306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1. </a:t>
            </a:r>
            <a:r>
              <a:rPr lang="en-US" sz="28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Pressure </a:t>
            </a:r>
            <a:r>
              <a:rPr lang="en-US" sz="2800" dirty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on educational delivery from the </a:t>
            </a:r>
            <a:r>
              <a:rPr lang="en-US" sz="2800" dirty="0" err="1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massification</a:t>
            </a:r>
            <a:r>
              <a:rPr lang="en-US" sz="2800" dirty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of higher </a:t>
            </a:r>
            <a:r>
              <a:rPr lang="en-US" sz="28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education (Challenge)</a:t>
            </a:r>
            <a:endParaRPr lang="en-US" sz="2800" dirty="0">
              <a:solidFill>
                <a:srgbClr val="FF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dirty="0" smtClean="0"/>
              <a:t>How to provide an interactive educational experience with:</a:t>
            </a:r>
          </a:p>
          <a:p>
            <a:r>
              <a:rPr lang="en-US" altLang="zh-CN" dirty="0" smtClean="0"/>
              <a:t>Over 1000 students registered on MAN001</a:t>
            </a:r>
          </a:p>
          <a:p>
            <a:r>
              <a:rPr lang="en-US" altLang="zh-CN" dirty="0" smtClean="0"/>
              <a:t>Limited staffing</a:t>
            </a:r>
          </a:p>
          <a:p>
            <a:pPr lvl="1"/>
            <a:r>
              <a:rPr lang="en-US" altLang="zh-CN" dirty="0" smtClean="0"/>
              <a:t>IBSS = 1 person FTE (Full Time Equivalent)</a:t>
            </a:r>
          </a:p>
          <a:p>
            <a:pPr lvl="1"/>
            <a:r>
              <a:rPr lang="en-US" altLang="zh-CN" dirty="0" smtClean="0"/>
              <a:t>LC = 1 person FTE</a:t>
            </a:r>
          </a:p>
        </p:txBody>
      </p:sp>
    </p:spTree>
    <p:extLst>
      <p:ext uri="{BB962C8B-B14F-4D97-AF65-F5344CB8AC3E}">
        <p14:creationId xmlns:p14="http://schemas.microsoft.com/office/powerpoint/2010/main" val="2804631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1. </a:t>
            </a:r>
            <a:r>
              <a:rPr lang="en-US" sz="2800" dirty="0" smtClean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Pressure </a:t>
            </a:r>
            <a:r>
              <a:rPr lang="en-US" sz="2800" dirty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on educational delivery from the </a:t>
            </a:r>
            <a:r>
              <a:rPr lang="en-US" sz="2800" dirty="0" err="1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massification</a:t>
            </a:r>
            <a:r>
              <a:rPr lang="en-US" sz="2800" dirty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of higher </a:t>
            </a:r>
            <a:r>
              <a:rPr lang="en-US" sz="2800" dirty="0" smtClean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education (Response)</a:t>
            </a:r>
            <a:endParaRPr lang="en-US" sz="2800" dirty="0">
              <a:solidFill>
                <a:srgbClr val="0070C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320343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Format of delivery:</a:t>
            </a:r>
          </a:p>
          <a:p>
            <a:pPr lvl="1"/>
            <a:r>
              <a:rPr lang="en-US" b="1" dirty="0" smtClean="0"/>
              <a:t>Lectures</a:t>
            </a:r>
            <a:r>
              <a:rPr lang="en-US" dirty="0" smtClean="0"/>
              <a:t>: </a:t>
            </a:r>
            <a:r>
              <a:rPr lang="en-US" dirty="0"/>
              <a:t>3 </a:t>
            </a:r>
            <a:r>
              <a:rPr lang="en-US" dirty="0" smtClean="0"/>
              <a:t>x </a:t>
            </a:r>
            <a:r>
              <a:rPr lang="en-US" dirty="0"/>
              <a:t>2 hour </a:t>
            </a:r>
            <a:r>
              <a:rPr lang="en-US" dirty="0" smtClean="0"/>
              <a:t>sessions per week </a:t>
            </a:r>
            <a:r>
              <a:rPr lang="en-US" dirty="0"/>
              <a:t>/ lecture </a:t>
            </a:r>
            <a:r>
              <a:rPr lang="en-US" dirty="0" smtClean="0"/>
              <a:t>room (IBSS led, 300</a:t>
            </a:r>
            <a:r>
              <a:rPr lang="en-US" dirty="0"/>
              <a:t>+ </a:t>
            </a:r>
            <a:r>
              <a:rPr lang="en-US" dirty="0" smtClean="0"/>
              <a:t>students per lecture) </a:t>
            </a:r>
          </a:p>
          <a:p>
            <a:pPr lvl="1"/>
            <a:r>
              <a:rPr lang="en-US" b="1" u="sng" dirty="0" smtClean="0"/>
              <a:t>Large seminars</a:t>
            </a:r>
            <a:r>
              <a:rPr lang="en-US" u="sng" dirty="0" smtClean="0"/>
              <a:t>: </a:t>
            </a:r>
            <a:r>
              <a:rPr lang="en-US" u="sng" dirty="0"/>
              <a:t>8 x 1 hour </a:t>
            </a:r>
            <a:r>
              <a:rPr lang="en-US" u="sng" dirty="0" smtClean="0"/>
              <a:t>sessions per week </a:t>
            </a:r>
            <a:r>
              <a:rPr lang="en-US" u="sng" dirty="0"/>
              <a:t>/ flat space </a:t>
            </a:r>
            <a:r>
              <a:rPr lang="en-US" u="sng" dirty="0" smtClean="0"/>
              <a:t>(LC led, 100</a:t>
            </a:r>
            <a:r>
              <a:rPr lang="en-US" u="sng" dirty="0"/>
              <a:t>+ </a:t>
            </a:r>
            <a:r>
              <a:rPr lang="en-US" u="sng" dirty="0" smtClean="0"/>
              <a:t>students per seminar)</a:t>
            </a:r>
          </a:p>
          <a:p>
            <a:pPr lvl="1"/>
            <a:r>
              <a:rPr lang="en-US" dirty="0" smtClean="0"/>
              <a:t>Seminars focused mainly on interactive activities in groups of 7-8 students</a:t>
            </a:r>
            <a:endParaRPr lang="en-US" dirty="0"/>
          </a:p>
          <a:p>
            <a:r>
              <a:rPr lang="en-US" dirty="0" smtClean="0"/>
              <a:t>Use of peer discussion and chatroom feedback during lectures:</a:t>
            </a:r>
          </a:p>
          <a:p>
            <a:pPr lvl="1"/>
            <a:r>
              <a:rPr lang="en-US" dirty="0" smtClean="0"/>
              <a:t>Students were asked questions and given time to discuss with peers, before responding to the lecturer</a:t>
            </a:r>
          </a:p>
          <a:p>
            <a:pPr lvl="1"/>
            <a:r>
              <a:rPr lang="en-US" dirty="0" smtClean="0"/>
              <a:t>A chatroom was used to elicit responses to questions from the whole lecture theatre, not just the front rows</a:t>
            </a:r>
            <a:endParaRPr lang="en-US" dirty="0"/>
          </a:p>
          <a:p>
            <a:r>
              <a:rPr lang="en-US" dirty="0" smtClean="0"/>
              <a:t>Blended learning approach - extensive </a:t>
            </a:r>
            <a:r>
              <a:rPr lang="en-US" dirty="0"/>
              <a:t>activities on ICE for </a:t>
            </a:r>
            <a:r>
              <a:rPr lang="en-US" dirty="0" smtClean="0"/>
              <a:t>seminar-/self-study</a:t>
            </a:r>
            <a:r>
              <a:rPr lang="en-US" dirty="0"/>
              <a:t>:</a:t>
            </a:r>
          </a:p>
          <a:p>
            <a:pPr lvl="1"/>
            <a:r>
              <a:rPr lang="en-US" dirty="0" smtClean="0"/>
              <a:t>Online review quizzes in seminars</a:t>
            </a:r>
          </a:p>
          <a:p>
            <a:pPr lvl="1"/>
            <a:r>
              <a:rPr lang="en-US" dirty="0" smtClean="0"/>
              <a:t>Regular </a:t>
            </a:r>
            <a:r>
              <a:rPr lang="en-US" dirty="0"/>
              <a:t>peer learning activities (e.g. forum discussions, podcasts, peer assessment, glossary)</a:t>
            </a:r>
          </a:p>
          <a:p>
            <a:pPr lvl="1"/>
            <a:r>
              <a:rPr lang="en-US" dirty="0"/>
              <a:t>Lecture preview videos and </a:t>
            </a:r>
            <a:r>
              <a:rPr lang="en-US" dirty="0" smtClean="0"/>
              <a:t>quizzes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0121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1. </a:t>
            </a:r>
            <a:r>
              <a:rPr lang="en-US" sz="2800" dirty="0" smtClean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Pressure </a:t>
            </a:r>
            <a:r>
              <a:rPr lang="en-US" sz="2800" dirty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on educational delivery from the </a:t>
            </a:r>
            <a:r>
              <a:rPr lang="en-US" sz="2800" dirty="0" err="1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massification</a:t>
            </a:r>
            <a:r>
              <a:rPr lang="en-US" sz="2800" dirty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of higher </a:t>
            </a:r>
            <a:r>
              <a:rPr lang="en-US" sz="2800" dirty="0" smtClean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education (Response)</a:t>
            </a:r>
            <a:endParaRPr lang="en-US" sz="2800" dirty="0">
              <a:solidFill>
                <a:srgbClr val="0070C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080501"/>
          </a:xfrm>
        </p:spPr>
        <p:txBody>
          <a:bodyPr>
            <a:normAutofit/>
          </a:bodyPr>
          <a:lstStyle/>
          <a:p>
            <a:r>
              <a:rPr lang="en-US" sz="2400" dirty="0" smtClean="0"/>
              <a:t>Grouping of students:</a:t>
            </a:r>
            <a:endParaRPr lang="en-US" sz="2400" dirty="0"/>
          </a:p>
          <a:p>
            <a:pPr lvl="1"/>
            <a:r>
              <a:rPr lang="en-US" sz="2000" dirty="0" smtClean="0"/>
              <a:t>Students placed in groups of 7-8 students for the whole semester</a:t>
            </a:r>
          </a:p>
          <a:p>
            <a:pPr lvl="1"/>
            <a:r>
              <a:rPr lang="en-US" sz="2000" dirty="0" smtClean="0"/>
              <a:t>Commitment to working with that group on tasks</a:t>
            </a:r>
            <a:endParaRPr lang="en-US" sz="2000" dirty="0"/>
          </a:p>
          <a:p>
            <a:r>
              <a:rPr lang="en-US" sz="2400" dirty="0" smtClean="0"/>
              <a:t>Monitoring of ICE activity:</a:t>
            </a:r>
            <a:endParaRPr lang="en-US" sz="2400" dirty="0"/>
          </a:p>
          <a:p>
            <a:pPr lvl="1"/>
            <a:r>
              <a:rPr lang="en-US" sz="2000" dirty="0" smtClean="0"/>
              <a:t>Email follow-up with students who were not engaging with activities on ICE</a:t>
            </a:r>
            <a:endParaRPr lang="en-US" sz="2000" dirty="0"/>
          </a:p>
          <a:p>
            <a:r>
              <a:rPr lang="en-US" sz="2400" dirty="0" smtClean="0"/>
              <a:t>Use of anonymous ICE forum for questions:</a:t>
            </a:r>
          </a:p>
          <a:p>
            <a:pPr lvl="1"/>
            <a:r>
              <a:rPr lang="en-US" sz="2000" dirty="0" smtClean="0"/>
              <a:t>Students could post any questions they had on an anonymous forum</a:t>
            </a:r>
          </a:p>
          <a:p>
            <a:pPr lvl="1"/>
            <a:r>
              <a:rPr lang="en-US" sz="2000" dirty="0" smtClean="0"/>
              <a:t>Teaching staff could answer the questions in view of all students</a:t>
            </a:r>
          </a:p>
        </p:txBody>
      </p:sp>
    </p:spTree>
    <p:extLst>
      <p:ext uri="{BB962C8B-B14F-4D97-AF65-F5344CB8AC3E}">
        <p14:creationId xmlns:p14="http://schemas.microsoft.com/office/powerpoint/2010/main" val="1335260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<ct:contentTypeSchema ct:_="" ma:_="" ma:contentTypeName="Document" ma:contentTypeID="0x010100817E5ABC87E0D5489B8E31CE589A6715" ma:contentTypeVersion="" ma:contentTypeDescription="Create a new document." ma:contentTypeScope="" ma:versionID="03a0275702d62a1656dfd9033a80b350" xmlns:ct="http://schemas.microsoft.com/office/2006/metadata/contentType" xmlns:ma="http://schemas.microsoft.com/office/2006/metadata/properties/metaAttributes">
<xsd:schema targetNamespace="http://schemas.microsoft.com/office/2006/metadata/properties" ma:root="true" ma:fieldsID="f72567e75db4b175af007ff6fc9fc347" ns2:_="" ns3:_="" ns4:_="" xmlns:xsd="http://www.w3.org/2001/XMLSchema" xmlns:xs="http://www.w3.org/2001/XMLSchema" xmlns:p="http://schemas.microsoft.com/office/2006/metadata/properties" xmlns:ns2="$ListId:Shared Documents;" xmlns:ns3="e8331262-de25-436d-8f05-154a071bbe3b" xmlns:ns4="http://schemas.microsoft.com/sharepoint/v3/fields">
<xsd:import namespace="$ListId:Shared Documents;"/>
<xsd:import namespace="e8331262-de25-436d-8f05-154a071bbe3b"/>
<xsd:import namespace="http://schemas.microsoft.com/sharepoint/v3/fields"/>
<xsd:element name="properties">
<xsd:complexType>
<xsd:sequence>
<xsd:element name="documentManagement">
<xsd:complexType>
<xsd:all>
<xsd:element ref="ns2:hc6d7eca65f9478abad7d03f5cf64e0f" minOccurs="0"/>
<xsd:element ref="ns3:TaxCatchAll" minOccurs="0"/>
<xsd:element ref="ns4:_DCDateModified" minOccurs="0"/>
</xsd:all>
</xsd:complexType>
</xsd:element>
</xsd:sequence>
</xsd:complexType>
</xsd:element>
</xsd:schema>
<xsd:schema targetNamespace="$ListId:Shared Documents;" elementFormDefault="qualified" xmlns:xsd="http://www.w3.org/2001/XMLSchema" xmlns:xs="http://www.w3.org/2001/XMLSchema" xmlns:dms="http://schemas.microsoft.com/office/2006/documentManagement/types" xmlns:pc="http://schemas.microsoft.com/office/infopath/2007/PartnerControls">
<xsd:import namespace="http://schemas.microsoft.com/office/2006/documentManagement/types"/>
<xsd:import namespace="http://schemas.microsoft.com/office/infopath/2007/PartnerControls"/>
<xsd:element name="hc6d7eca65f9478abad7d03f5cf64e0f" ma:index="9" nillable="true" ma:taxonomy="true" ma:internalName="hc6d7eca65f9478abad7d03f5cf64e0f" ma:taxonomyFieldName="Category" ma:displayName="Category" ma:default="" ma:fieldId="{1c6d7eca-65f9-478a-bad7-d03f5cf64e0f}" ma:sspId="415ee74b-2602-4e7a-8fdc-0d76d9df16f1" ma:termSetId="c9e38beb-e60a-46ec-a1a3-d119e6b2538e" ma:anchorId="00000000-0000-0000-0000-000000000000" ma:open="false" ma:isKeyword="false">
<xsd:complexType>
<xsd:sequence>
<xsd:element ref="pc:Terms" minOccurs="0" maxOccurs="1"></xsd:element>
</xsd:sequence>
</xsd:complexType>
</xsd:element>
</xsd:schema>
<xsd:schema targetNamespace="e8331262-de25-436d-8f05-154a071bbe3b" elementFormDefault="qualified" xmlns:xsd="http://www.w3.org/2001/XMLSchema" xmlns:xs="http://www.w3.org/2001/XMLSchema" xmlns:dms="http://schemas.microsoft.com/office/2006/documentManagement/types" xmlns:pc="http://schemas.microsoft.com/office/infopath/2007/PartnerControls">
<xsd:import namespace="http://schemas.microsoft.com/office/2006/documentManagement/types"/>
<xsd:import namespace="http://schemas.microsoft.com/office/infopath/2007/PartnerControls"/>
<xsd:element name="TaxCatchAll" ma:index="10" nillable="true" ma:displayName="Taxonomy Catch All Column" ma:hidden="true" ma:list="{700F16FF-FD2C-4247-9418-6E54F27050D4}" ma:internalName="TaxCatchAll" ma:showField="CatchAllData" ma:web="{dae5fd0f-c67d-47b3-b0e3-dde474aa98b4}">
<xsd:complexType>
<xsd:complexContent>
<xsd:extension base="dms:MultiChoiceLookup">
<xsd:sequence>
<xsd:element name="Value" type="dms:Lookup" maxOccurs="unbounded" minOccurs="0" nillable="true"/>
</xsd:sequence>
</xsd:extension>
</xsd:complexContent>
</xsd:complexType>
</xsd:element>
</xsd:schema>
<xsd:schema targetNamespace="http://schemas.microsoft.com/sharepoint/v3/fields" elementFormDefault="qualified" xmlns:xsd="http://www.w3.org/2001/XMLSchema" xmlns:xs="http://www.w3.org/2001/XMLSchema" xmlns:dms="http://schemas.microsoft.com/office/2006/documentManagement/types" xmlns:pc="http://schemas.microsoft.com/office/infopath/2007/PartnerControls">
<xsd:import namespace="http://schemas.microsoft.com/office/2006/documentManagement/types"/>
<xsd:import namespace="http://schemas.microsoft.com/office/infopath/2007/PartnerControls"/>
<xsd:element name="_DCDateModified" ma:index="11" nillable="true" ma:displayName="Date Modified" ma:description="The date on which this resource was last modified" ma:format="DateTime" ma:internalName="_DCDateModified">
<xsd:simpleType>
<xsd:restriction base="dms:DateTime"/>
</xsd:simpleType>
</xsd:element>
</xsd:schema>
<xsd:schema targetNamespace="http://schemas.openxmlformats.org/package/2006/metadata/core-properties" elementFormDefault="qualified" attributeFormDefault="unqualified" blockDefault="#all"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>
<xsd:import namespace="http://purl.org/dc/elements/1.1/" schemaLocation="http://dublincore.org/schemas/xmls/qdc/2003/04/02/dc.xsd"/>
<xsd:import namespace="http://purl.org/dc/terms/" schemaLocation="http://dublincore.org/schemas/xmls/qdc/2003/04/02/dcterms.xsd"/>
<xsd:element name="coreProperties" type="CT_coreProperties"/>
<xsd:complexType name="CT_coreProperties">
<xsd:all>
<xsd:element ref="dc:creator" minOccurs="0" maxOccurs="1"/>
<xsd:element ref="dcterms:created" minOccurs="0" maxOccurs="1"/>
<xsd:element ref="dc:identifier" minOccurs="0" maxOccurs="1"/>
<xsd:element name="contentType" minOccurs="0" maxOccurs="1" type="xsd:string" ma:index="0" ma:displayName="Content Type"/>
<xsd:element ref="dc:title" minOccurs="0" maxOccurs="1" ma:index="4" ma:displayName="Title"/>
<xsd:element ref="dc:subject" minOccurs="0" maxOccurs="1"/>
<xsd:element ref="dc:description" minOccurs="0" maxOccurs="1"/>
<xsd:element name="keywords" minOccurs="0" maxOccurs="1" type="xsd:string"/>
<xsd:element ref="dc:language" minOccurs="0" maxOccurs="1"/>
<xsd:element name="category" minOccurs="0" maxOccurs="1" type="xsd:string"/>
<xsd:element name="version" minOccurs="0" maxOccurs="1" type="xsd:string"/>
<xsd:element name="revision" minOccurs="0" maxOccurs="1" type="xsd:string">
<xsd:annotation>
<xsd:documentation>
                        This value indicates the number of saves or revisions. The application is responsible for updating this value after each revision.
                    </xsd:documentation>
</xsd:annotation>
</xsd:element>
<xsd:element name="lastModifiedBy" minOccurs="0" maxOccurs="1" type="xsd:string"/>
<xsd:element ref="dcterms:modified" minOccurs="0" maxOccurs="1"/>
<xsd:element name="contentStatus" minOccurs="0" maxOccurs="1" type="xsd:string"/>
</xsd:all>
</xsd:complexType>
</xsd:schema>
<xs:schema targetNamespace="http://schemas.microsoft.com/office/infopath/2007/PartnerControls" elementFormDefault="qualified" attributeFormDefault="unqualified" xmlns:pc="http://schemas.microsoft.com/office/infopath/2007/PartnerControls" xmlns:xs="http://www.w3.org/2001/XMLSchema">
<xs:element name="Person">
<xs:complexType>
<xs:sequence>
<xs:element ref="pc:DisplayName" minOccurs="0"></xs:element>
<xs:element ref="pc:AccountId" minOccurs="0"></xs:element>
<xs:element ref="pc:AccountType" minOccurs="0"></xs:element>
</xs:sequence>
</xs:complexType>
</xs:element>
<xs:element name="DisplayName" type="xs:string"></xs:element>
<xs:element name="AccountId" type="xs:string"></xs:element>
<xs:element name="AccountType" type="xs:string"></xs:element>
<xs:element name="BDCAssociatedEntity">
<xs:complexType>
<xs:sequence>
<xs:element ref="pc:BDCEntity" minOccurs="0" maxOccurs="unbounded"></xs:element>
</xs:sequence>
<xs:attribute ref="pc:EntityNamespace"></xs:attribute>
<xs:attribute ref="pc:EntityName"></xs:attribute>
<xs:attribute ref="pc:SystemInstanceName"></xs:attribute>
<xs:attribute ref="pc:AssociationName"></xs:attribute>
</xs:complexType>
</xs:element>
<xs:attribute name="EntityNamespace" type="xs:string"></xs:attribute>
<xs:attribute name="EntityName" type="xs:string"></xs:attribute>
<xs:attribute name="SystemInstanceName" type="xs:string"></xs:attribute>
<xs:attribute name="AssociationName" type="xs:string"></xs:attribute>
<xs:element name="BDCEntity">
<xs:complexType>
<xs:sequence>
<xs:element ref="pc:EntityDisplayName" minOccurs="0"></xs:element>
<xs:element ref="pc:EntityInstanceReference" minOccurs="0"></xs:element>
<xs:element ref="pc:EntityId1" minOccurs="0"></xs:element>
<xs:element ref="pc:EntityId2" minOccurs="0"></xs:element>
<xs:element ref="pc:EntityId3" minOccurs="0"></xs:element>
<xs:element ref="pc:EntityId4" minOccurs="0"></xs:element>
<xs:element ref="pc:EntityId5" minOccurs="0"></xs:element>
</xs:sequence>
</xs:complexType>
</xs:element>
<xs:element name="EntityDisplayName" type="xs:string"></xs:element>
<xs:element name="EntityInstanceReference" type="xs:string"></xs:element>
<xs:element name="EntityId1" type="xs:string"></xs:element>
<xs:element name="EntityId2" type="xs:string"></xs:element>
<xs:element name="EntityId3" type="xs:string"></xs:element>
<xs:element name="EntityId4" type="xs:string"></xs:element>
<xs:element name="EntityId5" type="xs:string"></xs:element>
<xs:element name="Terms">
<xs:complexType>
<xs:sequence>
<xs:element ref="pc:TermInfo" minOccurs="0" maxOccurs="unbounded"></xs:element>
</xs:sequence>
</xs:complexType>
</xs:element>
<xs:element name="TermInfo">
<xs:complexType>
<xs:sequence>
<xs:element ref="pc:TermName" minOccurs="0"></xs:element>
<xs:element ref="pc:TermId" minOccurs="0"></xs:element>
</xs:sequence>
</xs:complexType>
</xs:element>
<xs:element name="TermName" type="xs:string"></xs:element>
<xs:element name="TermId" type="xs:string"></xs:element>
</xs:schema>
</ct:contentTypeSchema>
</file>

<file path=customXml/item2.xml><?xml version="1.0" encoding="utf-8"?><p:properties xmlns:p="http://schemas.microsoft.com/office/2006/metadata/properties" xmlns:xsi="http://www.w3.org/2001/XMLSchema-instance" xmlns:pc="http://schemas.microsoft.com/office/infopath/2007/PartnerControls"><documentManagement><_DCDateModified xmlns="http://schemas.microsoft.com/sharepoint/v3/fields" xsi:nil="true"/><hc6d7eca65f9478abad7d03f5cf64e0f xmlns="$ListId:Shared Documents;"><Terms xmlns="http://schemas.microsoft.com/office/infopath/2007/PartnerControls"></Terms></hc6d7eca65f9478abad7d03f5cf64e0f><TaxCatchAll xmlns="e8331262-de25-436d-8f05-154a071bbe3b"/></documentManagement>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DB317F7-4ACD-4468-91B6-0B5134EB667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$ListId:Shared Documents;"/>
    <ds:schemaRef ds:uri="e8331262-de25-436d-8f05-154a071bbe3b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F343D4E-ABE9-443A-B568-641738B3F848}">
  <ds:schemaRefs>
    <ds:schemaRef ds:uri="$ListId:Shared Documents;"/>
    <ds:schemaRef ds:uri="http://schemas.microsoft.com/office/2006/documentManagement/types"/>
    <ds:schemaRef ds:uri="http://purl.org/dc/dcmitype/"/>
    <ds:schemaRef ds:uri="http://www.w3.org/XML/1998/namespace"/>
    <ds:schemaRef ds:uri="e8331262-de25-436d-8f05-154a071bbe3b"/>
    <ds:schemaRef ds:uri="http://purl.org/dc/terms/"/>
    <ds:schemaRef ds:uri="http://schemas.microsoft.com/sharepoint/v3/fields"/>
    <ds:schemaRef ds:uri="http://schemas.microsoft.com/office/infopath/2007/PartnerControls"/>
    <ds:schemaRef ds:uri="http://schemas.microsoft.com/office/2006/metadata/properties"/>
    <ds:schemaRef ds:uri="http://schemas.openxmlformats.org/package/2006/metadata/core-properties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DE378910-728B-46BD-813D-623806B599A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461</TotalTime>
  <Words>1568</Words>
  <Application>Microsoft Office PowerPoint</Application>
  <PresentationFormat>Widescreen</PresentationFormat>
  <Paragraphs>143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宋体</vt:lpstr>
      <vt:lpstr>Aharoni</vt:lpstr>
      <vt:lpstr>Arial</vt:lpstr>
      <vt:lpstr>Calibri</vt:lpstr>
      <vt:lpstr>Calibri Light</vt:lpstr>
      <vt:lpstr>Office Theme</vt:lpstr>
      <vt:lpstr>Large groups, embedded language support, and blended learning:  How an IBSS-LC jointly delivered undergraduate module is responding to current global trends in higher education</vt:lpstr>
      <vt:lpstr>Overview</vt:lpstr>
      <vt:lpstr>Background – XJTLU</vt:lpstr>
      <vt:lpstr>Background – MAN001</vt:lpstr>
      <vt:lpstr>Global Educational Trends</vt:lpstr>
      <vt:lpstr>MAN001 Challenges, Responses and Thinking Forward</vt:lpstr>
      <vt:lpstr>1. Pressure on educational delivery from the massification of higher education (Challenge)</vt:lpstr>
      <vt:lpstr>1. Pressure on educational delivery from the massification of higher education (Response)</vt:lpstr>
      <vt:lpstr>1. Pressure on educational delivery from the massification of higher education (Response)</vt:lpstr>
      <vt:lpstr>1. Pressure on educational delivery from the massification of higher education (Thinking Forward)</vt:lpstr>
      <vt:lpstr>PowerPoint Presentation</vt:lpstr>
      <vt:lpstr>2. Growth in numbers of non-first-language English speakers studying academic content through English (Challenge)</vt:lpstr>
      <vt:lpstr>2. Growth in numbers of non-first-language English speakers studying academic content through English (Response)</vt:lpstr>
      <vt:lpstr>2. Growth in numbers of non-first-language English speakers studying academic content through English (Response)</vt:lpstr>
      <vt:lpstr>2. Growth in numbers of non-first-language English speakers studying academic content through English (Thinking Forward)</vt:lpstr>
      <vt:lpstr>PowerPoint Presentation</vt:lpstr>
      <vt:lpstr>PowerPoint Presentation</vt:lpstr>
      <vt:lpstr>3. Growth in mobile internet access (Challenge)</vt:lpstr>
      <vt:lpstr>3. Growth in mobile internet access (Response)</vt:lpstr>
      <vt:lpstr>3. Growth in mobile internet access (Thinking Forward)</vt:lpstr>
      <vt:lpstr>Conclusion</vt:lpstr>
      <vt:lpstr>Reference List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Multi-Disciplinary Teaching and Learning  Planning ahead for Collaborative Practice in an Innovative Era</dc:title>
  <dc:creator>Gareth Richard Morris</dc:creator>
  <cp:lastModifiedBy>Henk Huijser</cp:lastModifiedBy>
  <cp:revision>38</cp:revision>
  <cp:lastPrinted>2016-04-05T04:26:21Z</cp:lastPrinted>
  <dcterms:created xsi:type="dcterms:W3CDTF">2016-04-05T04:26:16Z</dcterms:created>
  <dcterms:modified xsi:type="dcterms:W3CDTF">2016-05-04T05:31:15Z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0x010100817E5ABC87E0D5489B8E31CE589A6715</vt:lpwstr>
  </property>
</Properties>
</file>