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14"/>
  </p:notesMasterIdLst>
  <p:sldIdLst>
    <p:sldId id="256" r:id="rId2"/>
    <p:sldId id="270" r:id="rId3"/>
    <p:sldId id="267" r:id="rId4"/>
    <p:sldId id="273" r:id="rId5"/>
    <p:sldId id="274" r:id="rId6"/>
    <p:sldId id="275" r:id="rId7"/>
    <p:sldId id="278" r:id="rId8"/>
    <p:sldId id="280" r:id="rId9"/>
    <p:sldId id="286" r:id="rId10"/>
    <p:sldId id="281" r:id="rId11"/>
    <p:sldId id="285" r:id="rId12"/>
    <p:sldId id="282" r:id="rId13"/>
  </p:sldIdLst>
  <p:sldSz cx="9144000" cy="6858000" type="screen4x3"/>
  <p:notesSz cx="6797675" cy="9926638"/>
  <p:custDataLst>
    <p:tags r:id="rId15"/>
  </p:custData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7002"/>
    <a:srgbClr val="FC9C10"/>
    <a:srgbClr val="07593A"/>
    <a:srgbClr val="0EAA6F"/>
    <a:srgbClr val="FF1919"/>
    <a:srgbClr val="2BEDA3"/>
    <a:srgbClr val="FF8181"/>
    <a:srgbClr val="CC0000"/>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02" autoAdjust="0"/>
    <p:restoredTop sz="81007" autoAdjust="0"/>
  </p:normalViewPr>
  <p:slideViewPr>
    <p:cSldViewPr>
      <p:cViewPr>
        <p:scale>
          <a:sx n="98" d="100"/>
          <a:sy n="98" d="100"/>
        </p:scale>
        <p:origin x="-1920" y="-72"/>
      </p:cViewPr>
      <p:guideLst>
        <p:guide orient="horz" pos="2160"/>
        <p:guide pos="2880"/>
      </p:guideLst>
    </p:cSldViewPr>
  </p:slideViewPr>
  <p:outlineViewPr>
    <p:cViewPr>
      <p:scale>
        <a:sx n="33" d="100"/>
        <a:sy n="33" d="100"/>
      </p:scale>
      <p:origin x="0" y="65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Shape 2"/>
          <p:cNvSpPr>
            <a:spLocks noGrp="1" noRot="1" noChangeAspect="1"/>
          </p:cNvSpPr>
          <p:nvPr>
            <p:ph type="sldImg" idx="2"/>
          </p:nvPr>
        </p:nvSpPr>
        <p:spPr bwMode="auto">
          <a:xfrm>
            <a:off x="917575" y="744538"/>
            <a:ext cx="4962525" cy="3722687"/>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 name="Shape 3"/>
          <p:cNvSpPr txBox="1">
            <a:spLocks noGrp="1"/>
          </p:cNvSpPr>
          <p:nvPr>
            <p:ph type="body" idx="1"/>
          </p:nvPr>
        </p:nvSpPr>
        <p:spPr>
          <a:xfrm>
            <a:off x="679768" y="4715153"/>
            <a:ext cx="5438140" cy="4466987"/>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pPr lvl="0"/>
            <a:endParaRPr noProof="0"/>
          </a:p>
        </p:txBody>
      </p:sp>
    </p:spTree>
    <p:extLst>
      <p:ext uri="{BB962C8B-B14F-4D97-AF65-F5344CB8AC3E}">
        <p14:creationId xmlns:p14="http://schemas.microsoft.com/office/powerpoint/2010/main" val="387711291"/>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Shape 36"/>
          <p:cNvSpPr>
            <a:spLocks noGrp="1" noRot="1" noChangeAspect="1" noTextEdit="1"/>
          </p:cNvSpPr>
          <p:nvPr>
            <p:ph type="sldImg" idx="2"/>
          </p:nvPr>
        </p:nvSpPr>
        <p:spPr>
          <a:xfrm>
            <a:off x="917575" y="744538"/>
            <a:ext cx="4962525" cy="3722687"/>
          </a:xfrm>
          <a:noFill/>
        </p:spPr>
      </p:sp>
      <p:sp>
        <p:nvSpPr>
          <p:cNvPr id="23555" name="Shape 3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r>
              <a:rPr lang="en-US" dirty="0" smtClean="0"/>
              <a:t>Phonetically</a:t>
            </a:r>
            <a:r>
              <a:rPr lang="en-US" baseline="0" dirty="0" smtClean="0"/>
              <a:t> - </a:t>
            </a:r>
            <a:r>
              <a:rPr lang="en-US" dirty="0" smtClean="0"/>
              <a:t>Knee how; high-</a:t>
            </a:r>
            <a:r>
              <a:rPr lang="en-US" dirty="0" err="1" smtClean="0"/>
              <a:t>ing</a:t>
            </a:r>
            <a:r>
              <a:rPr lang="en-US" baseline="0" dirty="0" smtClean="0"/>
              <a:t> guan-lien (hello and welcome)</a:t>
            </a:r>
            <a:endParaRPr lang="en-US" dirty="0" smtClean="0"/>
          </a:p>
        </p:txBody>
      </p:sp>
      <p:sp>
        <p:nvSpPr>
          <p:cNvPr id="3" name="TextBox 2"/>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Use variety lightly – maximise a student’s learning experience</a:t>
            </a:r>
          </a:p>
          <a:p>
            <a:endParaRPr lang="en-GB" dirty="0" smtClean="0"/>
          </a:p>
          <a:p>
            <a:r>
              <a:rPr lang="en-GB" dirty="0" smtClean="0"/>
              <a:t>Validity – authentic assessment,</a:t>
            </a:r>
            <a:r>
              <a:rPr lang="en-GB" baseline="0" dirty="0" smtClean="0"/>
              <a:t> exposing them to real world problems allowing them to demonstrate meta-cognitive thinking! Feedback is key, particularly in asynchronous online learning environments</a:t>
            </a:r>
          </a:p>
          <a:p>
            <a:endParaRPr lang="en-GB" baseline="0" dirty="0" smtClean="0"/>
          </a:p>
          <a:p>
            <a:r>
              <a:rPr lang="en-GB" baseline="0" dirty="0" smtClean="0"/>
              <a:t>Reliability – opportunities for documenting and monitoring learning, multiple sources of evidence of learning; clearly define rubrics which can be interpreted and shared – innovative </a:t>
            </a:r>
            <a:r>
              <a:rPr lang="en-GB" baseline="0" dirty="0" err="1" smtClean="0"/>
              <a:t>approahces</a:t>
            </a:r>
            <a:r>
              <a:rPr lang="en-GB" baseline="0" dirty="0" smtClean="0"/>
              <a:t> foster good work; rubrics define good work.</a:t>
            </a:r>
            <a:endParaRPr lang="en-GB" dirty="0"/>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1998889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Gan-shee</a:t>
            </a:r>
            <a:r>
              <a:rPr lang="en-GB" baseline="0" dirty="0" smtClean="0"/>
              <a:t> </a:t>
            </a:r>
            <a:r>
              <a:rPr lang="en-GB" baseline="0" dirty="0" err="1" smtClean="0"/>
              <a:t>nin</a:t>
            </a:r>
            <a:r>
              <a:rPr lang="en-GB" baseline="0" dirty="0" smtClean="0"/>
              <a:t> de shoe-ting (thanks for listening)</a:t>
            </a:r>
          </a:p>
          <a:p>
            <a:endParaRPr lang="en-GB" baseline="0" dirty="0" smtClean="0"/>
          </a:p>
          <a:p>
            <a:r>
              <a:rPr lang="en-GB" baseline="0" dirty="0" smtClean="0"/>
              <a:t>Knee </a:t>
            </a:r>
            <a:r>
              <a:rPr lang="en-GB" baseline="0" dirty="0" err="1" smtClean="0"/>
              <a:t>yo</a:t>
            </a:r>
            <a:r>
              <a:rPr lang="en-GB" baseline="0" dirty="0" smtClean="0"/>
              <a:t> </a:t>
            </a:r>
            <a:r>
              <a:rPr lang="en-GB" baseline="0" dirty="0" err="1" smtClean="0"/>
              <a:t>sh</a:t>
            </a:r>
            <a:r>
              <a:rPr lang="en-GB" baseline="0" dirty="0" smtClean="0"/>
              <a:t>-ma one-</a:t>
            </a:r>
            <a:r>
              <a:rPr lang="en-GB" baseline="0" dirty="0" err="1" smtClean="0"/>
              <a:t>ti</a:t>
            </a:r>
            <a:r>
              <a:rPr lang="en-GB" baseline="0" dirty="0" smtClean="0"/>
              <a:t> ma? (do you have any questions?)</a:t>
            </a:r>
            <a:endParaRPr lang="en-GB" dirty="0"/>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841789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3741947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340938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T&amp;L in an online environment is now becoming more commonplace</a:t>
            </a:r>
            <a:r>
              <a:rPr lang="en-GB" baseline="0" dirty="0" smtClean="0"/>
              <a:t> within an educators everyday practices.</a:t>
            </a:r>
          </a:p>
          <a:p>
            <a:pPr marL="171450" indent="-171450">
              <a:buFont typeface="Arial" panose="020B0604020202020204" pitchFamily="34" charset="0"/>
              <a:buChar char="•"/>
            </a:pPr>
            <a:r>
              <a:rPr lang="en-GB" baseline="0" dirty="0" smtClean="0"/>
              <a:t>By addressing what students are learning and encouraging them to take responsibility for what they do.</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Defining Technology - </a:t>
            </a:r>
            <a:r>
              <a:rPr lang="en-GB" sz="1100" b="0" i="0" u="none" strike="noStrike" kern="1200" baseline="0" dirty="0" smtClean="0">
                <a:solidFill>
                  <a:schemeClr val="tx1"/>
                </a:solidFill>
                <a:latin typeface="+mn-lt"/>
                <a:ea typeface="+mn-ea"/>
                <a:cs typeface="+mn-cs"/>
              </a:rPr>
              <a:t>one which causes a fundamental change in regards to how we see ourselves and the world around us. The socio-cultural implications of this on teaching and learning mean that educators need to consider how they can deliver a meaningful learning experience to students who live in an ever changing technological landscape. The shift from a traditional 'print' learning environment to one where online resources are, almost, expected by the students requires that the pedagogy of teaching, learning and assessment be reconsidered for the online environment. </a:t>
            </a:r>
          </a:p>
          <a:p>
            <a:pPr marL="0" indent="0">
              <a:buFont typeface="Arial" panose="020B0604020202020204" pitchFamily="34" charset="0"/>
              <a:buNone/>
            </a:pPr>
            <a:endParaRPr lang="en-GB" sz="11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GB" sz="1100" b="0" i="0" u="none" strike="noStrike" kern="1200" baseline="0" dirty="0" smtClean="0">
                <a:solidFill>
                  <a:schemeClr val="tx1"/>
                </a:solidFill>
                <a:latin typeface="+mn-lt"/>
                <a:ea typeface="+mn-ea"/>
                <a:cs typeface="+mn-cs"/>
              </a:rPr>
              <a:t>Borrow a word from Greg Ulmer. </a:t>
            </a:r>
            <a:r>
              <a:rPr lang="en-GB" sz="1100" b="0" i="0" u="none" strike="noStrike" kern="1200" baseline="0" dirty="0" err="1" smtClean="0">
                <a:solidFill>
                  <a:schemeClr val="tx1"/>
                </a:solidFill>
                <a:latin typeface="+mn-lt"/>
                <a:ea typeface="+mn-ea"/>
                <a:cs typeface="+mn-cs"/>
              </a:rPr>
              <a:t>Electracy</a:t>
            </a:r>
            <a:r>
              <a:rPr lang="en-GB" sz="1100" b="0" i="0" u="none" strike="noStrike" kern="1200" baseline="0" dirty="0" smtClean="0">
                <a:solidFill>
                  <a:schemeClr val="tx1"/>
                </a:solidFill>
                <a:latin typeface="+mn-lt"/>
                <a:ea typeface="+mn-ea"/>
                <a:cs typeface="+mn-cs"/>
              </a:rPr>
              <a:t> (Gregory Ulmer - Prof of English at </a:t>
            </a:r>
            <a:r>
              <a:rPr lang="en-GB" sz="1100" b="0" i="0" u="none" strike="noStrike" kern="1200" baseline="0" dirty="0" err="1" smtClean="0">
                <a:solidFill>
                  <a:schemeClr val="tx1"/>
                </a:solidFill>
                <a:latin typeface="+mn-lt"/>
                <a:ea typeface="+mn-ea"/>
                <a:cs typeface="+mn-cs"/>
              </a:rPr>
              <a:t>Uni</a:t>
            </a:r>
            <a:r>
              <a:rPr lang="en-GB" sz="1100" b="0" i="0" u="none" strike="noStrike" kern="1200" baseline="0" dirty="0" smtClean="0">
                <a:solidFill>
                  <a:schemeClr val="tx1"/>
                </a:solidFill>
                <a:latin typeface="+mn-lt"/>
                <a:ea typeface="+mn-ea"/>
                <a:cs typeface="+mn-cs"/>
              </a:rPr>
              <a:t> of Florida) describes the skills needed to facilitate the full potential of electronic media e.g. multimedia, hypermedia, social worlds, etc. </a:t>
            </a:r>
            <a:r>
              <a:rPr lang="en-GB" sz="1100" b="0" i="0" u="none" strike="noStrike" kern="1200" baseline="0" dirty="0" err="1" smtClean="0">
                <a:solidFill>
                  <a:schemeClr val="tx1"/>
                </a:solidFill>
                <a:latin typeface="+mn-lt"/>
                <a:ea typeface="+mn-ea"/>
                <a:cs typeface="+mn-cs"/>
              </a:rPr>
              <a:t>Electracy</a:t>
            </a:r>
            <a:r>
              <a:rPr lang="en-GB" sz="1100" b="0" i="0" u="none" strike="noStrike" kern="1200" baseline="0" dirty="0" smtClean="0">
                <a:solidFill>
                  <a:schemeClr val="tx1"/>
                </a:solidFill>
                <a:latin typeface="+mn-lt"/>
                <a:ea typeface="+mn-ea"/>
                <a:cs typeface="+mn-cs"/>
              </a:rPr>
              <a:t> to Digital Media same as literacy to print.</a:t>
            </a:r>
            <a:endParaRPr lang="en-GB" baseline="0" dirty="0" smtClean="0"/>
          </a:p>
          <a:p>
            <a:pPr marL="0" indent="0">
              <a:buFont typeface="Arial" panose="020B0604020202020204" pitchFamily="34" charset="0"/>
              <a:buNone/>
            </a:pPr>
            <a:endParaRPr lang="en-GB" dirty="0" smtClean="0"/>
          </a:p>
          <a:p>
            <a:pPr marL="171450" indent="-171450">
              <a:buFont typeface="Arial" panose="020B0604020202020204" pitchFamily="34" charset="0"/>
              <a:buChar char="•"/>
            </a:pPr>
            <a:endParaRPr lang="en-GB" dirty="0"/>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21430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Unclear</a:t>
            </a:r>
            <a:r>
              <a:rPr lang="en-GB" baseline="0" dirty="0" smtClean="0"/>
              <a:t> distinction?</a:t>
            </a:r>
          </a:p>
          <a:p>
            <a:endParaRPr lang="en-GB" baseline="0" dirty="0" smtClean="0"/>
          </a:p>
          <a:p>
            <a:r>
              <a:rPr lang="en-GB" baseline="0" dirty="0" smtClean="0"/>
              <a:t>2</a:t>
            </a:r>
            <a:r>
              <a:rPr lang="en-GB" baseline="30000" dirty="0" smtClean="0"/>
              <a:t>nd</a:t>
            </a:r>
            <a:r>
              <a:rPr lang="en-GB" baseline="0" dirty="0" smtClean="0"/>
              <a:t> point – on how different types of assessment can coexist to enhance student learning.</a:t>
            </a:r>
          </a:p>
          <a:p>
            <a:endParaRPr lang="en-GB" baseline="0" dirty="0" smtClean="0"/>
          </a:p>
          <a:p>
            <a:r>
              <a:rPr lang="en-GB" baseline="0" dirty="0" smtClean="0"/>
              <a:t>Historical - over-reliance of MCQs in Life Sciences – but no consensus on the big ideas that students should be learning. Whilst most methods are reflective of disciplinary practice, nothing to stop from doing something a bit ‘different’. E.g. discussions can reveal learner’s complex and diverse views about a topic. EMI’s &amp; Elimination testing.</a:t>
            </a:r>
          </a:p>
          <a:p>
            <a:endParaRPr lang="en-GB" baseline="0" dirty="0" smtClean="0"/>
          </a:p>
          <a:p>
            <a:r>
              <a:rPr lang="en-GB" sz="1100" b="0" i="0" u="none" strike="noStrike" kern="1200" baseline="0" dirty="0" smtClean="0">
                <a:solidFill>
                  <a:schemeClr val="tx1"/>
                </a:solidFill>
                <a:latin typeface="+mn-lt"/>
                <a:ea typeface="+mn-ea"/>
                <a:cs typeface="+mn-cs"/>
              </a:rPr>
              <a:t>One option which we considered in Life Sciences was CA. Extensive use of CA with a summative focus may impede the provision of good quality feedback and impact on a student’s learning </a:t>
            </a:r>
          </a:p>
          <a:p>
            <a:r>
              <a:rPr lang="en-GB" sz="1100" b="0" i="0" u="none" strike="noStrike" kern="1200" baseline="0" dirty="0" smtClean="0">
                <a:solidFill>
                  <a:schemeClr val="tx1"/>
                </a:solidFill>
                <a:latin typeface="+mn-lt"/>
                <a:ea typeface="+mn-ea"/>
                <a:cs typeface="+mn-cs"/>
              </a:rPr>
              <a:t>Too much formative assessment may encourage students to only focus on those assignments which carry marks</a:t>
            </a:r>
          </a:p>
          <a:p>
            <a:endParaRPr lang="en-GB" sz="1100" b="0" i="0" u="none" strike="noStrike" kern="1200" baseline="0" dirty="0" smtClean="0">
              <a:solidFill>
                <a:schemeClr val="tx1"/>
              </a:solidFill>
              <a:latin typeface="+mn-lt"/>
              <a:ea typeface="+mn-ea"/>
              <a:cs typeface="+mn-cs"/>
            </a:endParaRPr>
          </a:p>
          <a:p>
            <a:endParaRPr lang="en-GB" dirty="0"/>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35677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MCQs,</a:t>
            </a:r>
            <a:r>
              <a:rPr lang="en-GB" baseline="0" dirty="0" smtClean="0"/>
              <a:t> EMIs, Collaborative learning, </a:t>
            </a:r>
            <a:endParaRPr lang="en-GB" dirty="0"/>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356776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35677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800" dirty="0" smtClean="0"/>
              <a:t>Participants varied in specialism, gender, level of appointment and teaching experience</a:t>
            </a:r>
          </a:p>
          <a:p>
            <a:pPr lvl="1"/>
            <a:r>
              <a:rPr lang="en-GB" sz="1400" dirty="0" smtClean="0"/>
              <a:t>5 male, 4 female; 1 professor, 1 reader, 5 senior lecturers and 2 lecturers; 1 year to approximately 30 years; </a:t>
            </a:r>
          </a:p>
          <a:p>
            <a:pPr lvl="1"/>
            <a:endParaRPr lang="en-GB" sz="1400" dirty="0" smtClean="0"/>
          </a:p>
          <a:p>
            <a:pPr lvl="0"/>
            <a:r>
              <a:rPr lang="en-GB" sz="1400" dirty="0" smtClean="0"/>
              <a:t>Number</a:t>
            </a:r>
            <a:r>
              <a:rPr lang="en-GB" sz="1400" baseline="0" dirty="0" smtClean="0"/>
              <a:t> of themes emerged from discussion with staff, but just pick out some of the key comments</a:t>
            </a:r>
            <a:endParaRPr lang="en-GB" sz="1400" dirty="0" smtClean="0"/>
          </a:p>
          <a:p>
            <a:endParaRPr lang="en-GB" dirty="0" smtClean="0"/>
          </a:p>
          <a:p>
            <a:endParaRPr lang="en-GB" dirty="0" smtClean="0"/>
          </a:p>
          <a:p>
            <a:r>
              <a:rPr lang="en-GB" dirty="0" smtClean="0"/>
              <a:t>Data analysis suggests Four themes to be taken into account when considering the delivery of continuous assessment in an</a:t>
            </a:r>
            <a:r>
              <a:rPr lang="en-GB" baseline="0" dirty="0" smtClean="0"/>
              <a:t> online environment.</a:t>
            </a:r>
            <a:endParaRPr lang="en-GB" dirty="0"/>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204196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sz="1100" b="0" i="1" u="none" strike="noStrike" kern="1200" baseline="0" dirty="0" smtClean="0">
                <a:solidFill>
                  <a:schemeClr val="tx1"/>
                </a:solidFill>
                <a:latin typeface="+mn-lt"/>
                <a:ea typeface="+mn-ea"/>
                <a:cs typeface="+mn-cs"/>
              </a:rPr>
              <a:t>"My experience of VITAL (university VLE) is if you set assessments that were under time constraints for example, it can lead to terrible problems […] it freezes, it collapses, the pictures are not there […] the system is just too sensitive and if the test breaks, the whole system breaks. If you don’t have a plan B, i.e. you haven’t printed it out, you’re doomed! “</a:t>
            </a:r>
            <a:endParaRPr lang="en-GB" i="1" dirty="0"/>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2041966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100" dirty="0" smtClean="0"/>
              <a:t>Innovative practice becomes ‘localised’ through social and/or cultural practices</a:t>
            </a:r>
            <a:r>
              <a:rPr lang="en-GB" sz="1100" baseline="0" dirty="0" smtClean="0"/>
              <a:t> </a:t>
            </a:r>
            <a:r>
              <a:rPr lang="en-GB" baseline="0" dirty="0" smtClean="0"/>
              <a:t>– makes it harder to go back – harbingers of convention. </a:t>
            </a:r>
          </a:p>
          <a:p>
            <a:endParaRPr lang="en-GB" baseline="0" dirty="0" smtClean="0"/>
          </a:p>
          <a:p>
            <a:r>
              <a:rPr lang="en-GB" baseline="0" dirty="0" smtClean="0"/>
              <a:t>Example of VLE’s is innovative, but a lot of time was devoted to implementation rather than thinking about the implications for policy and practice. Similar thing happening at Liverpool with </a:t>
            </a:r>
            <a:r>
              <a:rPr lang="en-GB" baseline="0" dirty="0" err="1" smtClean="0"/>
              <a:t>PebblePad</a:t>
            </a:r>
            <a:r>
              <a:rPr lang="en-GB" baseline="0" dirty="0" smtClean="0"/>
              <a:t>.</a:t>
            </a:r>
          </a:p>
          <a:p>
            <a:endParaRPr lang="en-GB" baseline="0" dirty="0" smtClean="0"/>
          </a:p>
          <a:p>
            <a:r>
              <a:rPr lang="en-GB" baseline="0" dirty="0" smtClean="0"/>
              <a:t>But what is traditional? HE is not the same as it was 20 years ago (</a:t>
            </a:r>
            <a:r>
              <a:rPr lang="en-GB" baseline="0" dirty="0" err="1" smtClean="0"/>
              <a:t>newcastle</a:t>
            </a:r>
            <a:r>
              <a:rPr lang="en-GB" baseline="0" dirty="0" smtClean="0"/>
              <a:t>, </a:t>
            </a:r>
            <a:r>
              <a:rPr lang="en-GB" baseline="0" dirty="0" err="1" smtClean="0"/>
              <a:t>durham</a:t>
            </a:r>
            <a:r>
              <a:rPr lang="en-GB" baseline="0" dirty="0" smtClean="0"/>
              <a:t>, </a:t>
            </a:r>
            <a:r>
              <a:rPr lang="en-GB" baseline="0" dirty="0" err="1" smtClean="0"/>
              <a:t>bristol</a:t>
            </a:r>
            <a:r>
              <a:rPr lang="en-GB" baseline="0" dirty="0" smtClean="0"/>
              <a:t>, </a:t>
            </a:r>
            <a:r>
              <a:rPr lang="en-GB" baseline="0" dirty="0" err="1" smtClean="0"/>
              <a:t>manchester</a:t>
            </a:r>
            <a:r>
              <a:rPr lang="en-GB" baseline="0" dirty="0" smtClean="0"/>
              <a:t>, </a:t>
            </a:r>
            <a:r>
              <a:rPr lang="en-GB" baseline="0" dirty="0" err="1" smtClean="0"/>
              <a:t>dundee</a:t>
            </a:r>
            <a:r>
              <a:rPr lang="en-GB" baseline="0" dirty="0" smtClean="0"/>
              <a:t>)</a:t>
            </a:r>
          </a:p>
          <a:p>
            <a:endParaRPr lang="en-GB" baseline="0" dirty="0" smtClean="0"/>
          </a:p>
          <a:p>
            <a:r>
              <a:rPr lang="en-GB" baseline="0" dirty="0" smtClean="0"/>
              <a:t>Institutional Ethnography of an </a:t>
            </a:r>
            <a:r>
              <a:rPr lang="en-GB" baseline="0" dirty="0" err="1" smtClean="0"/>
              <a:t>instiution</a:t>
            </a:r>
            <a:r>
              <a:rPr lang="en-GB" baseline="0" dirty="0" smtClean="0"/>
              <a:t> called </a:t>
            </a:r>
            <a:r>
              <a:rPr lang="en-GB" baseline="0" dirty="0" err="1" smtClean="0"/>
              <a:t>OldU</a:t>
            </a:r>
            <a:r>
              <a:rPr lang="en-GB" baseline="0" dirty="0" smtClean="0"/>
              <a:t> – examination of work processes and study of how they are coordinated through texts and discourse. Considering how people are aligning their activities with </a:t>
            </a:r>
            <a:r>
              <a:rPr lang="en-GB" baseline="0" dirty="0" err="1" smtClean="0"/>
              <a:t>relevances</a:t>
            </a:r>
            <a:r>
              <a:rPr lang="en-GB" baseline="0" dirty="0" smtClean="0"/>
              <a:t> produced elsewhere, in order to illuminate the forces that shape experiences.</a:t>
            </a:r>
            <a:endParaRPr lang="en-GB" dirty="0"/>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GB"/>
          </a:p>
        </p:txBody>
      </p:sp>
    </p:spTree>
    <p:extLst>
      <p:ext uri="{BB962C8B-B14F-4D97-AF65-F5344CB8AC3E}">
        <p14:creationId xmlns:p14="http://schemas.microsoft.com/office/powerpoint/2010/main" val="35677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2"/>
            <a:ext cx="3733800" cy="9101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5" name="Rectangle 4"/>
          <p:cNvSpPr/>
          <p:nvPr/>
        </p:nvSpPr>
        <p:spPr>
          <a:xfrm flipV="1">
            <a:off x="5410200" y="3896784"/>
            <a:ext cx="3733800" cy="19261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6" name="Rectangle 5"/>
          <p:cNvSpPr/>
          <p:nvPr/>
        </p:nvSpPr>
        <p:spPr>
          <a:xfrm flipV="1">
            <a:off x="5410200" y="4114801"/>
            <a:ext cx="3733800" cy="8467"/>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7" name="Rectangle 6"/>
          <p:cNvSpPr/>
          <p:nvPr/>
        </p:nvSpPr>
        <p:spPr>
          <a:xfrm flipV="1">
            <a:off x="5410201" y="4163486"/>
            <a:ext cx="1965325" cy="19049"/>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10" name="Rectangle 9"/>
          <p:cNvSpPr/>
          <p:nvPr/>
        </p:nvSpPr>
        <p:spPr>
          <a:xfrm flipV="1">
            <a:off x="5410201" y="4199468"/>
            <a:ext cx="1965325" cy="8467"/>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useBgFill="1">
        <p:nvSpPr>
          <p:cNvPr id="11" name="Rounded Rectangle 10"/>
          <p:cNvSpPr/>
          <p:nvPr/>
        </p:nvSpPr>
        <p:spPr bwMode="white">
          <a:xfrm>
            <a:off x="5410202" y="3962400"/>
            <a:ext cx="3063875" cy="27517"/>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useBgFill="1">
        <p:nvSpPr>
          <p:cNvPr id="12" name="Rounded Rectangle 11"/>
          <p:cNvSpPr/>
          <p:nvPr/>
        </p:nvSpPr>
        <p:spPr bwMode="white">
          <a:xfrm>
            <a:off x="7377113" y="4061886"/>
            <a:ext cx="1600200" cy="3598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13" name="Rectangle 12"/>
          <p:cNvSpPr/>
          <p:nvPr/>
        </p:nvSpPr>
        <p:spPr>
          <a:xfrm>
            <a:off x="0" y="3649135"/>
            <a:ext cx="9144000" cy="245533"/>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14" name="Rectangle 13"/>
          <p:cNvSpPr/>
          <p:nvPr/>
        </p:nvSpPr>
        <p:spPr>
          <a:xfrm>
            <a:off x="0" y="3674536"/>
            <a:ext cx="9144000" cy="14181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15" name="Rectangle 14"/>
          <p:cNvSpPr/>
          <p:nvPr/>
        </p:nvSpPr>
        <p:spPr>
          <a:xfrm flipV="1">
            <a:off x="6413500" y="3642784"/>
            <a:ext cx="2730500" cy="24976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16" name="Rectangle 15"/>
          <p:cNvSpPr/>
          <p:nvPr/>
        </p:nvSpPr>
        <p:spPr>
          <a:xfrm>
            <a:off x="0" y="1"/>
            <a:ext cx="9144000" cy="37020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8" name="Title 7"/>
          <p:cNvSpPr>
            <a:spLocks noGrp="1"/>
          </p:cNvSpPr>
          <p:nvPr>
            <p:ph type="ctrTitle"/>
          </p:nvPr>
        </p:nvSpPr>
        <p:spPr>
          <a:xfrm>
            <a:off x="457200" y="2401890"/>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7"/>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5817"/>
            <a:ext cx="960438" cy="457200"/>
          </a:xfrm>
          <a:prstGeom prst="rect">
            <a:avLst/>
          </a:prstGeom>
        </p:spPr>
        <p:txBody>
          <a:bodyPr/>
          <a:lstStyle>
            <a:lvl1pPr>
              <a:defRPr/>
            </a:lvl1pPr>
          </a:lstStyle>
          <a:p>
            <a:endParaRPr lang="en-US"/>
          </a:p>
        </p:txBody>
      </p:sp>
      <p:sp>
        <p:nvSpPr>
          <p:cNvPr id="18" name="Footer Placeholder 16"/>
          <p:cNvSpPr>
            <a:spLocks noGrp="1"/>
          </p:cNvSpPr>
          <p:nvPr>
            <p:ph type="ftr" sz="quarter" idx="11"/>
          </p:nvPr>
        </p:nvSpPr>
        <p:spPr>
          <a:xfrm>
            <a:off x="5410200" y="4205817"/>
            <a:ext cx="1295400" cy="457200"/>
          </a:xfrm>
          <a:prstGeom prst="rect">
            <a:avLst/>
          </a:prstGeom>
        </p:spPr>
        <p:txBody>
          <a:bodyPr/>
          <a:lstStyle>
            <a:lvl1pPr>
              <a:defRPr/>
            </a:lvl1pPr>
          </a:lstStyle>
          <a:p>
            <a:r>
              <a:rPr lang="en-GB" smtClean="0"/>
              <a:t>Boundaries in Transition - April 2015</a:t>
            </a:r>
            <a:endParaRPr lang="en-US"/>
          </a:p>
        </p:txBody>
      </p:sp>
      <p:sp>
        <p:nvSpPr>
          <p:cNvPr id="19" name="Slide Number Placeholder 28"/>
          <p:cNvSpPr>
            <a:spLocks noGrp="1"/>
          </p:cNvSpPr>
          <p:nvPr>
            <p:ph type="sldNum" sz="quarter" idx="12"/>
          </p:nvPr>
        </p:nvSpPr>
        <p:spPr>
          <a:xfrm>
            <a:off x="8320088" y="2117"/>
            <a:ext cx="747712" cy="364067"/>
          </a:xfrm>
        </p:spPr>
        <p:txBody>
          <a:bodyPr/>
          <a:lstStyle>
            <a:lvl1pPr>
              <a:defRPr>
                <a:solidFill>
                  <a:schemeClr val="bg1"/>
                </a:solidFill>
              </a:defRPr>
            </a:lvl1pPr>
          </a:lstStyle>
          <a:p>
            <a:fld id="{E3C50D73-7DB8-4ADF-A28C-4A0CC4FDD5F7}" type="slidenum">
              <a:rPr lang="en-US"/>
              <a:pPr/>
              <a:t>‹#›</a:t>
            </a:fld>
            <a:endParaRPr lang="en-US"/>
          </a:p>
        </p:txBody>
      </p:sp>
    </p:spTree>
    <p:extLst>
      <p:ext uri="{BB962C8B-B14F-4D97-AF65-F5344CB8AC3E}">
        <p14:creationId xmlns:p14="http://schemas.microsoft.com/office/powerpoint/2010/main" val="26709033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86538" y="611717"/>
            <a:ext cx="957262"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5257803" y="611717"/>
            <a:ext cx="1325563" cy="457200"/>
          </a:xfrm>
          <a:prstGeom prst="rect">
            <a:avLst/>
          </a:prstGeom>
        </p:spPr>
        <p:txBody>
          <a:bodyPr/>
          <a:lstStyle>
            <a:lvl1pPr>
              <a:defRPr/>
            </a:lvl1pPr>
          </a:lstStyle>
          <a:p>
            <a:r>
              <a:rPr lang="en-GB" smtClean="0"/>
              <a:t>Boundaries in Transition - April 2015</a:t>
            </a:r>
            <a:endParaRPr lang="en-US"/>
          </a:p>
        </p:txBody>
      </p:sp>
      <p:sp>
        <p:nvSpPr>
          <p:cNvPr id="6" name="Slide Number Placeholder 5"/>
          <p:cNvSpPr>
            <a:spLocks noGrp="1"/>
          </p:cNvSpPr>
          <p:nvPr>
            <p:ph type="sldNum" sz="quarter" idx="12"/>
          </p:nvPr>
        </p:nvSpPr>
        <p:spPr/>
        <p:txBody>
          <a:bodyPr/>
          <a:lstStyle>
            <a:lvl1pPr>
              <a:defRPr/>
            </a:lvl1pPr>
          </a:lstStyle>
          <a:p>
            <a:fld id="{78BA599A-8B88-4918-8F98-476495B99104}" type="slidenum">
              <a:rPr lang="en-US"/>
              <a:pPr/>
              <a:t>‹#›</a:t>
            </a:fld>
            <a:endParaRPr lang="en-US"/>
          </a:p>
        </p:txBody>
      </p:sp>
    </p:spTree>
    <p:extLst>
      <p:ext uri="{BB962C8B-B14F-4D97-AF65-F5344CB8AC3E}">
        <p14:creationId xmlns:p14="http://schemas.microsoft.com/office/powerpoint/2010/main" val="363553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86538" y="611717"/>
            <a:ext cx="957262"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5257803" y="611717"/>
            <a:ext cx="1325563" cy="457200"/>
          </a:xfrm>
          <a:prstGeom prst="rect">
            <a:avLst/>
          </a:prstGeom>
        </p:spPr>
        <p:txBody>
          <a:bodyPr/>
          <a:lstStyle>
            <a:lvl1pPr>
              <a:defRPr/>
            </a:lvl1pPr>
          </a:lstStyle>
          <a:p>
            <a:r>
              <a:rPr lang="en-GB" smtClean="0"/>
              <a:t>Boundaries in Transition - April 2015</a:t>
            </a:r>
            <a:endParaRPr lang="en-US"/>
          </a:p>
        </p:txBody>
      </p:sp>
      <p:sp>
        <p:nvSpPr>
          <p:cNvPr id="6" name="Slide Number Placeholder 5"/>
          <p:cNvSpPr>
            <a:spLocks noGrp="1"/>
          </p:cNvSpPr>
          <p:nvPr>
            <p:ph type="sldNum" sz="quarter" idx="12"/>
          </p:nvPr>
        </p:nvSpPr>
        <p:spPr/>
        <p:txBody>
          <a:bodyPr/>
          <a:lstStyle>
            <a:lvl1pPr>
              <a:defRPr/>
            </a:lvl1pPr>
          </a:lstStyle>
          <a:p>
            <a:fld id="{3C15F7E8-FBE7-4862-8B73-7B56EA44CC9A}" type="slidenum">
              <a:rPr lang="en-US"/>
              <a:pPr/>
              <a:t>‹#›</a:t>
            </a:fld>
            <a:endParaRPr lang="en-US" dirty="0"/>
          </a:p>
        </p:txBody>
      </p:sp>
    </p:spTree>
    <p:extLst>
      <p:ext uri="{BB962C8B-B14F-4D97-AF65-F5344CB8AC3E}">
        <p14:creationId xmlns:p14="http://schemas.microsoft.com/office/powerpoint/2010/main" val="24051325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7997"/>
            <a:ext cx="8229600" cy="1066800"/>
          </a:xfr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96819"/>
            <a:ext cx="8229600" cy="4320480"/>
          </a:xfrm>
        </p:spPr>
        <p:txBody>
          <a:bodyPr/>
          <a:lstStyle>
            <a:lvl1pPr>
              <a:buClr>
                <a:schemeClr val="tx2"/>
              </a:buClr>
              <a:defRPr sz="2200">
                <a:solidFill>
                  <a:schemeClr val="tx2">
                    <a:lumMod val="75000"/>
                  </a:schemeClr>
                </a:solidFill>
                <a:latin typeface="+mj-lt"/>
              </a:defRPr>
            </a:lvl1pPr>
            <a:lvl2pPr>
              <a:defRPr>
                <a:solidFill>
                  <a:schemeClr val="accent2">
                    <a:lumMod val="75000"/>
                  </a:schemeClr>
                </a:solidFill>
                <a:latin typeface="+mj-lt"/>
              </a:defRPr>
            </a:lvl2pPr>
            <a:lvl3pPr>
              <a:buClr>
                <a:srgbClr val="FF2F2F"/>
              </a:buClr>
              <a:defRPr b="0">
                <a:solidFill>
                  <a:srgbClr val="CC0000"/>
                </a:solidFill>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586538" y="611717"/>
            <a:ext cx="957262"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2771800" y="6309320"/>
            <a:ext cx="36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lang="en-US" sz="800" b="1" smtClean="0">
                <a:solidFill>
                  <a:schemeClr val="tx2"/>
                </a:solidFill>
                <a:latin typeface="+mj-lt"/>
                <a:cs typeface="+mn-cs"/>
              </a:defRPr>
            </a:lvl1pPr>
          </a:lstStyle>
          <a:p>
            <a:pPr marL="63500" algn="ctr">
              <a:spcBef>
                <a:spcPts val="300"/>
              </a:spcBef>
              <a:buClr>
                <a:srgbClr val="A04DA3"/>
              </a:buClr>
              <a:buFont typeface="Arial" panose="020B0604020202020204" pitchFamily="34" charset="0"/>
              <a:buNone/>
            </a:pPr>
            <a:r>
              <a:rPr lang="en-GB" smtClean="0"/>
              <a:t>Boundaries in Transition - April 2015</a:t>
            </a:r>
            <a:endParaRPr lang="en-GB" dirty="0"/>
          </a:p>
        </p:txBody>
      </p:sp>
      <p:pic>
        <p:nvPicPr>
          <p:cNvPr id="7" name="Picture 2" descr="https://ebridge.xjtlu.edu.cn/urd/sits.urd/jiaotong_files/logo.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68036" y="6269553"/>
            <a:ext cx="1996452" cy="415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0790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1"/>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6586538" y="611717"/>
            <a:ext cx="957262"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5257803" y="611717"/>
            <a:ext cx="1325563" cy="457200"/>
          </a:xfrm>
          <a:prstGeom prst="rect">
            <a:avLst/>
          </a:prstGeom>
        </p:spPr>
        <p:txBody>
          <a:bodyPr/>
          <a:lstStyle>
            <a:lvl1pPr>
              <a:defRPr/>
            </a:lvl1pPr>
          </a:lstStyle>
          <a:p>
            <a:r>
              <a:rPr lang="en-GB" smtClean="0"/>
              <a:t>Boundaries in Transition - April 2015</a:t>
            </a:r>
            <a:endParaRPr lang="en-US"/>
          </a:p>
        </p:txBody>
      </p:sp>
      <p:sp>
        <p:nvSpPr>
          <p:cNvPr id="6" name="Slide Number Placeholder 5"/>
          <p:cNvSpPr>
            <a:spLocks noGrp="1"/>
          </p:cNvSpPr>
          <p:nvPr>
            <p:ph type="sldNum" sz="quarter" idx="12"/>
          </p:nvPr>
        </p:nvSpPr>
        <p:spPr/>
        <p:txBody>
          <a:bodyPr/>
          <a:lstStyle>
            <a:lvl1pPr>
              <a:defRPr/>
            </a:lvl1pPr>
          </a:lstStyle>
          <a:p>
            <a:fld id="{25C01523-67E1-4DA2-B759-BE0430F6C418}" type="slidenum">
              <a:rPr lang="en-US"/>
              <a:pPr/>
              <a:t>‹#›</a:t>
            </a:fld>
            <a:endParaRPr lang="en-US"/>
          </a:p>
        </p:txBody>
      </p:sp>
    </p:spTree>
    <p:extLst>
      <p:ext uri="{BB962C8B-B14F-4D97-AF65-F5344CB8AC3E}">
        <p14:creationId xmlns:p14="http://schemas.microsoft.com/office/powerpoint/2010/main" val="5434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5"/>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5"/>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86538" y="611717"/>
            <a:ext cx="957262"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5257803" y="611717"/>
            <a:ext cx="1325563" cy="457200"/>
          </a:xfrm>
          <a:prstGeom prst="rect">
            <a:avLst/>
          </a:prstGeom>
        </p:spPr>
        <p:txBody>
          <a:bodyPr/>
          <a:lstStyle>
            <a:lvl1pPr>
              <a:defRPr/>
            </a:lvl1pPr>
          </a:lstStyle>
          <a:p>
            <a:r>
              <a:rPr lang="en-GB" smtClean="0"/>
              <a:t>Boundaries in Transition - April 2015</a:t>
            </a:r>
            <a:endParaRPr lang="en-US"/>
          </a:p>
        </p:txBody>
      </p:sp>
      <p:sp>
        <p:nvSpPr>
          <p:cNvPr id="7" name="Slide Number Placeholder 6"/>
          <p:cNvSpPr>
            <a:spLocks noGrp="1"/>
          </p:cNvSpPr>
          <p:nvPr>
            <p:ph type="sldNum" sz="quarter" idx="12"/>
          </p:nvPr>
        </p:nvSpPr>
        <p:spPr/>
        <p:txBody>
          <a:bodyPr/>
          <a:lstStyle>
            <a:lvl1pPr>
              <a:defRPr/>
            </a:lvl1pPr>
          </a:lstStyle>
          <a:p>
            <a:fld id="{A3D1CE77-0AA4-49B2-8F00-D7787152797A}" type="slidenum">
              <a:rPr lang="en-US"/>
              <a:pPr/>
              <a:t>‹#›</a:t>
            </a:fld>
            <a:endParaRPr lang="en-US"/>
          </a:p>
        </p:txBody>
      </p:sp>
    </p:spTree>
    <p:extLst>
      <p:ext uri="{BB962C8B-B14F-4D97-AF65-F5344CB8AC3E}">
        <p14:creationId xmlns:p14="http://schemas.microsoft.com/office/powerpoint/2010/main" val="323012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1"/>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9" y="2244971"/>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8"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a:xfrm>
            <a:off x="6586538" y="611717"/>
            <a:ext cx="957262" cy="457200"/>
          </a:xfrm>
          <a:prstGeom prst="rect">
            <a:avLst/>
          </a:prstGeom>
        </p:spPr>
        <p:txBody>
          <a:bodyPr/>
          <a:lstStyle>
            <a:lvl1pPr>
              <a:defRPr/>
            </a:lvl1pPr>
          </a:lstStyle>
          <a:p>
            <a:endParaRPr lang="en-US"/>
          </a:p>
        </p:txBody>
      </p:sp>
      <p:sp>
        <p:nvSpPr>
          <p:cNvPr id="8" name="Slide Number Placeholder 26"/>
          <p:cNvSpPr>
            <a:spLocks noGrp="1"/>
          </p:cNvSpPr>
          <p:nvPr>
            <p:ph type="sldNum" sz="quarter" idx="11"/>
          </p:nvPr>
        </p:nvSpPr>
        <p:spPr/>
        <p:txBody>
          <a:bodyPr/>
          <a:lstStyle>
            <a:lvl1pPr>
              <a:defRPr/>
            </a:lvl1pPr>
          </a:lstStyle>
          <a:p>
            <a:fld id="{A0B2E40C-4013-4DEA-B5C0-C1FBBB35907E}" type="slidenum">
              <a:rPr lang="en-US"/>
              <a:pPr/>
              <a:t>‹#›</a:t>
            </a:fld>
            <a:endParaRPr lang="en-US"/>
          </a:p>
        </p:txBody>
      </p:sp>
      <p:sp>
        <p:nvSpPr>
          <p:cNvPr id="9" name="Footer Placeholder 27"/>
          <p:cNvSpPr>
            <a:spLocks noGrp="1"/>
          </p:cNvSpPr>
          <p:nvPr>
            <p:ph type="ftr" sz="quarter" idx="12"/>
          </p:nvPr>
        </p:nvSpPr>
        <p:spPr>
          <a:xfrm>
            <a:off x="5257803" y="611717"/>
            <a:ext cx="1325563" cy="457200"/>
          </a:xfrm>
          <a:prstGeom prst="rect">
            <a:avLst/>
          </a:prstGeom>
        </p:spPr>
        <p:txBody>
          <a:bodyPr/>
          <a:lstStyle>
            <a:lvl1pPr>
              <a:defRPr/>
            </a:lvl1pPr>
          </a:lstStyle>
          <a:p>
            <a:r>
              <a:rPr lang="en-GB" smtClean="0"/>
              <a:t>Boundaries in Transition - April 2015</a:t>
            </a:r>
            <a:endParaRPr lang="en-US"/>
          </a:p>
        </p:txBody>
      </p:sp>
    </p:spTree>
    <p:extLst>
      <p:ext uri="{BB962C8B-B14F-4D97-AF65-F5344CB8AC3E}">
        <p14:creationId xmlns:p14="http://schemas.microsoft.com/office/powerpoint/2010/main" val="36762586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1717"/>
            <a:ext cx="957262"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5257803" y="611717"/>
            <a:ext cx="1325563" cy="457200"/>
          </a:xfrm>
          <a:prstGeom prst="rect">
            <a:avLst/>
          </a:prstGeom>
        </p:spPr>
        <p:txBody>
          <a:bodyPr/>
          <a:lstStyle>
            <a:lvl1pPr>
              <a:defRPr/>
            </a:lvl1pPr>
          </a:lstStyle>
          <a:p>
            <a:r>
              <a:rPr lang="en-GB" smtClean="0"/>
              <a:t>Boundaries in Transition - April 2015</a:t>
            </a:r>
            <a:endParaRPr lang="en-US"/>
          </a:p>
        </p:txBody>
      </p:sp>
      <p:sp>
        <p:nvSpPr>
          <p:cNvPr id="5" name="Slide Number Placeholder 4"/>
          <p:cNvSpPr>
            <a:spLocks noGrp="1"/>
          </p:cNvSpPr>
          <p:nvPr>
            <p:ph type="sldNum" sz="quarter" idx="12"/>
          </p:nvPr>
        </p:nvSpPr>
        <p:spPr/>
        <p:txBody>
          <a:bodyPr/>
          <a:lstStyle>
            <a:lvl1pPr>
              <a:defRPr/>
            </a:lvl1pPr>
          </a:lstStyle>
          <a:p>
            <a:fld id="{376D8063-E459-4BB6-9E43-27077BC3664A}" type="slidenum">
              <a:rPr lang="en-US"/>
              <a:pPr/>
              <a:t>‹#›</a:t>
            </a:fld>
            <a:endParaRPr lang="en-US"/>
          </a:p>
        </p:txBody>
      </p:sp>
    </p:spTree>
    <p:extLst>
      <p:ext uri="{BB962C8B-B14F-4D97-AF65-F5344CB8AC3E}">
        <p14:creationId xmlns:p14="http://schemas.microsoft.com/office/powerpoint/2010/main" val="36105224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8" y="611717"/>
            <a:ext cx="957262" cy="45720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5257803" y="611717"/>
            <a:ext cx="1325563" cy="457200"/>
          </a:xfrm>
          <a:prstGeom prst="rect">
            <a:avLst/>
          </a:prstGeom>
        </p:spPr>
        <p:txBody>
          <a:bodyPr/>
          <a:lstStyle>
            <a:lvl1pPr>
              <a:defRPr/>
            </a:lvl1pPr>
          </a:lstStyle>
          <a:p>
            <a:r>
              <a:rPr lang="en-GB" smtClean="0"/>
              <a:t>Boundaries in Transition - April 2015</a:t>
            </a:r>
            <a:endParaRPr lang="en-US"/>
          </a:p>
        </p:txBody>
      </p:sp>
      <p:sp>
        <p:nvSpPr>
          <p:cNvPr id="4" name="Slide Number Placeholder 3"/>
          <p:cNvSpPr>
            <a:spLocks noGrp="1"/>
          </p:cNvSpPr>
          <p:nvPr>
            <p:ph type="sldNum" sz="quarter" idx="12"/>
          </p:nvPr>
        </p:nvSpPr>
        <p:spPr/>
        <p:txBody>
          <a:bodyPr/>
          <a:lstStyle>
            <a:lvl1pPr>
              <a:defRPr/>
            </a:lvl1pPr>
          </a:lstStyle>
          <a:p>
            <a:fld id="{4156B68A-9CE4-4ED0-87DF-7887D12D1B00}" type="slidenum">
              <a:rPr lang="en-US"/>
              <a:pPr/>
              <a:t>‹#›</a:t>
            </a:fld>
            <a:endParaRPr lang="en-US"/>
          </a:p>
        </p:txBody>
      </p:sp>
    </p:spTree>
    <p:extLst>
      <p:ext uri="{BB962C8B-B14F-4D97-AF65-F5344CB8AC3E}">
        <p14:creationId xmlns:p14="http://schemas.microsoft.com/office/powerpoint/2010/main" val="323702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1"/>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586538" y="611717"/>
            <a:ext cx="957262"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5257803" y="611717"/>
            <a:ext cx="1325563" cy="457200"/>
          </a:xfrm>
          <a:prstGeom prst="rect">
            <a:avLst/>
          </a:prstGeom>
        </p:spPr>
        <p:txBody>
          <a:bodyPr/>
          <a:lstStyle>
            <a:lvl1pPr>
              <a:defRPr/>
            </a:lvl1pPr>
          </a:lstStyle>
          <a:p>
            <a:r>
              <a:rPr lang="en-GB" smtClean="0"/>
              <a:t>Boundaries in Transition - April 2015</a:t>
            </a:r>
            <a:endParaRPr lang="en-US"/>
          </a:p>
        </p:txBody>
      </p:sp>
      <p:sp>
        <p:nvSpPr>
          <p:cNvPr id="7" name="Slide Number Placeholder 6"/>
          <p:cNvSpPr>
            <a:spLocks noGrp="1"/>
          </p:cNvSpPr>
          <p:nvPr>
            <p:ph type="sldNum" sz="quarter" idx="12"/>
          </p:nvPr>
        </p:nvSpPr>
        <p:spPr/>
        <p:txBody>
          <a:bodyPr/>
          <a:lstStyle>
            <a:lvl1pPr>
              <a:defRPr/>
            </a:lvl1pPr>
          </a:lstStyle>
          <a:p>
            <a:fld id="{FDA0D4FB-3BFB-43CC-BC09-D648D250A4A5}" type="slidenum">
              <a:rPr lang="en-US"/>
              <a:pPr/>
              <a:t>‹#›</a:t>
            </a:fld>
            <a:endParaRPr lang="en-US"/>
          </a:p>
        </p:txBody>
      </p:sp>
    </p:spTree>
    <p:extLst>
      <p:ext uri="{BB962C8B-B14F-4D97-AF65-F5344CB8AC3E}">
        <p14:creationId xmlns:p14="http://schemas.microsoft.com/office/powerpoint/2010/main" val="28113302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7"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10"/>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a:xfrm>
            <a:off x="6586538" y="611717"/>
            <a:ext cx="957262"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5257803" y="611717"/>
            <a:ext cx="1325563" cy="457200"/>
          </a:xfrm>
          <a:prstGeom prst="rect">
            <a:avLst/>
          </a:prstGeom>
        </p:spPr>
        <p:txBody>
          <a:bodyPr/>
          <a:lstStyle>
            <a:lvl1pPr>
              <a:defRPr/>
            </a:lvl1pPr>
          </a:lstStyle>
          <a:p>
            <a:r>
              <a:rPr lang="en-GB" smtClean="0"/>
              <a:t>Boundaries in Transition - April 2015</a:t>
            </a:r>
            <a:endParaRPr lang="en-US"/>
          </a:p>
        </p:txBody>
      </p:sp>
      <p:sp>
        <p:nvSpPr>
          <p:cNvPr id="7" name="Slide Number Placeholder 6"/>
          <p:cNvSpPr>
            <a:spLocks noGrp="1"/>
          </p:cNvSpPr>
          <p:nvPr>
            <p:ph type="sldNum" sz="quarter" idx="12"/>
          </p:nvPr>
        </p:nvSpPr>
        <p:spPr/>
        <p:txBody>
          <a:bodyPr/>
          <a:lstStyle>
            <a:lvl1pPr>
              <a:defRPr/>
            </a:lvl1pPr>
          </a:lstStyle>
          <a:p>
            <a:fld id="{DF011CF5-EDEC-4DB3-A419-41C4879FE43C}" type="slidenum">
              <a:rPr lang="en-US"/>
              <a:pPr/>
              <a:t>‹#›</a:t>
            </a:fld>
            <a:endParaRPr lang="en-US"/>
          </a:p>
        </p:txBody>
      </p:sp>
    </p:spTree>
    <p:extLst>
      <p:ext uri="{BB962C8B-B14F-4D97-AF65-F5344CB8AC3E}">
        <p14:creationId xmlns:p14="http://schemas.microsoft.com/office/powerpoint/2010/main" val="10904257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185"/>
            <a:ext cx="9144000" cy="8466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29" name="Rectangle 28"/>
          <p:cNvSpPr/>
          <p:nvPr/>
        </p:nvSpPr>
        <p:spPr>
          <a:xfrm>
            <a:off x="0" y="2"/>
            <a:ext cx="9144000" cy="31115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30" name="Rectangle 29"/>
          <p:cNvSpPr/>
          <p:nvPr/>
        </p:nvSpPr>
        <p:spPr>
          <a:xfrm>
            <a:off x="0" y="309036"/>
            <a:ext cx="9144000" cy="9101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31" name="Rectangle 30"/>
          <p:cNvSpPr/>
          <p:nvPr/>
        </p:nvSpPr>
        <p:spPr>
          <a:xfrm flipV="1">
            <a:off x="5410200" y="359836"/>
            <a:ext cx="3733800" cy="9101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32" name="Rectangle 31"/>
          <p:cNvSpPr/>
          <p:nvPr/>
        </p:nvSpPr>
        <p:spPr>
          <a:xfrm flipV="1">
            <a:off x="5410200" y="440268"/>
            <a:ext cx="3733800" cy="17991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useBgFill="1">
        <p:nvSpPr>
          <p:cNvPr id="33" name="Rounded Rectangle 32"/>
          <p:cNvSpPr/>
          <p:nvPr/>
        </p:nvSpPr>
        <p:spPr bwMode="white">
          <a:xfrm>
            <a:off x="5407028" y="497419"/>
            <a:ext cx="3063875" cy="2751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useBgFill="1">
        <p:nvSpPr>
          <p:cNvPr id="34" name="Rounded Rectangle 33"/>
          <p:cNvSpPr/>
          <p:nvPr/>
        </p:nvSpPr>
        <p:spPr bwMode="white">
          <a:xfrm>
            <a:off x="7373938" y="588435"/>
            <a:ext cx="1600200" cy="38100"/>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35" name="Rectangle 34"/>
          <p:cNvSpPr/>
          <p:nvPr/>
        </p:nvSpPr>
        <p:spPr bwMode="invGray">
          <a:xfrm>
            <a:off x="9085263" y="-2117"/>
            <a:ext cx="57150" cy="622301"/>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dirty="0">
              <a:sym typeface="Arial"/>
              <a:rtl val="0"/>
            </a:endParaRPr>
          </a:p>
        </p:txBody>
      </p:sp>
      <p:sp>
        <p:nvSpPr>
          <p:cNvPr id="36" name="Rectangle 35"/>
          <p:cNvSpPr/>
          <p:nvPr/>
        </p:nvSpPr>
        <p:spPr bwMode="invGray">
          <a:xfrm>
            <a:off x="9043991" y="-2117"/>
            <a:ext cx="28575" cy="622301"/>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dirty="0">
              <a:sym typeface="Arial"/>
              <a:rtl val="0"/>
            </a:endParaRPr>
          </a:p>
        </p:txBody>
      </p:sp>
      <p:sp>
        <p:nvSpPr>
          <p:cNvPr id="37" name="Rectangle 36"/>
          <p:cNvSpPr/>
          <p:nvPr/>
        </p:nvSpPr>
        <p:spPr bwMode="invGray">
          <a:xfrm>
            <a:off x="9024941" y="-2117"/>
            <a:ext cx="9525" cy="622301"/>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38" name="Rectangle 37"/>
          <p:cNvSpPr/>
          <p:nvPr/>
        </p:nvSpPr>
        <p:spPr bwMode="invGray">
          <a:xfrm>
            <a:off x="8975725" y="-2117"/>
            <a:ext cx="26988" cy="622301"/>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39" name="Rectangle 38"/>
          <p:cNvSpPr/>
          <p:nvPr/>
        </p:nvSpPr>
        <p:spPr bwMode="invGray">
          <a:xfrm>
            <a:off x="8915403" y="0"/>
            <a:ext cx="55563" cy="586317"/>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a:sym typeface="Arial"/>
              <a:rtl val="0"/>
            </a:endParaRPr>
          </a:p>
        </p:txBody>
      </p:sp>
      <p:sp>
        <p:nvSpPr>
          <p:cNvPr id="40" name="Rectangle 39"/>
          <p:cNvSpPr/>
          <p:nvPr/>
        </p:nvSpPr>
        <p:spPr bwMode="invGray">
          <a:xfrm>
            <a:off x="8874125" y="0"/>
            <a:ext cx="7938" cy="586317"/>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kern="0" dirty="0">
              <a:sym typeface="Arial"/>
              <a:rtl val="0"/>
            </a:endParaRPr>
          </a:p>
        </p:txBody>
      </p:sp>
      <p:sp>
        <p:nvSpPr>
          <p:cNvPr id="1039" name="Title Placeholder 21"/>
          <p:cNvSpPr>
            <a:spLocks noGrp="1"/>
          </p:cNvSpPr>
          <p:nvPr>
            <p:ph type="title"/>
          </p:nvPr>
        </p:nvSpPr>
        <p:spPr bwMode="auto">
          <a:xfrm>
            <a:off x="457200" y="537997"/>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1796819"/>
            <a:ext cx="8229600"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marL="922338" lvl="2" indent="-219075" algn="l" rtl="0" fontAlgn="base">
              <a:spcBef>
                <a:spcPts val="300"/>
              </a:spcBef>
              <a:spcAft>
                <a:spcPct val="0"/>
              </a:spcAft>
              <a:buClr>
                <a:srgbClr val="FF2F2F"/>
              </a:buClr>
              <a:buFont typeface="Wingdings 2" pitchFamily="18" charset="2"/>
              <a:buChar char=""/>
            </a:pPr>
            <a:r>
              <a:rPr lang="en-US" dirty="0" smtClean="0"/>
              <a:t>Third level</a:t>
            </a:r>
          </a:p>
          <a:p>
            <a:pPr lvl="3"/>
            <a:r>
              <a:rPr lang="en-US" dirty="0" smtClean="0"/>
              <a:t>Fourth level</a:t>
            </a:r>
          </a:p>
          <a:p>
            <a:pPr lvl="4"/>
            <a:r>
              <a:rPr lang="en-US" dirty="0" smtClean="0"/>
              <a:t>Fifth level</a:t>
            </a:r>
          </a:p>
        </p:txBody>
      </p:sp>
      <p:sp>
        <p:nvSpPr>
          <p:cNvPr id="1043" name="Slide Number Placeholder 22"/>
          <p:cNvSpPr>
            <a:spLocks noGrp="1"/>
          </p:cNvSpPr>
          <p:nvPr>
            <p:ph type="sldNum" sz="quarter" idx="4"/>
          </p:nvPr>
        </p:nvSpPr>
        <p:spPr bwMode="auto">
          <a:xfrm>
            <a:off x="8323263" y="6405333"/>
            <a:ext cx="762000" cy="366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000">
                <a:solidFill>
                  <a:schemeClr val="tx2"/>
                </a:solidFill>
              </a:defRPr>
            </a:lvl1pPr>
          </a:lstStyle>
          <a:p>
            <a:fld id="{530209F2-EE28-4D80-9A91-3D471FAD2640}" type="slidenum">
              <a:rPr lang="en-US" smtClean="0"/>
              <a:pPr/>
              <a:t>‹#›</a:t>
            </a:fld>
            <a:endParaRPr lang="en-US" dirty="0"/>
          </a:p>
        </p:txBody>
      </p:sp>
      <p:pic>
        <p:nvPicPr>
          <p:cNvPr id="20" name="Picture 7" descr="http://www.rtpi.org.uk/media/9287/Liverpool-LVP_UNI_LOGO_Pantone.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512" y="6277103"/>
            <a:ext cx="1756588" cy="40456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hf hd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452437" indent="-342900" algn="l" rtl="0" fontAlgn="base">
        <a:spcBef>
          <a:spcPts val="300"/>
        </a:spcBef>
        <a:spcAft>
          <a:spcPct val="0"/>
        </a:spcAft>
        <a:buClr>
          <a:srgbClr val="A04DA3"/>
        </a:buClr>
        <a:buFont typeface="Arial" panose="020B0604020202020204" pitchFamily="34" charset="0"/>
        <a:buChar char="•"/>
        <a:defRPr sz="2200" kern="1200">
          <a:solidFill>
            <a:schemeClr val="tx2">
              <a:lumMod val="75000"/>
            </a:schemeClr>
          </a:solidFill>
          <a:latin typeface="+mj-lt"/>
          <a:ea typeface="+mn-ea"/>
          <a:cs typeface="+mn-cs"/>
        </a:defRPr>
      </a:lvl1pPr>
      <a:lvl2pPr marL="657225" indent="-246063" algn="l" rtl="0" fontAlgn="base">
        <a:spcBef>
          <a:spcPts val="300"/>
        </a:spcBef>
        <a:spcAft>
          <a:spcPct val="0"/>
        </a:spcAft>
        <a:buClr>
          <a:schemeClr val="accent2"/>
        </a:buClr>
        <a:buFont typeface="Georgia" pitchFamily="18" charset="0"/>
        <a:buChar char="▫"/>
        <a:defRPr sz="1800" i="1" kern="1200">
          <a:solidFill>
            <a:schemeClr val="accent2"/>
          </a:solidFill>
          <a:latin typeface="+mj-lt"/>
          <a:ea typeface="+mn-ea"/>
          <a:cs typeface="+mn-cs"/>
        </a:defRPr>
      </a:lvl2pPr>
      <a:lvl3pPr marL="922338" indent="-219075" algn="l" rtl="0" fontAlgn="base">
        <a:spcBef>
          <a:spcPts val="300"/>
        </a:spcBef>
        <a:spcAft>
          <a:spcPct val="0"/>
        </a:spcAft>
        <a:buClr>
          <a:schemeClr val="accent1"/>
        </a:buClr>
        <a:buFont typeface="Wingdings 2" pitchFamily="18" charset="2"/>
        <a:buChar char=""/>
        <a:defRPr lang="en-US" sz="1600" b="0" kern="1200" dirty="0" smtClean="0">
          <a:solidFill>
            <a:srgbClr val="CC0000"/>
          </a:solidFill>
          <a:latin typeface="+mj-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1600" kern="1200">
          <a:solidFill>
            <a:schemeClr val="accent1"/>
          </a:solidFill>
          <a:latin typeface="+mj-lt"/>
          <a:ea typeface="+mn-ea"/>
          <a:cs typeface="+mn-cs"/>
        </a:defRPr>
      </a:lvl4pPr>
      <a:lvl5pPr marL="1389063" indent="-182563" algn="l" rtl="0" fontAlgn="base">
        <a:spcBef>
          <a:spcPts val="300"/>
        </a:spcBef>
        <a:spcAft>
          <a:spcPct val="0"/>
        </a:spcAft>
        <a:buClr>
          <a:srgbClr val="A04DA3"/>
        </a:buClr>
        <a:buFont typeface="Georgia" pitchFamily="18" charset="0"/>
        <a:buChar char="▫"/>
        <a:defRPr sz="1400" kern="1200">
          <a:solidFill>
            <a:srgbClr val="A04DA3"/>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morningling.com/wp-content/uploads/2014/10/book-computer.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preview"/>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 r="11365"/>
          <a:stretch/>
        </p:blipFill>
        <p:spPr bwMode="auto">
          <a:xfrm>
            <a:off x="-6772" y="0"/>
            <a:ext cx="9150772" cy="6865640"/>
          </a:xfrm>
          <a:prstGeom prst="rect">
            <a:avLst/>
          </a:prstGeom>
          <a:noFill/>
          <a:extLst>
            <a:ext uri="{909E8E84-426E-40DD-AFC4-6F175D3DCCD1}">
              <a14:hiddenFill xmlns:a14="http://schemas.microsoft.com/office/drawing/2010/main">
                <a:solidFill>
                  <a:srgbClr val="FFFFFF"/>
                </a:solidFill>
              </a14:hiddenFill>
            </a:ext>
          </a:extLst>
        </p:spPr>
      </p:pic>
      <p:sp>
        <p:nvSpPr>
          <p:cNvPr id="14338" name="Shape 33"/>
          <p:cNvSpPr>
            <a:spLocks noGrp="1"/>
          </p:cNvSpPr>
          <p:nvPr>
            <p:ph type="ctrTitle"/>
          </p:nvPr>
        </p:nvSpPr>
        <p:spPr>
          <a:xfrm>
            <a:off x="2915816" y="2564904"/>
            <a:ext cx="5606811" cy="1944216"/>
          </a:xfrm>
          <a:solidFill>
            <a:schemeClr val="tx2"/>
          </a:solidFill>
        </p:spPr>
        <p:txBody>
          <a:bodyPr lIns="91425" tIns="91425" rIns="91425" bIns="91425" anchor="ctr"/>
          <a:lstStyle/>
          <a:p>
            <a:pPr marL="63500">
              <a:spcAft>
                <a:spcPts val="0"/>
              </a:spcAft>
            </a:pPr>
            <a:r>
              <a:rPr lang="en-GB" sz="2400" dirty="0" smtClean="0"/>
              <a:t>Re-thinking Assessment Practices in a Digital Age</a:t>
            </a:r>
            <a:r>
              <a:rPr lang="en-GB" sz="1400" dirty="0" smtClean="0"/>
              <a:t/>
            </a:r>
            <a:br>
              <a:rPr lang="en-GB" sz="1400" dirty="0" smtClean="0"/>
            </a:br>
            <a:r>
              <a:rPr lang="en-GB" sz="1400" dirty="0" smtClean="0"/>
              <a:t/>
            </a:r>
            <a:br>
              <a:rPr lang="en-GB" sz="1400" dirty="0" smtClean="0"/>
            </a:br>
            <a:r>
              <a:rPr lang="en-GB" sz="1400" b="1" dirty="0" smtClean="0"/>
              <a:t>Pete Alston – Lecturer (Learning Technology)</a:t>
            </a:r>
            <a:r>
              <a:rPr lang="en-GB" sz="1400" dirty="0" smtClean="0"/>
              <a:t/>
            </a:r>
            <a:br>
              <a:rPr lang="en-GB" sz="1400" dirty="0" smtClean="0"/>
            </a:br>
            <a:r>
              <a:rPr lang="en-GB" sz="1400" dirty="0" smtClean="0"/>
              <a:t>School </a:t>
            </a:r>
            <a:r>
              <a:rPr lang="en-GB" sz="1400" dirty="0"/>
              <a:t>of Life </a:t>
            </a:r>
            <a:r>
              <a:rPr lang="en-GB" sz="1400" dirty="0" smtClean="0"/>
              <a:t>Sciences</a:t>
            </a:r>
            <a:br>
              <a:rPr lang="en-GB" sz="1400" dirty="0" smtClean="0"/>
            </a:br>
            <a:r>
              <a:rPr lang="en-GB" sz="1400" dirty="0" smtClean="0"/>
              <a:t/>
            </a:r>
            <a:br>
              <a:rPr lang="en-GB" sz="1400" dirty="0" smtClean="0"/>
            </a:br>
            <a:r>
              <a:rPr lang="en-GB" sz="1400" dirty="0" smtClean="0"/>
              <a:t>     @</a:t>
            </a:r>
            <a:r>
              <a:rPr lang="en-GB" sz="1400" dirty="0" err="1" smtClean="0"/>
              <a:t>PeteAlston</a:t>
            </a:r>
            <a:endParaRPr lang="en-GB" sz="1400" dirty="0" smtClean="0"/>
          </a:p>
        </p:txBody>
      </p:sp>
      <p:sp>
        <p:nvSpPr>
          <p:cNvPr id="10" name="Shape 34"/>
          <p:cNvSpPr txBox="1">
            <a:spLocks/>
          </p:cNvSpPr>
          <p:nvPr/>
        </p:nvSpPr>
        <p:spPr bwMode="auto">
          <a:xfrm>
            <a:off x="179512" y="6405331"/>
            <a:ext cx="670708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marL="64008" indent="0" algn="l" rtl="0" fontAlgn="base">
              <a:spcBef>
                <a:spcPts val="300"/>
              </a:spcBef>
              <a:spcAft>
                <a:spcPct val="0"/>
              </a:spcAft>
              <a:buClr>
                <a:srgbClr val="A04DA3"/>
              </a:buClr>
              <a:buFont typeface="Arial" panose="020B0604020202020204" pitchFamily="34" charset="0"/>
              <a:buNone/>
              <a:defRPr sz="2400" kern="1200">
                <a:solidFill>
                  <a:schemeClr val="tx2"/>
                </a:solidFill>
                <a:latin typeface="+mn-lt"/>
                <a:ea typeface="+mn-ea"/>
                <a:cs typeface="+mn-cs"/>
              </a:defRPr>
            </a:lvl1pPr>
            <a:lvl2pPr marL="457200" indent="0" algn="ctr" rtl="0" fontAlgn="base">
              <a:spcBef>
                <a:spcPts val="300"/>
              </a:spcBef>
              <a:spcAft>
                <a:spcPct val="0"/>
              </a:spcAft>
              <a:buClr>
                <a:schemeClr val="accent2"/>
              </a:buClr>
              <a:buFont typeface="Georgia" pitchFamily="18" charset="0"/>
              <a:buNone/>
              <a:defRPr sz="2400" kern="1200">
                <a:solidFill>
                  <a:schemeClr val="accent2"/>
                </a:solidFill>
                <a:latin typeface="+mn-lt"/>
                <a:ea typeface="+mn-ea"/>
                <a:cs typeface="+mn-cs"/>
              </a:defRPr>
            </a:lvl2pPr>
            <a:lvl3pPr marL="914400" indent="0" algn="ctr" rtl="0" fontAlgn="base">
              <a:spcBef>
                <a:spcPts val="300"/>
              </a:spcBef>
              <a:spcAft>
                <a:spcPct val="0"/>
              </a:spcAft>
              <a:buClr>
                <a:schemeClr val="accent1"/>
              </a:buClr>
              <a:buFont typeface="Wingdings 2" pitchFamily="18" charset="2"/>
              <a:buNone/>
              <a:defRPr sz="2000" kern="1200">
                <a:solidFill>
                  <a:schemeClr val="accent1"/>
                </a:solidFill>
                <a:latin typeface="+mn-lt"/>
                <a:ea typeface="+mn-ea"/>
                <a:cs typeface="+mn-cs"/>
              </a:defRPr>
            </a:lvl3pPr>
            <a:lvl4pPr marL="1371600" indent="0" algn="ctr" rtl="0" fontAlgn="base">
              <a:spcBef>
                <a:spcPts val="300"/>
              </a:spcBef>
              <a:spcAft>
                <a:spcPct val="0"/>
              </a:spcAft>
              <a:buClr>
                <a:schemeClr val="accent1"/>
              </a:buClr>
              <a:buFont typeface="Wingdings 2" pitchFamily="18" charset="2"/>
              <a:buNone/>
              <a:defRPr sz="2000" kern="1200">
                <a:solidFill>
                  <a:schemeClr val="accent1"/>
                </a:solidFill>
                <a:latin typeface="+mn-lt"/>
                <a:ea typeface="+mn-ea"/>
                <a:cs typeface="+mn-cs"/>
              </a:defRPr>
            </a:lvl4pPr>
            <a:lvl5pPr marL="1828800" indent="0" algn="ctr" rtl="0" fontAlgn="base">
              <a:spcBef>
                <a:spcPts val="300"/>
              </a:spcBef>
              <a:spcAft>
                <a:spcPct val="0"/>
              </a:spcAft>
              <a:buClr>
                <a:srgbClr val="A04DA3"/>
              </a:buClr>
              <a:buFont typeface="Georgia" pitchFamily="18" charset="0"/>
              <a:buNone/>
              <a:defRPr sz="1800" kern="1200">
                <a:solidFill>
                  <a:srgbClr val="A04DA3"/>
                </a:solidFill>
                <a:latin typeface="+mn-lt"/>
                <a:ea typeface="+mn-ea"/>
                <a:cs typeface="+mn-cs"/>
              </a:defRPr>
            </a:lvl5pPr>
            <a:lvl6pPr marL="2286000" indent="0" algn="ctr" rtl="0" eaLnBrk="1" latinLnBrk="0" hangingPunct="1">
              <a:spcBef>
                <a:spcPts val="300"/>
              </a:spcBef>
              <a:buClr>
                <a:schemeClr val="accent3"/>
              </a:buClr>
              <a:buFont typeface="Georgia"/>
              <a:buNone/>
              <a:defRPr kumimoji="0" sz="1800" kern="1200">
                <a:solidFill>
                  <a:schemeClr val="accent3"/>
                </a:solidFill>
                <a:latin typeface="+mn-lt"/>
                <a:ea typeface="+mn-ea"/>
                <a:cs typeface="+mn-cs"/>
              </a:defRPr>
            </a:lvl6pPr>
            <a:lvl7pPr marL="2743200" indent="0" algn="ctr" rtl="0" eaLnBrk="1" latinLnBrk="0" hangingPunct="1">
              <a:spcBef>
                <a:spcPts val="300"/>
              </a:spcBef>
              <a:buClr>
                <a:schemeClr val="accent3"/>
              </a:buClr>
              <a:buFont typeface="Georgia"/>
              <a:buNone/>
              <a:defRPr kumimoji="0" sz="1600" kern="1200">
                <a:solidFill>
                  <a:schemeClr val="accent3"/>
                </a:solidFill>
                <a:latin typeface="+mn-lt"/>
                <a:ea typeface="+mn-ea"/>
                <a:cs typeface="+mn-cs"/>
              </a:defRPr>
            </a:lvl7pPr>
            <a:lvl8pPr marL="3200400" indent="0" algn="ctr" rtl="0" eaLnBrk="1" latinLnBrk="0" hangingPunct="1">
              <a:spcBef>
                <a:spcPts val="300"/>
              </a:spcBef>
              <a:buClr>
                <a:schemeClr val="accent3"/>
              </a:buClr>
              <a:buFont typeface="Georgia"/>
              <a:buNone/>
              <a:defRPr kumimoji="0" sz="1500" kern="1200">
                <a:solidFill>
                  <a:schemeClr val="accent3"/>
                </a:solidFill>
                <a:latin typeface="+mn-lt"/>
                <a:ea typeface="+mn-ea"/>
                <a:cs typeface="+mn-cs"/>
              </a:defRPr>
            </a:lvl8pPr>
            <a:lvl9pPr marL="3657600" indent="0" algn="ctr" rtl="0" eaLnBrk="1" latinLnBrk="0" hangingPunct="1">
              <a:spcBef>
                <a:spcPts val="300"/>
              </a:spcBef>
              <a:buClr>
                <a:schemeClr val="accent3"/>
              </a:buClr>
              <a:buFont typeface="Georgia"/>
              <a:buNone/>
              <a:defRPr kumimoji="0" sz="1400" kern="1200" baseline="0">
                <a:solidFill>
                  <a:schemeClr val="accent3"/>
                </a:solidFill>
                <a:latin typeface="+mn-lt"/>
                <a:ea typeface="+mn-ea"/>
                <a:cs typeface="+mn-cs"/>
              </a:defRPr>
            </a:lvl9pPr>
          </a:lstStyle>
          <a:p>
            <a:pPr marL="63500"/>
            <a:r>
              <a:rPr lang="en-GB" sz="1100" b="1" dirty="0" smtClean="0">
                <a:solidFill>
                  <a:schemeClr val="bg1"/>
                </a:solidFill>
                <a:latin typeface="+mj-lt"/>
              </a:rPr>
              <a:t>XJTLU Annual Learning and Teaching Staff Colloquium – April 2015</a:t>
            </a:r>
            <a:endParaRPr lang="en-GB" sz="500" b="1" i="1" dirty="0" smtClean="0">
              <a:solidFill>
                <a:schemeClr val="bg1"/>
              </a:solidFill>
              <a:latin typeface="+mj-lt"/>
            </a:endParaRPr>
          </a:p>
        </p:txBody>
      </p:sp>
      <p:pic>
        <p:nvPicPr>
          <p:cNvPr id="1032" name="Picture 8" descr="https://www.liv.ac.uk/intranet/media/intranet/corporateidentity/images/LCWS_Bon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1406" y="2564904"/>
            <a:ext cx="762594"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www.liv.ac.uk/intranet/media/intranet/corporateidentity/images/whiteout_logo_131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528" y="-315416"/>
            <a:ext cx="3024336" cy="13801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http://my.xjtlu.edu.cn/artcenter/Images/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5114" y="62477"/>
            <a:ext cx="3154619" cy="6280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g.twimg.com/Twitter_logo_blu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832" y="4232215"/>
            <a:ext cx="252028" cy="2048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Concluding Remarks</a:t>
            </a:r>
            <a:br>
              <a:rPr lang="en-GB" dirty="0" smtClean="0"/>
            </a:br>
            <a:r>
              <a:rPr lang="en-GB" sz="1400" i="1" dirty="0" smtClean="0"/>
              <a:t>What about the student experience?</a:t>
            </a:r>
            <a:endParaRPr lang="en-GB" sz="1400" i="1" dirty="0"/>
          </a:p>
        </p:txBody>
      </p:sp>
      <p:sp>
        <p:nvSpPr>
          <p:cNvPr id="3" name="Content Placeholder 2"/>
          <p:cNvSpPr>
            <a:spLocks noGrp="1"/>
          </p:cNvSpPr>
          <p:nvPr>
            <p:ph idx="1"/>
          </p:nvPr>
        </p:nvSpPr>
        <p:spPr>
          <a:xfrm>
            <a:off x="457200" y="1796819"/>
            <a:ext cx="8363272" cy="4320480"/>
          </a:xfrm>
        </p:spPr>
        <p:txBody>
          <a:bodyPr/>
          <a:lstStyle/>
          <a:p>
            <a:pPr>
              <a:spcAft>
                <a:spcPts val="300"/>
              </a:spcAft>
            </a:pPr>
            <a:r>
              <a:rPr lang="en-GB" sz="1800" dirty="0" smtClean="0"/>
              <a:t>Impetus on staff to use a </a:t>
            </a:r>
            <a:r>
              <a:rPr lang="en-GB" sz="1800" i="1" dirty="0" smtClean="0"/>
              <a:t>variety</a:t>
            </a:r>
            <a:r>
              <a:rPr lang="en-GB" sz="1800" dirty="0" smtClean="0"/>
              <a:t> of instructional and assessment methods</a:t>
            </a:r>
          </a:p>
          <a:p>
            <a:pPr lvl="1">
              <a:spcAft>
                <a:spcPts val="300"/>
              </a:spcAft>
            </a:pPr>
            <a:r>
              <a:rPr lang="en-GB" sz="1600" dirty="0" smtClean="0"/>
              <a:t>‘Digital divide’</a:t>
            </a:r>
            <a:r>
              <a:rPr lang="en-GB" sz="1400" dirty="0" smtClean="0"/>
              <a:t> </a:t>
            </a:r>
            <a:r>
              <a:rPr lang="en-GB" sz="1200" i="0" dirty="0">
                <a:solidFill>
                  <a:srgbClr val="C00000"/>
                </a:solidFill>
              </a:rPr>
              <a:t>(</a:t>
            </a:r>
            <a:r>
              <a:rPr lang="en-GB" sz="1200" i="0" dirty="0" err="1">
                <a:solidFill>
                  <a:srgbClr val="C00000"/>
                </a:solidFill>
              </a:rPr>
              <a:t>Prensky</a:t>
            </a:r>
            <a:r>
              <a:rPr lang="en-GB" sz="1200" i="0" dirty="0">
                <a:solidFill>
                  <a:srgbClr val="C00000"/>
                </a:solidFill>
              </a:rPr>
              <a:t>, 2001)</a:t>
            </a:r>
          </a:p>
          <a:p>
            <a:pPr lvl="1">
              <a:spcAft>
                <a:spcPts val="300"/>
              </a:spcAft>
            </a:pPr>
            <a:r>
              <a:rPr lang="en-GB" sz="1600" dirty="0" smtClean="0"/>
              <a:t>“Natural affinity with technology”</a:t>
            </a:r>
            <a:r>
              <a:rPr lang="en-GB" sz="1400" dirty="0" smtClean="0"/>
              <a:t> </a:t>
            </a:r>
            <a:r>
              <a:rPr lang="en-GB" sz="1200" i="0" dirty="0" smtClean="0">
                <a:solidFill>
                  <a:srgbClr val="C00000"/>
                </a:solidFill>
              </a:rPr>
              <a:t>(</a:t>
            </a:r>
            <a:r>
              <a:rPr lang="en-GB" sz="1200" i="0" dirty="0" err="1" smtClean="0">
                <a:solidFill>
                  <a:srgbClr val="C00000"/>
                </a:solidFill>
              </a:rPr>
              <a:t>Waycott</a:t>
            </a:r>
            <a:r>
              <a:rPr lang="en-GB" sz="1200" i="0" dirty="0">
                <a:solidFill>
                  <a:srgbClr val="C00000"/>
                </a:solidFill>
              </a:rPr>
              <a:t>, Bennett, Kennedy, </a:t>
            </a:r>
            <a:r>
              <a:rPr lang="en-GB" sz="1200" i="0" dirty="0" err="1">
                <a:solidFill>
                  <a:srgbClr val="C00000"/>
                </a:solidFill>
              </a:rPr>
              <a:t>Dalgarno</a:t>
            </a:r>
            <a:r>
              <a:rPr lang="en-GB" sz="1200" i="0" dirty="0">
                <a:solidFill>
                  <a:srgbClr val="C00000"/>
                </a:solidFill>
              </a:rPr>
              <a:t>, &amp; Gray, 2010, p. </a:t>
            </a:r>
            <a:r>
              <a:rPr lang="en-GB" sz="1200" i="0" dirty="0" smtClean="0">
                <a:solidFill>
                  <a:srgbClr val="C00000"/>
                </a:solidFill>
              </a:rPr>
              <a:t>1202)</a:t>
            </a:r>
          </a:p>
          <a:p>
            <a:pPr>
              <a:spcAft>
                <a:spcPts val="300"/>
              </a:spcAft>
            </a:pPr>
            <a:r>
              <a:rPr lang="en-GB" sz="1800" dirty="0" smtClean="0"/>
              <a:t>Lack of adequate support is one of the major factors for non-engagement in online teaching and learning </a:t>
            </a:r>
            <a:r>
              <a:rPr lang="en-GB" sz="1200" dirty="0">
                <a:solidFill>
                  <a:srgbClr val="C00000"/>
                </a:solidFill>
              </a:rPr>
              <a:t>(</a:t>
            </a:r>
            <a:r>
              <a:rPr lang="en-GB" sz="1200" dirty="0" err="1">
                <a:solidFill>
                  <a:srgbClr val="C00000"/>
                </a:solidFill>
              </a:rPr>
              <a:t>Hiltz</a:t>
            </a:r>
            <a:r>
              <a:rPr lang="en-GB" sz="1200" dirty="0">
                <a:solidFill>
                  <a:srgbClr val="C00000"/>
                </a:solidFill>
              </a:rPr>
              <a:t>, Kim, &amp; Shea, 2007)</a:t>
            </a:r>
          </a:p>
          <a:p>
            <a:pPr lvl="1">
              <a:spcAft>
                <a:spcPts val="300"/>
              </a:spcAft>
            </a:pPr>
            <a:r>
              <a:rPr lang="en-GB" sz="1600" dirty="0" smtClean="0"/>
              <a:t>Constructivist approaches are becoming more common</a:t>
            </a:r>
            <a:r>
              <a:rPr lang="en-GB" sz="1400" dirty="0" smtClean="0"/>
              <a:t> </a:t>
            </a:r>
            <a:r>
              <a:rPr lang="en-GB" sz="1200" i="0" dirty="0" smtClean="0">
                <a:solidFill>
                  <a:srgbClr val="C00000"/>
                </a:solidFill>
              </a:rPr>
              <a:t>(</a:t>
            </a:r>
            <a:r>
              <a:rPr lang="en-GB" sz="1200" i="0" dirty="0" err="1" smtClean="0">
                <a:solidFill>
                  <a:srgbClr val="C00000"/>
                </a:solidFill>
              </a:rPr>
              <a:t>Oncu</a:t>
            </a:r>
            <a:r>
              <a:rPr lang="en-GB" sz="1200" i="0" dirty="0" smtClean="0">
                <a:solidFill>
                  <a:srgbClr val="C00000"/>
                </a:solidFill>
              </a:rPr>
              <a:t> &amp; </a:t>
            </a:r>
            <a:r>
              <a:rPr lang="en-GB" sz="1200" i="0" dirty="0" err="1" smtClean="0">
                <a:solidFill>
                  <a:srgbClr val="C00000"/>
                </a:solidFill>
              </a:rPr>
              <a:t>Cakir</a:t>
            </a:r>
            <a:r>
              <a:rPr lang="en-GB" sz="1200" i="0" dirty="0" smtClean="0">
                <a:solidFill>
                  <a:srgbClr val="C00000"/>
                </a:solidFill>
              </a:rPr>
              <a:t>, 2011)</a:t>
            </a:r>
          </a:p>
          <a:p>
            <a:pPr>
              <a:spcAft>
                <a:spcPts val="300"/>
              </a:spcAft>
            </a:pPr>
            <a:r>
              <a:rPr lang="en-GB" sz="2000" dirty="0" smtClean="0"/>
              <a:t>Online assessment ≠ add on to traditional assessment!</a:t>
            </a:r>
          </a:p>
          <a:p>
            <a:pPr lvl="1">
              <a:spcAft>
                <a:spcPts val="300"/>
              </a:spcAft>
            </a:pPr>
            <a:r>
              <a:rPr lang="en-GB" sz="1600" dirty="0" smtClean="0"/>
              <a:t>The use of (unreliable) technology demands a rethink as to how students are assessed</a:t>
            </a:r>
          </a:p>
          <a:p>
            <a:pPr lvl="1">
              <a:spcAft>
                <a:spcPts val="300"/>
              </a:spcAft>
            </a:pPr>
            <a:r>
              <a:rPr lang="en-GB" sz="1600" dirty="0" smtClean="0"/>
              <a:t>Need </a:t>
            </a:r>
            <a:r>
              <a:rPr lang="en-GB" sz="1600" dirty="0"/>
              <a:t>discussions around online pedagogy and perhaps even reconceptualise T&amp;L</a:t>
            </a:r>
            <a:r>
              <a:rPr lang="en-GB" sz="1600" dirty="0" smtClean="0"/>
              <a:t>?</a:t>
            </a:r>
          </a:p>
          <a:p>
            <a:pPr>
              <a:spcAft>
                <a:spcPts val="300"/>
              </a:spcAft>
            </a:pPr>
            <a:r>
              <a:rPr lang="en-GB" sz="2000" dirty="0"/>
              <a:t>An awareness of innovative practice in other areas is ‘invaluable’</a:t>
            </a:r>
          </a:p>
          <a:p>
            <a:pPr lvl="1">
              <a:spcAft>
                <a:spcPts val="300"/>
              </a:spcAft>
            </a:pPr>
            <a:r>
              <a:rPr lang="en-GB" sz="1600" dirty="0"/>
              <a:t>Which makes attending events like this an absolute ‘must’!</a:t>
            </a:r>
          </a:p>
          <a:p>
            <a:pPr>
              <a:spcAft>
                <a:spcPts val="300"/>
              </a:spcAft>
            </a:pPr>
            <a:endParaRPr lang="en-GB" sz="2000" dirty="0" smtClean="0"/>
          </a:p>
          <a:p>
            <a:pPr lvl="1">
              <a:spcAft>
                <a:spcPts val="300"/>
              </a:spcAft>
            </a:pPr>
            <a:endParaRPr lang="en-GB" sz="1400" dirty="0"/>
          </a:p>
        </p:txBody>
      </p:sp>
      <p:sp>
        <p:nvSpPr>
          <p:cNvPr id="4" name="Footer Placeholder 3"/>
          <p:cNvSpPr>
            <a:spLocks noGrp="1"/>
          </p:cNvSpPr>
          <p:nvPr>
            <p:ph type="ftr" sz="quarter" idx="11"/>
          </p:nvPr>
        </p:nvSpPr>
        <p:spPr/>
        <p:txBody>
          <a:bodyPr/>
          <a:lstStyle/>
          <a:p>
            <a:pPr marL="63500" algn="ctr">
              <a:spcBef>
                <a:spcPts val="300"/>
              </a:spcBef>
              <a:buClr>
                <a:srgbClr val="A04DA3"/>
              </a:buClr>
              <a:buFont typeface="Arial" panose="020B0604020202020204" pitchFamily="34" charset="0"/>
              <a:buNone/>
            </a:pPr>
            <a:r>
              <a:rPr lang="en-GB" smtClean="0"/>
              <a:t>Boundaries in Transition - April 2015</a:t>
            </a:r>
            <a:endParaRPr lang="en-GB" dirty="0"/>
          </a:p>
        </p:txBody>
      </p:sp>
      <p:sp>
        <p:nvSpPr>
          <p:cNvPr id="5" name="Slide Number Placeholder 4"/>
          <p:cNvSpPr>
            <a:spLocks noGrp="1"/>
          </p:cNvSpPr>
          <p:nvPr>
            <p:ph type="sldNum" sz="quarter" idx="4294967295"/>
          </p:nvPr>
        </p:nvSpPr>
        <p:spPr>
          <a:xfrm>
            <a:off x="8323263" y="6405333"/>
            <a:ext cx="762000" cy="366183"/>
          </a:xfrm>
        </p:spPr>
        <p:txBody>
          <a:bodyPr/>
          <a:lstStyle/>
          <a:p>
            <a:fld id="{526EEEF7-2FE9-4D10-AC9F-A0D72E003200}" type="slidenum">
              <a:rPr lang="en-US" smtClean="0"/>
              <a:pPr/>
              <a:t>10</a:t>
            </a:fld>
            <a:endParaRPr lang="en-US" dirty="0"/>
          </a:p>
        </p:txBody>
      </p:sp>
    </p:spTree>
    <p:extLst>
      <p:ext uri="{BB962C8B-B14F-4D97-AF65-F5344CB8AC3E}">
        <p14:creationId xmlns:p14="http://schemas.microsoft.com/office/powerpoint/2010/main" val="126807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3">
                                            <p:txEl>
                                              <p:pRg st="3" end="3"/>
                                            </p:txEl>
                                          </p:spTgt>
                                        </p:tgtEl>
                                        <p:attrNameLst>
                                          <p:attrName>style.opacity</p:attrName>
                                        </p:attrNameLst>
                                      </p:cBhvr>
                                      <p:to>
                                        <p:strVal val="0.5"/>
                                      </p:to>
                                    </p:set>
                                    <p:animEffect filter="image" prLst="opacity: 0.5">
                                      <p:cBhvr rctx="IE">
                                        <p:cTn id="24" dur="indefinite"/>
                                        <p:tgtEl>
                                          <p:spTgt spid="3">
                                            <p:txEl>
                                              <p:pRg st="3" end="3"/>
                                            </p:txEl>
                                          </p:spTgt>
                                        </p:tgtEl>
                                      </p:cBhvr>
                                    </p:animEffect>
                                  </p:childTnLst>
                                </p:cTn>
                              </p:par>
                              <p:par>
                                <p:cTn id="25" presetID="9" presetClass="emph" presetSubtype="0" nodeType="withEffect">
                                  <p:stCondLst>
                                    <p:cond delay="0"/>
                                  </p:stCondLst>
                                  <p:childTnLst>
                                    <p:set>
                                      <p:cBhvr rctx="PPT">
                                        <p:cTn id="26" dur="indefinite"/>
                                        <p:tgtEl>
                                          <p:spTgt spid="3">
                                            <p:txEl>
                                              <p:pRg st="4" end="4"/>
                                            </p:txEl>
                                          </p:spTgt>
                                        </p:tgtEl>
                                        <p:attrNameLst>
                                          <p:attrName>style.opacity</p:attrName>
                                        </p:attrNameLst>
                                      </p:cBhvr>
                                      <p:to>
                                        <p:strVal val="0.5"/>
                                      </p:to>
                                    </p:set>
                                    <p:animEffect filter="image" prLst="opacity: 0.5">
                                      <p:cBhvr rctx="IE">
                                        <p:cTn id="27" dur="indefinite"/>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mph" presetSubtype="0" nodeType="clickEffect">
                                  <p:stCondLst>
                                    <p:cond delay="0"/>
                                  </p:stCondLst>
                                  <p:childTnLst>
                                    <p:set>
                                      <p:cBhvr rctx="PPT">
                                        <p:cTn id="40" dur="indefinite"/>
                                        <p:tgtEl>
                                          <p:spTgt spid="3">
                                            <p:txEl>
                                              <p:pRg st="5" end="5"/>
                                            </p:txEl>
                                          </p:spTgt>
                                        </p:tgtEl>
                                        <p:attrNameLst>
                                          <p:attrName>style.opacity</p:attrName>
                                        </p:attrNameLst>
                                      </p:cBhvr>
                                      <p:to>
                                        <p:strVal val="0.5"/>
                                      </p:to>
                                    </p:set>
                                    <p:animEffect filter="image" prLst="opacity: 0.5">
                                      <p:cBhvr rctx="IE">
                                        <p:cTn id="41" dur="indefinite"/>
                                        <p:tgtEl>
                                          <p:spTgt spid="3">
                                            <p:txEl>
                                              <p:pRg st="5" end="5"/>
                                            </p:txEl>
                                          </p:spTgt>
                                        </p:tgtEl>
                                      </p:cBhvr>
                                    </p:animEffect>
                                  </p:childTnLst>
                                </p:cTn>
                              </p:par>
                              <p:par>
                                <p:cTn id="42" presetID="9" presetClass="emph" presetSubtype="0" nodeType="withEffect">
                                  <p:stCondLst>
                                    <p:cond delay="0"/>
                                  </p:stCondLst>
                                  <p:childTnLst>
                                    <p:set>
                                      <p:cBhvr rctx="PPT">
                                        <p:cTn id="43" dur="indefinite"/>
                                        <p:tgtEl>
                                          <p:spTgt spid="3">
                                            <p:txEl>
                                              <p:pRg st="6" end="6"/>
                                            </p:txEl>
                                          </p:spTgt>
                                        </p:tgtEl>
                                        <p:attrNameLst>
                                          <p:attrName>style.opacity</p:attrName>
                                        </p:attrNameLst>
                                      </p:cBhvr>
                                      <p:to>
                                        <p:strVal val="0.5"/>
                                      </p:to>
                                    </p:set>
                                    <p:animEffect filter="image" prLst="opacity: 0.5">
                                      <p:cBhvr rctx="IE">
                                        <p:cTn id="44" dur="indefinite"/>
                                        <p:tgtEl>
                                          <p:spTgt spid="3">
                                            <p:txEl>
                                              <p:pRg st="6" end="6"/>
                                            </p:txEl>
                                          </p:spTgt>
                                        </p:tgtEl>
                                      </p:cBhvr>
                                    </p:animEffect>
                                  </p:childTnLst>
                                </p:cTn>
                              </p:par>
                              <p:par>
                                <p:cTn id="45" presetID="9" presetClass="emph" presetSubtype="0" nodeType="withEffect">
                                  <p:stCondLst>
                                    <p:cond delay="0"/>
                                  </p:stCondLst>
                                  <p:childTnLst>
                                    <p:set>
                                      <p:cBhvr rctx="PPT">
                                        <p:cTn id="46" dur="indefinite"/>
                                        <p:tgtEl>
                                          <p:spTgt spid="3">
                                            <p:txEl>
                                              <p:pRg st="7" end="7"/>
                                            </p:txEl>
                                          </p:spTgt>
                                        </p:tgtEl>
                                        <p:attrNameLst>
                                          <p:attrName>style.opacity</p:attrName>
                                        </p:attrNameLst>
                                      </p:cBhvr>
                                      <p:to>
                                        <p:strVal val="0.5"/>
                                      </p:to>
                                    </p:set>
                                    <p:animEffect filter="image" prLst="opacity: 0.5">
                                      <p:cBhvr rctx="IE">
                                        <p:cTn id="47" dur="indefinite"/>
                                        <p:tgtEl>
                                          <p:spTgt spid="3">
                                            <p:txEl>
                                              <p:pRg st="7" end="7"/>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3600" dirty="0"/>
              <a:t>感谢您的收</a:t>
            </a:r>
            <a:r>
              <a:rPr lang="zh-CN" altLang="en-US" sz="3600" dirty="0" smtClean="0"/>
              <a:t>听</a:t>
            </a:r>
            <a:r>
              <a:rPr lang="en-GB" altLang="zh-CN" sz="3600" dirty="0" smtClean="0"/>
              <a:t/>
            </a:r>
            <a:br>
              <a:rPr lang="en-GB" altLang="zh-CN" sz="3600" dirty="0" smtClean="0"/>
            </a:br>
            <a:r>
              <a:rPr lang="en-GB" altLang="zh-CN" sz="1800" i="1" dirty="0" smtClean="0"/>
              <a:t>Thanks for listening</a:t>
            </a:r>
            <a:endParaRPr lang="en-GB" sz="2400" i="1" dirty="0"/>
          </a:p>
        </p:txBody>
      </p:sp>
      <p:sp>
        <p:nvSpPr>
          <p:cNvPr id="3" name="Content Placeholder 2"/>
          <p:cNvSpPr>
            <a:spLocks noGrp="1"/>
          </p:cNvSpPr>
          <p:nvPr>
            <p:ph idx="1"/>
          </p:nvPr>
        </p:nvSpPr>
        <p:spPr/>
        <p:txBody>
          <a:bodyPr/>
          <a:lstStyle/>
          <a:p>
            <a:pPr marL="109537" indent="0" algn="ctr">
              <a:buNone/>
            </a:pPr>
            <a:endParaRPr lang="en-GB" altLang="zh-CN" sz="4000" dirty="0" smtClean="0"/>
          </a:p>
          <a:p>
            <a:pPr marL="109537" indent="0" algn="ctr">
              <a:buNone/>
            </a:pPr>
            <a:r>
              <a:rPr lang="zh-CN" altLang="en-US" sz="4000" dirty="0" smtClean="0"/>
              <a:t>你</a:t>
            </a:r>
            <a:r>
              <a:rPr lang="zh-CN" altLang="en-US" sz="4000" dirty="0"/>
              <a:t>有什么问题吗</a:t>
            </a:r>
            <a:r>
              <a:rPr lang="zh-CN" altLang="en-US" sz="4000" dirty="0" smtClean="0"/>
              <a:t>？</a:t>
            </a:r>
            <a:endParaRPr lang="en-GB" altLang="zh-CN" sz="4000" dirty="0" smtClean="0"/>
          </a:p>
          <a:p>
            <a:pPr marL="109537" indent="0" algn="ctr">
              <a:buNone/>
            </a:pPr>
            <a:r>
              <a:rPr lang="en-GB" altLang="zh-CN" sz="4000" dirty="0" smtClean="0"/>
              <a:t>Do you have any questions?</a:t>
            </a:r>
            <a:endParaRPr lang="zh-CN" altLang="en-US" sz="4000" dirty="0"/>
          </a:p>
        </p:txBody>
      </p:sp>
      <p:sp>
        <p:nvSpPr>
          <p:cNvPr id="4" name="Footer Placeholder 3"/>
          <p:cNvSpPr>
            <a:spLocks noGrp="1"/>
          </p:cNvSpPr>
          <p:nvPr>
            <p:ph type="ftr" sz="quarter" idx="11"/>
          </p:nvPr>
        </p:nvSpPr>
        <p:spPr/>
        <p:txBody>
          <a:bodyPr/>
          <a:lstStyle/>
          <a:p>
            <a:pPr marL="63500" algn="ctr">
              <a:spcBef>
                <a:spcPts val="300"/>
              </a:spcBef>
              <a:buClr>
                <a:srgbClr val="A04DA3"/>
              </a:buClr>
              <a:buFont typeface="Arial" panose="020B0604020202020204" pitchFamily="34" charset="0"/>
              <a:buNone/>
            </a:pPr>
            <a:r>
              <a:rPr lang="en-GB" smtClean="0"/>
              <a:t>Boundaries in Transition - April 2015</a:t>
            </a:r>
            <a:endParaRPr lang="en-GB" dirty="0"/>
          </a:p>
        </p:txBody>
      </p:sp>
    </p:spTree>
    <p:extLst>
      <p:ext uri="{BB962C8B-B14F-4D97-AF65-F5344CB8AC3E}">
        <p14:creationId xmlns:p14="http://schemas.microsoft.com/office/powerpoint/2010/main" val="241843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i="1" dirty="0"/>
          </a:p>
        </p:txBody>
      </p:sp>
      <p:sp>
        <p:nvSpPr>
          <p:cNvPr id="3" name="Content Placeholder 2"/>
          <p:cNvSpPr>
            <a:spLocks noGrp="1"/>
          </p:cNvSpPr>
          <p:nvPr>
            <p:ph idx="1"/>
          </p:nvPr>
        </p:nvSpPr>
        <p:spPr>
          <a:xfrm>
            <a:off x="457200" y="1388774"/>
            <a:ext cx="8229600" cy="4272474"/>
          </a:xfrm>
        </p:spPr>
        <p:txBody>
          <a:bodyPr/>
          <a:lstStyle/>
          <a:p>
            <a:pPr marL="109537" indent="0">
              <a:spcBef>
                <a:spcPts val="0"/>
              </a:spcBef>
              <a:buNone/>
            </a:pPr>
            <a:r>
              <a:rPr lang="en-GB" sz="700" dirty="0"/>
              <a:t>Angelo, T., &amp; Cross, K. (1993). </a:t>
            </a:r>
            <a:r>
              <a:rPr lang="en-GB" sz="700" i="1" dirty="0"/>
              <a:t>Classroom Assessment Techniques: A Handbook for College Teachers.</a:t>
            </a:r>
            <a:r>
              <a:rPr lang="en-GB" sz="700" dirty="0"/>
              <a:t> San Francisco, CA: </a:t>
            </a:r>
            <a:r>
              <a:rPr lang="en-GB" sz="700" dirty="0" err="1"/>
              <a:t>Jossey</a:t>
            </a:r>
            <a:r>
              <a:rPr lang="en-GB" sz="700" dirty="0"/>
              <a:t>-Bass.</a:t>
            </a:r>
          </a:p>
          <a:p>
            <a:pPr marL="109537" indent="0">
              <a:spcBef>
                <a:spcPts val="0"/>
              </a:spcBef>
              <a:buNone/>
            </a:pPr>
            <a:r>
              <a:rPr lang="en-GB" sz="700" dirty="0"/>
              <a:t>Beaumont, C., </a:t>
            </a:r>
            <a:r>
              <a:rPr lang="en-GB" sz="700" dirty="0" err="1"/>
              <a:t>O'Doherty</a:t>
            </a:r>
            <a:r>
              <a:rPr lang="en-GB" sz="700" dirty="0"/>
              <a:t>, M., &amp; Shannon, L. (2011). Reconceptualising assessment feedback: a key to improving student learning? </a:t>
            </a:r>
            <a:r>
              <a:rPr lang="en-GB" sz="700" i="1" dirty="0"/>
              <a:t>Studies in Higher Education, 36</a:t>
            </a:r>
            <a:r>
              <a:rPr lang="en-GB" sz="700" dirty="0"/>
              <a:t>(6), 671-687. doi:10.1080/03075071003731135</a:t>
            </a:r>
          </a:p>
          <a:p>
            <a:pPr marL="109537" indent="0">
              <a:spcBef>
                <a:spcPts val="0"/>
              </a:spcBef>
              <a:buNone/>
            </a:pPr>
            <a:r>
              <a:rPr lang="en-GB" sz="700" dirty="0"/>
              <a:t>Beebe, R., </a:t>
            </a:r>
            <a:r>
              <a:rPr lang="en-GB" sz="700" dirty="0" err="1"/>
              <a:t>Vonderwell</a:t>
            </a:r>
            <a:r>
              <a:rPr lang="en-GB" sz="700" dirty="0"/>
              <a:t>, S., &amp; </a:t>
            </a:r>
            <a:r>
              <a:rPr lang="en-GB" sz="700" dirty="0" err="1"/>
              <a:t>Boboc</a:t>
            </a:r>
            <a:r>
              <a:rPr lang="en-GB" sz="700" dirty="0"/>
              <a:t>, M. (2010). Emerging Patterns in Transferring Assessment Practices from F2f to Online Environments. </a:t>
            </a:r>
            <a:r>
              <a:rPr lang="en-GB" sz="700" i="1" dirty="0"/>
              <a:t>Electronic Journal of e-Learning, 8</a:t>
            </a:r>
            <a:r>
              <a:rPr lang="en-GB" sz="700" dirty="0"/>
              <a:t>(1), 1-12. Retrieved from http://www.ejel.org/issue/download.html?idArticle=157</a:t>
            </a:r>
          </a:p>
          <a:p>
            <a:pPr marL="109537" indent="0">
              <a:spcBef>
                <a:spcPts val="0"/>
              </a:spcBef>
              <a:buNone/>
            </a:pPr>
            <a:r>
              <a:rPr lang="en-GB" sz="700" dirty="0"/>
              <a:t>Beecher, T., &amp; Trowler, P. (2001). </a:t>
            </a:r>
            <a:r>
              <a:rPr lang="en-GB" sz="700" i="1" dirty="0"/>
              <a:t>Academic Tribes and Territories: Intellectual Enquiry and the Culture of Disciplines.</a:t>
            </a:r>
            <a:r>
              <a:rPr lang="en-GB" sz="700" dirty="0"/>
              <a:t> Buckingham: SRHE with Open University Press.</a:t>
            </a:r>
          </a:p>
          <a:p>
            <a:pPr marL="109537" indent="0">
              <a:spcBef>
                <a:spcPts val="0"/>
              </a:spcBef>
              <a:buNone/>
            </a:pPr>
            <a:r>
              <a:rPr lang="en-GB" sz="700" dirty="0"/>
              <a:t>Bond, E., </a:t>
            </a:r>
            <a:r>
              <a:rPr lang="en-GB" sz="700" dirty="0" err="1"/>
              <a:t>Bodger</a:t>
            </a:r>
            <a:r>
              <a:rPr lang="en-GB" sz="700" dirty="0"/>
              <a:t>, O., </a:t>
            </a:r>
            <a:r>
              <a:rPr lang="en-GB" sz="700" dirty="0" err="1"/>
              <a:t>Skibinski</a:t>
            </a:r>
            <a:r>
              <a:rPr lang="en-GB" sz="700" dirty="0"/>
              <a:t>, D., Jones, D., </a:t>
            </a:r>
            <a:r>
              <a:rPr lang="en-GB" sz="700" dirty="0" err="1"/>
              <a:t>Restall</a:t>
            </a:r>
            <a:r>
              <a:rPr lang="en-GB" sz="700" dirty="0"/>
              <a:t>, C., Dudley, E., &amp; van </a:t>
            </a:r>
            <a:r>
              <a:rPr lang="en-GB" sz="700" dirty="0" err="1"/>
              <a:t>Keulen</a:t>
            </a:r>
            <a:r>
              <a:rPr lang="en-GB" sz="700" dirty="0"/>
              <a:t>, G. (2013). Negatively-Marked MCQ Assessments That Reward Partial Knowledge Do Not Introduce Gender Bias Yet Increase Student Performance and Satisfaction and Reduce Anxiety. </a:t>
            </a:r>
            <a:r>
              <a:rPr lang="en-GB" sz="700" i="1" dirty="0" err="1"/>
              <a:t>PLoS</a:t>
            </a:r>
            <a:r>
              <a:rPr lang="en-GB" sz="700" i="1" dirty="0"/>
              <a:t> One, 8</a:t>
            </a:r>
            <a:r>
              <a:rPr lang="en-GB" sz="700" dirty="0"/>
              <a:t>(2). doi:10.1371/journal.pone.0055956</a:t>
            </a:r>
          </a:p>
          <a:p>
            <a:pPr marL="109537" indent="0">
              <a:spcBef>
                <a:spcPts val="0"/>
              </a:spcBef>
              <a:buNone/>
            </a:pPr>
            <a:r>
              <a:rPr lang="en-GB" sz="700" dirty="0"/>
              <a:t>Bridge, P., &amp; Appleyard, R. (2008). A comparison of electronic and paper-based assignment submission and feedback. </a:t>
            </a:r>
            <a:r>
              <a:rPr lang="en-GB" sz="700" i="1" dirty="0"/>
              <a:t>British Journal of Educational Technology, 39</a:t>
            </a:r>
            <a:r>
              <a:rPr lang="en-GB" sz="700" dirty="0"/>
              <a:t>(4), 644-650. doi:10.1111/j.1467-8535.2007.00753.x</a:t>
            </a:r>
          </a:p>
          <a:p>
            <a:pPr marL="109537" indent="0">
              <a:spcBef>
                <a:spcPts val="0"/>
              </a:spcBef>
              <a:buNone/>
            </a:pPr>
            <a:r>
              <a:rPr lang="en-GB" sz="700" dirty="0" err="1"/>
              <a:t>Gikandi</a:t>
            </a:r>
            <a:r>
              <a:rPr lang="en-GB" sz="700" dirty="0"/>
              <a:t>, J., Morrow, D., &amp; Davis, N. (2011). Online formative assessment in higher education: A review of the literature. </a:t>
            </a:r>
            <a:r>
              <a:rPr lang="en-GB" sz="700" i="1" dirty="0"/>
              <a:t>Computers &amp; Education, 57</a:t>
            </a:r>
            <a:r>
              <a:rPr lang="en-GB" sz="700" dirty="0"/>
              <a:t>(4), 2333-2351. doi:10.1016/j.compedu.2011.06.004</a:t>
            </a:r>
          </a:p>
          <a:p>
            <a:pPr marL="109537" indent="0">
              <a:spcBef>
                <a:spcPts val="0"/>
              </a:spcBef>
              <a:buNone/>
            </a:pPr>
            <a:r>
              <a:rPr lang="en-GB" sz="700" dirty="0"/>
              <a:t>Gunn, C. (2006). Engaging Learners Through Continuous Online Assessment. In D. Hung, &amp; M. </a:t>
            </a:r>
            <a:r>
              <a:rPr lang="en-GB" sz="700" dirty="0" err="1"/>
              <a:t>Khine</a:t>
            </a:r>
            <a:r>
              <a:rPr lang="en-GB" sz="700" dirty="0"/>
              <a:t>, </a:t>
            </a:r>
            <a:r>
              <a:rPr lang="en-GB" sz="700" i="1" dirty="0"/>
              <a:t>Engaged Learning with Emerging Technologies</a:t>
            </a:r>
            <a:r>
              <a:rPr lang="en-GB" sz="700" dirty="0"/>
              <a:t> (pp. 255-273). Netherlands: Springer.</a:t>
            </a:r>
          </a:p>
          <a:p>
            <a:pPr marL="109537" indent="0">
              <a:spcBef>
                <a:spcPts val="0"/>
              </a:spcBef>
              <a:buNone/>
            </a:pPr>
            <a:r>
              <a:rPr lang="en-GB" sz="700" dirty="0"/>
              <a:t>Hernández, R. (2012). Does continuous assessment in higher education support student learning? </a:t>
            </a:r>
            <a:r>
              <a:rPr lang="en-GB" sz="700" i="1" dirty="0"/>
              <a:t>Higher Education, 64</a:t>
            </a:r>
            <a:r>
              <a:rPr lang="en-GB" sz="700" dirty="0"/>
              <a:t>(4), 489-502. doi:10.1007/s10734-012-9506-7</a:t>
            </a:r>
          </a:p>
          <a:p>
            <a:pPr marL="109537" indent="0">
              <a:spcBef>
                <a:spcPts val="0"/>
              </a:spcBef>
              <a:buNone/>
            </a:pPr>
            <a:r>
              <a:rPr lang="en-GB" sz="700" dirty="0" err="1"/>
              <a:t>Laurillard</a:t>
            </a:r>
            <a:r>
              <a:rPr lang="en-GB" sz="700" dirty="0"/>
              <a:t>, D. (2005). E-Learning in Higher Education. In P. </a:t>
            </a:r>
            <a:r>
              <a:rPr lang="en-GB" sz="700" dirty="0" err="1"/>
              <a:t>Ashwin</a:t>
            </a:r>
            <a:r>
              <a:rPr lang="en-GB" sz="700" dirty="0"/>
              <a:t>, </a:t>
            </a:r>
            <a:r>
              <a:rPr lang="en-GB" sz="700" i="1" dirty="0"/>
              <a:t>Changing Higher Education: The Development of Learning and Teaching</a:t>
            </a:r>
            <a:r>
              <a:rPr lang="en-GB" sz="700" dirty="0"/>
              <a:t> (pp. 71-84). London: Routledge.</a:t>
            </a:r>
          </a:p>
          <a:p>
            <a:pPr marL="109537" indent="0">
              <a:spcBef>
                <a:spcPts val="0"/>
              </a:spcBef>
              <a:buNone/>
            </a:pPr>
            <a:r>
              <a:rPr lang="en-GB" sz="700" dirty="0" err="1"/>
              <a:t>Hiltz</a:t>
            </a:r>
            <a:r>
              <a:rPr lang="en-GB" sz="700" dirty="0"/>
              <a:t>, S., Kim, E., &amp; </a:t>
            </a:r>
            <a:r>
              <a:rPr lang="en-GB" sz="700" dirty="0" err="1"/>
              <a:t>Shea</a:t>
            </a:r>
            <a:r>
              <a:rPr lang="en-GB" sz="700" dirty="0"/>
              <a:t>, P. (2007). Faculty motivators and de-motivators for teaching online: Results of focus group interviews at One University. </a:t>
            </a:r>
            <a:r>
              <a:rPr lang="en-GB" sz="700" i="1" dirty="0"/>
              <a:t>40th Annual Hawaii International Conference on System Sciences.</a:t>
            </a:r>
            <a:r>
              <a:rPr lang="en-GB" sz="700" dirty="0"/>
              <a:t> Hawaii. Retrieved from http://web.njit.edu/~hiltz/publications/HICSS_HiltzKimShea.pdf</a:t>
            </a:r>
          </a:p>
          <a:p>
            <a:pPr marL="109537" indent="0">
              <a:spcBef>
                <a:spcPts val="0"/>
              </a:spcBef>
              <a:buNone/>
            </a:pPr>
            <a:r>
              <a:rPr lang="en-GB" sz="700" dirty="0"/>
              <a:t>Milam, J., Voorhees, R., &amp; </a:t>
            </a:r>
            <a:r>
              <a:rPr lang="en-GB" sz="700" dirty="0" err="1"/>
              <a:t>Bedard-Vorhees</a:t>
            </a:r>
            <a:r>
              <a:rPr lang="en-GB" sz="700" dirty="0"/>
              <a:t>, A. (2004). Assessment of Online Education: Policies, Practices and Recommendations. </a:t>
            </a:r>
            <a:r>
              <a:rPr lang="en-GB" sz="700" i="1" dirty="0"/>
              <a:t>New Directions for Community Colleges, 2004</a:t>
            </a:r>
            <a:r>
              <a:rPr lang="en-GB" sz="700" dirty="0"/>
              <a:t>(126), 73-85. doi:10.1002/cc.156</a:t>
            </a:r>
          </a:p>
          <a:p>
            <a:pPr marL="109537" indent="0">
              <a:spcBef>
                <a:spcPts val="0"/>
              </a:spcBef>
              <a:buNone/>
            </a:pPr>
            <a:r>
              <a:rPr lang="en-GB" sz="700" dirty="0"/>
              <a:t>Miller, J., Martineau, L., &amp; Clark, R. (2000). Technology Infusion and Higher Education: Changing Teaching and Learning. </a:t>
            </a:r>
            <a:r>
              <a:rPr lang="en-GB" sz="700" i="1" dirty="0"/>
              <a:t>Innovative Higher Education, 24</a:t>
            </a:r>
            <a:r>
              <a:rPr lang="en-GB" sz="700" dirty="0"/>
              <a:t>(3), 227-241. doi:10.1023/B:IHIE.0000047412.64840.1c</a:t>
            </a:r>
          </a:p>
          <a:p>
            <a:pPr marL="109537" indent="0">
              <a:spcBef>
                <a:spcPts val="0"/>
              </a:spcBef>
              <a:buNone/>
            </a:pPr>
            <a:r>
              <a:rPr lang="en-GB" sz="700" dirty="0" err="1"/>
              <a:t>Nicol</a:t>
            </a:r>
            <a:r>
              <a:rPr lang="en-GB" sz="700" dirty="0"/>
              <a:t>, D. (2009). </a:t>
            </a:r>
            <a:r>
              <a:rPr lang="en-GB" sz="700" i="1" dirty="0"/>
              <a:t>Quality Enhancement Themes: The First Year Experience. Transforming assessment and feedback: enhancing integration and empowerment in the first year.</a:t>
            </a:r>
            <a:r>
              <a:rPr lang="en-GB" sz="700" dirty="0"/>
              <a:t> Mansfield: Quality Assurance Agency for Higher Education.</a:t>
            </a:r>
          </a:p>
          <a:p>
            <a:pPr marL="109537" indent="0">
              <a:spcBef>
                <a:spcPts val="0"/>
              </a:spcBef>
              <a:buNone/>
            </a:pPr>
            <a:r>
              <a:rPr lang="en-GB" sz="700" dirty="0"/>
              <a:t>Norton, P., &amp; </a:t>
            </a:r>
            <a:r>
              <a:rPr lang="en-GB" sz="700" dirty="0" err="1"/>
              <a:t>Wiburg</a:t>
            </a:r>
            <a:r>
              <a:rPr lang="en-GB" sz="700" dirty="0"/>
              <a:t>, K. (2003). </a:t>
            </a:r>
            <a:r>
              <a:rPr lang="en-GB" sz="700" i="1" dirty="0"/>
              <a:t>Teaching with technology: Designing opportunities to lean.</a:t>
            </a:r>
            <a:r>
              <a:rPr lang="en-GB" sz="700" dirty="0"/>
              <a:t> Belmont, CA: Thompson-Wadsworth.</a:t>
            </a:r>
          </a:p>
          <a:p>
            <a:pPr marL="109537" indent="0">
              <a:spcBef>
                <a:spcPts val="0"/>
              </a:spcBef>
              <a:buNone/>
            </a:pPr>
            <a:r>
              <a:rPr lang="en-GB" sz="700" dirty="0" err="1"/>
              <a:t>Oncu</a:t>
            </a:r>
            <a:r>
              <a:rPr lang="en-GB" sz="700" dirty="0"/>
              <a:t>, S., &amp; </a:t>
            </a:r>
            <a:r>
              <a:rPr lang="en-GB" sz="700" dirty="0" err="1"/>
              <a:t>Cakir</a:t>
            </a:r>
            <a:r>
              <a:rPr lang="en-GB" sz="700" dirty="0"/>
              <a:t>, H. (2011). Research in online learning environments: Priorities and methodologies. </a:t>
            </a:r>
            <a:r>
              <a:rPr lang="en-GB" sz="700" i="1" dirty="0"/>
              <a:t>Computers &amp; Education, 57</a:t>
            </a:r>
            <a:r>
              <a:rPr lang="en-GB" sz="700" dirty="0"/>
              <a:t>(1), 1098-1108. doi:10.1016/j.compedu.2010.12.009</a:t>
            </a:r>
          </a:p>
          <a:p>
            <a:pPr marL="109537" indent="0">
              <a:spcBef>
                <a:spcPts val="0"/>
              </a:spcBef>
              <a:buNone/>
            </a:pPr>
            <a:r>
              <a:rPr lang="en-GB" sz="700" dirty="0" err="1" smtClean="0"/>
              <a:t>Orsmond</a:t>
            </a:r>
            <a:r>
              <a:rPr lang="en-GB" sz="700" dirty="0"/>
              <a:t>, P., &amp; Merry, S. (2013). The importance of self-assessment in student's use of tutors' feedback: a qualitative study of high and non-high achieving biology undergraduates. </a:t>
            </a:r>
            <a:r>
              <a:rPr lang="en-GB" sz="700" i="1" dirty="0"/>
              <a:t>Assessment &amp; Evaluation in Higher Education, 38</a:t>
            </a:r>
            <a:r>
              <a:rPr lang="en-GB" sz="700" dirty="0"/>
              <a:t>(6), 737-753. doi:10.1080/02602938.2012.697868</a:t>
            </a:r>
          </a:p>
          <a:p>
            <a:pPr marL="109537" indent="0">
              <a:spcBef>
                <a:spcPts val="0"/>
              </a:spcBef>
              <a:buNone/>
            </a:pPr>
            <a:r>
              <a:rPr lang="en-GB" sz="700" dirty="0" err="1"/>
              <a:t>Prensky</a:t>
            </a:r>
            <a:r>
              <a:rPr lang="en-GB" sz="700" dirty="0"/>
              <a:t>, M. (2001). Digital Natives, Digital Immigrants. </a:t>
            </a:r>
            <a:r>
              <a:rPr lang="en-GB" sz="700" i="1" dirty="0"/>
              <a:t>On the Horizon, 9</a:t>
            </a:r>
            <a:r>
              <a:rPr lang="en-GB" sz="700" dirty="0"/>
              <a:t>(5), 1-6. doi:10.1108/10748120110424816</a:t>
            </a:r>
          </a:p>
          <a:p>
            <a:pPr marL="109537" indent="0">
              <a:spcBef>
                <a:spcPts val="0"/>
              </a:spcBef>
              <a:buNone/>
            </a:pPr>
            <a:r>
              <a:rPr lang="en-GB" sz="700" dirty="0"/>
              <a:t>Rowley, D., Lujan, H., &amp; </a:t>
            </a:r>
            <a:r>
              <a:rPr lang="en-GB" sz="700" dirty="0" err="1"/>
              <a:t>Dolence</a:t>
            </a:r>
            <a:r>
              <a:rPr lang="en-GB" sz="700" dirty="0"/>
              <a:t>, M. (1998). </a:t>
            </a:r>
            <a:r>
              <a:rPr lang="en-GB" sz="700" i="1" dirty="0"/>
              <a:t>Strategic choices for the academy: How demand for lifelong learning will re-create higher education.</a:t>
            </a:r>
            <a:r>
              <a:rPr lang="en-GB" sz="700" dirty="0"/>
              <a:t> San Francisco, CA: </a:t>
            </a:r>
            <a:r>
              <a:rPr lang="en-GB" sz="700" dirty="0" err="1"/>
              <a:t>Jossey</a:t>
            </a:r>
            <a:r>
              <a:rPr lang="en-GB" sz="700" dirty="0"/>
              <a:t>-Bass.</a:t>
            </a:r>
          </a:p>
          <a:p>
            <a:pPr marL="109537" indent="0">
              <a:spcBef>
                <a:spcPts val="0"/>
              </a:spcBef>
              <a:buNone/>
            </a:pPr>
            <a:r>
              <a:rPr lang="en-GB" sz="700" dirty="0"/>
              <a:t>Smith, A., Stewart, R., Shields, P., Hayes-</a:t>
            </a:r>
            <a:r>
              <a:rPr lang="en-GB" sz="700" dirty="0" err="1"/>
              <a:t>Klosteridis</a:t>
            </a:r>
            <a:r>
              <a:rPr lang="en-GB" sz="700" dirty="0"/>
              <a:t>, J., Robinson, P., &amp; Yuan, R. (2005). Introductory Biology Courses: A Framework To Support Active Learning in Large </a:t>
            </a:r>
            <a:r>
              <a:rPr lang="en-GB" sz="700" dirty="0" err="1"/>
              <a:t>Enrollment</a:t>
            </a:r>
            <a:r>
              <a:rPr lang="en-GB" sz="700" dirty="0"/>
              <a:t> Introductory Science Courses. </a:t>
            </a:r>
            <a:r>
              <a:rPr lang="en-GB" sz="700" i="1" dirty="0"/>
              <a:t>Cell Biology Education, 4</a:t>
            </a:r>
            <a:r>
              <a:rPr lang="en-GB" sz="700" dirty="0"/>
              <a:t>(2), 143-156. doi:10.1187/cbe.04-08-0048</a:t>
            </a:r>
          </a:p>
          <a:p>
            <a:pPr marL="109537" indent="0">
              <a:spcBef>
                <a:spcPts val="0"/>
              </a:spcBef>
              <a:buNone/>
            </a:pPr>
            <a:r>
              <a:rPr lang="en-GB" sz="700" dirty="0" err="1"/>
              <a:t>Sujo</a:t>
            </a:r>
            <a:r>
              <a:rPr lang="en-GB" sz="700" dirty="0"/>
              <a:t> de Montes, L., &amp; Gonzales, C. (2000). Been there, done that: reaching teachers through distance education. </a:t>
            </a:r>
            <a:r>
              <a:rPr lang="en-GB" sz="700" i="1" dirty="0"/>
              <a:t>Journal of Technology and Teacher Education, 8</a:t>
            </a:r>
            <a:r>
              <a:rPr lang="en-GB" sz="700" dirty="0"/>
              <a:t>(4), 351-371.</a:t>
            </a:r>
          </a:p>
          <a:p>
            <a:pPr marL="109537" indent="0">
              <a:spcBef>
                <a:spcPts val="0"/>
              </a:spcBef>
              <a:buNone/>
            </a:pPr>
            <a:r>
              <a:rPr lang="en-GB" sz="700" dirty="0"/>
              <a:t>Trowler, P., &amp; Knight, P. (2002). Exploring the Implementation Gap: Theory and Practices in Change Interventions. In P. Trowler, </a:t>
            </a:r>
            <a:r>
              <a:rPr lang="en-GB" sz="700" i="1" dirty="0"/>
              <a:t>Higher Education Policy and Institutional Change</a:t>
            </a:r>
            <a:r>
              <a:rPr lang="en-GB" sz="700" dirty="0"/>
              <a:t> (pp. 142-163). Buckingham: SRHE and Open University Press.</a:t>
            </a:r>
          </a:p>
          <a:p>
            <a:pPr marL="109537" indent="0">
              <a:spcBef>
                <a:spcPts val="0"/>
              </a:spcBef>
              <a:buNone/>
            </a:pPr>
            <a:r>
              <a:rPr lang="en-GB" sz="700" dirty="0"/>
              <a:t>Ulmer, G.L. (2003). </a:t>
            </a:r>
            <a:r>
              <a:rPr lang="en-GB" sz="700" i="1" dirty="0"/>
              <a:t>Internet Invention: From Literacy to </a:t>
            </a:r>
            <a:r>
              <a:rPr lang="en-GB" sz="700" i="1" dirty="0" err="1"/>
              <a:t>Electracy</a:t>
            </a:r>
            <a:r>
              <a:rPr lang="en-GB" sz="700" i="1" dirty="0"/>
              <a:t>. </a:t>
            </a:r>
            <a:r>
              <a:rPr lang="en-GB" sz="700" dirty="0"/>
              <a:t>New York: Longman.</a:t>
            </a:r>
          </a:p>
          <a:p>
            <a:pPr marL="109537" indent="0">
              <a:spcBef>
                <a:spcPts val="0"/>
              </a:spcBef>
              <a:buNone/>
            </a:pPr>
            <a:r>
              <a:rPr lang="en-GB" sz="700" dirty="0"/>
              <a:t>Walker, R., Voce, J., &amp; Ahmed, J. (2012). </a:t>
            </a:r>
            <a:r>
              <a:rPr lang="en-GB" sz="700" i="1" dirty="0"/>
              <a:t>UCISA 2012 Survey of Technology Enhanced Learning for higher education in the UK.</a:t>
            </a:r>
            <a:r>
              <a:rPr lang="en-GB" sz="700" dirty="0"/>
              <a:t> Retrieved from UCISA: http://www.ucisa.ac.uk/~/media/groups/ssg/surveys/TEL_survey_2012_with%20Apps_final.ashx</a:t>
            </a:r>
          </a:p>
          <a:p>
            <a:pPr marL="109537" indent="0">
              <a:spcBef>
                <a:spcPts val="0"/>
              </a:spcBef>
              <a:buNone/>
            </a:pPr>
            <a:r>
              <a:rPr lang="en-GB" sz="700" dirty="0"/>
              <a:t>Voelkel, S. (2013). Combining the formative with the summative: the development of a two-stage online test to encourage engagement and provide personal feedback in large classes. </a:t>
            </a:r>
            <a:r>
              <a:rPr lang="en-GB" sz="700" i="1" dirty="0"/>
              <a:t>Research in Learning Technology, 21</a:t>
            </a:r>
            <a:r>
              <a:rPr lang="en-GB" sz="700" dirty="0"/>
              <a:t>(19153). doi:10.3402/rlt.v21i0.19153</a:t>
            </a:r>
          </a:p>
          <a:p>
            <a:pPr marL="109537" indent="0">
              <a:spcBef>
                <a:spcPts val="0"/>
              </a:spcBef>
              <a:buNone/>
            </a:pPr>
            <a:r>
              <a:rPr lang="en-GB" sz="700" dirty="0" err="1"/>
              <a:t>Waycott</a:t>
            </a:r>
            <a:r>
              <a:rPr lang="en-GB" sz="700" dirty="0"/>
              <a:t>, J., Bennett, S., Kennedy, G., </a:t>
            </a:r>
            <a:r>
              <a:rPr lang="en-GB" sz="700" dirty="0" err="1"/>
              <a:t>Dalgarno</a:t>
            </a:r>
            <a:r>
              <a:rPr lang="en-GB" sz="700" dirty="0"/>
              <a:t>, B., &amp; </a:t>
            </a:r>
            <a:r>
              <a:rPr lang="en-GB" sz="700" dirty="0" err="1"/>
              <a:t>Gray</a:t>
            </a:r>
            <a:r>
              <a:rPr lang="en-GB" sz="700" dirty="0"/>
              <a:t>, K. (2010). Digital divides? Student and staff perceptions of information and communication technologies. </a:t>
            </a:r>
            <a:r>
              <a:rPr lang="en-GB" sz="700" i="1" dirty="0"/>
              <a:t>Computers and Education, 54</a:t>
            </a:r>
            <a:r>
              <a:rPr lang="en-GB" sz="700" dirty="0"/>
              <a:t>(4), 1202-1211. doi:10.1016/j.compedu.2009.11.006</a:t>
            </a:r>
          </a:p>
          <a:p>
            <a:pPr marL="109537" indent="0">
              <a:spcBef>
                <a:spcPts val="0"/>
              </a:spcBef>
              <a:buNone/>
            </a:pPr>
            <a:r>
              <a:rPr lang="en-GB" sz="700" dirty="0" err="1"/>
              <a:t>Whitelock</a:t>
            </a:r>
            <a:r>
              <a:rPr lang="en-GB" sz="700" dirty="0"/>
              <a:t>, D., &amp; Brasher, A. (2006). </a:t>
            </a:r>
            <a:r>
              <a:rPr lang="en-GB" sz="700" i="1" dirty="0"/>
              <a:t>Roadmap for e-assessment.</a:t>
            </a:r>
            <a:r>
              <a:rPr lang="en-GB" sz="700" dirty="0"/>
              <a:t> Retrieved from http://www.jisc.ac.uk/whatwedo/programmes/elearningpedagogy/assessment.aspx</a:t>
            </a:r>
          </a:p>
          <a:p>
            <a:pPr marL="109537" indent="0">
              <a:spcBef>
                <a:spcPts val="0"/>
              </a:spcBef>
              <a:buNone/>
            </a:pPr>
            <a:r>
              <a:rPr lang="en-GB" sz="700" dirty="0"/>
              <a:t>Williams, J., &amp; Kane, D. (2009). Assessment and Feedback: Institutional Experiences of Student Feedback, 1996 to 2007. </a:t>
            </a:r>
            <a:r>
              <a:rPr lang="en-GB" sz="700" i="1" dirty="0"/>
              <a:t>Higher Education Quarterly, 63</a:t>
            </a:r>
            <a:r>
              <a:rPr lang="en-GB" sz="700" dirty="0"/>
              <a:t>(3), 264-286. </a:t>
            </a:r>
            <a:r>
              <a:rPr lang="en-GB" sz="700" dirty="0" smtClean="0"/>
              <a:t>doi:10.1111/j.1468-2273.2009.00430.x</a:t>
            </a:r>
            <a:endParaRPr lang="en-GB" sz="700" dirty="0"/>
          </a:p>
        </p:txBody>
      </p:sp>
      <p:sp>
        <p:nvSpPr>
          <p:cNvPr id="4" name="Footer Placeholder 3"/>
          <p:cNvSpPr>
            <a:spLocks noGrp="1"/>
          </p:cNvSpPr>
          <p:nvPr>
            <p:ph type="ftr" sz="quarter" idx="11"/>
          </p:nvPr>
        </p:nvSpPr>
        <p:spPr/>
        <p:txBody>
          <a:bodyPr/>
          <a:lstStyle/>
          <a:p>
            <a:pPr marL="63500" algn="ctr">
              <a:spcBef>
                <a:spcPts val="300"/>
              </a:spcBef>
              <a:buClr>
                <a:srgbClr val="A04DA3"/>
              </a:buClr>
              <a:buFont typeface="Arial" panose="020B0604020202020204" pitchFamily="34" charset="0"/>
              <a:buNone/>
            </a:pPr>
            <a:r>
              <a:rPr lang="en-GB" smtClean="0"/>
              <a:t>Boundaries in Transition - April 2015</a:t>
            </a:r>
            <a:endParaRPr lang="en-GB" dirty="0"/>
          </a:p>
        </p:txBody>
      </p:sp>
      <p:sp>
        <p:nvSpPr>
          <p:cNvPr id="5" name="Slide Number Placeholder 4"/>
          <p:cNvSpPr>
            <a:spLocks noGrp="1"/>
          </p:cNvSpPr>
          <p:nvPr>
            <p:ph type="sldNum" sz="quarter" idx="4294967295"/>
          </p:nvPr>
        </p:nvSpPr>
        <p:spPr>
          <a:xfrm>
            <a:off x="8323263" y="6405333"/>
            <a:ext cx="762000" cy="366183"/>
          </a:xfrm>
        </p:spPr>
        <p:txBody>
          <a:bodyPr/>
          <a:lstStyle/>
          <a:p>
            <a:fld id="{526EEEF7-2FE9-4D10-AC9F-A0D72E003200}" type="slidenum">
              <a:rPr lang="en-US" smtClean="0"/>
              <a:pPr/>
              <a:t>12</a:t>
            </a:fld>
            <a:endParaRPr lang="en-US" dirty="0"/>
          </a:p>
        </p:txBody>
      </p:sp>
    </p:spTree>
    <p:extLst>
      <p:ext uri="{BB962C8B-B14F-4D97-AF65-F5344CB8AC3E}">
        <p14:creationId xmlns:p14="http://schemas.microsoft.com/office/powerpoint/2010/main" val="195177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br>
              <a:rPr lang="en-GB" dirty="0" smtClean="0"/>
            </a:br>
            <a:r>
              <a:rPr lang="en-GB" sz="1400" i="1" dirty="0" smtClean="0"/>
              <a:t>What’s coming up in the next 20 minutes …</a:t>
            </a:r>
            <a:endParaRPr lang="en-GB" sz="1400" i="1" dirty="0"/>
          </a:p>
        </p:txBody>
      </p:sp>
      <p:sp>
        <p:nvSpPr>
          <p:cNvPr id="3" name="Content Placeholder 2"/>
          <p:cNvSpPr>
            <a:spLocks noGrp="1"/>
          </p:cNvSpPr>
          <p:nvPr>
            <p:ph idx="1"/>
          </p:nvPr>
        </p:nvSpPr>
        <p:spPr/>
        <p:txBody>
          <a:bodyPr/>
          <a:lstStyle/>
          <a:p>
            <a:r>
              <a:rPr lang="en-GB" sz="2000" dirty="0" smtClean="0"/>
              <a:t>The Online Environment</a:t>
            </a:r>
          </a:p>
          <a:p>
            <a:r>
              <a:rPr lang="en-GB" sz="2000" dirty="0" smtClean="0"/>
              <a:t>Assessment in HE</a:t>
            </a:r>
          </a:p>
          <a:p>
            <a:pPr lvl="1"/>
            <a:r>
              <a:rPr lang="en-GB" sz="1600" dirty="0" smtClean="0"/>
              <a:t>Online assessment</a:t>
            </a:r>
          </a:p>
          <a:p>
            <a:r>
              <a:rPr lang="en-GB" sz="2000" dirty="0" smtClean="0"/>
              <a:t>Case Study – Life Sciences</a:t>
            </a:r>
          </a:p>
          <a:p>
            <a:pPr lvl="1"/>
            <a:r>
              <a:rPr lang="en-GB" sz="1600" dirty="0" smtClean="0"/>
              <a:t>Implementing Continuous Online Assessment</a:t>
            </a:r>
            <a:endParaRPr lang="en-GB" sz="2000" dirty="0" smtClean="0"/>
          </a:p>
          <a:p>
            <a:r>
              <a:rPr lang="en-GB" sz="2000" dirty="0" smtClean="0"/>
              <a:t>Wider Implications</a:t>
            </a:r>
          </a:p>
          <a:p>
            <a:pPr lvl="1"/>
            <a:r>
              <a:rPr lang="en-GB" sz="1600" dirty="0" smtClean="0"/>
              <a:t>The ‘</a:t>
            </a:r>
            <a:r>
              <a:rPr lang="en-GB" sz="1600" dirty="0" err="1" smtClean="0"/>
              <a:t>OldU</a:t>
            </a:r>
            <a:r>
              <a:rPr lang="en-GB" sz="1600" dirty="0" smtClean="0"/>
              <a:t>’ perspective</a:t>
            </a:r>
          </a:p>
          <a:p>
            <a:r>
              <a:rPr lang="en-GB" sz="2000" dirty="0" smtClean="0"/>
              <a:t>Concluding Remarks</a:t>
            </a:r>
          </a:p>
        </p:txBody>
      </p:sp>
      <p:sp>
        <p:nvSpPr>
          <p:cNvPr id="4" name="Footer Placeholder 3"/>
          <p:cNvSpPr>
            <a:spLocks noGrp="1"/>
          </p:cNvSpPr>
          <p:nvPr>
            <p:ph type="ftr" sz="quarter" idx="11"/>
          </p:nvPr>
        </p:nvSpPr>
        <p:spPr/>
        <p:txBody>
          <a:bodyPr/>
          <a:lstStyle/>
          <a:p>
            <a:pPr marL="63500" algn="ctr">
              <a:spcBef>
                <a:spcPts val="300"/>
              </a:spcBef>
              <a:buClr>
                <a:srgbClr val="A04DA3"/>
              </a:buClr>
              <a:buFont typeface="Arial" panose="020B0604020202020204" pitchFamily="34" charset="0"/>
              <a:buNone/>
            </a:pPr>
            <a:r>
              <a:rPr lang="en-GB" smtClean="0"/>
              <a:t>Boundaries in Transition - April 2015</a:t>
            </a:r>
            <a:endParaRPr lang="en-GB" dirty="0"/>
          </a:p>
        </p:txBody>
      </p:sp>
      <p:sp>
        <p:nvSpPr>
          <p:cNvPr id="5" name="Slide Number Placeholder 4"/>
          <p:cNvSpPr>
            <a:spLocks noGrp="1"/>
          </p:cNvSpPr>
          <p:nvPr>
            <p:ph type="sldNum" sz="quarter" idx="4294967295"/>
          </p:nvPr>
        </p:nvSpPr>
        <p:spPr>
          <a:xfrm>
            <a:off x="8323263" y="6405333"/>
            <a:ext cx="762000" cy="366183"/>
          </a:xfrm>
        </p:spPr>
        <p:txBody>
          <a:bodyPr/>
          <a:lstStyle/>
          <a:p>
            <a:fld id="{526EEEF7-2FE9-4D10-AC9F-A0D72E003200}" type="slidenum">
              <a:rPr lang="en-US" smtClean="0"/>
              <a:pPr/>
              <a:t>2</a:t>
            </a:fld>
            <a:endParaRPr lang="en-US" dirty="0"/>
          </a:p>
        </p:txBody>
      </p:sp>
    </p:spTree>
    <p:extLst>
      <p:ext uri="{BB962C8B-B14F-4D97-AF65-F5344CB8AC3E}">
        <p14:creationId xmlns:p14="http://schemas.microsoft.com/office/powerpoint/2010/main" val="33375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‘Online’ environment</a:t>
            </a:r>
            <a:r>
              <a:rPr lang="en-GB" sz="2800" dirty="0" smtClean="0"/>
              <a:t/>
            </a:r>
            <a:br>
              <a:rPr lang="en-GB" sz="2800" dirty="0" smtClean="0"/>
            </a:br>
            <a:r>
              <a:rPr lang="en-GB" sz="1400" i="1" dirty="0" smtClean="0"/>
              <a:t>Driving fear into all of us!</a:t>
            </a:r>
            <a:endParaRPr lang="en-GB" sz="1400" dirty="0"/>
          </a:p>
        </p:txBody>
      </p:sp>
      <p:sp>
        <p:nvSpPr>
          <p:cNvPr id="3" name="Content Placeholder 2"/>
          <p:cNvSpPr>
            <a:spLocks noGrp="1"/>
          </p:cNvSpPr>
          <p:nvPr>
            <p:ph idx="1"/>
          </p:nvPr>
        </p:nvSpPr>
        <p:spPr/>
        <p:txBody>
          <a:bodyPr/>
          <a:lstStyle/>
          <a:p>
            <a:pPr>
              <a:spcAft>
                <a:spcPts val="300"/>
              </a:spcAft>
            </a:pPr>
            <a:r>
              <a:rPr lang="en-GB" sz="2000" dirty="0" smtClean="0"/>
              <a:t>Impacting on policy and practice and is quickly becoming common place in HE </a:t>
            </a:r>
            <a:r>
              <a:rPr lang="en-GB" sz="1400" i="1" dirty="0">
                <a:solidFill>
                  <a:srgbClr val="C00000"/>
                </a:solidFill>
              </a:rPr>
              <a:t>(</a:t>
            </a:r>
            <a:r>
              <a:rPr lang="en-GB" sz="1400" i="1" dirty="0" err="1">
                <a:solidFill>
                  <a:srgbClr val="C00000"/>
                </a:solidFill>
              </a:rPr>
              <a:t>Gikandi</a:t>
            </a:r>
            <a:r>
              <a:rPr lang="en-GB" sz="1400" i="1" dirty="0">
                <a:solidFill>
                  <a:srgbClr val="C00000"/>
                </a:solidFill>
              </a:rPr>
              <a:t>, Morrow, &amp; Davis, 2011; Rowley, Lujan, &amp; </a:t>
            </a:r>
            <a:r>
              <a:rPr lang="en-GB" sz="1400" i="1" dirty="0" err="1">
                <a:solidFill>
                  <a:srgbClr val="C00000"/>
                </a:solidFill>
              </a:rPr>
              <a:t>Dolence</a:t>
            </a:r>
            <a:r>
              <a:rPr lang="en-GB" sz="1400" i="1" dirty="0">
                <a:solidFill>
                  <a:srgbClr val="C00000"/>
                </a:solidFill>
              </a:rPr>
              <a:t>, 1998) </a:t>
            </a:r>
            <a:endParaRPr lang="en-GB" sz="1400" i="1" dirty="0" smtClean="0">
              <a:solidFill>
                <a:srgbClr val="C00000"/>
              </a:solidFill>
            </a:endParaRPr>
          </a:p>
          <a:p>
            <a:pPr>
              <a:spcAft>
                <a:spcPts val="300"/>
              </a:spcAft>
            </a:pPr>
            <a:r>
              <a:rPr lang="en-GB" sz="2000" dirty="0" smtClean="0"/>
              <a:t>Presents </a:t>
            </a:r>
            <a:r>
              <a:rPr lang="en-GB" sz="2000" dirty="0"/>
              <a:t>an opportunity to enhance the learning environment for both tutors and students </a:t>
            </a:r>
            <a:r>
              <a:rPr lang="en-GB" sz="1400" i="1" dirty="0">
                <a:solidFill>
                  <a:srgbClr val="C00000"/>
                </a:solidFill>
              </a:rPr>
              <a:t>(Angelo &amp; Cross, 1993; </a:t>
            </a:r>
            <a:r>
              <a:rPr lang="en-GB" sz="1400" i="1" dirty="0" err="1">
                <a:solidFill>
                  <a:srgbClr val="C00000"/>
                </a:solidFill>
              </a:rPr>
              <a:t>Sujo</a:t>
            </a:r>
            <a:r>
              <a:rPr lang="en-GB" sz="1400" i="1" dirty="0">
                <a:solidFill>
                  <a:srgbClr val="C00000"/>
                </a:solidFill>
              </a:rPr>
              <a:t> de Montes &amp; Gonzales, 2000; </a:t>
            </a:r>
            <a:r>
              <a:rPr lang="en-GB" sz="1400" i="1" dirty="0" err="1">
                <a:solidFill>
                  <a:srgbClr val="C00000"/>
                </a:solidFill>
              </a:rPr>
              <a:t>Whitelock</a:t>
            </a:r>
            <a:r>
              <a:rPr lang="en-GB" sz="1400" i="1" dirty="0">
                <a:solidFill>
                  <a:srgbClr val="C00000"/>
                </a:solidFill>
              </a:rPr>
              <a:t> &amp; Brasher, 2006)</a:t>
            </a:r>
          </a:p>
          <a:p>
            <a:pPr>
              <a:spcAft>
                <a:spcPts val="300"/>
              </a:spcAft>
            </a:pPr>
            <a:r>
              <a:rPr lang="en-GB" sz="2000" dirty="0" smtClean="0"/>
              <a:t>‘Defining technology’ </a:t>
            </a:r>
            <a:r>
              <a:rPr lang="en-GB" sz="1400" i="1" dirty="0" smtClean="0">
                <a:solidFill>
                  <a:srgbClr val="C00000"/>
                </a:solidFill>
              </a:rPr>
              <a:t>(</a:t>
            </a:r>
            <a:r>
              <a:rPr lang="en-GB" sz="1400" i="1" dirty="0">
                <a:solidFill>
                  <a:srgbClr val="C00000"/>
                </a:solidFill>
              </a:rPr>
              <a:t>Norton &amp; </a:t>
            </a:r>
            <a:r>
              <a:rPr lang="en-GB" sz="1400" i="1" dirty="0" err="1">
                <a:solidFill>
                  <a:srgbClr val="C00000"/>
                </a:solidFill>
              </a:rPr>
              <a:t>Wiburg</a:t>
            </a:r>
            <a:r>
              <a:rPr lang="en-GB" sz="1400" i="1" dirty="0">
                <a:solidFill>
                  <a:srgbClr val="C00000"/>
                </a:solidFill>
              </a:rPr>
              <a:t>, 2003</a:t>
            </a:r>
            <a:r>
              <a:rPr lang="en-GB" sz="1400" i="1" dirty="0" smtClean="0">
                <a:solidFill>
                  <a:srgbClr val="C00000"/>
                </a:solidFill>
              </a:rPr>
              <a:t>)</a:t>
            </a:r>
          </a:p>
          <a:p>
            <a:pPr lvl="1">
              <a:spcAft>
                <a:spcPts val="300"/>
              </a:spcAft>
            </a:pPr>
            <a:r>
              <a:rPr lang="en-GB" dirty="0" smtClean="0"/>
              <a:t>Students ‘expect’ technology as they </a:t>
            </a:r>
            <a:br>
              <a:rPr lang="en-GB" dirty="0" smtClean="0"/>
            </a:br>
            <a:r>
              <a:rPr lang="en-GB" dirty="0" smtClean="0"/>
              <a:t>become more “</a:t>
            </a:r>
            <a:r>
              <a:rPr lang="en-GB" dirty="0" err="1" smtClean="0"/>
              <a:t>electrate</a:t>
            </a:r>
            <a:r>
              <a:rPr lang="en-GB" dirty="0" smtClean="0"/>
              <a:t>” </a:t>
            </a:r>
            <a:r>
              <a:rPr lang="en-GB" sz="1400" dirty="0">
                <a:solidFill>
                  <a:srgbClr val="C00000"/>
                </a:solidFill>
              </a:rPr>
              <a:t>(Ulmer, 2003</a:t>
            </a:r>
            <a:r>
              <a:rPr lang="en-GB" sz="1400" dirty="0" smtClean="0">
                <a:solidFill>
                  <a:srgbClr val="C00000"/>
                </a:solidFill>
              </a:rPr>
              <a:t>)</a:t>
            </a:r>
          </a:p>
          <a:p>
            <a:pPr lvl="1">
              <a:spcAft>
                <a:spcPts val="300"/>
              </a:spcAft>
            </a:pPr>
            <a:r>
              <a:rPr lang="en-GB" dirty="0" smtClean="0"/>
              <a:t>Demand react at the ‘micro-’, ‘</a:t>
            </a:r>
            <a:r>
              <a:rPr lang="en-GB" dirty="0" err="1" smtClean="0"/>
              <a:t>meso</a:t>
            </a:r>
            <a:r>
              <a:rPr lang="en-GB" dirty="0" smtClean="0"/>
              <a:t>-’ </a:t>
            </a:r>
            <a:br>
              <a:rPr lang="en-GB" dirty="0" smtClean="0"/>
            </a:br>
            <a:r>
              <a:rPr lang="en-GB" dirty="0" smtClean="0"/>
              <a:t>and ‘macro-’ level</a:t>
            </a:r>
            <a:endParaRPr lang="en-GB" dirty="0">
              <a:solidFill>
                <a:srgbClr val="C00000"/>
              </a:solidFill>
            </a:endParaRPr>
          </a:p>
          <a:p>
            <a:pPr lvl="1">
              <a:spcAft>
                <a:spcPts val="300"/>
              </a:spcAft>
            </a:pPr>
            <a:endParaRPr lang="en-GB" sz="1400" dirty="0" smtClean="0">
              <a:solidFill>
                <a:srgbClr val="C00000"/>
              </a:solidFill>
            </a:endParaRPr>
          </a:p>
          <a:p>
            <a:pPr lvl="1">
              <a:spcAft>
                <a:spcPts val="300"/>
              </a:spcAft>
            </a:pPr>
            <a:endParaRPr lang="en-GB" sz="1400" dirty="0" smtClean="0">
              <a:solidFill>
                <a:srgbClr val="C00000"/>
              </a:solidFill>
            </a:endParaRPr>
          </a:p>
          <a:p>
            <a:pPr marL="109537" indent="0">
              <a:spcAft>
                <a:spcPts val="300"/>
              </a:spcAft>
              <a:buNone/>
            </a:pPr>
            <a:r>
              <a:rPr lang="en-GB" sz="2000" dirty="0" smtClean="0"/>
              <a:t>	</a:t>
            </a:r>
          </a:p>
          <a:p>
            <a:pPr marL="109537" indent="0">
              <a:spcAft>
                <a:spcPts val="300"/>
              </a:spcAft>
              <a:buNone/>
            </a:pPr>
            <a:endParaRPr lang="en-GB" sz="2000" dirty="0" smtClean="0"/>
          </a:p>
        </p:txBody>
      </p:sp>
      <p:sp>
        <p:nvSpPr>
          <p:cNvPr id="4" name="Slide Number Placeholder 3"/>
          <p:cNvSpPr>
            <a:spLocks noGrp="1"/>
          </p:cNvSpPr>
          <p:nvPr>
            <p:ph type="sldNum" sz="quarter" idx="4294967295"/>
          </p:nvPr>
        </p:nvSpPr>
        <p:spPr>
          <a:xfrm>
            <a:off x="8323263" y="6405333"/>
            <a:ext cx="762000" cy="366183"/>
          </a:xfrm>
        </p:spPr>
        <p:txBody>
          <a:bodyPr/>
          <a:lstStyle/>
          <a:p>
            <a:fld id="{526EEEF7-2FE9-4D10-AC9F-A0D72E003200}" type="slidenum">
              <a:rPr lang="en-US" smtClean="0"/>
              <a:pPr/>
              <a:t>3</a:t>
            </a:fld>
            <a:endParaRPr lang="en-US"/>
          </a:p>
        </p:txBody>
      </p:sp>
      <p:sp>
        <p:nvSpPr>
          <p:cNvPr id="6" name="Footer Placeholder 5"/>
          <p:cNvSpPr>
            <a:spLocks noGrp="1"/>
          </p:cNvSpPr>
          <p:nvPr>
            <p:ph type="ftr" sz="quarter" idx="11"/>
          </p:nvPr>
        </p:nvSpPr>
        <p:spPr/>
        <p:txBody>
          <a:bodyPr/>
          <a:lstStyle/>
          <a:p>
            <a:pPr marL="63500" algn="ctr">
              <a:spcBef>
                <a:spcPts val="300"/>
              </a:spcBef>
              <a:buClr>
                <a:srgbClr val="A04DA3"/>
              </a:buClr>
              <a:buFont typeface="Arial" panose="020B0604020202020204" pitchFamily="34" charset="0"/>
              <a:buNone/>
            </a:pPr>
            <a:r>
              <a:rPr lang="en-GB" smtClean="0"/>
              <a:t>Boundaries in Transition - April 2015</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955" y="3501008"/>
            <a:ext cx="3454549" cy="2331331"/>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621557" y="5832339"/>
            <a:ext cx="3374331" cy="184666"/>
          </a:xfrm>
          <a:prstGeom prst="rect">
            <a:avLst/>
          </a:prstGeom>
        </p:spPr>
        <p:txBody>
          <a:bodyPr wrap="square">
            <a:spAutoFit/>
          </a:bodyPr>
          <a:lstStyle/>
          <a:p>
            <a:pPr algn="ctr"/>
            <a:r>
              <a:rPr lang="en-GB" sz="600" dirty="0" smtClean="0">
                <a:latin typeface="+mj-lt"/>
              </a:rPr>
              <a:t>Source: </a:t>
            </a:r>
            <a:r>
              <a:rPr lang="en-GB" sz="600" dirty="0" smtClean="0">
                <a:latin typeface="+mj-lt"/>
                <a:hlinkClick r:id="rId4"/>
              </a:rPr>
              <a:t>http</a:t>
            </a:r>
            <a:r>
              <a:rPr lang="en-GB" sz="600" dirty="0">
                <a:latin typeface="+mj-lt"/>
                <a:hlinkClick r:id="rId4"/>
              </a:rPr>
              <a:t>://</a:t>
            </a:r>
            <a:r>
              <a:rPr lang="en-GB" sz="600" dirty="0" smtClean="0">
                <a:latin typeface="+mj-lt"/>
                <a:hlinkClick r:id="rId4"/>
              </a:rPr>
              <a:t>morningling.com/wp-content/uploads/2014/10/book-computer.jpg</a:t>
            </a:r>
            <a:r>
              <a:rPr lang="en-GB" sz="600" dirty="0" smtClean="0">
                <a:latin typeface="+mj-lt"/>
              </a:rPr>
              <a:t> </a:t>
            </a:r>
            <a:endParaRPr lang="en-GB" sz="600" dirty="0">
              <a:latin typeface="+mj-lt"/>
            </a:endParaRPr>
          </a:p>
        </p:txBody>
      </p:sp>
    </p:spTree>
    <p:extLst>
      <p:ext uri="{BB962C8B-B14F-4D97-AF65-F5344CB8AC3E}">
        <p14:creationId xmlns:p14="http://schemas.microsoft.com/office/powerpoint/2010/main" val="111449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in Higher Education</a:t>
            </a:r>
            <a:br>
              <a:rPr lang="en-GB" dirty="0"/>
            </a:br>
            <a:r>
              <a:rPr lang="en-GB" sz="1400" i="1" dirty="0" smtClean="0"/>
              <a:t>What does the literature say?</a:t>
            </a:r>
            <a:endParaRPr lang="en-GB" sz="1400" i="1" dirty="0"/>
          </a:p>
        </p:txBody>
      </p:sp>
      <p:sp>
        <p:nvSpPr>
          <p:cNvPr id="3" name="Content Placeholder 2"/>
          <p:cNvSpPr>
            <a:spLocks noGrp="1"/>
          </p:cNvSpPr>
          <p:nvPr>
            <p:ph idx="1"/>
          </p:nvPr>
        </p:nvSpPr>
        <p:spPr>
          <a:xfrm>
            <a:off x="395536" y="1796819"/>
            <a:ext cx="8229600" cy="4320480"/>
          </a:xfrm>
        </p:spPr>
        <p:txBody>
          <a:bodyPr/>
          <a:lstStyle/>
          <a:p>
            <a:pPr>
              <a:spcAft>
                <a:spcPts val="300"/>
              </a:spcAft>
            </a:pPr>
            <a:r>
              <a:rPr lang="en-GB" sz="2000" dirty="0" smtClean="0"/>
              <a:t>Plethora </a:t>
            </a:r>
            <a:r>
              <a:rPr lang="en-GB" sz="2000" dirty="0"/>
              <a:t>of research into the importance of assessment &amp; the integral part it plays in the student </a:t>
            </a:r>
            <a:r>
              <a:rPr lang="en-GB" sz="2000" dirty="0" smtClean="0"/>
              <a:t>experience</a:t>
            </a:r>
            <a:endParaRPr lang="en-GB" sz="1200" dirty="0">
              <a:solidFill>
                <a:srgbClr val="C00000"/>
              </a:solidFill>
            </a:endParaRPr>
          </a:p>
          <a:p>
            <a:pPr lvl="1">
              <a:spcAft>
                <a:spcPts val="300"/>
              </a:spcAft>
            </a:pPr>
            <a:r>
              <a:rPr lang="en-GB" sz="1600" dirty="0" smtClean="0"/>
              <a:t>In the UK, National Student Survey (NSS) results consistently show that the lowest scores are reserved for assessment and feedback practices </a:t>
            </a:r>
            <a:r>
              <a:rPr lang="en-GB" sz="1400" dirty="0">
                <a:solidFill>
                  <a:srgbClr val="C00000"/>
                </a:solidFill>
              </a:rPr>
              <a:t>(Beaumont, </a:t>
            </a:r>
            <a:r>
              <a:rPr lang="en-GB" sz="1400" dirty="0" err="1">
                <a:solidFill>
                  <a:srgbClr val="C00000"/>
                </a:solidFill>
              </a:rPr>
              <a:t>O'Doherty</a:t>
            </a:r>
            <a:r>
              <a:rPr lang="en-GB" sz="1400" dirty="0">
                <a:solidFill>
                  <a:srgbClr val="C00000"/>
                </a:solidFill>
              </a:rPr>
              <a:t>, &amp; Shannon, 2011; </a:t>
            </a:r>
            <a:r>
              <a:rPr lang="en-GB" sz="1400" dirty="0" err="1">
                <a:solidFill>
                  <a:srgbClr val="C00000"/>
                </a:solidFill>
              </a:rPr>
              <a:t>Nicol</a:t>
            </a:r>
            <a:r>
              <a:rPr lang="en-GB" sz="1400" dirty="0">
                <a:solidFill>
                  <a:srgbClr val="C00000"/>
                </a:solidFill>
              </a:rPr>
              <a:t>, 2009; Williams &amp; Kane, 2009</a:t>
            </a:r>
            <a:r>
              <a:rPr lang="en-GB" sz="1400" dirty="0" smtClean="0">
                <a:solidFill>
                  <a:srgbClr val="C00000"/>
                </a:solidFill>
              </a:rPr>
              <a:t>)</a:t>
            </a:r>
          </a:p>
          <a:p>
            <a:pPr lvl="1">
              <a:spcAft>
                <a:spcPts val="300"/>
              </a:spcAft>
            </a:pPr>
            <a:endParaRPr lang="en-GB" sz="1400" dirty="0" smtClean="0">
              <a:solidFill>
                <a:srgbClr val="C00000"/>
              </a:solidFill>
            </a:endParaRPr>
          </a:p>
          <a:p>
            <a:pPr>
              <a:spcAft>
                <a:spcPts val="300"/>
              </a:spcAft>
            </a:pPr>
            <a:r>
              <a:rPr lang="en-GB" sz="2000" dirty="0" smtClean="0"/>
              <a:t>Why?</a:t>
            </a:r>
            <a:endParaRPr lang="en-GB" sz="2000" i="1" dirty="0" smtClean="0">
              <a:solidFill>
                <a:srgbClr val="C00000"/>
              </a:solidFill>
            </a:endParaRPr>
          </a:p>
          <a:p>
            <a:pPr lvl="1">
              <a:spcAft>
                <a:spcPts val="300"/>
              </a:spcAft>
            </a:pPr>
            <a:r>
              <a:rPr lang="en-GB" sz="1600" dirty="0" smtClean="0"/>
              <a:t>Formative vs. Summative?  Striking a balance?</a:t>
            </a:r>
            <a:endParaRPr lang="en-GB" sz="1200" dirty="0" smtClean="0">
              <a:solidFill>
                <a:srgbClr val="C00000"/>
              </a:solidFill>
            </a:endParaRPr>
          </a:p>
          <a:p>
            <a:pPr lvl="1">
              <a:spcAft>
                <a:spcPts val="300"/>
              </a:spcAft>
            </a:pPr>
            <a:r>
              <a:rPr lang="en-GB" sz="1600" dirty="0" smtClean="0"/>
              <a:t>Lack of empirical research regarding tutor attitudes and experiences? </a:t>
            </a:r>
            <a:r>
              <a:rPr lang="en-GB" sz="1400" dirty="0" smtClean="0">
                <a:solidFill>
                  <a:srgbClr val="C00000"/>
                </a:solidFill>
              </a:rPr>
              <a:t>(</a:t>
            </a:r>
            <a:r>
              <a:rPr lang="en-GB" sz="1400" dirty="0">
                <a:solidFill>
                  <a:srgbClr val="C00000"/>
                </a:solidFill>
              </a:rPr>
              <a:t>Hernández, 2012) </a:t>
            </a:r>
            <a:endParaRPr lang="en-GB" sz="1400" dirty="0" smtClean="0">
              <a:solidFill>
                <a:srgbClr val="C00000"/>
              </a:solidFill>
            </a:endParaRPr>
          </a:p>
          <a:p>
            <a:pPr lvl="1">
              <a:spcAft>
                <a:spcPts val="300"/>
              </a:spcAft>
            </a:pPr>
            <a:r>
              <a:rPr lang="en-GB" sz="1600" dirty="0" smtClean="0"/>
              <a:t>‘Historical assessment’ – ‘creatures of habit’</a:t>
            </a:r>
          </a:p>
          <a:p>
            <a:pPr lvl="1">
              <a:spcAft>
                <a:spcPts val="300"/>
              </a:spcAft>
            </a:pPr>
            <a:endParaRPr lang="en-GB" sz="1400" dirty="0" smtClean="0">
              <a:solidFill>
                <a:srgbClr val="C00000"/>
              </a:solidFill>
            </a:endParaRPr>
          </a:p>
          <a:p>
            <a:pPr>
              <a:spcAft>
                <a:spcPts val="300"/>
              </a:spcAft>
            </a:pPr>
            <a:r>
              <a:rPr lang="en-GB" sz="2000" dirty="0" smtClean="0"/>
              <a:t>Finding the right ‘balance’?</a:t>
            </a:r>
            <a:endParaRPr lang="en-GB" dirty="0" smtClean="0">
              <a:solidFill>
                <a:srgbClr val="CC0000"/>
              </a:solidFill>
            </a:endParaRPr>
          </a:p>
          <a:p>
            <a:pPr lvl="1">
              <a:spcAft>
                <a:spcPts val="300"/>
              </a:spcAft>
            </a:pPr>
            <a:endParaRPr lang="en-GB" sz="1400" dirty="0" smtClean="0">
              <a:solidFill>
                <a:srgbClr val="CC0000"/>
              </a:solidFill>
            </a:endParaRPr>
          </a:p>
          <a:p>
            <a:pPr lvl="1">
              <a:spcAft>
                <a:spcPts val="300"/>
              </a:spcAft>
            </a:pPr>
            <a:endParaRPr lang="en-GB" sz="1600" dirty="0"/>
          </a:p>
        </p:txBody>
      </p:sp>
      <p:sp>
        <p:nvSpPr>
          <p:cNvPr id="4" name="Footer Placeholder 3"/>
          <p:cNvSpPr>
            <a:spLocks noGrp="1"/>
          </p:cNvSpPr>
          <p:nvPr>
            <p:ph type="ftr" sz="quarter" idx="11"/>
          </p:nvPr>
        </p:nvSpPr>
        <p:spPr/>
        <p:txBody>
          <a:bodyPr/>
          <a:lstStyle/>
          <a:p>
            <a:pPr marL="63500" algn="ctr">
              <a:spcBef>
                <a:spcPts val="300"/>
              </a:spcBef>
              <a:buClr>
                <a:srgbClr val="A04DA3"/>
              </a:buClr>
              <a:buFont typeface="Arial" panose="020B0604020202020204" pitchFamily="34" charset="0"/>
              <a:buNone/>
            </a:pPr>
            <a:r>
              <a:rPr lang="en-GB" smtClean="0"/>
              <a:t>Boundaries in Transition - April 2015</a:t>
            </a:r>
            <a:endParaRPr lang="en-GB" dirty="0"/>
          </a:p>
        </p:txBody>
      </p:sp>
      <p:sp>
        <p:nvSpPr>
          <p:cNvPr id="5" name="Slide Number Placeholder 4"/>
          <p:cNvSpPr>
            <a:spLocks noGrp="1"/>
          </p:cNvSpPr>
          <p:nvPr>
            <p:ph type="sldNum" sz="quarter" idx="4294967295"/>
          </p:nvPr>
        </p:nvSpPr>
        <p:spPr>
          <a:xfrm>
            <a:off x="8323263" y="6405333"/>
            <a:ext cx="762000" cy="366183"/>
          </a:xfrm>
        </p:spPr>
        <p:txBody>
          <a:bodyPr/>
          <a:lstStyle/>
          <a:p>
            <a:fld id="{526EEEF7-2FE9-4D10-AC9F-A0D72E003200}" type="slidenum">
              <a:rPr lang="en-US" smtClean="0"/>
              <a:pPr/>
              <a:t>4</a:t>
            </a:fld>
            <a:endParaRPr lang="en-US" dirty="0"/>
          </a:p>
        </p:txBody>
      </p:sp>
    </p:spTree>
    <p:extLst>
      <p:ext uri="{BB962C8B-B14F-4D97-AF65-F5344CB8AC3E}">
        <p14:creationId xmlns:p14="http://schemas.microsoft.com/office/powerpoint/2010/main" val="14834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
                                            <p:txEl>
                                              <p:pRg st="0" end="0"/>
                                            </p:txEl>
                                          </p:spTgt>
                                        </p:tgtEl>
                                        <p:attrNameLst>
                                          <p:attrName>style.opacity</p:attrName>
                                        </p:attrNameLst>
                                      </p:cBhvr>
                                      <p:to>
                                        <p:strVal val="0.35"/>
                                      </p:to>
                                    </p:set>
                                    <p:animEffect filter="image" prLst="opacity: 0.35">
                                      <p:cBhvr rctx="IE">
                                        <p:cTn id="18" dur="indefinite"/>
                                        <p:tgtEl>
                                          <p:spTgt spid="3">
                                            <p:txEl>
                                              <p:pRg st="0" end="0"/>
                                            </p:txEl>
                                          </p:spTgt>
                                        </p:tgtEl>
                                      </p:cBhvr>
                                    </p:animEffect>
                                  </p:childTnLst>
                                </p:cTn>
                              </p:par>
                              <p:par>
                                <p:cTn id="19" presetID="9" presetClass="emph" presetSubtype="0" nodeType="withEffect">
                                  <p:stCondLst>
                                    <p:cond delay="0"/>
                                  </p:stCondLst>
                                  <p:childTnLst>
                                    <p:set>
                                      <p:cBhvr rctx="PPT">
                                        <p:cTn id="20" dur="indefinite"/>
                                        <p:tgtEl>
                                          <p:spTgt spid="3">
                                            <p:txEl>
                                              <p:pRg st="1" end="1"/>
                                            </p:txEl>
                                          </p:spTgt>
                                        </p:tgtEl>
                                        <p:attrNameLst>
                                          <p:attrName>style.opacity</p:attrName>
                                        </p:attrNameLst>
                                      </p:cBhvr>
                                      <p:to>
                                        <p:strVal val="0.35"/>
                                      </p:to>
                                    </p:set>
                                    <p:animEffect filter="image" prLst="opacity: 0.35">
                                      <p:cBhvr rctx="IE">
                                        <p:cTn id="21" dur="indefinite"/>
                                        <p:tgtEl>
                                          <p:spTgt spid="3">
                                            <p:txEl>
                                              <p:pRg st="1" end="1"/>
                                            </p:txEl>
                                          </p:spTgt>
                                        </p:tgtEl>
                                      </p:cBhvr>
                                    </p:animEffect>
                                  </p:childTnLst>
                                </p:cTn>
                              </p:par>
                              <p:par>
                                <p:cTn id="22" presetID="9" presetClass="emph" presetSubtype="0" nodeType="withEffect">
                                  <p:stCondLst>
                                    <p:cond delay="0"/>
                                  </p:stCondLst>
                                  <p:childTnLst>
                                    <p:set>
                                      <p:cBhvr rctx="PPT">
                                        <p:cTn id="23" dur="indefinite"/>
                                        <p:tgtEl>
                                          <p:spTgt spid="3">
                                            <p:txEl>
                                              <p:pRg st="3" end="3"/>
                                            </p:txEl>
                                          </p:spTgt>
                                        </p:tgtEl>
                                        <p:attrNameLst>
                                          <p:attrName>style.opacity</p:attrName>
                                        </p:attrNameLst>
                                      </p:cBhvr>
                                      <p:to>
                                        <p:strVal val="0.35"/>
                                      </p:to>
                                    </p:set>
                                    <p:animEffect filter="image" prLst="opacity: 0.35">
                                      <p:cBhvr rctx="IE">
                                        <p:cTn id="24" dur="indefinite"/>
                                        <p:tgtEl>
                                          <p:spTgt spid="3">
                                            <p:txEl>
                                              <p:pRg st="3" end="3"/>
                                            </p:txEl>
                                          </p:spTgt>
                                        </p:tgtEl>
                                      </p:cBhvr>
                                    </p:animEffect>
                                  </p:childTnLst>
                                </p:cTn>
                              </p:par>
                              <p:par>
                                <p:cTn id="25" presetID="9" presetClass="emph" presetSubtype="0" nodeType="withEffect">
                                  <p:stCondLst>
                                    <p:cond delay="0"/>
                                  </p:stCondLst>
                                  <p:childTnLst>
                                    <p:set>
                                      <p:cBhvr rctx="PPT">
                                        <p:cTn id="26" dur="indefinite"/>
                                        <p:tgtEl>
                                          <p:spTgt spid="3">
                                            <p:txEl>
                                              <p:pRg st="4" end="4"/>
                                            </p:txEl>
                                          </p:spTgt>
                                        </p:tgtEl>
                                        <p:attrNameLst>
                                          <p:attrName>style.opacity</p:attrName>
                                        </p:attrNameLst>
                                      </p:cBhvr>
                                      <p:to>
                                        <p:strVal val="0.35"/>
                                      </p:to>
                                    </p:set>
                                    <p:animEffect filter="image" prLst="opacity: 0.35">
                                      <p:cBhvr rctx="IE">
                                        <p:cTn id="27" dur="indefinite"/>
                                        <p:tgtEl>
                                          <p:spTgt spid="3">
                                            <p:txEl>
                                              <p:pRg st="4" end="4"/>
                                            </p:txEl>
                                          </p:spTgt>
                                        </p:tgtEl>
                                      </p:cBhvr>
                                    </p:animEffect>
                                  </p:childTnLst>
                                </p:cTn>
                              </p:par>
                              <p:par>
                                <p:cTn id="28" presetID="9" presetClass="emph" presetSubtype="0" nodeType="withEffect">
                                  <p:stCondLst>
                                    <p:cond delay="0"/>
                                  </p:stCondLst>
                                  <p:childTnLst>
                                    <p:set>
                                      <p:cBhvr rctx="PPT">
                                        <p:cTn id="29" dur="indefinite"/>
                                        <p:tgtEl>
                                          <p:spTgt spid="3">
                                            <p:txEl>
                                              <p:pRg st="5" end="5"/>
                                            </p:txEl>
                                          </p:spTgt>
                                        </p:tgtEl>
                                        <p:attrNameLst>
                                          <p:attrName>style.opacity</p:attrName>
                                        </p:attrNameLst>
                                      </p:cBhvr>
                                      <p:to>
                                        <p:strVal val="0.35"/>
                                      </p:to>
                                    </p:set>
                                    <p:animEffect filter="image" prLst="opacity: 0.35">
                                      <p:cBhvr rctx="IE">
                                        <p:cTn id="30" dur="indefinite"/>
                                        <p:tgtEl>
                                          <p:spTgt spid="3">
                                            <p:txEl>
                                              <p:pRg st="5" end="5"/>
                                            </p:txEl>
                                          </p:spTgt>
                                        </p:tgtEl>
                                      </p:cBhvr>
                                    </p:animEffect>
                                  </p:childTnLst>
                                </p:cTn>
                              </p:par>
                              <p:par>
                                <p:cTn id="31" presetID="9" presetClass="emph" presetSubtype="0" nodeType="withEffect">
                                  <p:stCondLst>
                                    <p:cond delay="0"/>
                                  </p:stCondLst>
                                  <p:childTnLst>
                                    <p:set>
                                      <p:cBhvr rctx="PPT">
                                        <p:cTn id="32" dur="indefinite"/>
                                        <p:tgtEl>
                                          <p:spTgt spid="3">
                                            <p:txEl>
                                              <p:pRg st="6" end="6"/>
                                            </p:txEl>
                                          </p:spTgt>
                                        </p:tgtEl>
                                        <p:attrNameLst>
                                          <p:attrName>style.opacity</p:attrName>
                                        </p:attrNameLst>
                                      </p:cBhvr>
                                      <p:to>
                                        <p:strVal val="0.35"/>
                                      </p:to>
                                    </p:set>
                                    <p:animEffect filter="image" prLst="opacity: 0.35">
                                      <p:cBhvr rctx="IE">
                                        <p:cTn id="33" dur="indefinite"/>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Assessment</a:t>
            </a:r>
            <a:br>
              <a:rPr lang="en-GB" dirty="0" smtClean="0"/>
            </a:br>
            <a:r>
              <a:rPr lang="en-GB" sz="1400" i="1" dirty="0" smtClean="0"/>
              <a:t>What does the literature say?</a:t>
            </a:r>
            <a:endParaRPr lang="en-GB" sz="1400" i="1" dirty="0"/>
          </a:p>
        </p:txBody>
      </p:sp>
      <p:sp>
        <p:nvSpPr>
          <p:cNvPr id="3" name="Content Placeholder 2"/>
          <p:cNvSpPr>
            <a:spLocks noGrp="1"/>
          </p:cNvSpPr>
          <p:nvPr>
            <p:ph idx="1"/>
          </p:nvPr>
        </p:nvSpPr>
        <p:spPr>
          <a:xfrm>
            <a:off x="395536" y="1796819"/>
            <a:ext cx="8229600" cy="4320480"/>
          </a:xfrm>
        </p:spPr>
        <p:txBody>
          <a:bodyPr/>
          <a:lstStyle/>
          <a:p>
            <a:pPr>
              <a:spcAft>
                <a:spcPts val="300"/>
              </a:spcAft>
            </a:pPr>
            <a:r>
              <a:rPr lang="en-GB" sz="2000" dirty="0" smtClean="0"/>
              <a:t>Many studies have reported on the positive effect of online assessment </a:t>
            </a:r>
            <a:r>
              <a:rPr lang="en-GB" sz="1400" dirty="0" smtClean="0">
                <a:solidFill>
                  <a:srgbClr val="C00000"/>
                </a:solidFill>
              </a:rPr>
              <a:t>(cf</a:t>
            </a:r>
            <a:r>
              <a:rPr lang="en-GB" sz="1400" dirty="0">
                <a:solidFill>
                  <a:srgbClr val="C00000"/>
                </a:solidFill>
              </a:rPr>
              <a:t>. Bond, et al., 2013; </a:t>
            </a:r>
            <a:r>
              <a:rPr lang="en-GB" sz="1400" dirty="0" err="1">
                <a:solidFill>
                  <a:srgbClr val="C00000"/>
                </a:solidFill>
              </a:rPr>
              <a:t>Orsmond</a:t>
            </a:r>
            <a:r>
              <a:rPr lang="en-GB" sz="1400" dirty="0">
                <a:solidFill>
                  <a:srgbClr val="C00000"/>
                </a:solidFill>
              </a:rPr>
              <a:t> &amp; Merry, 2013</a:t>
            </a:r>
            <a:r>
              <a:rPr lang="en-GB" sz="1400" dirty="0" smtClean="0">
                <a:solidFill>
                  <a:srgbClr val="C00000"/>
                </a:solidFill>
              </a:rPr>
              <a:t>; Smith</a:t>
            </a:r>
            <a:r>
              <a:rPr lang="en-GB" sz="1400" dirty="0">
                <a:solidFill>
                  <a:srgbClr val="C00000"/>
                </a:solidFill>
              </a:rPr>
              <a:t>, et al., 2005; Voelkel, </a:t>
            </a:r>
            <a:r>
              <a:rPr lang="en-GB" sz="1400" dirty="0" smtClean="0">
                <a:solidFill>
                  <a:srgbClr val="C00000"/>
                </a:solidFill>
              </a:rPr>
              <a:t>2013; </a:t>
            </a:r>
            <a:r>
              <a:rPr lang="en-GB" sz="1400" dirty="0">
                <a:solidFill>
                  <a:srgbClr val="C00000"/>
                </a:solidFill>
              </a:rPr>
              <a:t>Walker, Voce, &amp; Ahmed, </a:t>
            </a:r>
            <a:r>
              <a:rPr lang="en-GB" sz="1400" dirty="0" smtClean="0">
                <a:solidFill>
                  <a:srgbClr val="C00000"/>
                </a:solidFill>
              </a:rPr>
              <a:t>2012)</a:t>
            </a:r>
            <a:endParaRPr lang="en-GB" sz="1400" dirty="0">
              <a:solidFill>
                <a:srgbClr val="C00000"/>
              </a:solidFill>
            </a:endParaRPr>
          </a:p>
          <a:p>
            <a:pPr lvl="1">
              <a:spcAft>
                <a:spcPts val="300"/>
              </a:spcAft>
            </a:pPr>
            <a:r>
              <a:rPr lang="en-GB" sz="1600" dirty="0" smtClean="0"/>
              <a:t>Not least the savings in time and money for paper copy </a:t>
            </a:r>
            <a:r>
              <a:rPr lang="en-GB" sz="1400" dirty="0">
                <a:solidFill>
                  <a:srgbClr val="C00000"/>
                </a:solidFill>
              </a:rPr>
              <a:t>(Bridge &amp; Appleyard, 2008</a:t>
            </a:r>
            <a:r>
              <a:rPr lang="en-GB" sz="1400" dirty="0" smtClean="0">
                <a:solidFill>
                  <a:srgbClr val="C00000"/>
                </a:solidFill>
              </a:rPr>
              <a:t>)</a:t>
            </a:r>
          </a:p>
          <a:p>
            <a:pPr>
              <a:spcAft>
                <a:spcPts val="300"/>
              </a:spcAft>
            </a:pPr>
            <a:r>
              <a:rPr lang="en-GB" sz="2000" dirty="0" smtClean="0"/>
              <a:t>Offers the opportunity for self-paced assessment and a personal learning experience</a:t>
            </a:r>
            <a:endParaRPr lang="en-GB" sz="2000" i="1" dirty="0">
              <a:solidFill>
                <a:srgbClr val="C00000"/>
              </a:solidFill>
            </a:endParaRPr>
          </a:p>
          <a:p>
            <a:pPr lvl="1">
              <a:spcAft>
                <a:spcPts val="300"/>
              </a:spcAft>
            </a:pPr>
            <a:r>
              <a:rPr lang="en-GB" sz="1600" dirty="0" smtClean="0"/>
              <a:t>“.. the </a:t>
            </a:r>
            <a:r>
              <a:rPr lang="en-GB" sz="1600" dirty="0"/>
              <a:t>potential for online assessment to contribute a desirable shift from teacher to student centred learning is </a:t>
            </a:r>
            <a:r>
              <a:rPr lang="en-GB" sz="1600" dirty="0" smtClean="0"/>
              <a:t>high” </a:t>
            </a:r>
            <a:r>
              <a:rPr lang="en-GB" sz="1400" dirty="0" smtClean="0">
                <a:solidFill>
                  <a:srgbClr val="C00000"/>
                </a:solidFill>
              </a:rPr>
              <a:t>(Gunn, 2006, p. 255) </a:t>
            </a:r>
          </a:p>
          <a:p>
            <a:pPr lvl="1">
              <a:spcAft>
                <a:spcPts val="300"/>
              </a:spcAft>
            </a:pPr>
            <a:r>
              <a:rPr lang="en-GB" sz="1600" dirty="0" smtClean="0"/>
              <a:t>Technology </a:t>
            </a:r>
            <a:r>
              <a:rPr lang="en-GB" sz="1600" dirty="0"/>
              <a:t>"permeates our lives both inside and outside of institutions of higher education" </a:t>
            </a:r>
            <a:r>
              <a:rPr lang="en-GB" sz="1400" dirty="0">
                <a:solidFill>
                  <a:srgbClr val="C00000"/>
                </a:solidFill>
              </a:rPr>
              <a:t>(Miller, Martineau, &amp; Clark, 2000, p. 228)</a:t>
            </a:r>
          </a:p>
          <a:p>
            <a:pPr>
              <a:spcAft>
                <a:spcPts val="300"/>
              </a:spcAft>
            </a:pPr>
            <a:r>
              <a:rPr lang="en-GB" sz="2000" dirty="0" smtClean="0"/>
              <a:t>Innovative assessment practices can help to increase student engagement &amp; motivation</a:t>
            </a:r>
          </a:p>
          <a:p>
            <a:pPr lvl="1">
              <a:spcAft>
                <a:spcPts val="300"/>
              </a:spcAft>
            </a:pPr>
            <a:r>
              <a:rPr lang="en-GB" sz="1600" dirty="0" smtClean="0"/>
              <a:t>Alternatives to the exam/essay/MCQ format are available and have the potential to “significantly reduce demand on staff time” </a:t>
            </a:r>
            <a:r>
              <a:rPr lang="en-GB" sz="1400" dirty="0" smtClean="0">
                <a:solidFill>
                  <a:srgbClr val="C00000"/>
                </a:solidFill>
              </a:rPr>
              <a:t>(</a:t>
            </a:r>
            <a:r>
              <a:rPr lang="en-GB" sz="1400" dirty="0">
                <a:solidFill>
                  <a:srgbClr val="C00000"/>
                </a:solidFill>
              </a:rPr>
              <a:t>Gunn, 2006, p. </a:t>
            </a:r>
            <a:r>
              <a:rPr lang="en-GB" sz="1400" dirty="0" smtClean="0">
                <a:solidFill>
                  <a:srgbClr val="C00000"/>
                </a:solidFill>
              </a:rPr>
              <a:t>269)</a:t>
            </a:r>
            <a:endParaRPr lang="en-GB" sz="1000" dirty="0">
              <a:solidFill>
                <a:srgbClr val="C00000"/>
              </a:solidFill>
            </a:endParaRPr>
          </a:p>
          <a:p>
            <a:pPr lvl="1">
              <a:spcAft>
                <a:spcPts val="300"/>
              </a:spcAft>
            </a:pPr>
            <a:endParaRPr lang="en-GB" sz="1600" dirty="0"/>
          </a:p>
          <a:p>
            <a:pPr lvl="1">
              <a:spcAft>
                <a:spcPts val="300"/>
              </a:spcAft>
            </a:pPr>
            <a:endParaRPr lang="en-GB" sz="1200" dirty="0">
              <a:solidFill>
                <a:srgbClr val="C00000"/>
              </a:solidFill>
            </a:endParaRPr>
          </a:p>
        </p:txBody>
      </p:sp>
      <p:sp>
        <p:nvSpPr>
          <p:cNvPr id="4" name="Footer Placeholder 3"/>
          <p:cNvSpPr>
            <a:spLocks noGrp="1"/>
          </p:cNvSpPr>
          <p:nvPr>
            <p:ph type="ftr" sz="quarter" idx="11"/>
          </p:nvPr>
        </p:nvSpPr>
        <p:spPr/>
        <p:txBody>
          <a:bodyPr/>
          <a:lstStyle/>
          <a:p>
            <a:pPr marL="63500" algn="ctr">
              <a:spcBef>
                <a:spcPts val="300"/>
              </a:spcBef>
              <a:buClr>
                <a:srgbClr val="A04DA3"/>
              </a:buClr>
              <a:buFont typeface="Arial" panose="020B0604020202020204" pitchFamily="34" charset="0"/>
              <a:buNone/>
            </a:pPr>
            <a:r>
              <a:rPr lang="en-GB" smtClean="0"/>
              <a:t>Boundaries in Transition - April 2015</a:t>
            </a:r>
            <a:endParaRPr lang="en-GB" dirty="0"/>
          </a:p>
        </p:txBody>
      </p:sp>
      <p:sp>
        <p:nvSpPr>
          <p:cNvPr id="5" name="Slide Number Placeholder 4"/>
          <p:cNvSpPr>
            <a:spLocks noGrp="1"/>
          </p:cNvSpPr>
          <p:nvPr>
            <p:ph type="sldNum" sz="quarter" idx="4294967295"/>
          </p:nvPr>
        </p:nvSpPr>
        <p:spPr>
          <a:xfrm>
            <a:off x="8323263" y="6405333"/>
            <a:ext cx="762000" cy="366183"/>
          </a:xfrm>
        </p:spPr>
        <p:txBody>
          <a:bodyPr/>
          <a:lstStyle/>
          <a:p>
            <a:fld id="{526EEEF7-2FE9-4D10-AC9F-A0D72E003200}" type="slidenum">
              <a:rPr lang="en-US" smtClean="0"/>
              <a:pPr/>
              <a:t>5</a:t>
            </a:fld>
            <a:endParaRPr lang="en-US" dirty="0"/>
          </a:p>
        </p:txBody>
      </p:sp>
    </p:spTree>
    <p:extLst>
      <p:ext uri="{BB962C8B-B14F-4D97-AF65-F5344CB8AC3E}">
        <p14:creationId xmlns:p14="http://schemas.microsoft.com/office/powerpoint/2010/main" val="176689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35"/>
                                      </p:to>
                                    </p:set>
                                    <p:animEffect filter="image" prLst="opacity: 0.3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35"/>
                                      </p:to>
                                    </p:set>
                                    <p:animEffect filter="image" prLst="opacity: 0.35">
                                      <p:cBhvr rctx="IE">
                                        <p:cTn id="10" dur="indefinite"/>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3">
                                            <p:txEl>
                                              <p:pRg st="2" end="2"/>
                                            </p:txEl>
                                          </p:spTgt>
                                        </p:tgtEl>
                                        <p:attrNameLst>
                                          <p:attrName>style.opacity</p:attrName>
                                        </p:attrNameLst>
                                      </p:cBhvr>
                                      <p:to>
                                        <p:strVal val="0.35"/>
                                      </p:to>
                                    </p:set>
                                    <p:animEffect filter="image" prLst="opacity: 0.35">
                                      <p:cBhvr rctx="IE">
                                        <p:cTn id="24" dur="indefinite"/>
                                        <p:tgtEl>
                                          <p:spTgt spid="3">
                                            <p:txEl>
                                              <p:pRg st="2" end="2"/>
                                            </p:txEl>
                                          </p:spTgt>
                                        </p:tgtEl>
                                      </p:cBhvr>
                                    </p:animEffect>
                                  </p:childTnLst>
                                </p:cTn>
                              </p:par>
                              <p:par>
                                <p:cTn id="25" presetID="9" presetClass="emph" presetSubtype="0" nodeType="withEffect">
                                  <p:stCondLst>
                                    <p:cond delay="0"/>
                                  </p:stCondLst>
                                  <p:childTnLst>
                                    <p:set>
                                      <p:cBhvr rctx="PPT">
                                        <p:cTn id="26" dur="indefinite"/>
                                        <p:tgtEl>
                                          <p:spTgt spid="3">
                                            <p:txEl>
                                              <p:pRg st="3" end="3"/>
                                            </p:txEl>
                                          </p:spTgt>
                                        </p:tgtEl>
                                        <p:attrNameLst>
                                          <p:attrName>style.opacity</p:attrName>
                                        </p:attrNameLst>
                                      </p:cBhvr>
                                      <p:to>
                                        <p:strVal val="0.35"/>
                                      </p:to>
                                    </p:set>
                                    <p:animEffect filter="image" prLst="opacity: 0.35">
                                      <p:cBhvr rctx="IE">
                                        <p:cTn id="27" dur="indefinite"/>
                                        <p:tgtEl>
                                          <p:spTgt spid="3">
                                            <p:txEl>
                                              <p:pRg st="3" end="3"/>
                                            </p:txEl>
                                          </p:spTgt>
                                        </p:tgtEl>
                                      </p:cBhvr>
                                    </p:animEffect>
                                  </p:childTnLst>
                                </p:cTn>
                              </p:par>
                              <p:par>
                                <p:cTn id="28" presetID="9" presetClass="emph" presetSubtype="0" nodeType="withEffect">
                                  <p:stCondLst>
                                    <p:cond delay="0"/>
                                  </p:stCondLst>
                                  <p:childTnLst>
                                    <p:set>
                                      <p:cBhvr rctx="PPT">
                                        <p:cTn id="29" dur="indefinite"/>
                                        <p:tgtEl>
                                          <p:spTgt spid="3">
                                            <p:txEl>
                                              <p:pRg st="4" end="4"/>
                                            </p:txEl>
                                          </p:spTgt>
                                        </p:tgtEl>
                                        <p:attrNameLst>
                                          <p:attrName>style.opacity</p:attrName>
                                        </p:attrNameLst>
                                      </p:cBhvr>
                                      <p:to>
                                        <p:strVal val="0.35"/>
                                      </p:to>
                                    </p:set>
                                    <p:animEffect filter="image" prLst="opacity: 0.35">
                                      <p:cBhvr rctx="IE">
                                        <p:cTn id="30" dur="indefinite"/>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Assessment – a caveat for staff</a:t>
            </a:r>
            <a:br>
              <a:rPr lang="en-GB" dirty="0" smtClean="0"/>
            </a:br>
            <a:r>
              <a:rPr lang="en-GB" sz="1400" i="1" dirty="0" smtClean="0"/>
              <a:t>What does the literature say?</a:t>
            </a:r>
            <a:endParaRPr lang="en-GB" sz="1400" i="1" dirty="0"/>
          </a:p>
        </p:txBody>
      </p:sp>
      <p:sp>
        <p:nvSpPr>
          <p:cNvPr id="3" name="Content Placeholder 2"/>
          <p:cNvSpPr>
            <a:spLocks noGrp="1"/>
          </p:cNvSpPr>
          <p:nvPr>
            <p:ph idx="1"/>
          </p:nvPr>
        </p:nvSpPr>
        <p:spPr>
          <a:xfrm>
            <a:off x="395536" y="1796819"/>
            <a:ext cx="8229600" cy="4320480"/>
          </a:xfrm>
        </p:spPr>
        <p:txBody>
          <a:bodyPr/>
          <a:lstStyle/>
          <a:p>
            <a:pPr>
              <a:spcAft>
                <a:spcPts val="300"/>
              </a:spcAft>
            </a:pPr>
            <a:r>
              <a:rPr lang="en-GB" sz="2000" dirty="0" smtClean="0"/>
              <a:t>As students become more self-regulated, we, as educators, must also evolve</a:t>
            </a:r>
          </a:p>
          <a:p>
            <a:pPr lvl="1">
              <a:spcAft>
                <a:spcPts val="300"/>
              </a:spcAft>
            </a:pPr>
            <a:r>
              <a:rPr lang="en-GB" sz="1600" dirty="0" smtClean="0"/>
              <a:t>Consider our own role and assessment practices to meet the challenge </a:t>
            </a:r>
            <a:r>
              <a:rPr lang="en-GB" sz="1400" dirty="0" smtClean="0">
                <a:solidFill>
                  <a:srgbClr val="C00000"/>
                </a:solidFill>
              </a:rPr>
              <a:t>(Beebe, </a:t>
            </a:r>
            <a:r>
              <a:rPr lang="en-GB" sz="1400" dirty="0" err="1" smtClean="0">
                <a:solidFill>
                  <a:srgbClr val="C00000"/>
                </a:solidFill>
              </a:rPr>
              <a:t>Vonderwell</a:t>
            </a:r>
            <a:r>
              <a:rPr lang="en-GB" sz="1400" dirty="0" smtClean="0">
                <a:solidFill>
                  <a:srgbClr val="C00000"/>
                </a:solidFill>
              </a:rPr>
              <a:t>, &amp; </a:t>
            </a:r>
            <a:r>
              <a:rPr lang="en-GB" sz="1400" dirty="0" err="1" smtClean="0">
                <a:solidFill>
                  <a:srgbClr val="C00000"/>
                </a:solidFill>
              </a:rPr>
              <a:t>Boboc</a:t>
            </a:r>
            <a:r>
              <a:rPr lang="en-GB" sz="1400" dirty="0" smtClean="0">
                <a:solidFill>
                  <a:srgbClr val="C00000"/>
                </a:solidFill>
              </a:rPr>
              <a:t>, 2010) </a:t>
            </a:r>
            <a:endParaRPr lang="en-GB" sz="1600" dirty="0" smtClean="0"/>
          </a:p>
          <a:p>
            <a:pPr>
              <a:spcAft>
                <a:spcPts val="300"/>
              </a:spcAft>
            </a:pPr>
            <a:r>
              <a:rPr lang="en-GB" sz="2000" dirty="0" smtClean="0"/>
              <a:t>Online assessment has the potential to engage tutors and learners in a meaningful educational experience </a:t>
            </a:r>
            <a:r>
              <a:rPr lang="en-GB" sz="1400" dirty="0" smtClean="0">
                <a:solidFill>
                  <a:srgbClr val="C00000"/>
                </a:solidFill>
              </a:rPr>
              <a:t>(</a:t>
            </a:r>
            <a:r>
              <a:rPr lang="en-GB" sz="1400" dirty="0" err="1" smtClean="0">
                <a:solidFill>
                  <a:srgbClr val="C00000"/>
                </a:solidFill>
              </a:rPr>
              <a:t>Gikandi</a:t>
            </a:r>
            <a:r>
              <a:rPr lang="en-GB" sz="1400" dirty="0" smtClean="0">
                <a:solidFill>
                  <a:srgbClr val="C00000"/>
                </a:solidFill>
              </a:rPr>
              <a:t>, Morrow, &amp; Davis, 2010)</a:t>
            </a:r>
            <a:endParaRPr lang="en-GB" sz="1400" i="1" dirty="0">
              <a:solidFill>
                <a:srgbClr val="C00000"/>
              </a:solidFill>
            </a:endParaRPr>
          </a:p>
          <a:p>
            <a:pPr lvl="1">
              <a:spcAft>
                <a:spcPts val="300"/>
              </a:spcAft>
            </a:pPr>
            <a:r>
              <a:rPr lang="en-GB" sz="1600" dirty="0" smtClean="0"/>
              <a:t>But we need to consider fundamental issues of validity, reliability and dishonesty</a:t>
            </a:r>
            <a:endParaRPr lang="en-GB" sz="1400" dirty="0">
              <a:solidFill>
                <a:srgbClr val="C00000"/>
              </a:solidFill>
            </a:endParaRPr>
          </a:p>
          <a:p>
            <a:pPr>
              <a:spcAft>
                <a:spcPts val="300"/>
              </a:spcAft>
            </a:pPr>
            <a:r>
              <a:rPr lang="en-GB" sz="2000" dirty="0" smtClean="0"/>
              <a:t>We can use traditional methods to inform online pedagogy, but …</a:t>
            </a:r>
          </a:p>
          <a:p>
            <a:pPr lvl="1">
              <a:spcAft>
                <a:spcPts val="300"/>
              </a:spcAft>
            </a:pPr>
            <a:r>
              <a:rPr lang="en-GB" sz="1600" dirty="0" smtClean="0"/>
              <a:t>The lack of visual cues and asynchronous communication mean that online assessment cannot be conducted in the same way as face-to-face assessment </a:t>
            </a:r>
            <a:r>
              <a:rPr lang="en-GB" sz="1400" dirty="0">
                <a:solidFill>
                  <a:srgbClr val="C00000"/>
                </a:solidFill>
              </a:rPr>
              <a:t>(Reeves, 2000) </a:t>
            </a:r>
            <a:endParaRPr lang="en-GB" sz="1400" dirty="0" smtClean="0">
              <a:solidFill>
                <a:srgbClr val="C00000"/>
              </a:solidFill>
            </a:endParaRPr>
          </a:p>
          <a:p>
            <a:pPr lvl="1">
              <a:spcAft>
                <a:spcPts val="300"/>
              </a:spcAft>
            </a:pPr>
            <a:r>
              <a:rPr lang="en-GB" sz="1600" dirty="0" smtClean="0"/>
              <a:t>Lack of empirical research which guides tutors on the development of policies concerning online assessment </a:t>
            </a:r>
            <a:r>
              <a:rPr lang="en-GB" sz="1400" dirty="0" smtClean="0">
                <a:solidFill>
                  <a:srgbClr val="C00000"/>
                </a:solidFill>
              </a:rPr>
              <a:t>(Milam, Voorhees, &amp; </a:t>
            </a:r>
            <a:r>
              <a:rPr lang="en-GB" sz="1400" dirty="0" err="1" smtClean="0">
                <a:solidFill>
                  <a:srgbClr val="C00000"/>
                </a:solidFill>
              </a:rPr>
              <a:t>Bedard-Vorhees</a:t>
            </a:r>
            <a:r>
              <a:rPr lang="en-GB" sz="1400" dirty="0" smtClean="0">
                <a:solidFill>
                  <a:srgbClr val="C00000"/>
                </a:solidFill>
              </a:rPr>
              <a:t>, 2004) </a:t>
            </a:r>
            <a:endParaRPr lang="en-GB" sz="1400" dirty="0">
              <a:solidFill>
                <a:srgbClr val="C00000"/>
              </a:solidFill>
            </a:endParaRPr>
          </a:p>
          <a:p>
            <a:pPr lvl="1">
              <a:spcAft>
                <a:spcPts val="300"/>
              </a:spcAft>
            </a:pPr>
            <a:endParaRPr lang="en-GB" sz="1600" dirty="0"/>
          </a:p>
          <a:p>
            <a:pPr lvl="2">
              <a:spcAft>
                <a:spcPts val="300"/>
              </a:spcAft>
            </a:pPr>
            <a:endParaRPr lang="en-GB" sz="1000" dirty="0">
              <a:solidFill>
                <a:srgbClr val="C00000"/>
              </a:solidFill>
            </a:endParaRPr>
          </a:p>
          <a:p>
            <a:pPr lvl="1">
              <a:spcAft>
                <a:spcPts val="300"/>
              </a:spcAft>
            </a:pPr>
            <a:endParaRPr lang="en-GB" sz="1600" dirty="0"/>
          </a:p>
          <a:p>
            <a:pPr lvl="1">
              <a:spcAft>
                <a:spcPts val="300"/>
              </a:spcAft>
            </a:pPr>
            <a:endParaRPr lang="en-GB" sz="1200" dirty="0">
              <a:solidFill>
                <a:srgbClr val="C00000"/>
              </a:solidFill>
            </a:endParaRPr>
          </a:p>
        </p:txBody>
      </p:sp>
      <p:sp>
        <p:nvSpPr>
          <p:cNvPr id="4" name="Footer Placeholder 3"/>
          <p:cNvSpPr>
            <a:spLocks noGrp="1"/>
          </p:cNvSpPr>
          <p:nvPr>
            <p:ph type="ftr" sz="quarter" idx="11"/>
          </p:nvPr>
        </p:nvSpPr>
        <p:spPr/>
        <p:txBody>
          <a:bodyPr/>
          <a:lstStyle/>
          <a:p>
            <a:pPr marL="63500" algn="ctr">
              <a:spcBef>
                <a:spcPts val="300"/>
              </a:spcBef>
              <a:buClr>
                <a:srgbClr val="A04DA3"/>
              </a:buClr>
              <a:buFont typeface="Arial" panose="020B0604020202020204" pitchFamily="34" charset="0"/>
              <a:buNone/>
            </a:pPr>
            <a:r>
              <a:rPr lang="en-GB" smtClean="0"/>
              <a:t>Boundaries in Transition - April 2015</a:t>
            </a:r>
            <a:endParaRPr lang="en-GB" dirty="0"/>
          </a:p>
        </p:txBody>
      </p:sp>
      <p:sp>
        <p:nvSpPr>
          <p:cNvPr id="5" name="Slide Number Placeholder 4"/>
          <p:cNvSpPr>
            <a:spLocks noGrp="1"/>
          </p:cNvSpPr>
          <p:nvPr>
            <p:ph type="sldNum" sz="quarter" idx="4294967295"/>
          </p:nvPr>
        </p:nvSpPr>
        <p:spPr>
          <a:xfrm>
            <a:off x="8323263" y="6405333"/>
            <a:ext cx="762000" cy="366183"/>
          </a:xfrm>
        </p:spPr>
        <p:txBody>
          <a:bodyPr/>
          <a:lstStyle/>
          <a:p>
            <a:fld id="{526EEEF7-2FE9-4D10-AC9F-A0D72E003200}" type="slidenum">
              <a:rPr lang="en-US" smtClean="0"/>
              <a:pPr/>
              <a:t>6</a:t>
            </a:fld>
            <a:endParaRPr lang="en-US" dirty="0"/>
          </a:p>
        </p:txBody>
      </p:sp>
    </p:spTree>
    <p:extLst>
      <p:ext uri="{BB962C8B-B14F-4D97-AF65-F5344CB8AC3E}">
        <p14:creationId xmlns:p14="http://schemas.microsoft.com/office/powerpoint/2010/main" val="250589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35"/>
                                      </p:to>
                                    </p:set>
                                    <p:animEffect filter="image" prLst="opacity: 0.3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35"/>
                                      </p:to>
                                    </p:set>
                                    <p:animEffect filter="image" prLst="opacity: 0.35">
                                      <p:cBhvr rctx="IE">
                                        <p:cTn id="10" dur="indefinite"/>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3">
                                            <p:txEl>
                                              <p:pRg st="2" end="2"/>
                                            </p:txEl>
                                          </p:spTgt>
                                        </p:tgtEl>
                                        <p:attrNameLst>
                                          <p:attrName>style.opacity</p:attrName>
                                        </p:attrNameLst>
                                      </p:cBhvr>
                                      <p:to>
                                        <p:strVal val="0.35"/>
                                      </p:to>
                                    </p:set>
                                    <p:animEffect filter="image" prLst="opacity: 0.35">
                                      <p:cBhvr rctx="IE">
                                        <p:cTn id="21" dur="indefinite"/>
                                        <p:tgtEl>
                                          <p:spTgt spid="3">
                                            <p:txEl>
                                              <p:pRg st="2" end="2"/>
                                            </p:txEl>
                                          </p:spTgt>
                                        </p:tgtEl>
                                      </p:cBhvr>
                                    </p:animEffect>
                                  </p:childTnLst>
                                </p:cTn>
                              </p:par>
                              <p:par>
                                <p:cTn id="22" presetID="9" presetClass="emph" presetSubtype="0" nodeType="withEffect">
                                  <p:stCondLst>
                                    <p:cond delay="0"/>
                                  </p:stCondLst>
                                  <p:childTnLst>
                                    <p:set>
                                      <p:cBhvr rctx="PPT">
                                        <p:cTn id="23" dur="indefinite"/>
                                        <p:tgtEl>
                                          <p:spTgt spid="3">
                                            <p:txEl>
                                              <p:pRg st="3" end="3"/>
                                            </p:txEl>
                                          </p:spTgt>
                                        </p:tgtEl>
                                        <p:attrNameLst>
                                          <p:attrName>style.opacity</p:attrName>
                                        </p:attrNameLst>
                                      </p:cBhvr>
                                      <p:to>
                                        <p:strVal val="0.35"/>
                                      </p:to>
                                    </p:set>
                                    <p:animEffect filter="image" prLst="opacity: 0.35">
                                      <p:cBhvr rctx="IE">
                                        <p:cTn id="24" dur="indefinite"/>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into the ‘</a:t>
            </a:r>
            <a:r>
              <a:rPr lang="en-GB" dirty="0" err="1" smtClean="0"/>
              <a:t>nitty</a:t>
            </a:r>
            <a:r>
              <a:rPr lang="en-GB" dirty="0" smtClean="0"/>
              <a:t> gritty’</a:t>
            </a:r>
            <a:br>
              <a:rPr lang="en-GB" dirty="0" smtClean="0"/>
            </a:br>
            <a:r>
              <a:rPr lang="en-GB" sz="1400" i="1" dirty="0" smtClean="0"/>
              <a:t>What do the staff in </a:t>
            </a:r>
            <a:r>
              <a:rPr lang="en-GB" sz="1400" i="1" dirty="0" err="1" smtClean="0"/>
              <a:t>SoLS</a:t>
            </a:r>
            <a:r>
              <a:rPr lang="en-GB" sz="1400" i="1" dirty="0" smtClean="0"/>
              <a:t> say?</a:t>
            </a:r>
            <a:endParaRPr lang="en-GB" sz="1400" i="1" dirty="0"/>
          </a:p>
        </p:txBody>
      </p:sp>
      <p:sp>
        <p:nvSpPr>
          <p:cNvPr id="3" name="Content Placeholder 2"/>
          <p:cNvSpPr>
            <a:spLocks noGrp="1"/>
          </p:cNvSpPr>
          <p:nvPr>
            <p:ph idx="1"/>
          </p:nvPr>
        </p:nvSpPr>
        <p:spPr/>
        <p:txBody>
          <a:bodyPr/>
          <a:lstStyle/>
          <a:p>
            <a:r>
              <a:rPr lang="en-GB" sz="1800" dirty="0" smtClean="0"/>
              <a:t>Assessment is time consuming and problematic</a:t>
            </a:r>
          </a:p>
          <a:p>
            <a:pPr marL="109537" indent="0" algn="ctr">
              <a:spcBef>
                <a:spcPts val="1200"/>
              </a:spcBef>
              <a:spcAft>
                <a:spcPts val="1200"/>
              </a:spcAft>
              <a:buNone/>
            </a:pPr>
            <a:r>
              <a:rPr lang="en-GB" sz="1400" i="1" dirty="0" smtClean="0">
                <a:solidFill>
                  <a:srgbClr val="CC0000"/>
                </a:solidFill>
              </a:rPr>
              <a:t>“</a:t>
            </a:r>
            <a:r>
              <a:rPr lang="en-GB" sz="1400" i="1" dirty="0">
                <a:solidFill>
                  <a:srgbClr val="CC0000"/>
                </a:solidFill>
              </a:rPr>
              <a:t>The thought of doing any marking that is not in the exam period sends shivers down people’s spines. It’s not as awful as it sounds, as people have grant deadlines and they come in the middle of a semester. It’s not just laziness </a:t>
            </a:r>
            <a:r>
              <a:rPr lang="en-GB" sz="1400" i="1" dirty="0" smtClean="0">
                <a:solidFill>
                  <a:srgbClr val="CC0000"/>
                </a:solidFill>
              </a:rPr>
              <a:t>which </a:t>
            </a:r>
            <a:r>
              <a:rPr lang="en-GB" sz="1400" i="1" dirty="0">
                <a:solidFill>
                  <a:srgbClr val="CC0000"/>
                </a:solidFill>
              </a:rPr>
              <a:t>made us do this [the terminal exam].” (James) </a:t>
            </a:r>
            <a:endParaRPr lang="en-GB" sz="1400" i="1" dirty="0" smtClean="0">
              <a:solidFill>
                <a:srgbClr val="CC0000"/>
              </a:solidFill>
            </a:endParaRPr>
          </a:p>
          <a:p>
            <a:pPr marL="109537" indent="0" algn="ctr">
              <a:spcBef>
                <a:spcPts val="1200"/>
              </a:spcBef>
              <a:spcAft>
                <a:spcPts val="1200"/>
              </a:spcAft>
              <a:buNone/>
            </a:pPr>
            <a:endParaRPr lang="en-GB" sz="1400" i="1" dirty="0" smtClean="0">
              <a:solidFill>
                <a:srgbClr val="CC0000"/>
              </a:solidFill>
            </a:endParaRPr>
          </a:p>
          <a:p>
            <a:r>
              <a:rPr lang="en-GB" sz="1800" dirty="0" smtClean="0"/>
              <a:t>Tutors </a:t>
            </a:r>
            <a:r>
              <a:rPr lang="en-GB" sz="1800" dirty="0"/>
              <a:t>need to be engaged in pedagogical research, </a:t>
            </a:r>
            <a:r>
              <a:rPr lang="en-GB" sz="1800" b="1" dirty="0"/>
              <a:t>in addition </a:t>
            </a:r>
            <a:r>
              <a:rPr lang="en-GB" sz="1800" dirty="0"/>
              <a:t>to their subject research</a:t>
            </a:r>
          </a:p>
          <a:p>
            <a:pPr lvl="1"/>
            <a:r>
              <a:rPr lang="en-GB" sz="1400" dirty="0"/>
              <a:t>We need to consider the expertise of staff &amp; the different ways in which students </a:t>
            </a:r>
            <a:r>
              <a:rPr lang="en-GB" sz="1400" dirty="0" smtClean="0"/>
              <a:t>learn</a:t>
            </a:r>
          </a:p>
          <a:p>
            <a:pPr lvl="1"/>
            <a:r>
              <a:rPr lang="en-GB" sz="1400" dirty="0" smtClean="0"/>
              <a:t>Over-reliance </a:t>
            </a:r>
            <a:r>
              <a:rPr lang="en-GB" sz="1400" dirty="0"/>
              <a:t>of particular forms of </a:t>
            </a:r>
            <a:r>
              <a:rPr lang="en-GB" sz="1400" dirty="0" smtClean="0"/>
              <a:t>assessment</a:t>
            </a:r>
            <a:endParaRPr lang="en-GB" sz="1400" dirty="0"/>
          </a:p>
          <a:p>
            <a:pPr marL="109537" indent="0" algn="ctr">
              <a:spcBef>
                <a:spcPts val="1200"/>
              </a:spcBef>
              <a:spcAft>
                <a:spcPts val="1200"/>
              </a:spcAft>
              <a:buNone/>
            </a:pPr>
            <a:r>
              <a:rPr lang="en-GB" sz="1400" i="1" dirty="0" smtClean="0">
                <a:solidFill>
                  <a:srgbClr val="CC0000"/>
                </a:solidFill>
              </a:rPr>
              <a:t>“</a:t>
            </a:r>
            <a:r>
              <a:rPr lang="en-GB" sz="1400" i="1" dirty="0">
                <a:solidFill>
                  <a:srgbClr val="CC0000"/>
                </a:solidFill>
              </a:rPr>
              <a:t>We have no culture which forces people to engage. I’m not saying assessment here is bad, but it can be localised and influenced by ‘corridor mythology’ […] and staff need up to date information on how you can set objective tests and see how they achieve different things [because] everyone has done the simple ‘how many legs has a dog’ multiple choice questions, but not everyone here in my estimation has done much more complex demanding questions.”  (James</a:t>
            </a:r>
            <a:r>
              <a:rPr lang="en-GB" sz="1400" i="1" dirty="0" smtClean="0">
                <a:solidFill>
                  <a:srgbClr val="CC0000"/>
                </a:solidFill>
              </a:rPr>
              <a:t>)</a:t>
            </a:r>
          </a:p>
          <a:p>
            <a:pPr marL="109537" indent="0" algn="ctr">
              <a:spcBef>
                <a:spcPts val="1200"/>
              </a:spcBef>
              <a:spcAft>
                <a:spcPts val="1200"/>
              </a:spcAft>
              <a:buNone/>
            </a:pPr>
            <a:endParaRPr lang="en-GB" sz="1400" i="1" dirty="0">
              <a:solidFill>
                <a:srgbClr val="CC0000"/>
              </a:solidFill>
            </a:endParaRPr>
          </a:p>
          <a:p>
            <a:pPr lvl="1"/>
            <a:endParaRPr lang="en-GB" sz="1400" dirty="0" smtClean="0"/>
          </a:p>
        </p:txBody>
      </p:sp>
      <p:sp>
        <p:nvSpPr>
          <p:cNvPr id="4" name="Footer Placeholder 3"/>
          <p:cNvSpPr>
            <a:spLocks noGrp="1"/>
          </p:cNvSpPr>
          <p:nvPr>
            <p:ph type="ftr" sz="quarter" idx="11"/>
          </p:nvPr>
        </p:nvSpPr>
        <p:spPr/>
        <p:txBody>
          <a:bodyPr/>
          <a:lstStyle/>
          <a:p>
            <a:pPr marL="63500" algn="ctr">
              <a:spcBef>
                <a:spcPts val="300"/>
              </a:spcBef>
              <a:buClr>
                <a:srgbClr val="A04DA3"/>
              </a:buClr>
              <a:buFont typeface="Arial" panose="020B0604020202020204" pitchFamily="34" charset="0"/>
              <a:buNone/>
            </a:pPr>
            <a:r>
              <a:rPr lang="en-GB" smtClean="0"/>
              <a:t>Boundaries in Transition - April 2015</a:t>
            </a:r>
            <a:endParaRPr lang="en-GB" dirty="0"/>
          </a:p>
        </p:txBody>
      </p:sp>
      <p:sp>
        <p:nvSpPr>
          <p:cNvPr id="5" name="Slide Number Placeholder 4"/>
          <p:cNvSpPr>
            <a:spLocks noGrp="1"/>
          </p:cNvSpPr>
          <p:nvPr>
            <p:ph type="sldNum" sz="quarter" idx="4294967295"/>
          </p:nvPr>
        </p:nvSpPr>
        <p:spPr>
          <a:xfrm>
            <a:off x="8323263" y="6405333"/>
            <a:ext cx="762000" cy="366183"/>
          </a:xfrm>
        </p:spPr>
        <p:txBody>
          <a:bodyPr/>
          <a:lstStyle/>
          <a:p>
            <a:fld id="{526EEEF7-2FE9-4D10-AC9F-A0D72E003200}" type="slidenum">
              <a:rPr lang="en-US" smtClean="0"/>
              <a:pPr/>
              <a:t>7</a:t>
            </a:fld>
            <a:endParaRPr lang="en-US" dirty="0"/>
          </a:p>
        </p:txBody>
      </p:sp>
    </p:spTree>
    <p:extLst>
      <p:ext uri="{BB962C8B-B14F-4D97-AF65-F5344CB8AC3E}">
        <p14:creationId xmlns:p14="http://schemas.microsoft.com/office/powerpoint/2010/main" val="363880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3">
                                            <p:txEl>
                                              <p:pRg st="1" end="1"/>
                                            </p:txEl>
                                          </p:spTgt>
                                        </p:tgtEl>
                                        <p:attrNameLst>
                                          <p:attrName>style.opacity</p:attrName>
                                        </p:attrNameLst>
                                      </p:cBhvr>
                                      <p:to>
                                        <p:strVal val="0.35"/>
                                      </p:to>
                                    </p:set>
                                    <p:animEffect filter="image" prLst="opacity: 0.35">
                                      <p:cBhvr rctx="IE">
                                        <p:cTn id="12" dur="indefinite"/>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Getting into the ‘</a:t>
            </a:r>
            <a:r>
              <a:rPr lang="en-GB" dirty="0" err="1"/>
              <a:t>nitty</a:t>
            </a:r>
            <a:r>
              <a:rPr lang="en-GB" dirty="0"/>
              <a:t> gritty’</a:t>
            </a:r>
            <a:br>
              <a:rPr lang="en-GB" dirty="0"/>
            </a:br>
            <a:r>
              <a:rPr lang="en-GB" sz="1400" i="1" dirty="0"/>
              <a:t>What do the staff </a:t>
            </a:r>
            <a:r>
              <a:rPr lang="en-GB" sz="1400" i="1" dirty="0" smtClean="0"/>
              <a:t>in </a:t>
            </a:r>
            <a:r>
              <a:rPr lang="en-GB" sz="1400" i="1" dirty="0" err="1" smtClean="0"/>
              <a:t>SoLS</a:t>
            </a:r>
            <a:r>
              <a:rPr lang="en-GB" sz="1400" i="1" dirty="0" smtClean="0"/>
              <a:t> say</a:t>
            </a:r>
            <a:r>
              <a:rPr lang="en-GB" sz="1400" i="1" dirty="0"/>
              <a:t>?</a:t>
            </a:r>
          </a:p>
        </p:txBody>
      </p:sp>
      <p:sp>
        <p:nvSpPr>
          <p:cNvPr id="3" name="Content Placeholder 2"/>
          <p:cNvSpPr>
            <a:spLocks noGrp="1"/>
          </p:cNvSpPr>
          <p:nvPr>
            <p:ph idx="1"/>
          </p:nvPr>
        </p:nvSpPr>
        <p:spPr/>
        <p:txBody>
          <a:bodyPr/>
          <a:lstStyle/>
          <a:p>
            <a:r>
              <a:rPr lang="en-GB" sz="1800" dirty="0" smtClean="0"/>
              <a:t>CPD </a:t>
            </a:r>
            <a:r>
              <a:rPr lang="en-GB" sz="1800" dirty="0"/>
              <a:t>should also encompass the increased use of technology in teaching and learning</a:t>
            </a:r>
          </a:p>
          <a:p>
            <a:pPr marL="109537" indent="0" algn="ctr">
              <a:spcBef>
                <a:spcPts val="1200"/>
              </a:spcBef>
              <a:spcAft>
                <a:spcPts val="1200"/>
              </a:spcAft>
              <a:buNone/>
            </a:pPr>
            <a:r>
              <a:rPr lang="en-GB" sz="1400" i="1" dirty="0">
                <a:solidFill>
                  <a:srgbClr val="CC0000"/>
                </a:solidFill>
              </a:rPr>
              <a:t>“From a staff viewpoint, [we need] training to set up the tests, making sure all the boxes are correct and feedback is given back at the right time. I think we also need some guidelines so that everyone does it consistently.” (Lindsey) </a:t>
            </a:r>
            <a:endParaRPr lang="en-GB" sz="1400" i="1" dirty="0" smtClean="0">
              <a:solidFill>
                <a:srgbClr val="CC0000"/>
              </a:solidFill>
            </a:endParaRPr>
          </a:p>
          <a:p>
            <a:r>
              <a:rPr lang="en-GB" sz="1800" dirty="0"/>
              <a:t>Issues concerning ‘academic integrity’</a:t>
            </a:r>
          </a:p>
          <a:p>
            <a:pPr marL="109537" indent="0" algn="ctr">
              <a:spcBef>
                <a:spcPts val="1200"/>
              </a:spcBef>
              <a:spcAft>
                <a:spcPts val="1200"/>
              </a:spcAft>
              <a:buNone/>
            </a:pPr>
            <a:r>
              <a:rPr lang="en-GB" sz="1400" i="1" dirty="0">
                <a:solidFill>
                  <a:srgbClr val="CC0000"/>
                </a:solidFill>
              </a:rPr>
              <a:t>“The obvious problem with online assessment is you can never test to see if the individual did the work […] or the extent to which they contributed to the work, unless there’s some magic way that I don’t know of. There’s no way that you can’t tell that two people sat down and discussed or someone gave somebody else all the answers.” (Steve) </a:t>
            </a:r>
          </a:p>
          <a:p>
            <a:r>
              <a:rPr lang="en-GB" sz="1800" dirty="0" smtClean="0"/>
              <a:t>Accessibility &amp; reliability of the technology plays an important role</a:t>
            </a:r>
          </a:p>
          <a:p>
            <a:pPr lvl="1"/>
            <a:r>
              <a:rPr lang="en-GB" sz="1400" dirty="0" smtClean="0"/>
              <a:t>Careful consideration is needed when setting assessments online</a:t>
            </a:r>
          </a:p>
          <a:p>
            <a:pPr lvl="1"/>
            <a:r>
              <a:rPr lang="en-GB" sz="1400" dirty="0" smtClean="0"/>
              <a:t>Need to get an overall view of assessment before we implement</a:t>
            </a:r>
            <a:endParaRPr lang="en-GB" sz="1400" dirty="0"/>
          </a:p>
        </p:txBody>
      </p:sp>
      <p:sp>
        <p:nvSpPr>
          <p:cNvPr id="4" name="Footer Placeholder 3"/>
          <p:cNvSpPr>
            <a:spLocks noGrp="1"/>
          </p:cNvSpPr>
          <p:nvPr>
            <p:ph type="ftr" sz="quarter" idx="11"/>
          </p:nvPr>
        </p:nvSpPr>
        <p:spPr/>
        <p:txBody>
          <a:bodyPr/>
          <a:lstStyle/>
          <a:p>
            <a:pPr marL="63500" algn="ctr">
              <a:spcBef>
                <a:spcPts val="300"/>
              </a:spcBef>
              <a:buClr>
                <a:srgbClr val="A04DA3"/>
              </a:buClr>
              <a:buFont typeface="Arial" panose="020B0604020202020204" pitchFamily="34" charset="0"/>
              <a:buNone/>
            </a:pPr>
            <a:r>
              <a:rPr lang="en-GB" smtClean="0"/>
              <a:t>Boundaries in Transition - April 2015</a:t>
            </a:r>
            <a:endParaRPr lang="en-GB" dirty="0"/>
          </a:p>
        </p:txBody>
      </p:sp>
      <p:sp>
        <p:nvSpPr>
          <p:cNvPr id="5" name="Slide Number Placeholder 4"/>
          <p:cNvSpPr>
            <a:spLocks noGrp="1"/>
          </p:cNvSpPr>
          <p:nvPr>
            <p:ph type="sldNum" sz="quarter" idx="4294967295"/>
          </p:nvPr>
        </p:nvSpPr>
        <p:spPr>
          <a:xfrm>
            <a:off x="8323263" y="6405333"/>
            <a:ext cx="762000" cy="366183"/>
          </a:xfrm>
        </p:spPr>
        <p:txBody>
          <a:bodyPr/>
          <a:lstStyle/>
          <a:p>
            <a:fld id="{526EEEF7-2FE9-4D10-AC9F-A0D72E003200}" type="slidenum">
              <a:rPr lang="en-US" smtClean="0"/>
              <a:pPr/>
              <a:t>8</a:t>
            </a:fld>
            <a:endParaRPr lang="en-US" dirty="0"/>
          </a:p>
        </p:txBody>
      </p:sp>
    </p:spTree>
    <p:extLst>
      <p:ext uri="{BB962C8B-B14F-4D97-AF65-F5344CB8AC3E}">
        <p14:creationId xmlns:p14="http://schemas.microsoft.com/office/powerpoint/2010/main" val="31781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3">
                                            <p:txEl>
                                              <p:pRg st="1" end="1"/>
                                            </p:txEl>
                                          </p:spTgt>
                                        </p:tgtEl>
                                        <p:attrNameLst>
                                          <p:attrName>style.opacity</p:attrName>
                                        </p:attrNameLst>
                                      </p:cBhvr>
                                      <p:to>
                                        <p:strVal val="0.5"/>
                                      </p:to>
                                    </p:set>
                                    <p:animEffect filter="image" prLst="opacity: 0.5">
                                      <p:cBhvr rctx="IE">
                                        <p:cTn id="12" dur="indefinite"/>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3">
                                            <p:txEl>
                                              <p:pRg st="3" end="3"/>
                                            </p:txEl>
                                          </p:spTgt>
                                        </p:tgtEl>
                                        <p:attrNameLst>
                                          <p:attrName>style.opacity</p:attrName>
                                        </p:attrNameLst>
                                      </p:cBhvr>
                                      <p:to>
                                        <p:strVal val="0.5"/>
                                      </p:to>
                                    </p:set>
                                    <p:animEffect filter="image" prLst="opacity: 0.5">
                                      <p:cBhvr rctx="IE">
                                        <p:cTn id="25" dur="indefinite"/>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997"/>
            <a:ext cx="8435280" cy="1066800"/>
          </a:xfrm>
        </p:spPr>
        <p:txBody>
          <a:bodyPr/>
          <a:lstStyle/>
          <a:p>
            <a:r>
              <a:rPr lang="en-GB" dirty="0" smtClean="0"/>
              <a:t>Online Assessment – a caveat for institutions</a:t>
            </a:r>
            <a:br>
              <a:rPr lang="en-GB" dirty="0" smtClean="0"/>
            </a:br>
            <a:r>
              <a:rPr lang="en-GB" sz="1400" i="1" dirty="0" smtClean="0"/>
              <a:t>What does the literature say?</a:t>
            </a:r>
            <a:endParaRPr lang="en-GB" sz="1400" i="1" dirty="0"/>
          </a:p>
        </p:txBody>
      </p:sp>
      <p:sp>
        <p:nvSpPr>
          <p:cNvPr id="3" name="Content Placeholder 2"/>
          <p:cNvSpPr>
            <a:spLocks noGrp="1"/>
          </p:cNvSpPr>
          <p:nvPr>
            <p:ph idx="1"/>
          </p:nvPr>
        </p:nvSpPr>
        <p:spPr>
          <a:xfrm>
            <a:off x="395536" y="1796819"/>
            <a:ext cx="8229600" cy="4320480"/>
          </a:xfrm>
        </p:spPr>
        <p:txBody>
          <a:bodyPr/>
          <a:lstStyle/>
          <a:p>
            <a:pPr>
              <a:spcAft>
                <a:spcPts val="300"/>
              </a:spcAft>
            </a:pPr>
            <a:r>
              <a:rPr lang="en-GB" sz="2000" dirty="0" smtClean="0"/>
              <a:t>E-learning </a:t>
            </a:r>
            <a:r>
              <a:rPr lang="en-GB" sz="2000" dirty="0"/>
              <a:t>would have been </a:t>
            </a:r>
            <a:r>
              <a:rPr lang="en-GB" sz="2000" dirty="0" smtClean="0"/>
              <a:t>embraced more quickly </a:t>
            </a:r>
            <a:r>
              <a:rPr lang="en-GB" sz="2000" dirty="0"/>
              <a:t>as the means to deliver active </a:t>
            </a:r>
            <a:r>
              <a:rPr lang="en-GB" sz="2000" dirty="0" smtClean="0"/>
              <a:t>learning had it been driven by educators </a:t>
            </a:r>
            <a:r>
              <a:rPr lang="en-GB" sz="1400" dirty="0">
                <a:solidFill>
                  <a:srgbClr val="C00000"/>
                </a:solidFill>
              </a:rPr>
              <a:t>(</a:t>
            </a:r>
            <a:r>
              <a:rPr lang="en-GB" sz="1400" dirty="0" err="1">
                <a:solidFill>
                  <a:srgbClr val="C00000"/>
                </a:solidFill>
              </a:rPr>
              <a:t>Laurillard</a:t>
            </a:r>
            <a:r>
              <a:rPr lang="en-GB" sz="1400" dirty="0">
                <a:solidFill>
                  <a:srgbClr val="C00000"/>
                </a:solidFill>
              </a:rPr>
              <a:t>, </a:t>
            </a:r>
            <a:r>
              <a:rPr lang="en-GB" sz="1400" dirty="0" smtClean="0">
                <a:solidFill>
                  <a:srgbClr val="C00000"/>
                </a:solidFill>
              </a:rPr>
              <a:t>2005)</a:t>
            </a:r>
            <a:endParaRPr lang="en-GB" sz="1400" dirty="0">
              <a:solidFill>
                <a:srgbClr val="C00000"/>
              </a:solidFill>
            </a:endParaRPr>
          </a:p>
          <a:p>
            <a:pPr lvl="1">
              <a:spcAft>
                <a:spcPts val="300"/>
              </a:spcAft>
            </a:pPr>
            <a:r>
              <a:rPr lang="en-GB" sz="1600" dirty="0"/>
              <a:t>But this is not the case – ‘harbingers of convention’ </a:t>
            </a:r>
            <a:r>
              <a:rPr lang="en-GB" sz="1400" dirty="0">
                <a:solidFill>
                  <a:srgbClr val="C00000"/>
                </a:solidFill>
              </a:rPr>
              <a:t>(Beecher and </a:t>
            </a:r>
            <a:r>
              <a:rPr lang="en-GB" sz="1400" dirty="0" smtClean="0">
                <a:solidFill>
                  <a:srgbClr val="C00000"/>
                </a:solidFill>
              </a:rPr>
              <a:t>Trowler, 2001)</a:t>
            </a:r>
          </a:p>
          <a:p>
            <a:pPr lvl="1">
              <a:spcAft>
                <a:spcPts val="300"/>
              </a:spcAft>
            </a:pPr>
            <a:r>
              <a:rPr lang="en-GB" sz="1600" dirty="0" smtClean="0"/>
              <a:t>“Change </a:t>
            </a:r>
            <a:r>
              <a:rPr lang="en-GB" sz="1600" dirty="0"/>
              <a:t>initiatives are received and understood in different ways in different contexts" </a:t>
            </a:r>
            <a:r>
              <a:rPr lang="en-GB" sz="1400" dirty="0">
                <a:solidFill>
                  <a:srgbClr val="C00000"/>
                </a:solidFill>
              </a:rPr>
              <a:t>(Trowler &amp; Knight, 2002, p. 147)</a:t>
            </a:r>
          </a:p>
          <a:p>
            <a:pPr lvl="1">
              <a:spcAft>
                <a:spcPts val="300"/>
              </a:spcAft>
            </a:pPr>
            <a:r>
              <a:rPr lang="en-GB" sz="1600" dirty="0" smtClean="0"/>
              <a:t>Localised through social and/or cultural practices</a:t>
            </a:r>
          </a:p>
          <a:p>
            <a:pPr>
              <a:spcAft>
                <a:spcPts val="300"/>
              </a:spcAft>
            </a:pPr>
            <a:r>
              <a:rPr lang="en-GB" sz="2000" dirty="0" smtClean="0"/>
              <a:t>Some institutions have attempted to embrace e-assessment</a:t>
            </a:r>
          </a:p>
          <a:p>
            <a:pPr lvl="1">
              <a:spcAft>
                <a:spcPts val="300"/>
              </a:spcAft>
            </a:pPr>
            <a:r>
              <a:rPr lang="en-GB" sz="1600" dirty="0" smtClean="0"/>
              <a:t>But there is a ‘disconnect’ in their guidance, suggesting that it is an add-on to ‘traditional practice</a:t>
            </a:r>
          </a:p>
          <a:p>
            <a:pPr lvl="1">
              <a:spcAft>
                <a:spcPts val="300"/>
              </a:spcAft>
            </a:pPr>
            <a:r>
              <a:rPr lang="en-GB" sz="1600" dirty="0" smtClean="0"/>
              <a:t>No consensus on what they should cover – technology or pedagogy? Or both?</a:t>
            </a:r>
          </a:p>
          <a:p>
            <a:pPr>
              <a:spcAft>
                <a:spcPts val="300"/>
              </a:spcAft>
            </a:pPr>
            <a:r>
              <a:rPr lang="en-GB" sz="2000" dirty="0" smtClean="0"/>
              <a:t>What are the implications?</a:t>
            </a:r>
          </a:p>
          <a:p>
            <a:pPr lvl="1">
              <a:spcAft>
                <a:spcPts val="300"/>
              </a:spcAft>
            </a:pPr>
            <a:endParaRPr lang="en-GB" sz="1600" dirty="0"/>
          </a:p>
          <a:p>
            <a:pPr lvl="2">
              <a:spcAft>
                <a:spcPts val="300"/>
              </a:spcAft>
            </a:pPr>
            <a:endParaRPr lang="en-GB" sz="1000" dirty="0">
              <a:solidFill>
                <a:srgbClr val="C00000"/>
              </a:solidFill>
            </a:endParaRPr>
          </a:p>
          <a:p>
            <a:pPr lvl="1">
              <a:spcAft>
                <a:spcPts val="300"/>
              </a:spcAft>
            </a:pPr>
            <a:endParaRPr lang="en-GB" sz="1600" dirty="0"/>
          </a:p>
          <a:p>
            <a:pPr lvl="1">
              <a:spcAft>
                <a:spcPts val="300"/>
              </a:spcAft>
            </a:pPr>
            <a:endParaRPr lang="en-GB" sz="1200" dirty="0">
              <a:solidFill>
                <a:srgbClr val="C00000"/>
              </a:solidFill>
            </a:endParaRPr>
          </a:p>
        </p:txBody>
      </p:sp>
      <p:sp>
        <p:nvSpPr>
          <p:cNvPr id="4" name="Footer Placeholder 3"/>
          <p:cNvSpPr>
            <a:spLocks noGrp="1"/>
          </p:cNvSpPr>
          <p:nvPr>
            <p:ph type="ftr" sz="quarter" idx="11"/>
          </p:nvPr>
        </p:nvSpPr>
        <p:spPr/>
        <p:txBody>
          <a:bodyPr/>
          <a:lstStyle/>
          <a:p>
            <a:pPr marL="63500" algn="ctr">
              <a:spcBef>
                <a:spcPts val="300"/>
              </a:spcBef>
              <a:buClr>
                <a:srgbClr val="A04DA3"/>
              </a:buClr>
              <a:buFont typeface="Arial" panose="020B0604020202020204" pitchFamily="34" charset="0"/>
              <a:buNone/>
            </a:pPr>
            <a:r>
              <a:rPr lang="en-GB" smtClean="0"/>
              <a:t>Boundaries in Transition - April 2015</a:t>
            </a:r>
            <a:endParaRPr lang="en-GB" dirty="0"/>
          </a:p>
        </p:txBody>
      </p:sp>
      <p:sp>
        <p:nvSpPr>
          <p:cNvPr id="5" name="Slide Number Placeholder 4"/>
          <p:cNvSpPr>
            <a:spLocks noGrp="1"/>
          </p:cNvSpPr>
          <p:nvPr>
            <p:ph type="sldNum" sz="quarter" idx="4294967295"/>
          </p:nvPr>
        </p:nvSpPr>
        <p:spPr>
          <a:xfrm>
            <a:off x="8323263" y="6405333"/>
            <a:ext cx="762000" cy="366183"/>
          </a:xfrm>
        </p:spPr>
        <p:txBody>
          <a:bodyPr/>
          <a:lstStyle/>
          <a:p>
            <a:fld id="{526EEEF7-2FE9-4D10-AC9F-A0D72E003200}" type="slidenum">
              <a:rPr lang="en-US" smtClean="0"/>
              <a:pPr/>
              <a:t>9</a:t>
            </a:fld>
            <a:endParaRPr lang="en-US" dirty="0"/>
          </a:p>
        </p:txBody>
      </p:sp>
    </p:spTree>
    <p:extLst>
      <p:ext uri="{BB962C8B-B14F-4D97-AF65-F5344CB8AC3E}">
        <p14:creationId xmlns:p14="http://schemas.microsoft.com/office/powerpoint/2010/main" val="323456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
                                            <p:txEl>
                                              <p:pRg st="0" end="0"/>
                                            </p:txEl>
                                          </p:spTgt>
                                        </p:tgtEl>
                                        <p:attrNameLst>
                                          <p:attrName>style.opacity</p:attrName>
                                        </p:attrNameLst>
                                      </p:cBhvr>
                                      <p:to>
                                        <p:strVal val="0.5"/>
                                      </p:to>
                                    </p:set>
                                    <p:animEffect filter="image" prLst="opacity: 0.5">
                                      <p:cBhvr rctx="IE">
                                        <p:cTn id="18" dur="indefinite"/>
                                        <p:tgtEl>
                                          <p:spTgt spid="3">
                                            <p:txEl>
                                              <p:pRg st="0" end="0"/>
                                            </p:txEl>
                                          </p:spTgt>
                                        </p:tgtEl>
                                      </p:cBhvr>
                                    </p:animEffect>
                                  </p:childTnLst>
                                </p:cTn>
                              </p:par>
                              <p:par>
                                <p:cTn id="19" presetID="9" presetClass="emph" presetSubtype="0" nodeType="withEffect">
                                  <p:stCondLst>
                                    <p:cond delay="0"/>
                                  </p:stCondLst>
                                  <p:childTnLst>
                                    <p:set>
                                      <p:cBhvr rctx="PPT">
                                        <p:cTn id="20" dur="indefinite"/>
                                        <p:tgtEl>
                                          <p:spTgt spid="3">
                                            <p:txEl>
                                              <p:pRg st="1" end="1"/>
                                            </p:txEl>
                                          </p:spTgt>
                                        </p:tgtEl>
                                        <p:attrNameLst>
                                          <p:attrName>style.opacity</p:attrName>
                                        </p:attrNameLst>
                                      </p:cBhvr>
                                      <p:to>
                                        <p:strVal val="0.35"/>
                                      </p:to>
                                    </p:set>
                                    <p:animEffect filter="image" prLst="opacity: 0.35">
                                      <p:cBhvr rctx="IE">
                                        <p:cTn id="21" dur="indefinite"/>
                                        <p:tgtEl>
                                          <p:spTgt spid="3">
                                            <p:txEl>
                                              <p:pRg st="1" end="1"/>
                                            </p:txEl>
                                          </p:spTgt>
                                        </p:tgtEl>
                                      </p:cBhvr>
                                    </p:animEffect>
                                  </p:childTnLst>
                                </p:cTn>
                              </p:par>
                              <p:par>
                                <p:cTn id="22" presetID="9" presetClass="emph" presetSubtype="0" nodeType="withEffect">
                                  <p:stCondLst>
                                    <p:cond delay="0"/>
                                  </p:stCondLst>
                                  <p:childTnLst>
                                    <p:set>
                                      <p:cBhvr rctx="PPT">
                                        <p:cTn id="23" dur="indefinite"/>
                                        <p:tgtEl>
                                          <p:spTgt spid="3">
                                            <p:txEl>
                                              <p:pRg st="2" end="2"/>
                                            </p:txEl>
                                          </p:spTgt>
                                        </p:tgtEl>
                                        <p:attrNameLst>
                                          <p:attrName>style.opacity</p:attrName>
                                        </p:attrNameLst>
                                      </p:cBhvr>
                                      <p:to>
                                        <p:strVal val="0.35"/>
                                      </p:to>
                                    </p:set>
                                    <p:animEffect filter="image" prLst="opacity: 0.35">
                                      <p:cBhvr rctx="IE">
                                        <p:cTn id="24" dur="indefinite"/>
                                        <p:tgtEl>
                                          <p:spTgt spid="3">
                                            <p:txEl>
                                              <p:pRg st="2" end="2"/>
                                            </p:txEl>
                                          </p:spTgt>
                                        </p:tgtEl>
                                      </p:cBhvr>
                                    </p:animEffect>
                                  </p:childTnLst>
                                </p:cTn>
                              </p:par>
                              <p:par>
                                <p:cTn id="25" presetID="9" presetClass="emph" presetSubtype="0" nodeType="withEffect">
                                  <p:stCondLst>
                                    <p:cond delay="0"/>
                                  </p:stCondLst>
                                  <p:childTnLst>
                                    <p:set>
                                      <p:cBhvr rctx="PPT">
                                        <p:cTn id="26" dur="indefinite"/>
                                        <p:tgtEl>
                                          <p:spTgt spid="3">
                                            <p:txEl>
                                              <p:pRg st="3" end="3"/>
                                            </p:txEl>
                                          </p:spTgt>
                                        </p:tgtEl>
                                        <p:attrNameLst>
                                          <p:attrName>style.opacity</p:attrName>
                                        </p:attrNameLst>
                                      </p:cBhvr>
                                      <p:to>
                                        <p:strVal val="0.35"/>
                                      </p:to>
                                    </p:set>
                                    <p:animEffect filter="image" prLst="opacity: 0.35">
                                      <p:cBhvr rctx="IE">
                                        <p:cTn id="27" dur="indefinite"/>
                                        <p:tgtEl>
                                          <p:spTgt spid="3">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mph" presetSubtype="0" nodeType="clickEffect">
                                  <p:stCondLst>
                                    <p:cond delay="0"/>
                                  </p:stCondLst>
                                  <p:childTnLst>
                                    <p:set>
                                      <p:cBhvr rctx="PPT">
                                        <p:cTn id="40" dur="indefinite"/>
                                        <p:tgtEl>
                                          <p:spTgt spid="3">
                                            <p:txEl>
                                              <p:pRg st="4" end="4"/>
                                            </p:txEl>
                                          </p:spTgt>
                                        </p:tgtEl>
                                        <p:attrNameLst>
                                          <p:attrName>style.opacity</p:attrName>
                                        </p:attrNameLst>
                                      </p:cBhvr>
                                      <p:to>
                                        <p:strVal val="0.35"/>
                                      </p:to>
                                    </p:set>
                                    <p:animEffect filter="image" prLst="opacity: 0.35">
                                      <p:cBhvr rctx="IE">
                                        <p:cTn id="41" dur="indefinite"/>
                                        <p:tgtEl>
                                          <p:spTgt spid="3">
                                            <p:txEl>
                                              <p:pRg st="4" end="4"/>
                                            </p:txEl>
                                          </p:spTgt>
                                        </p:tgtEl>
                                      </p:cBhvr>
                                    </p:animEffect>
                                  </p:childTnLst>
                                </p:cTn>
                              </p:par>
                              <p:par>
                                <p:cTn id="42" presetID="9" presetClass="emph" presetSubtype="0" nodeType="withEffect">
                                  <p:stCondLst>
                                    <p:cond delay="0"/>
                                  </p:stCondLst>
                                  <p:childTnLst>
                                    <p:set>
                                      <p:cBhvr rctx="PPT">
                                        <p:cTn id="43" dur="indefinite"/>
                                        <p:tgtEl>
                                          <p:spTgt spid="3">
                                            <p:txEl>
                                              <p:pRg st="5" end="5"/>
                                            </p:txEl>
                                          </p:spTgt>
                                        </p:tgtEl>
                                        <p:attrNameLst>
                                          <p:attrName>style.opacity</p:attrName>
                                        </p:attrNameLst>
                                      </p:cBhvr>
                                      <p:to>
                                        <p:strVal val="0.35"/>
                                      </p:to>
                                    </p:set>
                                    <p:animEffect filter="image" prLst="opacity: 0.35">
                                      <p:cBhvr rctx="IE">
                                        <p:cTn id="44" dur="indefinite"/>
                                        <p:tgtEl>
                                          <p:spTgt spid="3">
                                            <p:txEl>
                                              <p:pRg st="5" end="5"/>
                                            </p:txEl>
                                          </p:spTgt>
                                        </p:tgtEl>
                                      </p:cBhvr>
                                    </p:animEffect>
                                  </p:childTnLst>
                                </p:cTn>
                              </p:par>
                              <p:par>
                                <p:cTn id="45" presetID="9" presetClass="emph" presetSubtype="0" nodeType="withEffect">
                                  <p:stCondLst>
                                    <p:cond delay="0"/>
                                  </p:stCondLst>
                                  <p:childTnLst>
                                    <p:set>
                                      <p:cBhvr rctx="PPT">
                                        <p:cTn id="46" dur="indefinite"/>
                                        <p:tgtEl>
                                          <p:spTgt spid="3">
                                            <p:txEl>
                                              <p:pRg st="6" end="6"/>
                                            </p:txEl>
                                          </p:spTgt>
                                        </p:tgtEl>
                                        <p:attrNameLst>
                                          <p:attrName>style.opacity</p:attrName>
                                        </p:attrNameLst>
                                      </p:cBhvr>
                                      <p:to>
                                        <p:strVal val="0.35"/>
                                      </p:to>
                                    </p:set>
                                    <p:animEffect filter="image" prLst="opacity: 0.35">
                                      <p:cBhvr rctx="IE">
                                        <p:cTn id="47" dur="indefinite"/>
                                        <p:tgtEl>
                                          <p:spTgt spid="3">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ad42a865b2328dc044b1e74c4e4657b1c9ae810"/>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25">
      <a:dk1>
        <a:sysClr val="windowText" lastClr="000000"/>
      </a:dk1>
      <a:lt1>
        <a:sysClr val="window" lastClr="FFFFFF"/>
      </a:lt1>
      <a:dk2>
        <a:srgbClr val="17365D"/>
      </a:dk2>
      <a:lt2>
        <a:srgbClr val="EEECE1"/>
      </a:lt2>
      <a:accent1>
        <a:srgbClr val="4F81BD"/>
      </a:accent1>
      <a:accent2>
        <a:srgbClr val="BF9000"/>
      </a:accent2>
      <a:accent3>
        <a:srgbClr val="9BBB59"/>
      </a:accent3>
      <a:accent4>
        <a:srgbClr val="8064A2"/>
      </a:accent4>
      <a:accent5>
        <a:srgbClr val="4BACC6"/>
      </a:accent5>
      <a:accent6>
        <a:srgbClr val="F79646"/>
      </a:accent6>
      <a:hlink>
        <a:srgbClr val="FECF3F"/>
      </a:hlink>
      <a:folHlink>
        <a:srgbClr val="0B1B2E"/>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1631</TotalTime>
  <Words>3070</Words>
  <Application>Microsoft Office PowerPoint</Application>
  <PresentationFormat>On-screen Show (4:3)</PresentationFormat>
  <Paragraphs>180</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Urban</vt:lpstr>
      <vt:lpstr>Re-thinking Assessment Practices in a Digital Age  Pete Alston – Lecturer (Learning Technology) School of Life Sciences       @PeteAlston</vt:lpstr>
      <vt:lpstr>Overview What’s coming up in the next 20 minutes …</vt:lpstr>
      <vt:lpstr>The ‘Online’ environment Driving fear into all of us!</vt:lpstr>
      <vt:lpstr>Assessment in Higher Education What does the literature say?</vt:lpstr>
      <vt:lpstr>Online Assessment What does the literature say?</vt:lpstr>
      <vt:lpstr>Online Assessment – a caveat for staff What does the literature say?</vt:lpstr>
      <vt:lpstr>Getting into the ‘nitty gritty’ What do the staff in SoLS say?</vt:lpstr>
      <vt:lpstr>Getting into the ‘nitty gritty’ What do the staff in SoLS say?</vt:lpstr>
      <vt:lpstr>Online Assessment – a caveat for institutions What does the literature say?</vt:lpstr>
      <vt:lpstr>Concluding Remarks What about the student experience?</vt:lpstr>
      <vt:lpstr>感谢您的收听 Thanks for listening</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Assessment Practices in a Digital Age</dc:title>
  <dc:creator>Peter Alston</dc:creator>
  <cp:lastModifiedBy>Alston, Peter</cp:lastModifiedBy>
  <cp:revision>106</cp:revision>
  <cp:lastPrinted>2014-03-13T10:43:19Z</cp:lastPrinted>
  <dcterms:modified xsi:type="dcterms:W3CDTF">2015-06-03T07:58:02Z</dcterms:modified>
</cp:coreProperties>
</file>